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3" d="100"/>
          <a:sy n="63" d="100"/>
        </p:scale>
        <p:origin x="-126"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LCOT\Downloads\employee_data%20Hari%20(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Hari (1)-2.xlsx]Sheet1!PivotTable1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ltLang="en-US"/>
              <a:t>Employee performance analysis</a:t>
            </a:r>
            <a:endParaRPr lang="en-IN" altLang="en-US"/>
          </a:p>
        </c:rich>
      </c:tx>
      <c:layout/>
      <c:overlay val="0"/>
      <c:spPr>
        <a:noFill/>
        <a:ln>
          <a:noFill/>
        </a:ln>
        <a:effectLst/>
      </c:spPr>
    </c:title>
    <c:autoTitleDeleted val="0"/>
    <c:plotArea>
      <c:layout>
        <c:manualLayout>
          <c:layoutTarget val="inner"/>
          <c:xMode val="edge"/>
          <c:yMode val="edge"/>
          <c:x val="0.0439171559034573"/>
          <c:y val="0.148262926113195"/>
          <c:w val="0.661725375081539"/>
          <c:h val="0.772859239928233"/>
        </c:manualLayout>
      </c:layout>
      <c:barChart>
        <c:barDir val="col"/>
        <c:grouping val="clustered"/>
        <c:varyColors val="0"/>
        <c:ser>
          <c:idx val="0"/>
          <c:order val="0"/>
          <c:tx>
            <c:strRef>
              <c:f>'[employee_data Hari (1)-2.xlsx]Sheet1'!$B$3:$B$4</c:f>
              <c:strCache>
                <c:ptCount val="1"/>
                <c:pt idx="0">
                  <c:v>high</c:v>
                </c:pt>
              </c:strCache>
            </c:strRef>
          </c:tx>
          <c:spPr>
            <a:solidFill>
              <a:schemeClr val="accent1"/>
            </a:solidFill>
            <a:ln>
              <a:noFill/>
            </a:ln>
            <a:effectLst/>
          </c:spPr>
          <c:invertIfNegative val="0"/>
          <c:dLbls>
            <c:delete val="1"/>
          </c:dLbls>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(1)-2.xlsx]Sheet1'!$B$5:$B$15</c:f>
              <c:numCache>
                <c:formatCode>General</c:formatCode>
                <c:ptCount val="10"/>
                <c:pt idx="0">
                  <c:v>16</c:v>
                </c:pt>
                <c:pt idx="1">
                  <c:v>18</c:v>
                </c:pt>
                <c:pt idx="2">
                  <c:v>22</c:v>
                </c:pt>
                <c:pt idx="3">
                  <c:v>17</c:v>
                </c:pt>
                <c:pt idx="4">
                  <c:v>22</c:v>
                </c:pt>
                <c:pt idx="5">
                  <c:v>30</c:v>
                </c:pt>
                <c:pt idx="6">
                  <c:v>26</c:v>
                </c:pt>
                <c:pt idx="7">
                  <c:v>27</c:v>
                </c:pt>
                <c:pt idx="8">
                  <c:v>21</c:v>
                </c:pt>
                <c:pt idx="9">
                  <c:v>25</c:v>
                </c:pt>
              </c:numCache>
            </c:numRef>
          </c:val>
        </c:ser>
        <c:ser>
          <c:idx val="1"/>
          <c:order val="1"/>
          <c:tx>
            <c:strRef>
              <c:f>'[employee_data Hari (1)-2.xlsx]Sheet1'!$C$3:$C$4</c:f>
              <c:strCache>
                <c:ptCount val="1"/>
                <c:pt idx="0">
                  <c:v>low</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exp"/>
            <c:dispRSqr val="0"/>
            <c:dispEq val="0"/>
          </c:trendline>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(1)-2.xlsx]Sheet1'!$C$5:$C$15</c:f>
              <c:numCache>
                <c:formatCode>General</c:formatCode>
                <c:ptCount val="10"/>
                <c:pt idx="0">
                  <c:v>36</c:v>
                </c:pt>
                <c:pt idx="1">
                  <c:v>47</c:v>
                </c:pt>
                <c:pt idx="2">
                  <c:v>42</c:v>
                </c:pt>
                <c:pt idx="3">
                  <c:v>40</c:v>
                </c:pt>
                <c:pt idx="4">
                  <c:v>41</c:v>
                </c:pt>
                <c:pt idx="5">
                  <c:v>33</c:v>
                </c:pt>
                <c:pt idx="6">
                  <c:v>41</c:v>
                </c:pt>
                <c:pt idx="7">
                  <c:v>43</c:v>
                </c:pt>
                <c:pt idx="8">
                  <c:v>45</c:v>
                </c:pt>
                <c:pt idx="9">
                  <c:v>34</c:v>
                </c:pt>
              </c:numCache>
            </c:numRef>
          </c:val>
        </c:ser>
        <c:ser>
          <c:idx val="2"/>
          <c:order val="2"/>
          <c:tx>
            <c:strRef>
              <c:f>'[employee_data Hari (1)-2.xlsx]Sheet1'!$D$3:$D$4</c:f>
              <c:strCache>
                <c:ptCount val="1"/>
                <c:pt idx="0">
                  <c:v>med</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(1)-2.xlsx]Sheet1'!$D$5:$D$15</c:f>
              <c:numCache>
                <c:formatCode>General</c:formatCode>
                <c:ptCount val="10"/>
                <c:pt idx="0">
                  <c:v>85</c:v>
                </c:pt>
                <c:pt idx="1">
                  <c:v>66</c:v>
                </c:pt>
                <c:pt idx="2">
                  <c:v>78</c:v>
                </c:pt>
                <c:pt idx="3">
                  <c:v>93</c:v>
                </c:pt>
                <c:pt idx="4">
                  <c:v>77</c:v>
                </c:pt>
                <c:pt idx="5">
                  <c:v>70</c:v>
                </c:pt>
                <c:pt idx="6">
                  <c:v>75</c:v>
                </c:pt>
                <c:pt idx="7">
                  <c:v>83</c:v>
                </c:pt>
                <c:pt idx="8">
                  <c:v>72</c:v>
                </c:pt>
                <c:pt idx="9">
                  <c:v>84</c:v>
                </c:pt>
              </c:numCache>
            </c:numRef>
          </c:val>
        </c:ser>
        <c:ser>
          <c:idx val="3"/>
          <c:order val="3"/>
          <c:tx>
            <c:strRef>
              <c:f>'[employee_data Hari (1)-2.xlsx]Sheet1'!$E$3:$E$4</c:f>
              <c:strCache>
                <c:ptCount val="1"/>
                <c:pt idx="0">
                  <c:v>veryhigh</c:v>
                </c:pt>
              </c:strCache>
            </c:strRef>
          </c:tx>
          <c:spPr>
            <a:solidFill>
              <a:schemeClr val="accent4"/>
            </a:solidFill>
            <a:ln>
              <a:noFill/>
            </a:ln>
            <a:effectLst/>
          </c:spPr>
          <c:invertIfNegative val="0"/>
          <c:dLbls>
            <c:delete val="1"/>
          </c:dLbls>
          <c:cat>
            <c:strRef>
              <c:f>'[employee_data Hari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Hari (1)-2.xlsx]Sheet1'!$E$5:$E$15</c:f>
              <c:numCache>
                <c:formatCode>General</c:formatCode>
                <c:ptCount val="10"/>
                <c:pt idx="0">
                  <c:v>17</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46"/>
        <c:overlap val="-28"/>
        <c:axId val="856035915"/>
        <c:axId val="425476806"/>
      </c:barChart>
      <c:catAx>
        <c:axId val="8560359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25476806"/>
        <c:crosses val="autoZero"/>
        <c:auto val="1"/>
        <c:lblAlgn val="ctr"/>
        <c:lblOffset val="100"/>
        <c:noMultiLvlLbl val="0"/>
      </c:catAx>
      <c:valAx>
        <c:axId val="42547680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56035915"/>
        <c:crosses val="autoZero"/>
        <c:crossBetween val="between"/>
      </c:valAx>
      <c:spPr>
        <a:noFill/>
        <a:ln>
          <a:noFill/>
        </a:ln>
        <a:effectLst/>
      </c:spPr>
    </c:plotArea>
    <c:legend>
      <c:legendPos val="r"/>
      <c:layout>
        <c:manualLayout>
          <c:xMode val="edge"/>
          <c:yMode val="edge"/>
          <c:x val="0.730727173318753"/>
          <c:y val="0.357371400443022"/>
          <c:w val="0.265172225259705"/>
          <c:h val="0.424563130691607"/>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04800" y="349885"/>
            <a:ext cx="9466580" cy="1143635"/>
          </a:xfrm>
          <a:prstGeom prst="rect">
            <a:avLst/>
          </a:prstGeom>
        </p:spPr>
        <p:txBody>
          <a:bodyPr vert="horz" wrap="square" lIns="0" tIns="16510" rIns="0" bIns="0" rtlCol="0">
            <a:noAutofit/>
          </a:bodyPr>
          <a:lstStyle/>
          <a:p>
            <a:pPr marL="3213735">
              <a:spcBef>
                <a:spcPts val="130"/>
              </a:spcBef>
            </a:pPr>
            <a:r>
              <a:rPr lang="en-IN" sz="2800" spc="15" dirty="0">
                <a:sym typeface="+mn-ea"/>
              </a:rPr>
              <a:t>SALARY AND COMPENSATION ANALYSIS THROUGH EXCEL DATA MODELING</a:t>
            </a:r>
            <a:endParaRPr lang="en-IN" sz="2800"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a:t>
            </a:r>
            <a:r>
              <a:rPr lang="en-US" sz="2400" dirty="0" smtClean="0"/>
              <a:t>:</a:t>
            </a:r>
            <a:r>
              <a:rPr lang="en-IN" altLang="en-US" sz="2400" dirty="0" smtClean="0"/>
              <a:t> INFANT RAJ.V</a:t>
            </a:r>
            <a:r>
              <a:rPr lang="en-US" sz="2400" dirty="0" smtClean="0"/>
              <a:t> </a:t>
            </a:r>
            <a:endParaRPr lang="en-IN" altLang="en-US" sz="2400" dirty="0" smtClean="0"/>
          </a:p>
          <a:p>
            <a:r>
              <a:rPr lang="en-US" sz="2400" dirty="0"/>
              <a:t>REGISTER NO</a:t>
            </a:r>
            <a:r>
              <a:rPr lang="en-US" sz="2400" dirty="0" smtClean="0"/>
              <a:t>: </a:t>
            </a:r>
            <a:r>
              <a:rPr lang="en-IN" altLang="en-US" sz="2400" dirty="0" smtClean="0"/>
              <a:t>312208094</a:t>
            </a:r>
            <a:endParaRPr lang="en-US" sz="2400" dirty="0"/>
          </a:p>
          <a:p>
            <a:r>
              <a:rPr lang="en-US" sz="2400" dirty="0"/>
              <a:t>DEPARTMENT</a:t>
            </a:r>
            <a:r>
              <a:rPr lang="en-US" sz="2400" dirty="0" smtClean="0"/>
              <a:t>: B.COM ACCOUNTING FINANCE</a:t>
            </a:r>
            <a:endParaRPr lang="en-US" sz="2400" dirty="0"/>
          </a:p>
          <a:p>
            <a:r>
              <a:rPr lang="en-US" sz="2400" dirty="0" smtClean="0"/>
              <a:t>COLLEGE: SIR THEAGARAYA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843280" y="1578610"/>
            <a:ext cx="8300720" cy="2449830"/>
          </a:xfrm>
          <a:prstGeom prst="rect">
            <a:avLst/>
          </a:prstGeom>
          <a:noFill/>
        </p:spPr>
        <p:txBody>
          <a:bodyPr wrap="square" rtlCol="0" anchor="t">
            <a:noAutofit/>
          </a:bodyPr>
          <a:p>
            <a:pPr marL="457200" indent="-457200">
              <a:buFont typeface="Wingdings" panose="05000000000000000000" charset="0"/>
              <a:buChar char="ü"/>
            </a:pPr>
            <a:r>
              <a:rPr lang="en-US" sz="3200"/>
              <a:t> PivotTables</a:t>
            </a:r>
            <a:endParaRPr lang="en-US" sz="3200"/>
          </a:p>
          <a:p>
            <a:pPr marL="457200" indent="-457200">
              <a:buFont typeface="Wingdings" panose="05000000000000000000" charset="0"/>
              <a:buChar char="ü"/>
            </a:pPr>
            <a:r>
              <a:rPr lang="en-US" sz="3200"/>
              <a:t> Conditional formatting</a:t>
            </a:r>
            <a:endParaRPr lang="en-US" sz="3200"/>
          </a:p>
          <a:p>
            <a:pPr marL="457200" indent="-457200">
              <a:buFont typeface="Wingdings" panose="05000000000000000000" charset="0"/>
              <a:buChar char="ü"/>
            </a:pPr>
            <a:r>
              <a:rPr lang="en-US" sz="3200"/>
              <a:t> Charts (e.g., scatter plots, bar charts, heatmaps)</a:t>
            </a:r>
            <a:endParaRPr lang="en-US" sz="3200"/>
          </a:p>
          <a:p>
            <a:pPr marL="457200" indent="-457200">
              <a:buFont typeface="Wingdings" panose="05000000000000000000" charset="0"/>
              <a:buChar char="ü"/>
            </a:pPr>
            <a:r>
              <a:rPr lang="en-US" sz="3200"/>
              <a:t> Data modeling techniques (e.g., regression analysis, clustering)</a:t>
            </a:r>
            <a:endParaRPr lang="en-US" sz="3200"/>
          </a:p>
          <a:p>
            <a:pPr marL="457200" indent="-457200">
              <a:buFont typeface="Wingdings" panose="05000000000000000000" charset="0"/>
              <a:buChar char="ü"/>
            </a:pPr>
            <a:r>
              <a:rPr lang="en-US" sz="3200"/>
              <a:t> Dashboard design principles</a:t>
            </a:r>
            <a:endParaRPr lang="en-US"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 Box 7"/>
          <p:cNvSpPr txBox="1"/>
          <p:nvPr/>
        </p:nvSpPr>
        <p:spPr>
          <a:xfrm>
            <a:off x="1210945" y="2005965"/>
            <a:ext cx="4064000" cy="368300"/>
          </a:xfrm>
          <a:prstGeom prst="rect">
            <a:avLst/>
          </a:prstGeom>
          <a:noFill/>
        </p:spPr>
        <p:txBody>
          <a:bodyPr wrap="square" rtlCol="0">
            <a:spAutoFit/>
          </a:bodyPr>
          <a:p>
            <a:endParaRPr lang="en-US"/>
          </a:p>
        </p:txBody>
      </p:sp>
      <p:graphicFrame>
        <p:nvGraphicFramePr>
          <p:cNvPr id="10" name="Chart 9"/>
          <p:cNvGraphicFramePr/>
          <p:nvPr/>
        </p:nvGraphicFramePr>
        <p:xfrm>
          <a:off x="313690" y="1537335"/>
          <a:ext cx="9039860" cy="42087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22325" y="1525270"/>
            <a:ext cx="8321675" cy="2918460"/>
          </a:xfrm>
          <a:prstGeom prst="rect">
            <a:avLst/>
          </a:prstGeom>
          <a:noFill/>
        </p:spPr>
        <p:txBody>
          <a:bodyPr wrap="square" rtlCol="0" anchor="t">
            <a:noAutofit/>
          </a:bodyPr>
          <a:p>
            <a:r>
              <a:rPr lang="en-US" sz="2800" b="1"/>
              <a:t>Summarize the key findings and emphasize the benefits of using data modeling and analysis to optimize salary and compensation practices, ensuring fairness, competitiveness, and talent retention.</a:t>
            </a:r>
            <a:endParaRPr lang="en-US" sz="2800" b="1"/>
          </a:p>
          <a:p>
            <a:endParaRPr lang="en-US" sz="2800" b="1"/>
          </a:p>
          <a:p>
            <a:r>
              <a:rPr lang="en-US" sz="2800" b="1"/>
              <a:t>This outline should provide a solid structure for your project. Good luck with your analysis and visualization!</a:t>
            </a:r>
            <a:endParaRPr lang="en-US" sz="2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950" y="2487930"/>
            <a:ext cx="7893685" cy="107505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spcBef>
                <a:spcPts val="130"/>
              </a:spcBef>
            </a:pPr>
            <a:r>
              <a:rPr lang="en-IN" sz="2800" b="1" spc="15" dirty="0">
                <a:sym typeface="+mn-ea"/>
              </a:rPr>
              <a:t>SALARY AND COMPENSATION ANALYSIS THROUGH EXCEL DATA MODELING</a:t>
            </a:r>
            <a:endParaRPr sz="2800"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676592" y="609344"/>
            <a:ext cx="10443528" cy="1285875"/>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a:t>
            </a:r>
            <a:r>
              <a:rPr lang="en-US" sz="4250" spc="10" dirty="0" smtClean="0"/>
              <a:t>T</a:t>
            </a:r>
            <a:br>
              <a:rPr lang="en-US" sz="4250" spc="10" dirty="0" smtClean="0"/>
            </a:br>
            <a:br>
              <a:rPr lang="en-US" sz="2000" spc="10" dirty="0" smtClean="0"/>
            </a:br>
            <a:endParaRPr lang="en-US" sz="2000" spc="10" dirty="0" smtClean="0">
              <a:latin typeface="Arial Black" panose="020B0A04020102020204" charset="0"/>
              <a:cs typeface="Arial Black" panose="020B0A04020102020204"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479550" y="2438400"/>
            <a:ext cx="6096000" cy="1815465"/>
          </a:xfrm>
          <a:prstGeom prst="rect">
            <a:avLst/>
          </a:prstGeom>
          <a:noFill/>
        </p:spPr>
        <p:txBody>
          <a:bodyPr wrap="square" rtlCol="0" anchor="t">
            <a:noAutofit/>
          </a:bodyPr>
          <a:p>
            <a:r>
              <a:rPr lang="en-US" sz="2800" b="1"/>
              <a:t>Analyze employee salary and compensation data to identify trends, disparities, and areas for improvement, ensuring fair and competitive compensation practices.</a:t>
            </a:r>
            <a:endParaRPr lang="en-US" sz="2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1066800" y="304800"/>
            <a:ext cx="8763000" cy="1285875"/>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spc="5" dirty="0"/>
              <a:t>PROJECT</a:t>
            </a:r>
            <a:r>
              <a:rPr sz="4250" spc="5"/>
              <a:t>	</a:t>
            </a:r>
            <a:r>
              <a:rPr sz="4250" spc="-20" smtClean="0"/>
              <a:t>OVERVIEW</a:t>
            </a:r>
            <a:br>
              <a:rPr lang="en-US" sz="4250" spc="-20" dirty="0" smtClean="0"/>
            </a:br>
            <a:br>
              <a:rPr lang="en-US" sz="2000" spc="-20" dirty="0" smtClean="0"/>
            </a:br>
            <a:endParaRPr lang="en-US" sz="2000" spc="-20" dirty="0" smtClean="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245360"/>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Develop an Excel-based data model to analyze and visualize employee salary and compensation data, providing insights for HR, management, and stakeholders.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457200" y="533400"/>
            <a:ext cx="9739948" cy="9865360"/>
          </a:xfrm>
          <a:prstGeom prst="rect">
            <a:avLst/>
          </a:prstGeom>
        </p:spPr>
        <p:txBody>
          <a:bodyPr vert="horz" wrap="square" lIns="0" tIns="16510" rIns="0" bIns="0" rtlCol="0">
            <a:spAutoFit/>
          </a:bodyPr>
          <a:lstStyle/>
          <a:p>
            <a:pPr marL="469900" indent="-457200" algn="l">
              <a:lnSpc>
                <a:spcPct val="100000"/>
              </a:lnSpc>
              <a:spcBef>
                <a:spcPts val="130"/>
              </a:spcBef>
              <a:buFont typeface="Wingdings" panose="05000000000000000000" charset="0"/>
              <a:buChar char="Ø"/>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t>
            </a:r>
            <a:br>
              <a:rPr lang="en-US" sz="3200" spc="5" dirty="0" smtClean="0"/>
            </a:br>
            <a:br>
              <a:rPr lang="en-US" sz="3200" spc="5" dirty="0" smtClean="0"/>
            </a:br>
            <a:br>
              <a:rPr lang="en-US" sz="3200" spc="5" dirty="0" smtClean="0"/>
            </a:br>
            <a:r>
              <a:rPr lang="en-US" sz="3200" spc="5" dirty="0" smtClean="0"/>
              <a:t>HR personnel, compensation analysts, managers, and stakeholders involved in salary and compensation decision-making</a:t>
            </a:r>
            <a:br>
              <a:rPr lang="en-US" sz="3200" spc="5" dirty="0" smtClean="0"/>
            </a:br>
            <a:r>
              <a:rPr lang="en-US" sz="3200" spc="5" dirty="0" smtClean="0"/>
              <a:t>	</a:t>
            </a:r>
            <a:br>
              <a:rPr lang="en-US" sz="3200" spc="5" dirty="0" smtClean="0"/>
            </a:br>
            <a:r>
              <a:rPr lang="en-US" sz="3200" spc="5" dirty="0" smtClean="0"/>
              <a:t> </a:t>
            </a:r>
            <a:r>
              <a:rPr lang="en-US" sz="3200" spc="5" dirty="0" smtClean="0"/>
              <a:t> </a:t>
            </a: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br>
              <a:rPr lang="en-US" sz="3200" spc="5" dirty="0" smtClean="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381000" y="609600"/>
            <a:ext cx="9763125" cy="1675130"/>
          </a:xfrm>
          <a:prstGeom prst="rect">
            <a:avLst/>
          </a:prstGeom>
        </p:spPr>
        <p:txBody>
          <a:bodyPr vert="horz" wrap="square" lIns="0" tIns="13335" rIns="0" bIns="0" rtlCol="0">
            <a:spAutoFit/>
          </a:bodyPr>
          <a:lstStyle/>
          <a:p>
            <a:pPr marL="755650" indent="-74295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br>
              <a:rPr lang="en-US" sz="3600" dirty="0" smtClean="0"/>
            </a:br>
            <a:br>
              <a:rPr lang="en-US" sz="3600" dirty="0" smtClean="0"/>
            </a:br>
            <a:r>
              <a:rPr lang="en-US" sz="3600" dirty="0" smtClean="0"/>
              <a:t>	      </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1780540"/>
            <a:ext cx="6096000" cy="2910205"/>
          </a:xfrm>
          <a:prstGeom prst="rect">
            <a:avLst/>
          </a:prstGeom>
          <a:noFill/>
        </p:spPr>
        <p:txBody>
          <a:bodyPr wrap="square" rtlCol="0" anchor="t">
            <a:noAutofit/>
          </a:bodyPr>
          <a:p>
            <a:pPr marL="342900" indent="-342900">
              <a:buFont typeface="Wingdings" panose="05000000000000000000" charset="0"/>
              <a:buChar char="ü"/>
            </a:pPr>
            <a:r>
              <a:rPr lang="en-US" sz="2400"/>
              <a:t> Analyze salary and compensation data by department, job role, tenure, and performance</a:t>
            </a:r>
            <a:endParaRPr lang="en-US" sz="2400"/>
          </a:p>
          <a:p>
            <a:pPr marL="342900" indent="-342900">
              <a:buFont typeface="Wingdings" panose="05000000000000000000" charset="0"/>
              <a:buChar char="ü"/>
            </a:pPr>
            <a:r>
              <a:rPr lang="en-US" sz="2400"/>
              <a:t> Identify trends, disparities, and areas for improvement</a:t>
            </a:r>
            <a:endParaRPr lang="en-US" sz="2400"/>
          </a:p>
          <a:p>
            <a:pPr marL="342900" indent="-342900">
              <a:buFont typeface="Wingdings" panose="05000000000000000000" charset="0"/>
              <a:buChar char="ü"/>
            </a:pPr>
            <a:r>
              <a:rPr lang="en-US" sz="2400"/>
              <a:t> Evaluate competitiveness with industry standards</a:t>
            </a:r>
            <a:endParaRPr lang="en-US" sz="2400"/>
          </a:p>
          <a:p>
            <a:pPr marL="342900" indent="-342900">
              <a:buFont typeface="Wingdings" panose="05000000000000000000" charset="0"/>
              <a:buChar char="ü"/>
            </a:pPr>
            <a:r>
              <a:rPr lang="en-US" sz="2400"/>
              <a:t> Inform data-driven decisions for salary and compensation adjustments</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6" name="Text Box 5"/>
          <p:cNvSpPr txBox="1"/>
          <p:nvPr/>
        </p:nvSpPr>
        <p:spPr>
          <a:xfrm>
            <a:off x="554355" y="1733550"/>
            <a:ext cx="8589645" cy="2571750"/>
          </a:xfrm>
          <a:prstGeom prst="rect">
            <a:avLst/>
          </a:prstGeom>
          <a:noFill/>
        </p:spPr>
        <p:txBody>
          <a:bodyPr wrap="square" rtlCol="0" anchor="t">
            <a:noAutofit/>
          </a:bodyPr>
          <a:p>
            <a:pPr marL="457200" indent="-457200">
              <a:buFont typeface="Wingdings" panose="05000000000000000000" charset="0"/>
              <a:buChar char="ü"/>
            </a:pPr>
            <a:r>
              <a:rPr lang="en-US" sz="2800"/>
              <a:t>Employee ID</a:t>
            </a:r>
            <a:endParaRPr lang="en-US" sz="2800"/>
          </a:p>
          <a:p>
            <a:pPr marL="457200" indent="-457200">
              <a:buFont typeface="Wingdings" panose="05000000000000000000" charset="0"/>
              <a:buChar char="ü"/>
            </a:pPr>
            <a:r>
              <a:rPr lang="en-US" sz="2800"/>
              <a:t> Salary and compensation data (base salary, bonuses, benefits, etc.)</a:t>
            </a:r>
            <a:endParaRPr lang="en-US" sz="2800"/>
          </a:p>
          <a:p>
            <a:pPr marL="457200" indent="-457200">
              <a:buFont typeface="Wingdings" panose="05000000000000000000" charset="0"/>
              <a:buChar char="ü"/>
            </a:pPr>
            <a:r>
              <a:rPr lang="en-US" sz="2800"/>
              <a:t>Job role and department</a:t>
            </a:r>
            <a:endParaRPr lang="en-US" sz="2800"/>
          </a:p>
          <a:p>
            <a:pPr marL="457200" indent="-457200">
              <a:buFont typeface="Wingdings" panose="05000000000000000000" charset="0"/>
              <a:buChar char="ü"/>
            </a:pPr>
            <a:r>
              <a:rPr lang="en-US" sz="2800"/>
              <a:t> Tenure and experience</a:t>
            </a:r>
            <a:endParaRPr lang="en-US" sz="2800"/>
          </a:p>
          <a:p>
            <a:pPr marL="457200" indent="-457200">
              <a:buFont typeface="Wingdings" panose="05000000000000000000" charset="0"/>
              <a:buChar char="ü"/>
            </a:pPr>
            <a:r>
              <a:rPr lang="en-US" sz="2800"/>
              <a:t> Performance ratings and metrics</a:t>
            </a:r>
            <a:endParaRPr lang="en-US" sz="2800"/>
          </a:p>
          <a:p>
            <a:pPr marL="457200" indent="-457200">
              <a:buFont typeface="Wingdings" panose="05000000000000000000" charset="0"/>
              <a:buChar char="ü"/>
            </a:pPr>
            <a:r>
              <a:rPr lang="en-US" sz="2800"/>
              <a:t> Industry standards and benchmarks</a:t>
            </a:r>
            <a:endParaRPr lang="en-US" sz="2800"/>
          </a:p>
          <a:p>
            <a:pPr marL="457200" indent="-457200">
              <a:buFont typeface="Wingdings" panose="05000000000000000000" charset="0"/>
              <a:buChar char="ü"/>
            </a:pP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1497330" y="1507490"/>
            <a:ext cx="7646670" cy="2936240"/>
          </a:xfrm>
          <a:prstGeom prst="rect">
            <a:avLst/>
          </a:prstGeom>
          <a:noFill/>
        </p:spPr>
        <p:txBody>
          <a:bodyPr wrap="square" rtlCol="0" anchor="t">
            <a:noAutofit/>
          </a:bodyPr>
          <a:p>
            <a:pPr marL="342900" indent="-342900">
              <a:buFont typeface="Wingdings" panose="05000000000000000000" charset="0"/>
              <a:buChar char="ü"/>
            </a:pPr>
            <a:r>
              <a:rPr lang="en-US" sz="2800"/>
              <a:t> Explore salary and compensation trends and disparities</a:t>
            </a:r>
            <a:endParaRPr lang="en-US" sz="2800"/>
          </a:p>
          <a:p>
            <a:pPr marL="342900" indent="-342900">
              <a:buFont typeface="Wingdings" panose="05000000000000000000" charset="0"/>
              <a:buChar char="ü"/>
            </a:pPr>
            <a:r>
              <a:rPr lang="en-US" sz="2800"/>
              <a:t> Drill down into specific department or job role data</a:t>
            </a:r>
            <a:endParaRPr lang="en-US" sz="2800"/>
          </a:p>
          <a:p>
            <a:pPr marL="342900" indent="-342900">
              <a:buFont typeface="Wingdings" panose="05000000000000000000" charset="0"/>
              <a:buChar char="ü"/>
            </a:pPr>
            <a:r>
              <a:rPr lang="en-US" sz="2800"/>
              <a:t> Compare with industry standards and benchmarks</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2180</Words>
  <Application>WPS Presentation</Application>
  <PresentationFormat>Custom</PresentationFormat>
  <Paragraphs>100</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Arial Black</vt:lpstr>
      <vt:lpstr>Wingdings</vt:lpstr>
      <vt:lpstr>Calibri</vt:lpstr>
      <vt:lpstr>Microsoft YaHei</vt:lpstr>
      <vt:lpstr>Arial Unicode MS</vt:lpstr>
      <vt:lpstr>Office Theme</vt:lpstr>
      <vt:lpstr>SALARY AND COMPENSATION ANALYSIS THROUGH EXCEL DATA MODELING</vt:lpstr>
      <vt:lpstr>PROJECT TITLE</vt:lpstr>
      <vt:lpstr>AGENDA</vt:lpstr>
      <vt:lpstr>PROBLEM	STATEMENT  Organizations often struggle with understanding salary discrepancies, compensation imbalances, and identifying gaps in pay structures across different levels of their workforce. Such discrepancies may lead to decreased employee satisfaction, potential biases, and inefficiencies in financial planning. The goal is to analyze salary and compensation data to provide insights into pay distribution, identify disparities, and ensure fair compensation practices.</vt:lpstr>
      <vt:lpstr>PROJECT	OVERVIEW  This project aims to perform a detailed analysis of salary and compensation data using Excel Data Modeling. We will build various data models that help identify key trends and patterns within the compensation structure. The insights derived from these models will assist in identifying outliers, ensuring pay equity, and optimizing compensation strategies across departments, roles, and experience levels.</vt:lpstr>
      <vt:lpstr>WHO ARE THE END USERS?   C-Suite Executives: To make strategic decisions about compensation planning and budgeting. Finance Department: For proper financial forecasting related to employee compensation. Employees: To ensure they are being fairly compensated relative to their peers.   	               </vt:lpstr>
      <vt:lpstr>OUR SOLUTION AND ITS VALUE PROPOSITION  	      </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20</cp:revision>
  <dcterms:created xsi:type="dcterms:W3CDTF">2024-03-29T15:07:00Z</dcterms:created>
  <dcterms:modified xsi:type="dcterms:W3CDTF">2024-09-01T07:59:07Z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9C49AF6E788247CE9B0EF60ADFF55E00_13</vt:lpwstr>
  </property>
  <property fmtid="{D5CDD505-2E9C-101B-9397-08002B2CF9AE}" pid="5" name="KSOProductBuildVer">
    <vt:lpwstr>1033-12.2.0.17562</vt:lpwstr>
  </property>
</Properties>
</file>