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4" r:id="rId5"/>
    <p:sldId id="266" r:id="rId6"/>
    <p:sldId id="268" r:id="rId7"/>
    <p:sldId id="257" r:id="rId8"/>
    <p:sldId id="259" r:id="rId9"/>
    <p:sldId id="260" r:id="rId10"/>
    <p:sldId id="261" r:id="rId11"/>
    <p:sldId id="270" r:id="rId12"/>
    <p:sldId id="271" r:id="rId13"/>
    <p:sldId id="273" r:id="rId14"/>
    <p:sldId id="272" r:id="rId15"/>
    <p:sldId id="274" r:id="rId16"/>
    <p:sldId id="275" r:id="rId17"/>
    <p:sldId id="276" r:id="rId18"/>
    <p:sldId id="278" r:id="rId19"/>
    <p:sldId id="27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EFC3-2B04-984F-42DA-C69BFCD15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66B32-946A-66EE-3548-DC763EDB3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801B1-BCBF-C8C5-8B73-52AB60187FF9}"/>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61A8FE03-7867-9E6D-29A3-0022180C2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68250-F8D8-3EE4-FE66-5E8699F6B5A1}"/>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54009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9B4D-853E-7911-E1FA-1B7735185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E2933E-2468-9246-98F8-5BF512D47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9635B-C671-9290-E2D3-C60E8279D087}"/>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EE72F8EC-DE1D-651B-B5EA-8DC5B6FAF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464B0-0D46-2AD9-3F99-3AEA6B2B5C4C}"/>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96731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9B171-0145-B594-0C9B-A470F1830D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38CF9-A487-D8FB-9BBD-E9F1E1F2B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166FC-BB44-D022-B8FA-B2EBFF15178A}"/>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A5EDA624-AEAD-D4C8-3D0B-3DE35A7CC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B4BF3-ADAE-AE24-58DF-117BFD494D25}"/>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80031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AE52-CCB6-86D2-301E-6AF824E10D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4599E-A757-0FF6-6076-553BC954E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A44B6-9C34-B018-AC42-FCDC0F3022B3}"/>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4933FDC5-EC11-AD72-1FE2-922850EAF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5817A-AF2F-FD07-6AE8-ADF9B79E6842}"/>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79828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080F-8CCA-D813-975F-BCD0B6869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A218E-8EA9-FF7B-DBC4-5D00983F8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B9F9E-9E21-DE0F-B1A9-5E570EAAF354}"/>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A16E63F2-6F2A-8843-2AAA-2F64AB2F8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B70B1-1600-4DE7-A3D6-E85E58B1B44B}"/>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423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C6CB-19BB-5524-E7DE-1290EC0304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3C15E-392C-FA05-1459-0B358EB6C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DADE8-D01F-CED5-800E-A337C8DFC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E1EF17-3A4C-0B59-E10E-A0BA4A1305C2}"/>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6" name="Footer Placeholder 5">
            <a:extLst>
              <a:ext uri="{FF2B5EF4-FFF2-40B4-BE49-F238E27FC236}">
                <a16:creationId xmlns:a16="http://schemas.microsoft.com/office/drawing/2014/main" id="{9E10316C-7FE9-12D1-07CE-417B8B630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4F9C6-C319-EA74-810E-3B3DF0F49DDE}"/>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6990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0416-C40B-9B17-4527-76EFDA39D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7E655-077F-7F4A-91EA-117CFFDCB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ECBE7-0BD0-BDDE-E02F-67DD872DA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440F11-1118-A19D-9C1B-E9029C2A1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DD0F2-542D-C362-CDEC-E9C02E5A5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5221A8-CFE7-89BB-4F18-D2423FA9F702}"/>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8" name="Footer Placeholder 7">
            <a:extLst>
              <a:ext uri="{FF2B5EF4-FFF2-40B4-BE49-F238E27FC236}">
                <a16:creationId xmlns:a16="http://schemas.microsoft.com/office/drawing/2014/main" id="{A5D0758D-E17C-9C42-9FE9-6AA56FA1E2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A4573D-3A48-6DCB-ACD6-A27EB6B57C32}"/>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97306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0566-636B-680B-B876-197352D99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45B00-A64E-D880-A5CE-7874D218A1CF}"/>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4" name="Footer Placeholder 3">
            <a:extLst>
              <a:ext uri="{FF2B5EF4-FFF2-40B4-BE49-F238E27FC236}">
                <a16:creationId xmlns:a16="http://schemas.microsoft.com/office/drawing/2014/main" id="{1265B99E-BDD8-01C1-8C3F-2C63E0DEF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E7AC2-1088-E804-69AC-F3040347BAEC}"/>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2164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FA6BF-6357-FBF2-7B04-AE1B922458AC}"/>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3" name="Footer Placeholder 2">
            <a:extLst>
              <a:ext uri="{FF2B5EF4-FFF2-40B4-BE49-F238E27FC236}">
                <a16:creationId xmlns:a16="http://schemas.microsoft.com/office/drawing/2014/main" id="{724EE2A9-75A6-9FB1-D09E-7803B4421A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ED9BB-6BF4-4AA4-7FE6-4022EBC89CDF}"/>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38069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C84F-D1FA-08DC-0EB7-2AACD5AC5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ED0B05-EB7B-3F89-B615-3E8EB5840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CEB804-8A33-9656-E897-4F2D57177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6C51C-3C1A-629C-160A-F3DFDA44849A}"/>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6" name="Footer Placeholder 5">
            <a:extLst>
              <a:ext uri="{FF2B5EF4-FFF2-40B4-BE49-F238E27FC236}">
                <a16:creationId xmlns:a16="http://schemas.microsoft.com/office/drawing/2014/main" id="{6B0F8D47-CFC2-B482-68F9-D5FB7ED8B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9990A-9675-5091-5E1F-F988D9E8B879}"/>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90389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286-3210-41C0-C7A1-54150FDE9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EA03E-1501-F3E3-9946-A576AE3F8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6BC586-92BB-7F5E-D728-8671D5A47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8A34F-9DF3-8810-23D1-11274B41762E}"/>
              </a:ext>
            </a:extLst>
          </p:cNvPr>
          <p:cNvSpPr>
            <a:spLocks noGrp="1"/>
          </p:cNvSpPr>
          <p:nvPr>
            <p:ph type="dt" sz="half" idx="10"/>
          </p:nvPr>
        </p:nvSpPr>
        <p:spPr/>
        <p:txBody>
          <a:bodyPr/>
          <a:lstStyle/>
          <a:p>
            <a:fld id="{B76A09F6-7A1E-F648-86B4-B9014701896D}" type="datetimeFigureOut">
              <a:rPr lang="en-US" smtClean="0"/>
              <a:t>10/31/2023</a:t>
            </a:fld>
            <a:endParaRPr lang="en-US"/>
          </a:p>
        </p:txBody>
      </p:sp>
      <p:sp>
        <p:nvSpPr>
          <p:cNvPr id="6" name="Footer Placeholder 5">
            <a:extLst>
              <a:ext uri="{FF2B5EF4-FFF2-40B4-BE49-F238E27FC236}">
                <a16:creationId xmlns:a16="http://schemas.microsoft.com/office/drawing/2014/main" id="{29B80705-7292-E6AA-5608-4217FAD70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B8505-D235-4978-4F54-231797503C2C}"/>
              </a:ext>
            </a:extLst>
          </p:cNvPr>
          <p:cNvSpPr>
            <a:spLocks noGrp="1"/>
          </p:cNvSpPr>
          <p:nvPr>
            <p:ph type="sldNum" sz="quarter" idx="12"/>
          </p:nvPr>
        </p:nvSpPr>
        <p:spPr/>
        <p:txBody>
          <a:bodyPr/>
          <a:lstStyle/>
          <a:p>
            <a:fld id="{A9C04160-1B99-F44E-93C1-2DF7BEC454DD}" type="slidenum">
              <a:rPr lang="en-US" smtClean="0"/>
              <a:t>‹#›</a:t>
            </a:fld>
            <a:endParaRPr lang="en-US"/>
          </a:p>
        </p:txBody>
      </p:sp>
    </p:spTree>
    <p:extLst>
      <p:ext uri="{BB962C8B-B14F-4D97-AF65-F5344CB8AC3E}">
        <p14:creationId xmlns:p14="http://schemas.microsoft.com/office/powerpoint/2010/main" val="179595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CEEF3-BCB2-EC10-94E1-EBC559145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285421-98B9-B069-B416-9DCE8B832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1C6C0-A13B-114C-FFC7-2E9E74D4C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A09F6-7A1E-F648-86B4-B9014701896D}" type="datetimeFigureOut">
              <a:rPr lang="en-US" smtClean="0"/>
              <a:t>10/31/2023</a:t>
            </a:fld>
            <a:endParaRPr lang="en-US"/>
          </a:p>
        </p:txBody>
      </p:sp>
      <p:sp>
        <p:nvSpPr>
          <p:cNvPr id="5" name="Footer Placeholder 4">
            <a:extLst>
              <a:ext uri="{FF2B5EF4-FFF2-40B4-BE49-F238E27FC236}">
                <a16:creationId xmlns:a16="http://schemas.microsoft.com/office/drawing/2014/main" id="{A1755B86-8995-EB33-AB78-EE0E439BF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A0DF0-D037-91F4-93CD-D1540C205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04160-1B99-F44E-93C1-2DF7BEC454DD}" type="slidenum">
              <a:rPr lang="en-US" smtClean="0"/>
              <a:t>‹#›</a:t>
            </a:fld>
            <a:endParaRPr lang="en-US"/>
          </a:p>
        </p:txBody>
      </p:sp>
    </p:spTree>
    <p:extLst>
      <p:ext uri="{BB962C8B-B14F-4D97-AF65-F5344CB8AC3E}">
        <p14:creationId xmlns:p14="http://schemas.microsoft.com/office/powerpoint/2010/main" val="203239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ED5BB1D-3AB6-9919-C3CF-17588FE7A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052285"/>
            <a:ext cx="8128000" cy="4753429"/>
          </a:xfrm>
          <a:prstGeom prst="rect">
            <a:avLst/>
          </a:prstGeom>
        </p:spPr>
      </p:pic>
    </p:spTree>
    <p:extLst>
      <p:ext uri="{BB962C8B-B14F-4D97-AF65-F5344CB8AC3E}">
        <p14:creationId xmlns:p14="http://schemas.microsoft.com/office/powerpoint/2010/main" val="174418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A9D963-6DA1-2C58-7C92-A61FFC5B5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91" y="634595"/>
            <a:ext cx="10682417" cy="5867320"/>
          </a:xfrm>
          <a:prstGeom prst="rect">
            <a:avLst/>
          </a:prstGeom>
        </p:spPr>
      </p:pic>
    </p:spTree>
    <p:extLst>
      <p:ext uri="{BB962C8B-B14F-4D97-AF65-F5344CB8AC3E}">
        <p14:creationId xmlns:p14="http://schemas.microsoft.com/office/powerpoint/2010/main" val="8391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E237-3429-7FAF-5E89-74C63900B1E9}"/>
              </a:ext>
            </a:extLst>
          </p:cNvPr>
          <p:cNvSpPr>
            <a:spLocks noGrp="1"/>
          </p:cNvSpPr>
          <p:nvPr>
            <p:ph type="title"/>
          </p:nvPr>
        </p:nvSpPr>
        <p:spPr/>
        <p:txBody>
          <a:bodyPr/>
          <a:lstStyle/>
          <a:p>
            <a:r>
              <a:rPr lang="en-US" dirty="0"/>
              <a:t>Input data </a:t>
            </a:r>
          </a:p>
        </p:txBody>
      </p:sp>
      <p:sp>
        <p:nvSpPr>
          <p:cNvPr id="3" name="Content Placeholder 2">
            <a:extLst>
              <a:ext uri="{FF2B5EF4-FFF2-40B4-BE49-F238E27FC236}">
                <a16:creationId xmlns:a16="http://schemas.microsoft.com/office/drawing/2014/main" id="{89144832-8170-6E51-7DCE-CD1495D9E952}"/>
              </a:ext>
            </a:extLst>
          </p:cNvPr>
          <p:cNvSpPr>
            <a:spLocks noGrp="1"/>
          </p:cNvSpPr>
          <p:nvPr>
            <p:ph idx="1"/>
          </p:nvPr>
        </p:nvSpPr>
        <p:spPr/>
        <p:txBody>
          <a:bodyPr>
            <a:normAutofit fontScale="55000" lnSpcReduction="20000"/>
          </a:bodyPr>
          <a:lstStyle/>
          <a:p>
            <a:pPr marL="0" indent="0">
              <a:buNone/>
            </a:pPr>
            <a:r>
              <a:rPr lang="en-US" dirty="0" err="1"/>
              <a:t>Catgs</a:t>
            </a:r>
            <a:r>
              <a:rPr lang="en-US" dirty="0"/>
              <a:t>[‘type’] = </a:t>
            </a:r>
            <a:r>
              <a:rPr lang="en-US" dirty="0" err="1"/>
              <a:t>catgs.item_category_name.apply</a:t>
            </a:r>
            <a:r>
              <a:rPr lang="en-US" dirty="0"/>
              <a:t>(lambda x: </a:t>
            </a:r>
            <a:r>
              <a:rPr lang="en-US" dirty="0" err="1"/>
              <a:t>x.split</a:t>
            </a:r>
            <a:r>
              <a:rPr lang="en-US" dirty="0"/>
              <a:t>(‘ ‘)[0]).</a:t>
            </a:r>
            <a:r>
              <a:rPr lang="en-US" dirty="0" err="1"/>
              <a:t>astype</a:t>
            </a:r>
            <a:r>
              <a:rPr lang="en-US" dirty="0"/>
              <a:t>(</a:t>
            </a:r>
            <a:r>
              <a:rPr lang="en-US" dirty="0" err="1"/>
              <a:t>str</a:t>
            </a:r>
            <a:r>
              <a:rPr lang="en-US" dirty="0"/>
              <a:t>)
</a:t>
            </a:r>
            <a:r>
              <a:rPr lang="en-US" dirty="0" err="1"/>
              <a:t>catgs.loc</a:t>
            </a:r>
            <a:r>
              <a:rPr lang="en-US" dirty="0"/>
              <a:t>[(</a:t>
            </a:r>
            <a:r>
              <a:rPr lang="en-US" dirty="0" err="1"/>
              <a:t>catgs.type</a:t>
            </a:r>
            <a:r>
              <a:rPr lang="en-US" dirty="0"/>
              <a:t> == ‘</a:t>
            </a:r>
            <a:r>
              <a:rPr lang="en-US" dirty="0" err="1"/>
              <a:t>Игровые</a:t>
            </a:r>
            <a:r>
              <a:rPr lang="en-US" dirty="0"/>
              <a:t>’) | (</a:t>
            </a:r>
            <a:r>
              <a:rPr lang="en-US" dirty="0" err="1"/>
              <a:t>catgs.type</a:t>
            </a:r>
            <a:r>
              <a:rPr lang="en-US" dirty="0"/>
              <a:t> == ‘</a:t>
            </a:r>
            <a:r>
              <a:rPr lang="en-US" dirty="0" err="1"/>
              <a:t>Аксессуары</a:t>
            </a:r>
            <a:r>
              <a:rPr lang="en-US" dirty="0"/>
              <a:t>’), ‘category’] = ‘</a:t>
            </a:r>
            <a:r>
              <a:rPr lang="en-US" dirty="0" err="1"/>
              <a:t>Игры</a:t>
            </a:r>
            <a:r>
              <a:rPr lang="en-US" dirty="0"/>
              <a:t>’
</a:t>
            </a:r>
            <a:r>
              <a:rPr lang="en-US" dirty="0" err="1"/>
              <a:t>catgs.loc</a:t>
            </a:r>
            <a:r>
              <a:rPr lang="en-US" dirty="0"/>
              <a:t>[</a:t>
            </a:r>
            <a:r>
              <a:rPr lang="en-US" dirty="0" err="1"/>
              <a:t>catgs.type</a:t>
            </a:r>
            <a:r>
              <a:rPr lang="en-US" dirty="0"/>
              <a:t> == ‘PC’, ‘category’] = ‘</a:t>
            </a:r>
            <a:r>
              <a:rPr lang="en-US" dirty="0" err="1"/>
              <a:t>Музыка</a:t>
            </a:r>
            <a:r>
              <a:rPr lang="en-US" dirty="0"/>
              <a:t>’
category = [‘</a:t>
            </a:r>
            <a:r>
              <a:rPr lang="en-US" dirty="0" err="1"/>
              <a:t>Игры</a:t>
            </a:r>
            <a:r>
              <a:rPr lang="en-US" dirty="0"/>
              <a:t>’, ‘</a:t>
            </a:r>
            <a:r>
              <a:rPr lang="en-US" dirty="0" err="1"/>
              <a:t>Карты</a:t>
            </a:r>
            <a:r>
              <a:rPr lang="en-US" dirty="0"/>
              <a:t>’, ‘</a:t>
            </a:r>
            <a:r>
              <a:rPr lang="en-US" dirty="0" err="1"/>
              <a:t>Кино</a:t>
            </a:r>
            <a:r>
              <a:rPr lang="en-US" dirty="0"/>
              <a:t>’, ‘</a:t>
            </a:r>
            <a:r>
              <a:rPr lang="en-US" dirty="0" err="1"/>
              <a:t>Книги</a:t>
            </a:r>
            <a:r>
              <a:rPr lang="en-US" dirty="0"/>
              <a:t>’,’</a:t>
            </a:r>
            <a:r>
              <a:rPr lang="en-US" dirty="0" err="1"/>
              <a:t>Музыка</a:t>
            </a:r>
            <a:r>
              <a:rPr lang="en-US" dirty="0"/>
              <a:t>’, ‘</a:t>
            </a:r>
            <a:r>
              <a:rPr lang="en-US" dirty="0" err="1"/>
              <a:t>Подарки</a:t>
            </a:r>
            <a:r>
              <a:rPr lang="en-US" dirty="0"/>
              <a:t>’, ‘</a:t>
            </a:r>
            <a:r>
              <a:rPr lang="en-US" dirty="0" err="1"/>
              <a:t>Программы</a:t>
            </a:r>
            <a:r>
              <a:rPr lang="en-US" dirty="0"/>
              <a:t>’, ‘</a:t>
            </a:r>
            <a:r>
              <a:rPr lang="en-US" dirty="0" err="1"/>
              <a:t>Служебные</a:t>
            </a:r>
            <a:r>
              <a:rPr lang="en-US" dirty="0"/>
              <a:t>’, ‘</a:t>
            </a:r>
            <a:r>
              <a:rPr lang="en-US" dirty="0" err="1"/>
              <a:t>Чистые</a:t>
            </a:r>
            <a:r>
              <a:rPr lang="en-US" dirty="0"/>
              <a:t>’, ‘</a:t>
            </a:r>
            <a:r>
              <a:rPr lang="en-US" dirty="0" err="1"/>
              <a:t>Аксессуары</a:t>
            </a:r>
            <a:r>
              <a:rPr lang="en-US" dirty="0"/>
              <a:t>’]
</a:t>
            </a:r>
            <a:r>
              <a:rPr lang="en-US" dirty="0" err="1"/>
              <a:t>catgs</a:t>
            </a:r>
            <a:r>
              <a:rPr lang="en-US" dirty="0"/>
              <a:t>[‘type’] = </a:t>
            </a:r>
            <a:r>
              <a:rPr lang="en-US" dirty="0" err="1"/>
              <a:t>catgs.type.apply</a:t>
            </a:r>
            <a:r>
              <a:rPr lang="en-US" dirty="0"/>
              <a:t>(lambda x: x if (x in category) else ‘</a:t>
            </a:r>
            <a:r>
              <a:rPr lang="en-US" dirty="0" err="1"/>
              <a:t>etc</a:t>
            </a:r>
            <a:r>
              <a:rPr lang="en-US" dirty="0"/>
              <a:t>’)
print(</a:t>
            </a:r>
            <a:r>
              <a:rPr lang="en-US" dirty="0" err="1"/>
              <a:t>catgs.groupby</a:t>
            </a:r>
            <a:r>
              <a:rPr lang="en-US" dirty="0"/>
              <a:t>([‘type’]).sum())
</a:t>
            </a:r>
            <a:r>
              <a:rPr lang="en-US" dirty="0" err="1"/>
              <a:t>catgs</a:t>
            </a:r>
            <a:r>
              <a:rPr lang="en-US" dirty="0"/>
              <a:t>[‘</a:t>
            </a:r>
            <a:r>
              <a:rPr lang="en-US" dirty="0" err="1"/>
              <a:t>type_code</a:t>
            </a:r>
            <a:r>
              <a:rPr lang="en-US" dirty="0"/>
              <a:t>’] = </a:t>
            </a:r>
            <a:r>
              <a:rPr lang="en-US" dirty="0" err="1"/>
              <a:t>LabelEncoder</a:t>
            </a:r>
            <a:r>
              <a:rPr lang="en-US" dirty="0"/>
              <a:t>().</a:t>
            </a:r>
            <a:r>
              <a:rPr lang="en-US" dirty="0" err="1"/>
              <a:t>fit_transform</a:t>
            </a:r>
            <a:r>
              <a:rPr lang="en-US" dirty="0"/>
              <a:t>(</a:t>
            </a:r>
            <a:r>
              <a:rPr lang="en-US" dirty="0" err="1"/>
              <a:t>catgs</a:t>
            </a:r>
            <a:r>
              <a:rPr lang="en-US" dirty="0"/>
              <a:t>[‘type’])
# if subtype is nan then type
</a:t>
            </a:r>
            <a:r>
              <a:rPr lang="en-US" dirty="0" err="1"/>
              <a:t>catgs</a:t>
            </a:r>
            <a:r>
              <a:rPr lang="en-US" dirty="0"/>
              <a:t>[‘split’] = </a:t>
            </a:r>
            <a:r>
              <a:rPr lang="en-US" dirty="0" err="1"/>
              <a:t>catgs.item_category_name.apply</a:t>
            </a:r>
            <a:r>
              <a:rPr lang="en-US" dirty="0"/>
              <a:t>(lambda x: </a:t>
            </a:r>
            <a:r>
              <a:rPr lang="en-US" dirty="0" err="1"/>
              <a:t>x.split</a:t>
            </a:r>
            <a:r>
              <a:rPr lang="en-US" dirty="0"/>
              <a:t>(‘-’))
</a:t>
            </a:r>
            <a:r>
              <a:rPr lang="en-US" dirty="0" err="1"/>
              <a:t>catgs</a:t>
            </a:r>
            <a:r>
              <a:rPr lang="en-US" dirty="0"/>
              <a:t>[‘subtype’] = </a:t>
            </a:r>
            <a:r>
              <a:rPr lang="en-US" dirty="0" err="1"/>
              <a:t>catgs</a:t>
            </a:r>
            <a:r>
              <a:rPr lang="en-US" dirty="0"/>
              <a:t>[‘split’].map(lambda x: x[1].strip() if </a:t>
            </a:r>
            <a:r>
              <a:rPr lang="en-US" dirty="0" err="1"/>
              <a:t>len</a:t>
            </a:r>
            <a:r>
              <a:rPr lang="en-US" dirty="0"/>
              <a:t>(x) &gt; 1 else x[0].strip())
</a:t>
            </a:r>
            <a:r>
              <a:rPr lang="en-US" dirty="0" err="1"/>
              <a:t>catgs</a:t>
            </a:r>
            <a:r>
              <a:rPr lang="en-US" dirty="0"/>
              <a:t>[‘</a:t>
            </a:r>
            <a:r>
              <a:rPr lang="en-US" dirty="0" err="1"/>
              <a:t>subtype_code</a:t>
            </a:r>
            <a:r>
              <a:rPr lang="en-US" dirty="0"/>
              <a:t>’] = </a:t>
            </a:r>
            <a:r>
              <a:rPr lang="en-US" dirty="0" err="1"/>
              <a:t>LabelEncoder</a:t>
            </a:r>
            <a:r>
              <a:rPr lang="en-US" dirty="0"/>
              <a:t>().</a:t>
            </a:r>
            <a:r>
              <a:rPr lang="en-US" dirty="0" err="1"/>
              <a:t>fit_transform</a:t>
            </a:r>
            <a:r>
              <a:rPr lang="en-US" dirty="0"/>
              <a:t>(</a:t>
            </a:r>
            <a:r>
              <a:rPr lang="en-US" dirty="0" err="1"/>
              <a:t>catgs</a:t>
            </a:r>
            <a:r>
              <a:rPr lang="en-US" dirty="0"/>
              <a:t>[‘subtype’])
</a:t>
            </a:r>
            <a:r>
              <a:rPr lang="en-US" dirty="0" err="1"/>
              <a:t>catgs</a:t>
            </a:r>
            <a:r>
              <a:rPr lang="en-US" dirty="0"/>
              <a:t> = </a:t>
            </a:r>
            <a:r>
              <a:rPr lang="en-US" dirty="0" err="1"/>
              <a:t>catgs</a:t>
            </a:r>
            <a:r>
              <a:rPr lang="en-US" dirty="0"/>
              <a:t>[[‘item_category_id’,’</a:t>
            </a:r>
            <a:r>
              <a:rPr lang="en-US" dirty="0" err="1"/>
              <a:t>type_code</a:t>
            </a:r>
            <a:r>
              <a:rPr lang="en-US" dirty="0"/>
              <a:t>’, ‘</a:t>
            </a:r>
            <a:r>
              <a:rPr lang="en-US" dirty="0" err="1"/>
              <a:t>subtype_code</a:t>
            </a:r>
            <a:r>
              <a:rPr lang="en-US" dirty="0"/>
              <a:t>’]]
</a:t>
            </a:r>
            <a:r>
              <a:rPr lang="en-US" dirty="0" err="1"/>
              <a:t>catgs.head</a:t>
            </a:r>
            <a:r>
              <a:rPr lang="en-US" dirty="0"/>
              <a:t>()</a:t>
            </a:r>
          </a:p>
        </p:txBody>
      </p:sp>
    </p:spTree>
    <p:extLst>
      <p:ext uri="{BB962C8B-B14F-4D97-AF65-F5344CB8AC3E}">
        <p14:creationId xmlns:p14="http://schemas.microsoft.com/office/powerpoint/2010/main" val="168338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7BC7EC2-9477-65AB-27A4-2C5B7A325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65" y="349502"/>
            <a:ext cx="7984594" cy="6158995"/>
          </a:xfrm>
          <a:prstGeom prst="rect">
            <a:avLst/>
          </a:prstGeom>
        </p:spPr>
      </p:pic>
    </p:spTree>
    <p:extLst>
      <p:ext uri="{BB962C8B-B14F-4D97-AF65-F5344CB8AC3E}">
        <p14:creationId xmlns:p14="http://schemas.microsoft.com/office/powerpoint/2010/main" val="76339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DF57-82B1-4865-AEB8-C3838DE87E98}"/>
              </a:ext>
            </a:extLst>
          </p:cNvPr>
          <p:cNvSpPr>
            <a:spLocks noGrp="1"/>
          </p:cNvSpPr>
          <p:nvPr>
            <p:ph type="title"/>
          </p:nvPr>
        </p:nvSpPr>
        <p:spPr>
          <a:xfrm>
            <a:off x="0" y="18255"/>
            <a:ext cx="10515600" cy="1325563"/>
          </a:xfrm>
        </p:spPr>
        <p:txBody>
          <a:bodyPr/>
          <a:lstStyle/>
          <a:p>
            <a:r>
              <a:rPr lang="en-US" dirty="0">
                <a:solidFill>
                  <a:srgbClr val="00B050"/>
                </a:solidFill>
              </a:rPr>
              <a:t>Model training </a:t>
            </a:r>
          </a:p>
        </p:txBody>
      </p:sp>
      <p:sp>
        <p:nvSpPr>
          <p:cNvPr id="3" name="Content Placeholder 2">
            <a:extLst>
              <a:ext uri="{FF2B5EF4-FFF2-40B4-BE49-F238E27FC236}">
                <a16:creationId xmlns:a16="http://schemas.microsoft.com/office/drawing/2014/main" id="{85FC6C7E-A35E-5214-FD1D-2588E6E2BD40}"/>
              </a:ext>
            </a:extLst>
          </p:cNvPr>
          <p:cNvSpPr>
            <a:spLocks noGrp="1"/>
          </p:cNvSpPr>
          <p:nvPr>
            <p:ph idx="1"/>
          </p:nvPr>
        </p:nvSpPr>
        <p:spPr>
          <a:xfrm>
            <a:off x="96860" y="1461031"/>
            <a:ext cx="10515600" cy="4351338"/>
          </a:xfrm>
        </p:spPr>
        <p:txBody>
          <a:bodyPr>
            <a:normAutofit fontScale="92500" lnSpcReduction="20000"/>
          </a:bodyPr>
          <a:lstStyle/>
          <a:p>
            <a:r>
              <a:rPr lang="en-US" b="1" dirty="0"/>
              <a:t>One of the most common methods used to predict sales is regression analysis. </a:t>
            </a:r>
          </a:p>
          <a:p>
            <a:r>
              <a:rPr lang="en-US" b="1" dirty="0"/>
              <a:t>This method involves using historical sales data to train a model that can predict future sales. </a:t>
            </a:r>
          </a:p>
          <a:p>
            <a:r>
              <a:rPr lang="en-US" b="1" dirty="0"/>
              <a:t>The model can take into account factors such as past sales, marketing campaigns, and economic indicators to make its predictions.</a:t>
            </a:r>
          </a:p>
          <a:p>
            <a:r>
              <a:rPr lang="en-US" b="1" dirty="0"/>
              <a:t>The main models are trend analysis, regression analysis, and causal analysis.</a:t>
            </a:r>
          </a:p>
          <a:p>
            <a:r>
              <a:rPr lang="en-US" b="1" dirty="0"/>
              <a:t> These are different methods that you should review for their fit with your specific circumstances.</a:t>
            </a:r>
          </a:p>
          <a:p>
            <a:r>
              <a:rPr lang="en-US" b="1" dirty="0"/>
              <a:t> Each method has its own strengths and weaknesses, so it’s important to choose the right one based on your specific needs.</a:t>
            </a:r>
          </a:p>
        </p:txBody>
      </p:sp>
    </p:spTree>
    <p:extLst>
      <p:ext uri="{BB962C8B-B14F-4D97-AF65-F5344CB8AC3E}">
        <p14:creationId xmlns:p14="http://schemas.microsoft.com/office/powerpoint/2010/main" val="1435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6F7798-D101-6DA2-2370-17CC9787B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0687" y="1825625"/>
            <a:ext cx="70626" cy="46038"/>
          </a:xfrm>
        </p:spPr>
      </p:pic>
      <p:pic>
        <p:nvPicPr>
          <p:cNvPr id="5" name="Picture 5">
            <a:extLst>
              <a:ext uri="{FF2B5EF4-FFF2-40B4-BE49-F238E27FC236}">
                <a16:creationId xmlns:a16="http://schemas.microsoft.com/office/drawing/2014/main" id="{52E71DE2-C356-DD74-2A91-4E8589D92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3" y="536811"/>
            <a:ext cx="11314547" cy="6086634"/>
          </a:xfrm>
          <a:prstGeom prst="rect">
            <a:avLst/>
          </a:prstGeom>
        </p:spPr>
      </p:pic>
    </p:spTree>
    <p:extLst>
      <p:ext uri="{BB962C8B-B14F-4D97-AF65-F5344CB8AC3E}">
        <p14:creationId xmlns:p14="http://schemas.microsoft.com/office/powerpoint/2010/main" val="31170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345B6-F015-835B-F8E8-B4522F3EB5EE}"/>
              </a:ext>
            </a:extLst>
          </p:cNvPr>
          <p:cNvSpPr>
            <a:spLocks noGrp="1"/>
          </p:cNvSpPr>
          <p:nvPr>
            <p:ph idx="1"/>
          </p:nvPr>
        </p:nvSpPr>
        <p:spPr>
          <a:xfrm>
            <a:off x="0" y="0"/>
            <a:ext cx="12192000" cy="6858000"/>
          </a:xfrm>
        </p:spPr>
        <p:txBody>
          <a:bodyPr>
            <a:normAutofit fontScale="92500" lnSpcReduction="10000"/>
          </a:bodyPr>
          <a:lstStyle/>
          <a:p>
            <a:pPr marL="0" indent="0">
              <a:buNone/>
            </a:pPr>
            <a:r>
              <a:rPr lang="en-US" b="1" dirty="0"/>
              <a:t>1. Time and series forecast 
Time series forecasting models are used to project future sales based on past sales trends. These models take into account the seasonality of a product or service to better predict future demand. </a:t>
            </a:r>
          </a:p>
          <a:p>
            <a:pPr marL="0" indent="0">
              <a:buNone/>
            </a:pPr>
            <a:r>
              <a:rPr lang="en-US" b="1" dirty="0"/>
              <a:t>2. Regression forecasting model
Regression forecasting models use historical data and linear regression techniques to predict upcoming sales. This method looks at many different factors over time including: market conditions, customer sentiment, economic trends, consumer behavior, competition, and more. </a:t>
            </a:r>
          </a:p>
          <a:p>
            <a:pPr marL="0" indent="0">
              <a:buNone/>
            </a:pPr>
            <a:r>
              <a:rPr lang="en-US" b="1" dirty="0"/>
              <a:t>3. Historical forecasting model
Historical forecasting uses historical data to make predictions about future sales. It is widely used in retail businesses, as well as within other industries such as banking and insurance</a:t>
            </a:r>
          </a:p>
          <a:p>
            <a:pPr marL="0" indent="0">
              <a:buNone/>
            </a:pPr>
            <a:r>
              <a:rPr lang="en-US" b="1" dirty="0"/>
              <a:t>4. Opportunity stage sales forecasting model
Opportunity stage sales forecasting models use current customer pipelines and open opportunities to predict upcoming demand. These models look at factors like customer sentiment, product popularity, current buying trends, and more to provide a better understanding of what customers may be purchasing soon.</a:t>
            </a:r>
          </a:p>
        </p:txBody>
      </p:sp>
    </p:spTree>
    <p:extLst>
      <p:ext uri="{BB962C8B-B14F-4D97-AF65-F5344CB8AC3E}">
        <p14:creationId xmlns:p14="http://schemas.microsoft.com/office/powerpoint/2010/main" val="288658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EE7FE-AB85-0B78-6299-159475A07A70}"/>
              </a:ext>
            </a:extLst>
          </p:cNvPr>
          <p:cNvSpPr>
            <a:spLocks noGrp="1"/>
          </p:cNvSpPr>
          <p:nvPr>
            <p:ph idx="1"/>
          </p:nvPr>
        </p:nvSpPr>
        <p:spPr>
          <a:xfrm>
            <a:off x="0" y="133684"/>
            <a:ext cx="12192000" cy="4506144"/>
          </a:xfrm>
        </p:spPr>
        <p:txBody>
          <a:bodyPr>
            <a:normAutofit fontScale="62500" lnSpcReduction="20000"/>
          </a:bodyPr>
          <a:lstStyle/>
          <a:p>
            <a:pPr marL="0" indent="0">
              <a:buNone/>
            </a:pPr>
            <a:r>
              <a:rPr lang="en-US" dirty="0"/>
              <a:t>5. Lead value sales forecasting model
Lead value sales forecasting models use data from customer leads to predict future demand. The data can be pulled from a variety of factors such as contact information, past purchases, interests, demographics, and more. Once analyzed with the lead value sales forecasting model, this data provides  an accurate estimate of which leads may be likely to convert into customers in the future</a:t>
            </a:r>
          </a:p>
          <a:p>
            <a:pPr marL="0" indent="0">
              <a:buNone/>
            </a:pPr>
            <a:r>
              <a:rPr lang="en-US" dirty="0"/>
              <a:t>6. Length of sales cycle forecasting model
In length of sales cycle forecasting models, data from previous customers’ purchasing behavior is used to forecast the time it will take for potential customers to purchase a product or service. This model looks at customer segmentation, customer lifetime value, product popularity, geographic region, and other factors to estimate the average time it will take for customers to make a purchase.</a:t>
            </a:r>
          </a:p>
          <a:p>
            <a:pPr marL="0" indent="0">
              <a:buNone/>
            </a:pPr>
            <a:endParaRPr lang="en-US" dirty="0"/>
          </a:p>
          <a:p>
            <a:pPr marL="0" indent="0">
              <a:buNone/>
            </a:pPr>
            <a:r>
              <a:rPr lang="en-US" dirty="0"/>
              <a:t>7. Intuitive sales forecasting model
Intuitive sales forecasting is a method for predicting future performance using intuition, experience, and judgment. Therefore, it is a more qualitative approach to forecasting.
This model is often used in businesses where forecasting based on historical data may not be as reliable due to the nature of the industry or products. Intuitive sales forecasting can also be useful for making decisions about marketing spend, strategies investments, and improving</a:t>
            </a:r>
          </a:p>
        </p:txBody>
      </p:sp>
      <p:pic>
        <p:nvPicPr>
          <p:cNvPr id="4" name="Picture 4">
            <a:extLst>
              <a:ext uri="{FF2B5EF4-FFF2-40B4-BE49-F238E27FC236}">
                <a16:creationId xmlns:a16="http://schemas.microsoft.com/office/drawing/2014/main" id="{7A7C6400-8C59-980A-6BC2-6264DE06E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08" y="4137406"/>
            <a:ext cx="8128000" cy="2586910"/>
          </a:xfrm>
          <a:prstGeom prst="rect">
            <a:avLst/>
          </a:prstGeom>
        </p:spPr>
      </p:pic>
    </p:spTree>
    <p:extLst>
      <p:ext uri="{BB962C8B-B14F-4D97-AF65-F5344CB8AC3E}">
        <p14:creationId xmlns:p14="http://schemas.microsoft.com/office/powerpoint/2010/main" val="218885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5FFF-8BEC-8E55-2CF2-54A98F96EF77}"/>
              </a:ext>
            </a:extLst>
          </p:cNvPr>
          <p:cNvSpPr>
            <a:spLocks noGrp="1"/>
          </p:cNvSpPr>
          <p:nvPr>
            <p:ph type="title"/>
          </p:nvPr>
        </p:nvSpPr>
        <p:spPr>
          <a:xfrm>
            <a:off x="0" y="0"/>
            <a:ext cx="10515600" cy="1325563"/>
          </a:xfrm>
        </p:spPr>
        <p:txBody>
          <a:bodyPr/>
          <a:lstStyle/>
          <a:p>
            <a:r>
              <a:rPr lang="en-US" dirty="0">
                <a:solidFill>
                  <a:srgbClr val="7030A0"/>
                </a:solidFill>
              </a:rPr>
              <a:t>Evaluation </a:t>
            </a:r>
          </a:p>
        </p:txBody>
      </p:sp>
      <p:sp>
        <p:nvSpPr>
          <p:cNvPr id="3" name="Content Placeholder 2">
            <a:extLst>
              <a:ext uri="{FF2B5EF4-FFF2-40B4-BE49-F238E27FC236}">
                <a16:creationId xmlns:a16="http://schemas.microsoft.com/office/drawing/2014/main" id="{601E5881-CF1F-199D-5E1A-5B5A780B26A2}"/>
              </a:ext>
            </a:extLst>
          </p:cNvPr>
          <p:cNvSpPr>
            <a:spLocks noGrp="1"/>
          </p:cNvSpPr>
          <p:nvPr>
            <p:ph idx="1"/>
          </p:nvPr>
        </p:nvSpPr>
        <p:spPr>
          <a:xfrm>
            <a:off x="0" y="1325563"/>
            <a:ext cx="10515600" cy="4921136"/>
          </a:xfrm>
        </p:spPr>
        <p:txBody>
          <a:bodyPr>
            <a:normAutofit fontScale="92500" lnSpcReduction="20000"/>
          </a:bodyPr>
          <a:lstStyle/>
          <a:p>
            <a:r>
              <a:rPr lang="en-US" b="1" dirty="0"/>
              <a:t>The first step to evaluate your sales forecast and </a:t>
            </a:r>
            <a:r>
              <a:rPr lang="en-US" b="1" dirty="0" err="1"/>
              <a:t>plYou</a:t>
            </a:r>
            <a:r>
              <a:rPr lang="en-US" b="1" dirty="0"/>
              <a:t> can use metrics such as forecast error, forecast bias, and forecast attainment to compare your forecast with your actual results. </a:t>
            </a:r>
          </a:p>
          <a:p>
            <a:r>
              <a:rPr lang="en-US" b="1" dirty="0"/>
              <a:t>Forecast error is the difference between your forecast and your actual sales, expressed as a </a:t>
            </a:r>
            <a:r>
              <a:rPr lang="en-US" b="1" dirty="0" err="1"/>
              <a:t>percentage.an</a:t>
            </a:r>
            <a:r>
              <a:rPr lang="en-US" b="1" dirty="0"/>
              <a:t> is to review the assumptions that underlie them.</a:t>
            </a:r>
          </a:p>
          <a:p>
            <a:r>
              <a:rPr lang="en-US" b="1" dirty="0"/>
              <a:t> These include factors such as market size, demand, competition, pricing, seasonality, and conversion rates.</a:t>
            </a:r>
          </a:p>
          <a:p>
            <a:r>
              <a:rPr lang="en-US" b="1" dirty="0"/>
              <a:t>Forecast accuracy is the measure of how accurately a given forecast matches actual sales. Forecast bias describes how much the forecast is consistently over or under the actual sales.</a:t>
            </a:r>
          </a:p>
          <a:p>
            <a:r>
              <a:rPr lang="en-US" b="1" dirty="0"/>
              <a:t> Common metrics used to evaluate forecast accuracy include Mean Absolute Percentage Error (MAPE) and Mean Absolute Deviation (MAD).</a:t>
            </a:r>
          </a:p>
          <a:p>
            <a:endParaRPr lang="en-US" b="1" dirty="0"/>
          </a:p>
        </p:txBody>
      </p:sp>
    </p:spTree>
    <p:extLst>
      <p:ext uri="{BB962C8B-B14F-4D97-AF65-F5344CB8AC3E}">
        <p14:creationId xmlns:p14="http://schemas.microsoft.com/office/powerpoint/2010/main" val="107459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6D6B17B-E368-32DD-9149-1E9FE07D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47" y="172776"/>
            <a:ext cx="11946506" cy="6685224"/>
          </a:xfrm>
          <a:prstGeom prst="rect">
            <a:avLst/>
          </a:prstGeom>
        </p:spPr>
      </p:pic>
    </p:spTree>
    <p:extLst>
      <p:ext uri="{BB962C8B-B14F-4D97-AF65-F5344CB8AC3E}">
        <p14:creationId xmlns:p14="http://schemas.microsoft.com/office/powerpoint/2010/main" val="302800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627808E-8F4B-B421-19C9-F963596B3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55" y="556956"/>
            <a:ext cx="11961090" cy="6060068"/>
          </a:xfrm>
          <a:prstGeom prst="rect">
            <a:avLst/>
          </a:prstGeom>
        </p:spPr>
      </p:pic>
    </p:spTree>
    <p:extLst>
      <p:ext uri="{BB962C8B-B14F-4D97-AF65-F5344CB8AC3E}">
        <p14:creationId xmlns:p14="http://schemas.microsoft.com/office/powerpoint/2010/main" val="196338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89EB-CD20-C577-F600-98B15FC79BC3}"/>
              </a:ext>
            </a:extLst>
          </p:cNvPr>
          <p:cNvSpPr>
            <a:spLocks noGrp="1"/>
          </p:cNvSpPr>
          <p:nvPr>
            <p:ph type="title"/>
          </p:nvPr>
        </p:nvSpPr>
        <p:spPr/>
        <p:txBody>
          <a:bodyPr/>
          <a:lstStyle/>
          <a:p>
            <a:r>
              <a:rPr lang="en-US" dirty="0">
                <a:solidFill>
                  <a:srgbClr val="7030A0"/>
                </a:solidFill>
              </a:rPr>
              <a:t>INTRODUCTION </a:t>
            </a:r>
          </a:p>
        </p:txBody>
      </p:sp>
      <p:sp>
        <p:nvSpPr>
          <p:cNvPr id="3" name="Content Placeholder 2">
            <a:extLst>
              <a:ext uri="{FF2B5EF4-FFF2-40B4-BE49-F238E27FC236}">
                <a16:creationId xmlns:a16="http://schemas.microsoft.com/office/drawing/2014/main" id="{EF697285-A037-6654-1788-3CD9B3C5B399}"/>
              </a:ext>
            </a:extLst>
          </p:cNvPr>
          <p:cNvSpPr>
            <a:spLocks noGrp="1"/>
          </p:cNvSpPr>
          <p:nvPr>
            <p:ph idx="1"/>
          </p:nvPr>
        </p:nvSpPr>
        <p:spPr/>
        <p:txBody>
          <a:bodyPr>
            <a:normAutofit/>
          </a:bodyPr>
          <a:lstStyle/>
          <a:p>
            <a:r>
              <a:rPr lang="en-US" b="1" dirty="0"/>
              <a:t>A sales forecast is an in-depth report that predicts what a salesperson, team, or company will sell weekly, monthly, quarterly, or annually. </a:t>
            </a:r>
          </a:p>
          <a:p>
            <a:r>
              <a:rPr lang="en-US" b="1" dirty="0"/>
              <a:t>Sales forecasts are typically created using past performance data. Managers use reps’ sales forecasts to estimate the business their team will close.
A sales forecast is a data-driven expression of expected sales revenue from our product or service.</a:t>
            </a:r>
          </a:p>
          <a:p>
            <a:r>
              <a:rPr lang="en-US" b="1" dirty="0" err="1"/>
              <a:t>forcasting</a:t>
            </a:r>
            <a:r>
              <a:rPr lang="en-US" b="1" dirty="0"/>
              <a:t> is strictly concerned with future events only. </a:t>
            </a:r>
          </a:p>
          <a:p>
            <a:endParaRPr lang="en-US" b="1" dirty="0"/>
          </a:p>
        </p:txBody>
      </p:sp>
    </p:spTree>
    <p:extLst>
      <p:ext uri="{BB962C8B-B14F-4D97-AF65-F5344CB8AC3E}">
        <p14:creationId xmlns:p14="http://schemas.microsoft.com/office/powerpoint/2010/main" val="166235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72133F3-5DDB-FB15-BEC7-E0AA184C4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22" y="719666"/>
            <a:ext cx="7994755" cy="5418667"/>
          </a:xfrm>
          <a:prstGeom prst="rect">
            <a:avLst/>
          </a:prstGeom>
        </p:spPr>
      </p:pic>
    </p:spTree>
    <p:extLst>
      <p:ext uri="{BB962C8B-B14F-4D97-AF65-F5344CB8AC3E}">
        <p14:creationId xmlns:p14="http://schemas.microsoft.com/office/powerpoint/2010/main" val="351427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B82E-6EC7-D92D-C4DA-3D728F86BBC0}"/>
              </a:ext>
            </a:extLst>
          </p:cNvPr>
          <p:cNvSpPr>
            <a:spLocks noGrp="1"/>
          </p:cNvSpPr>
          <p:nvPr>
            <p:ph type="title"/>
          </p:nvPr>
        </p:nvSpPr>
        <p:spPr>
          <a:xfrm>
            <a:off x="109013" y="109909"/>
            <a:ext cx="10515600" cy="1325563"/>
          </a:xfrm>
        </p:spPr>
        <p:txBody>
          <a:bodyPr/>
          <a:lstStyle/>
          <a:p>
            <a:r>
              <a:rPr lang="en-US" dirty="0">
                <a:solidFill>
                  <a:srgbClr val="00B050"/>
                </a:solidFill>
              </a:rPr>
              <a:t>Sales prediction analysis </a:t>
            </a:r>
          </a:p>
        </p:txBody>
      </p:sp>
      <p:pic>
        <p:nvPicPr>
          <p:cNvPr id="4" name="Picture 4">
            <a:extLst>
              <a:ext uri="{FF2B5EF4-FFF2-40B4-BE49-F238E27FC236}">
                <a16:creationId xmlns:a16="http://schemas.microsoft.com/office/drawing/2014/main" id="{6C7E4632-7DA6-E8BF-B945-722799CFF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2" y="1276077"/>
            <a:ext cx="11545821" cy="5581923"/>
          </a:xfrm>
          <a:prstGeom prst="rect">
            <a:avLst/>
          </a:prstGeom>
        </p:spPr>
      </p:pic>
    </p:spTree>
    <p:extLst>
      <p:ext uri="{BB962C8B-B14F-4D97-AF65-F5344CB8AC3E}">
        <p14:creationId xmlns:p14="http://schemas.microsoft.com/office/powerpoint/2010/main" val="400978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4C69-C7A9-A03B-1E08-EF4DFEB26D0E}"/>
              </a:ext>
            </a:extLst>
          </p:cNvPr>
          <p:cNvSpPr>
            <a:spLocks noGrp="1"/>
          </p:cNvSpPr>
          <p:nvPr>
            <p:ph type="title"/>
          </p:nvPr>
        </p:nvSpPr>
        <p:spPr>
          <a:xfrm>
            <a:off x="0" y="0"/>
            <a:ext cx="10515600" cy="1325563"/>
          </a:xfrm>
        </p:spPr>
        <p:txBody>
          <a:bodyPr/>
          <a:lstStyle/>
          <a:p>
            <a:r>
              <a:rPr lang="en-US" dirty="0">
                <a:solidFill>
                  <a:srgbClr val="00B0F0"/>
                </a:solidFill>
              </a:rPr>
              <a:t>F</a:t>
            </a:r>
            <a:r>
              <a:rPr lang="en-US" i="1" dirty="0">
                <a:solidFill>
                  <a:srgbClr val="00B0F0"/>
                </a:solidFill>
              </a:rPr>
              <a:t>uture of sales prediction </a:t>
            </a:r>
            <a:endParaRPr lang="en-US" dirty="0">
              <a:solidFill>
                <a:srgbClr val="00B0F0"/>
              </a:solidFill>
            </a:endParaRPr>
          </a:p>
        </p:txBody>
      </p:sp>
      <p:sp>
        <p:nvSpPr>
          <p:cNvPr id="3" name="Content Placeholder 2">
            <a:extLst>
              <a:ext uri="{FF2B5EF4-FFF2-40B4-BE49-F238E27FC236}">
                <a16:creationId xmlns:a16="http://schemas.microsoft.com/office/drawing/2014/main" id="{BF35C2AB-6B56-FC03-DE02-24E1B554BA87}"/>
              </a:ext>
            </a:extLst>
          </p:cNvPr>
          <p:cNvSpPr>
            <a:spLocks noGrp="1"/>
          </p:cNvSpPr>
          <p:nvPr>
            <p:ph idx="1"/>
          </p:nvPr>
        </p:nvSpPr>
        <p:spPr>
          <a:xfrm>
            <a:off x="0" y="1411167"/>
            <a:ext cx="1835484" cy="483466"/>
          </a:xfrm>
        </p:spPr>
        <p:txBody>
          <a:bodyPr/>
          <a:lstStyle/>
          <a:p>
            <a:pPr marL="0" indent="0">
              <a:buNone/>
            </a:pPr>
            <a:r>
              <a:rPr lang="en-US" dirty="0">
                <a:solidFill>
                  <a:srgbClr val="C00000"/>
                </a:solidFill>
              </a:rPr>
              <a:t>STEPS </a:t>
            </a:r>
          </a:p>
        </p:txBody>
      </p:sp>
      <p:pic>
        <p:nvPicPr>
          <p:cNvPr id="4" name="Picture 4">
            <a:extLst>
              <a:ext uri="{FF2B5EF4-FFF2-40B4-BE49-F238E27FC236}">
                <a16:creationId xmlns:a16="http://schemas.microsoft.com/office/drawing/2014/main" id="{AFC24A64-41A1-438B-974A-D617F7ACE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70" y="2321022"/>
            <a:ext cx="11004459" cy="4193044"/>
          </a:xfrm>
          <a:prstGeom prst="rect">
            <a:avLst/>
          </a:prstGeom>
        </p:spPr>
      </p:pic>
    </p:spTree>
    <p:extLst>
      <p:ext uri="{BB962C8B-B14F-4D97-AF65-F5344CB8AC3E}">
        <p14:creationId xmlns:p14="http://schemas.microsoft.com/office/powerpoint/2010/main" val="54140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9FF0E6B-6918-00DE-B69F-D44A1ED2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4" y="813628"/>
            <a:ext cx="10779808" cy="5688285"/>
          </a:xfrm>
          <a:prstGeom prst="rect">
            <a:avLst/>
          </a:prstGeom>
        </p:spPr>
      </p:pic>
    </p:spTree>
    <p:extLst>
      <p:ext uri="{BB962C8B-B14F-4D97-AF65-F5344CB8AC3E}">
        <p14:creationId xmlns:p14="http://schemas.microsoft.com/office/powerpoint/2010/main" val="223138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B324-3B1C-1004-7E14-EB00BD6DF072}"/>
              </a:ext>
            </a:extLst>
          </p:cNvPr>
          <p:cNvSpPr>
            <a:spLocks noGrp="1"/>
          </p:cNvSpPr>
          <p:nvPr>
            <p:ph type="title"/>
          </p:nvPr>
        </p:nvSpPr>
        <p:spPr>
          <a:xfrm>
            <a:off x="218391" y="0"/>
            <a:ext cx="10515600" cy="1325563"/>
          </a:xfrm>
        </p:spPr>
        <p:txBody>
          <a:bodyPr/>
          <a:lstStyle/>
          <a:p>
            <a:r>
              <a:rPr lang="en-US" dirty="0">
                <a:solidFill>
                  <a:srgbClr val="002060"/>
                </a:solidFill>
              </a:rPr>
              <a:t>Month vise sales prediction </a:t>
            </a:r>
          </a:p>
        </p:txBody>
      </p:sp>
      <p:pic>
        <p:nvPicPr>
          <p:cNvPr id="4" name="Picture 4">
            <a:extLst>
              <a:ext uri="{FF2B5EF4-FFF2-40B4-BE49-F238E27FC236}">
                <a16:creationId xmlns:a16="http://schemas.microsoft.com/office/drawing/2014/main" id="{364EC169-95CA-956B-01DB-1F05349BD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32" y="1325563"/>
            <a:ext cx="10694735" cy="5243144"/>
          </a:xfrm>
          <a:prstGeom prst="rect">
            <a:avLst/>
          </a:prstGeom>
        </p:spPr>
      </p:pic>
    </p:spTree>
    <p:extLst>
      <p:ext uri="{BB962C8B-B14F-4D97-AF65-F5344CB8AC3E}">
        <p14:creationId xmlns:p14="http://schemas.microsoft.com/office/powerpoint/2010/main" val="200673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F8B8-6AD6-2DB8-50A7-4FF5BC580119}"/>
              </a:ext>
            </a:extLst>
          </p:cNvPr>
          <p:cNvSpPr>
            <a:spLocks noGrp="1"/>
          </p:cNvSpPr>
          <p:nvPr>
            <p:ph type="title"/>
          </p:nvPr>
        </p:nvSpPr>
        <p:spPr/>
        <p:txBody>
          <a:bodyPr/>
          <a:lstStyle/>
          <a:p>
            <a:r>
              <a:rPr lang="en-US" b="1" dirty="0">
                <a:solidFill>
                  <a:srgbClr val="7030A0"/>
                </a:solidFill>
              </a:rPr>
              <a:t>Future  engineering</a:t>
            </a:r>
          </a:p>
        </p:txBody>
      </p:sp>
      <p:sp>
        <p:nvSpPr>
          <p:cNvPr id="3" name="Content Placeholder 2">
            <a:extLst>
              <a:ext uri="{FF2B5EF4-FFF2-40B4-BE49-F238E27FC236}">
                <a16:creationId xmlns:a16="http://schemas.microsoft.com/office/drawing/2014/main" id="{00AF9017-EDFF-130F-88E6-86891D9F9B9A}"/>
              </a:ext>
            </a:extLst>
          </p:cNvPr>
          <p:cNvSpPr>
            <a:spLocks noGrp="1"/>
          </p:cNvSpPr>
          <p:nvPr>
            <p:ph idx="1"/>
          </p:nvPr>
        </p:nvSpPr>
        <p:spPr/>
        <p:txBody>
          <a:bodyPr>
            <a:normAutofit fontScale="92500" lnSpcReduction="10000"/>
          </a:bodyPr>
          <a:lstStyle/>
          <a:p>
            <a:r>
              <a:rPr lang="en-US" b="1" dirty="0"/>
              <a:t>Sales engineers are an essential part of the tech sales process. They work together with sales representatives to create a cohesive pre-sales consultation process. Their work includes the qualification and closure of deals in the tech sales industry</a:t>
            </a:r>
          </a:p>
          <a:p>
            <a:r>
              <a:rPr lang="en-US" b="1" dirty="0"/>
              <a:t>Overall, sales engineers are incredibly important as they perform technical discovery, evaluation of technological viability, and risk mitigation. They perform this work by creating and executing prototypes and proofs of concept.</a:t>
            </a:r>
          </a:p>
          <a:p>
            <a:r>
              <a:rPr lang="en-US" b="1" dirty="0"/>
              <a:t>Sales engineers are essentially engineers with deep business savvy and exceptional skills at communicating. They know their product and industry, while also knowing how to reach the heart of potential customers and manage sales.</a:t>
            </a:r>
          </a:p>
        </p:txBody>
      </p:sp>
    </p:spTree>
    <p:extLst>
      <p:ext uri="{BB962C8B-B14F-4D97-AF65-F5344CB8AC3E}">
        <p14:creationId xmlns:p14="http://schemas.microsoft.com/office/powerpoint/2010/main" val="279433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4BC43-D79C-C21A-073E-60BDE16CDA75}"/>
              </a:ext>
            </a:extLst>
          </p:cNvPr>
          <p:cNvSpPr>
            <a:spLocks noGrp="1"/>
          </p:cNvSpPr>
          <p:nvPr>
            <p:ph idx="1"/>
          </p:nvPr>
        </p:nvSpPr>
        <p:spPr>
          <a:xfrm>
            <a:off x="291674" y="64412"/>
            <a:ext cx="11812823" cy="6793588"/>
          </a:xfrm>
        </p:spPr>
        <p:txBody>
          <a:bodyPr/>
          <a:lstStyle/>
          <a:p>
            <a:endParaRPr lang="en-US" b="1" dirty="0"/>
          </a:p>
          <a:p>
            <a:r>
              <a:rPr lang="en-US" b="1" dirty="0"/>
              <a:t>Predictive sales analysis based on previous data is crucial for organizations to make educated decisions and remain competitive.</a:t>
            </a:r>
          </a:p>
          <a:p>
            <a:r>
              <a:rPr lang="en-US" b="1" dirty="0"/>
              <a:t>Machine learning is a powerful technology that can automate this process, producing more accurate and informed forecasts. </a:t>
            </a:r>
          </a:p>
          <a:p>
            <a:r>
              <a:rPr lang="en-US" b="1" dirty="0"/>
              <a:t>Machine learning has revolutionized many sectors, including sales and marketing. </a:t>
            </a:r>
          </a:p>
          <a:p>
            <a:r>
              <a:rPr lang="en-US" b="1" dirty="0"/>
              <a:t>Machine learning algorithms can forecast consumer </a:t>
            </a:r>
            <a:r>
              <a:rPr lang="en-US" b="1" dirty="0" err="1"/>
              <a:t>behaviour</a:t>
            </a:r>
            <a:r>
              <a:rPr lang="en-US" b="1" dirty="0"/>
              <a:t> and sales trends by analyzing data and discovering patterns, hidden patterns, and linkages.</a:t>
            </a:r>
          </a:p>
          <a:p>
            <a:r>
              <a:rPr lang="en-US" b="1" dirty="0"/>
              <a:t>The purpose of this research is to propose an understanding of the usage of machine learning algorithms for predicting future sales of Big Mart enterprises based on past year sales.</a:t>
            </a:r>
          </a:p>
          <a:p>
            <a:r>
              <a:rPr lang="en-US" b="1" dirty="0"/>
              <a:t>Utilizing machine learning methods like Linear Regression and Gradient Boost, a thorough study of sales forecasting is undertaken. </a:t>
            </a:r>
          </a:p>
        </p:txBody>
      </p:sp>
    </p:spTree>
    <p:extLst>
      <p:ext uri="{BB962C8B-B14F-4D97-AF65-F5344CB8AC3E}">
        <p14:creationId xmlns:p14="http://schemas.microsoft.com/office/powerpoint/2010/main" val="178495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40A72-9E50-A978-3002-8BD4BA1D883B}"/>
              </a:ext>
            </a:extLst>
          </p:cNvPr>
          <p:cNvSpPr>
            <a:spLocks noGrp="1"/>
          </p:cNvSpPr>
          <p:nvPr>
            <p:ph idx="1"/>
          </p:nvPr>
        </p:nvSpPr>
        <p:spPr>
          <a:xfrm>
            <a:off x="0" y="0"/>
            <a:ext cx="12420478" cy="3147656"/>
          </a:xfrm>
        </p:spPr>
        <p:txBody>
          <a:bodyPr/>
          <a:lstStyle/>
          <a:p>
            <a:r>
              <a:rPr lang="en-US" dirty="0"/>
              <a:t>The performance of the Linear Regression and Gradient Boosting methods was evaluated using metrics such as mean absolute error, mean squared error, R2 score, and Accuracy.</a:t>
            </a:r>
          </a:p>
          <a:p>
            <a:r>
              <a:rPr lang="en-US" dirty="0"/>
              <a:t>The </a:t>
            </a:r>
            <a:r>
              <a:rPr lang="en-US" dirty="0" err="1"/>
              <a:t>studys</a:t>
            </a:r>
            <a:r>
              <a:rPr lang="en-US" dirty="0"/>
              <a:t> findings can help businesses make better informed decisions about resource allocation, production planning, and marketing methods.</a:t>
            </a:r>
          </a:p>
          <a:p>
            <a:r>
              <a:rPr lang="en-US" dirty="0"/>
              <a:t>Overall, machine learning is a powerful tool for forecasting sales and can assist organizations in staying ahead of the curve in a fast changing industry.</a:t>
            </a:r>
          </a:p>
        </p:txBody>
      </p:sp>
      <p:pic>
        <p:nvPicPr>
          <p:cNvPr id="4" name="Picture 4">
            <a:extLst>
              <a:ext uri="{FF2B5EF4-FFF2-40B4-BE49-F238E27FC236}">
                <a16:creationId xmlns:a16="http://schemas.microsoft.com/office/drawing/2014/main" id="{BA659213-EFE4-C76D-D600-9DD6964F7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30" y="3429000"/>
            <a:ext cx="6186216" cy="3147656"/>
          </a:xfrm>
          <a:prstGeom prst="rect">
            <a:avLst/>
          </a:prstGeom>
        </p:spPr>
      </p:pic>
    </p:spTree>
    <p:extLst>
      <p:ext uri="{BB962C8B-B14F-4D97-AF65-F5344CB8AC3E}">
        <p14:creationId xmlns:p14="http://schemas.microsoft.com/office/powerpoint/2010/main" val="96725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INTRODUCTION </vt:lpstr>
      <vt:lpstr>Sales prediction analysis </vt:lpstr>
      <vt:lpstr>Future of sales prediction </vt:lpstr>
      <vt:lpstr>PowerPoint Presentation</vt:lpstr>
      <vt:lpstr>Month vise sales prediction </vt:lpstr>
      <vt:lpstr>Future  engineering</vt:lpstr>
      <vt:lpstr>PowerPoint Presentation</vt:lpstr>
      <vt:lpstr>PowerPoint Presentation</vt:lpstr>
      <vt:lpstr>PowerPoint Presentation</vt:lpstr>
      <vt:lpstr>Input data </vt:lpstr>
      <vt:lpstr>PowerPoint Presentation</vt:lpstr>
      <vt:lpstr>Model training </vt:lpstr>
      <vt:lpstr>PowerPoint Presentation</vt:lpstr>
      <vt:lpstr>PowerPoint Presentation</vt:lpstr>
      <vt:lpstr>PowerPoint Presentation</vt:lpstr>
      <vt:lpstr>Evaluation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priyabeauty62@gmail.com</dc:creator>
  <cp:lastModifiedBy>priyabeauty62@gmail.com</cp:lastModifiedBy>
  <cp:revision>2</cp:revision>
  <dcterms:created xsi:type="dcterms:W3CDTF">2023-10-31T04:15:34Z</dcterms:created>
  <dcterms:modified xsi:type="dcterms:W3CDTF">2023-10-31T05:46:41Z</dcterms:modified>
</cp:coreProperties>
</file>