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
  </p:notesMasterIdLst>
  <p:handoutMasterIdLst>
    <p:handoutMasterId r:id="rId7"/>
  </p:handoutMasterIdLst>
  <p:sldIdLst>
    <p:sldId id="285" r:id="rId5"/>
  </p:sldIdLst>
  <p:sldSz cx="32918400" cy="43891200"/>
  <p:notesSz cx="6858000" cy="9144000"/>
  <p:defaultTextStyle>
    <a:defPPr>
      <a:defRPr lang="en-US"/>
    </a:defPPr>
    <a:lvl1pPr marL="0" algn="l" defTabSz="4915497" rtl="0" eaLnBrk="1" latinLnBrk="0" hangingPunct="1">
      <a:defRPr sz="9677" kern="1200">
        <a:solidFill>
          <a:schemeClr val="tx1"/>
        </a:solidFill>
        <a:latin typeface="+mn-lt"/>
        <a:ea typeface="+mn-ea"/>
        <a:cs typeface="+mn-cs"/>
      </a:defRPr>
    </a:lvl1pPr>
    <a:lvl2pPr marL="2457751" algn="l" defTabSz="4915497" rtl="0" eaLnBrk="1" latinLnBrk="0" hangingPunct="1">
      <a:defRPr sz="9677" kern="1200">
        <a:solidFill>
          <a:schemeClr val="tx1"/>
        </a:solidFill>
        <a:latin typeface="+mn-lt"/>
        <a:ea typeface="+mn-ea"/>
        <a:cs typeface="+mn-cs"/>
      </a:defRPr>
    </a:lvl2pPr>
    <a:lvl3pPr marL="4915497" algn="l" defTabSz="4915497" rtl="0" eaLnBrk="1" latinLnBrk="0" hangingPunct="1">
      <a:defRPr sz="9677" kern="1200">
        <a:solidFill>
          <a:schemeClr val="tx1"/>
        </a:solidFill>
        <a:latin typeface="+mn-lt"/>
        <a:ea typeface="+mn-ea"/>
        <a:cs typeface="+mn-cs"/>
      </a:defRPr>
    </a:lvl3pPr>
    <a:lvl4pPr marL="7373249" algn="l" defTabSz="4915497" rtl="0" eaLnBrk="1" latinLnBrk="0" hangingPunct="1">
      <a:defRPr sz="9677" kern="1200">
        <a:solidFill>
          <a:schemeClr val="tx1"/>
        </a:solidFill>
        <a:latin typeface="+mn-lt"/>
        <a:ea typeface="+mn-ea"/>
        <a:cs typeface="+mn-cs"/>
      </a:defRPr>
    </a:lvl4pPr>
    <a:lvl5pPr marL="9831000" algn="l" defTabSz="4915497" rtl="0" eaLnBrk="1" latinLnBrk="0" hangingPunct="1">
      <a:defRPr sz="9677" kern="1200">
        <a:solidFill>
          <a:schemeClr val="tx1"/>
        </a:solidFill>
        <a:latin typeface="+mn-lt"/>
        <a:ea typeface="+mn-ea"/>
        <a:cs typeface="+mn-cs"/>
      </a:defRPr>
    </a:lvl5pPr>
    <a:lvl6pPr marL="12288751" algn="l" defTabSz="4915497" rtl="0" eaLnBrk="1" latinLnBrk="0" hangingPunct="1">
      <a:defRPr sz="9677" kern="1200">
        <a:solidFill>
          <a:schemeClr val="tx1"/>
        </a:solidFill>
        <a:latin typeface="+mn-lt"/>
        <a:ea typeface="+mn-ea"/>
        <a:cs typeface="+mn-cs"/>
      </a:defRPr>
    </a:lvl6pPr>
    <a:lvl7pPr marL="14746497" algn="l" defTabSz="4915497" rtl="0" eaLnBrk="1" latinLnBrk="0" hangingPunct="1">
      <a:defRPr sz="9677" kern="1200">
        <a:solidFill>
          <a:schemeClr val="tx1"/>
        </a:solidFill>
        <a:latin typeface="+mn-lt"/>
        <a:ea typeface="+mn-ea"/>
        <a:cs typeface="+mn-cs"/>
      </a:defRPr>
    </a:lvl7pPr>
    <a:lvl8pPr marL="17204248" algn="l" defTabSz="4915497" rtl="0" eaLnBrk="1" latinLnBrk="0" hangingPunct="1">
      <a:defRPr sz="9677" kern="1200">
        <a:solidFill>
          <a:schemeClr val="tx1"/>
        </a:solidFill>
        <a:latin typeface="+mn-lt"/>
        <a:ea typeface="+mn-ea"/>
        <a:cs typeface="+mn-cs"/>
      </a:defRPr>
    </a:lvl8pPr>
    <a:lvl9pPr marL="19662000" algn="l" defTabSz="4915497" rtl="0" eaLnBrk="1" latinLnBrk="0" hangingPunct="1">
      <a:defRPr sz="967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C6D"/>
    <a:srgbClr val="7E9CB0"/>
    <a:srgbClr val="E7F2FA"/>
    <a:srgbClr val="CCE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208" autoAdjust="0"/>
  </p:normalViewPr>
  <p:slideViewPr>
    <p:cSldViewPr snapToGrid="0" snapToObjects="1" showGuides="1">
      <p:cViewPr>
        <p:scale>
          <a:sx n="30" d="100"/>
          <a:sy n="30" d="100"/>
        </p:scale>
        <p:origin x="1632" y="-960"/>
      </p:cViewPr>
      <p:guideLst>
        <p:guide orient="horz" pos="13824"/>
        <p:guide pos="10368"/>
      </p:guideLst>
    </p:cSldViewPr>
  </p:slideViewPr>
  <p:notesTextViewPr>
    <p:cViewPr>
      <p:scale>
        <a:sx n="1" d="1"/>
        <a:sy n="1" d="1"/>
      </p:scale>
      <p:origin x="0" y="0"/>
    </p:cViewPr>
  </p:notesTextViewPr>
  <p:notesViewPr>
    <p:cSldViewPr snapToGrid="0" snapToObjects="1">
      <p:cViewPr varScale="1">
        <p:scale>
          <a:sx n="62" d="100"/>
          <a:sy n="62"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BDCBF-2661-4644-8788-CDD1F7AF86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53122C-0D3A-43C5-9EEA-A82F8CF99E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2B9998-7FC2-40BB-812D-D42712794F0A}" type="datetimeFigureOut">
              <a:rPr lang="en-US" smtClean="0"/>
              <a:t>3/22/2024</a:t>
            </a:fld>
            <a:endParaRPr lang="en-US"/>
          </a:p>
        </p:txBody>
      </p:sp>
      <p:sp>
        <p:nvSpPr>
          <p:cNvPr id="4" name="Footer Placeholder 3">
            <a:extLst>
              <a:ext uri="{FF2B5EF4-FFF2-40B4-BE49-F238E27FC236}">
                <a16:creationId xmlns:a16="http://schemas.microsoft.com/office/drawing/2014/main" id="{D7741259-F173-4371-ABAC-32B2025744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8DAA9DB-2741-4CC9-A32C-B6142DB609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275628-0D87-438D-8818-43C41C87966F}" type="slidenum">
              <a:rPr lang="en-US" smtClean="0"/>
              <a:t>‹#›</a:t>
            </a:fld>
            <a:endParaRPr lang="en-US"/>
          </a:p>
        </p:txBody>
      </p:sp>
    </p:spTree>
    <p:extLst>
      <p:ext uri="{BB962C8B-B14F-4D97-AF65-F5344CB8AC3E}">
        <p14:creationId xmlns:p14="http://schemas.microsoft.com/office/powerpoint/2010/main" val="3835217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E1A3E-C737-584E-86B0-F484DE311626}" type="datetimeFigureOut">
              <a:rPr lang="en-US" smtClean="0"/>
              <a:t>3/22/2024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17163-B04C-C34A-8000-FDF58C3633A6}" type="slidenum">
              <a:rPr lang="en-US" smtClean="0"/>
              <a:t>‹#›</a:t>
            </a:fld>
            <a:endParaRPr lang="en-US"/>
          </a:p>
        </p:txBody>
      </p:sp>
    </p:spTree>
    <p:extLst>
      <p:ext uri="{BB962C8B-B14F-4D97-AF65-F5344CB8AC3E}">
        <p14:creationId xmlns:p14="http://schemas.microsoft.com/office/powerpoint/2010/main" val="1599733833"/>
      </p:ext>
    </p:extLst>
  </p:cSld>
  <p:clrMap bg1="lt1" tx1="dk1" bg2="lt2" tx2="dk2" accent1="accent1" accent2="accent2" accent3="accent3" accent4="accent4" accent5="accent5" accent6="accent6" hlink="hlink" folHlink="folHlink"/>
  <p:notesStyle>
    <a:lvl1pPr marL="0" algn="l" defTabSz="4915497" rtl="0" eaLnBrk="1" latinLnBrk="0" hangingPunct="1">
      <a:defRPr sz="6451" kern="1200">
        <a:solidFill>
          <a:schemeClr val="tx1"/>
        </a:solidFill>
        <a:latin typeface="+mn-lt"/>
        <a:ea typeface="+mn-ea"/>
        <a:cs typeface="+mn-cs"/>
      </a:defRPr>
    </a:lvl1pPr>
    <a:lvl2pPr marL="2457751" algn="l" defTabSz="4915497" rtl="0" eaLnBrk="1" latinLnBrk="0" hangingPunct="1">
      <a:defRPr sz="6451" kern="1200">
        <a:solidFill>
          <a:schemeClr val="tx1"/>
        </a:solidFill>
        <a:latin typeface="+mn-lt"/>
        <a:ea typeface="+mn-ea"/>
        <a:cs typeface="+mn-cs"/>
      </a:defRPr>
    </a:lvl2pPr>
    <a:lvl3pPr marL="4915497" algn="l" defTabSz="4915497" rtl="0" eaLnBrk="1" latinLnBrk="0" hangingPunct="1">
      <a:defRPr sz="6451" kern="1200">
        <a:solidFill>
          <a:schemeClr val="tx1"/>
        </a:solidFill>
        <a:latin typeface="+mn-lt"/>
        <a:ea typeface="+mn-ea"/>
        <a:cs typeface="+mn-cs"/>
      </a:defRPr>
    </a:lvl3pPr>
    <a:lvl4pPr marL="7373249" algn="l" defTabSz="4915497" rtl="0" eaLnBrk="1" latinLnBrk="0" hangingPunct="1">
      <a:defRPr sz="6451" kern="1200">
        <a:solidFill>
          <a:schemeClr val="tx1"/>
        </a:solidFill>
        <a:latin typeface="+mn-lt"/>
        <a:ea typeface="+mn-ea"/>
        <a:cs typeface="+mn-cs"/>
      </a:defRPr>
    </a:lvl4pPr>
    <a:lvl5pPr marL="9831000" algn="l" defTabSz="4915497" rtl="0" eaLnBrk="1" latinLnBrk="0" hangingPunct="1">
      <a:defRPr sz="6451" kern="1200">
        <a:solidFill>
          <a:schemeClr val="tx1"/>
        </a:solidFill>
        <a:latin typeface="+mn-lt"/>
        <a:ea typeface="+mn-ea"/>
        <a:cs typeface="+mn-cs"/>
      </a:defRPr>
    </a:lvl5pPr>
    <a:lvl6pPr marL="12288751" algn="l" defTabSz="4915497" rtl="0" eaLnBrk="1" latinLnBrk="0" hangingPunct="1">
      <a:defRPr sz="6451" kern="1200">
        <a:solidFill>
          <a:schemeClr val="tx1"/>
        </a:solidFill>
        <a:latin typeface="+mn-lt"/>
        <a:ea typeface="+mn-ea"/>
        <a:cs typeface="+mn-cs"/>
      </a:defRPr>
    </a:lvl6pPr>
    <a:lvl7pPr marL="14746497" algn="l" defTabSz="4915497" rtl="0" eaLnBrk="1" latinLnBrk="0" hangingPunct="1">
      <a:defRPr sz="6451" kern="1200">
        <a:solidFill>
          <a:schemeClr val="tx1"/>
        </a:solidFill>
        <a:latin typeface="+mn-lt"/>
        <a:ea typeface="+mn-ea"/>
        <a:cs typeface="+mn-cs"/>
      </a:defRPr>
    </a:lvl7pPr>
    <a:lvl8pPr marL="17204248" algn="l" defTabSz="4915497" rtl="0" eaLnBrk="1" latinLnBrk="0" hangingPunct="1">
      <a:defRPr sz="6451" kern="1200">
        <a:solidFill>
          <a:schemeClr val="tx1"/>
        </a:solidFill>
        <a:latin typeface="+mn-lt"/>
        <a:ea typeface="+mn-ea"/>
        <a:cs typeface="+mn-cs"/>
      </a:defRPr>
    </a:lvl8pPr>
    <a:lvl9pPr marL="19662000" algn="l" defTabSz="4915497" rtl="0" eaLnBrk="1" latinLnBrk="0" hangingPunct="1">
      <a:defRPr sz="645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6369" y="710382"/>
            <a:ext cx="20898460" cy="2849422"/>
          </a:xfrm>
          <a:prstGeom prst="rect">
            <a:avLst/>
          </a:prstGeo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914400" y="6629400"/>
            <a:ext cx="31089600" cy="362331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00847DE-9361-F8B7-6B17-40E80C8A16B5}"/>
              </a:ext>
            </a:extLst>
          </p:cNvPr>
          <p:cNvSpPr>
            <a:spLocks noGrp="1"/>
          </p:cNvSpPr>
          <p:nvPr>
            <p:ph type="body" sz="quarter" idx="13" hasCustomPrompt="1"/>
          </p:nvPr>
        </p:nvSpPr>
        <p:spPr>
          <a:xfrm>
            <a:off x="11496065" y="3714750"/>
            <a:ext cx="20897850" cy="762000"/>
          </a:xfrm>
          <a:prstGeom prst="rect">
            <a:avLst/>
          </a:prstGeom>
        </p:spPr>
        <p:txBody>
          <a:bodyPr>
            <a:normAutofit/>
          </a:bodyPr>
          <a:lstStyle>
            <a:lvl1pPr marL="0" inden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371709" indent="0">
              <a:buNone/>
              <a:defRPr>
                <a:solidFill>
                  <a:schemeClr val="bg1"/>
                </a:solidFill>
              </a:defRPr>
            </a:lvl5pPr>
          </a:lstStyle>
          <a:p>
            <a:pPr lvl="0"/>
            <a:r>
              <a:rPr lang="en-US" dirty="0"/>
              <a:t>Click to Add Subtitle</a:t>
            </a:r>
          </a:p>
        </p:txBody>
      </p:sp>
      <p:sp>
        <p:nvSpPr>
          <p:cNvPr id="9" name="Text Placeholder 8">
            <a:extLst>
              <a:ext uri="{FF2B5EF4-FFF2-40B4-BE49-F238E27FC236}">
                <a16:creationId xmlns:a16="http://schemas.microsoft.com/office/drawing/2014/main" id="{8EC96DAC-46B4-553B-07E2-4E500F379471}"/>
              </a:ext>
            </a:extLst>
          </p:cNvPr>
          <p:cNvSpPr>
            <a:spLocks noGrp="1"/>
          </p:cNvSpPr>
          <p:nvPr>
            <p:ph type="body" sz="quarter" idx="14" hasCustomPrompt="1"/>
          </p:nvPr>
        </p:nvSpPr>
        <p:spPr>
          <a:xfrm>
            <a:off x="11496065" y="4876800"/>
            <a:ext cx="20898460" cy="762000"/>
          </a:xfrm>
          <a:prstGeom prst="rect">
            <a:avLst/>
          </a:prstGeom>
        </p:spPr>
        <p:txBody>
          <a:bodyPr>
            <a:normAutofit/>
          </a:bodyPr>
          <a:lstStyle>
            <a:lvl1pPr marL="0" indent="0">
              <a:buNone/>
              <a:defRPr sz="3600" i="1">
                <a:solidFill>
                  <a:schemeClr val="bg1"/>
                </a:solidFill>
              </a:defRPr>
            </a:lvl1pPr>
            <a:lvl2pPr marL="342927"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Author(s)</a:t>
            </a:r>
          </a:p>
        </p:txBody>
      </p:sp>
    </p:spTree>
    <p:extLst>
      <p:ext uri="{BB962C8B-B14F-4D97-AF65-F5344CB8AC3E}">
        <p14:creationId xmlns:p14="http://schemas.microsoft.com/office/powerpoint/2010/main" val="86461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6369" y="710382"/>
            <a:ext cx="20898460" cy="2849422"/>
          </a:xfrm>
          <a:prstGeom prst="rect">
            <a:avLst/>
          </a:prstGeo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952500" y="6629400"/>
            <a:ext cx="146304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00847DE-9361-F8B7-6B17-40E80C8A16B5}"/>
              </a:ext>
            </a:extLst>
          </p:cNvPr>
          <p:cNvSpPr>
            <a:spLocks noGrp="1"/>
          </p:cNvSpPr>
          <p:nvPr>
            <p:ph type="body" sz="quarter" idx="13" hasCustomPrompt="1"/>
          </p:nvPr>
        </p:nvSpPr>
        <p:spPr>
          <a:xfrm>
            <a:off x="11496065" y="3714750"/>
            <a:ext cx="20897850" cy="762000"/>
          </a:xfrm>
          <a:prstGeom prst="rect">
            <a:avLst/>
          </a:prstGeom>
        </p:spPr>
        <p:txBody>
          <a:bodyPr>
            <a:normAutofit/>
          </a:bodyPr>
          <a:lstStyle>
            <a:lvl1pPr marL="0" inden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371709" indent="0">
              <a:buNone/>
              <a:defRPr>
                <a:solidFill>
                  <a:schemeClr val="bg1"/>
                </a:solidFill>
              </a:defRPr>
            </a:lvl5pPr>
          </a:lstStyle>
          <a:p>
            <a:pPr lvl="0"/>
            <a:r>
              <a:rPr lang="en-US" dirty="0"/>
              <a:t>Click to Add Subtitle</a:t>
            </a:r>
          </a:p>
        </p:txBody>
      </p:sp>
      <p:sp>
        <p:nvSpPr>
          <p:cNvPr id="9" name="Text Placeholder 8">
            <a:extLst>
              <a:ext uri="{FF2B5EF4-FFF2-40B4-BE49-F238E27FC236}">
                <a16:creationId xmlns:a16="http://schemas.microsoft.com/office/drawing/2014/main" id="{8EC96DAC-46B4-553B-07E2-4E500F379471}"/>
              </a:ext>
            </a:extLst>
          </p:cNvPr>
          <p:cNvSpPr>
            <a:spLocks noGrp="1"/>
          </p:cNvSpPr>
          <p:nvPr>
            <p:ph type="body" sz="quarter" idx="14" hasCustomPrompt="1"/>
          </p:nvPr>
        </p:nvSpPr>
        <p:spPr>
          <a:xfrm>
            <a:off x="11496065" y="4876800"/>
            <a:ext cx="20898460" cy="762000"/>
          </a:xfrm>
          <a:prstGeom prst="rect">
            <a:avLst/>
          </a:prstGeom>
        </p:spPr>
        <p:txBody>
          <a:bodyPr>
            <a:normAutofit/>
          </a:bodyPr>
          <a:lstStyle>
            <a:lvl1pPr marL="0" indent="0">
              <a:buNone/>
              <a:defRPr sz="3600" i="1">
                <a:solidFill>
                  <a:schemeClr val="bg1"/>
                </a:solidFill>
              </a:defRPr>
            </a:lvl1pPr>
            <a:lvl2pPr marL="342927"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Author(s)</a:t>
            </a:r>
          </a:p>
        </p:txBody>
      </p:sp>
      <p:sp>
        <p:nvSpPr>
          <p:cNvPr id="8" name="Content Placeholder 7">
            <a:extLst>
              <a:ext uri="{FF2B5EF4-FFF2-40B4-BE49-F238E27FC236}">
                <a16:creationId xmlns:a16="http://schemas.microsoft.com/office/drawing/2014/main" id="{FF7A0842-5069-E865-7CE9-C8D2D821617E}"/>
              </a:ext>
            </a:extLst>
          </p:cNvPr>
          <p:cNvSpPr>
            <a:spLocks noGrp="1"/>
          </p:cNvSpPr>
          <p:nvPr>
            <p:ph sz="quarter" idx="16"/>
          </p:nvPr>
        </p:nvSpPr>
        <p:spPr>
          <a:xfrm>
            <a:off x="17335500" y="6629400"/>
            <a:ext cx="146304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15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6369" y="710382"/>
            <a:ext cx="20898460" cy="2849422"/>
          </a:xfrm>
          <a:prstGeom prst="rect">
            <a:avLst/>
          </a:prstGeo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952500" y="6629400"/>
            <a:ext cx="93726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00847DE-9361-F8B7-6B17-40E80C8A16B5}"/>
              </a:ext>
            </a:extLst>
          </p:cNvPr>
          <p:cNvSpPr>
            <a:spLocks noGrp="1"/>
          </p:cNvSpPr>
          <p:nvPr>
            <p:ph type="body" sz="quarter" idx="13" hasCustomPrompt="1"/>
          </p:nvPr>
        </p:nvSpPr>
        <p:spPr>
          <a:xfrm>
            <a:off x="11496065" y="3714750"/>
            <a:ext cx="20897850" cy="762000"/>
          </a:xfrm>
          <a:prstGeom prst="rect">
            <a:avLst/>
          </a:prstGeom>
        </p:spPr>
        <p:txBody>
          <a:bodyPr>
            <a:normAutofit/>
          </a:bodyPr>
          <a:lstStyle>
            <a:lvl1pPr marL="0" inden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371709" indent="0">
              <a:buNone/>
              <a:defRPr>
                <a:solidFill>
                  <a:schemeClr val="bg1"/>
                </a:solidFill>
              </a:defRPr>
            </a:lvl5pPr>
          </a:lstStyle>
          <a:p>
            <a:pPr lvl="0"/>
            <a:r>
              <a:rPr lang="en-US" dirty="0"/>
              <a:t>Click to Add Subtitle</a:t>
            </a:r>
          </a:p>
        </p:txBody>
      </p:sp>
      <p:sp>
        <p:nvSpPr>
          <p:cNvPr id="9" name="Text Placeholder 8">
            <a:extLst>
              <a:ext uri="{FF2B5EF4-FFF2-40B4-BE49-F238E27FC236}">
                <a16:creationId xmlns:a16="http://schemas.microsoft.com/office/drawing/2014/main" id="{8EC96DAC-46B4-553B-07E2-4E500F379471}"/>
              </a:ext>
            </a:extLst>
          </p:cNvPr>
          <p:cNvSpPr>
            <a:spLocks noGrp="1"/>
          </p:cNvSpPr>
          <p:nvPr>
            <p:ph type="body" sz="quarter" idx="14" hasCustomPrompt="1"/>
          </p:nvPr>
        </p:nvSpPr>
        <p:spPr>
          <a:xfrm>
            <a:off x="11496065" y="4876800"/>
            <a:ext cx="20898460" cy="762000"/>
          </a:xfrm>
          <a:prstGeom prst="rect">
            <a:avLst/>
          </a:prstGeom>
        </p:spPr>
        <p:txBody>
          <a:bodyPr>
            <a:normAutofit/>
          </a:bodyPr>
          <a:lstStyle>
            <a:lvl1pPr marL="0" indent="0">
              <a:buNone/>
              <a:defRPr sz="3600" i="1">
                <a:solidFill>
                  <a:schemeClr val="bg1"/>
                </a:solidFill>
              </a:defRPr>
            </a:lvl1pPr>
            <a:lvl2pPr marL="342927"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Author(s)</a:t>
            </a:r>
          </a:p>
        </p:txBody>
      </p:sp>
      <p:sp>
        <p:nvSpPr>
          <p:cNvPr id="8" name="Content Placeholder 7">
            <a:extLst>
              <a:ext uri="{FF2B5EF4-FFF2-40B4-BE49-F238E27FC236}">
                <a16:creationId xmlns:a16="http://schemas.microsoft.com/office/drawing/2014/main" id="{FF7A0842-5069-E865-7CE9-C8D2D821617E}"/>
              </a:ext>
            </a:extLst>
          </p:cNvPr>
          <p:cNvSpPr>
            <a:spLocks noGrp="1"/>
          </p:cNvSpPr>
          <p:nvPr>
            <p:ph sz="quarter" idx="16"/>
          </p:nvPr>
        </p:nvSpPr>
        <p:spPr>
          <a:xfrm>
            <a:off x="11772900" y="6629400"/>
            <a:ext cx="93726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3783998D-5CFE-77FF-B5EB-AA48C1E83CE2}"/>
              </a:ext>
            </a:extLst>
          </p:cNvPr>
          <p:cNvSpPr>
            <a:spLocks noGrp="1"/>
          </p:cNvSpPr>
          <p:nvPr>
            <p:ph sz="quarter" idx="17"/>
          </p:nvPr>
        </p:nvSpPr>
        <p:spPr>
          <a:xfrm>
            <a:off x="22593300" y="6604818"/>
            <a:ext cx="93726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3221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401131F-BC6E-BCA4-43C3-73721594053E}"/>
              </a:ext>
            </a:extLst>
          </p:cNvPr>
          <p:cNvSpPr/>
          <p:nvPr userDrawn="1"/>
        </p:nvSpPr>
        <p:spPr>
          <a:xfrm>
            <a:off x="228600" y="148590"/>
            <a:ext cx="32461200" cy="548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1496369" y="710382"/>
            <a:ext cx="20898460" cy="2890068"/>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914400" y="6629400"/>
            <a:ext cx="31089600" cy="362331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44471BCE-A790-9A5F-B2BE-B18C12B42E10}"/>
              </a:ext>
            </a:extLst>
          </p:cNvPr>
          <p:cNvCxnSpPr>
            <a:cxnSpLocks/>
          </p:cNvCxnSpPr>
          <p:nvPr userDrawn="1"/>
        </p:nvCxnSpPr>
        <p:spPr>
          <a:xfrm>
            <a:off x="10677833" y="735330"/>
            <a:ext cx="0" cy="43129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descr="A white text with a red circle on a black background&#10;&#10;Description automatically generated">
            <a:extLst>
              <a:ext uri="{FF2B5EF4-FFF2-40B4-BE49-F238E27FC236}">
                <a16:creationId xmlns:a16="http://schemas.microsoft.com/office/drawing/2014/main" id="{600A9C96-75DD-7113-5216-824DE51A1060}"/>
              </a:ext>
            </a:extLst>
          </p:cNvPr>
          <p:cNvPicPr>
            <a:picLocks noChangeAspect="1"/>
          </p:cNvPicPr>
          <p:nvPr userDrawn="1"/>
        </p:nvPicPr>
        <p:blipFill>
          <a:blip r:embed="rId5"/>
          <a:stretch>
            <a:fillRect/>
          </a:stretch>
        </p:blipFill>
        <p:spPr>
          <a:xfrm>
            <a:off x="1903078" y="1718189"/>
            <a:ext cx="7040880" cy="2179545"/>
          </a:xfrm>
          <a:prstGeom prst="rect">
            <a:avLst/>
          </a:prstGeom>
        </p:spPr>
      </p:pic>
    </p:spTree>
    <p:extLst>
      <p:ext uri="{BB962C8B-B14F-4D97-AF65-F5344CB8AC3E}">
        <p14:creationId xmlns:p14="http://schemas.microsoft.com/office/powerpoint/2010/main" val="4265711678"/>
      </p:ext>
    </p:extLst>
  </p:cSld>
  <p:clrMap bg1="lt1" tx1="dk1" bg2="lt2" tx2="dk2" accent1="accent1" accent2="accent2" accent3="accent3" accent4="accent4" accent5="accent5" accent6="accent6" hlink="hlink" folHlink="folHlink"/>
  <p:sldLayoutIdLst>
    <p:sldLayoutId id="2147483676" r:id="rId1"/>
    <p:sldLayoutId id="2147483707" r:id="rId2"/>
    <p:sldLayoutId id="2147483708" r:id="rId3"/>
  </p:sldLayoutIdLst>
  <p:hf hdr="0"/>
  <p:txStyles>
    <p:titleStyle>
      <a:lvl1pPr algn="l" defTabSz="685855" rtl="0" eaLnBrk="1" latinLnBrk="0" hangingPunct="1">
        <a:lnSpc>
          <a:spcPct val="90000"/>
        </a:lnSpc>
        <a:spcBef>
          <a:spcPct val="0"/>
        </a:spcBef>
        <a:buNone/>
        <a:defRPr sz="8000" b="1" kern="1200">
          <a:solidFill>
            <a:schemeClr val="bg2"/>
          </a:solidFill>
          <a:latin typeface="+mj-lt"/>
          <a:ea typeface="+mj-ea"/>
          <a:cs typeface="+mj-cs"/>
        </a:defRPr>
      </a:lvl1pPr>
    </p:titleStyle>
    <p:bodyStyle>
      <a:lvl1pPr marL="171464" indent="-171464" algn="l" defTabSz="685855"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91" indent="-171464" algn="l" defTabSz="68585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319" indent="-171464" algn="l" defTabSz="68585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246"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173"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6101"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28"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56"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83"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55" rtl="0" eaLnBrk="1" latinLnBrk="0" hangingPunct="1">
        <a:defRPr sz="1350" kern="1200">
          <a:solidFill>
            <a:schemeClr val="tx1"/>
          </a:solidFill>
          <a:latin typeface="+mn-lt"/>
          <a:ea typeface="+mn-ea"/>
          <a:cs typeface="+mn-cs"/>
        </a:defRPr>
      </a:lvl1pPr>
      <a:lvl2pPr marL="342927" algn="l" defTabSz="685855" rtl="0" eaLnBrk="1" latinLnBrk="0" hangingPunct="1">
        <a:defRPr sz="1350" kern="1200">
          <a:solidFill>
            <a:schemeClr val="tx1"/>
          </a:solidFill>
          <a:latin typeface="+mn-lt"/>
          <a:ea typeface="+mn-ea"/>
          <a:cs typeface="+mn-cs"/>
        </a:defRPr>
      </a:lvl2pPr>
      <a:lvl3pPr marL="685855" algn="l" defTabSz="685855" rtl="0" eaLnBrk="1" latinLnBrk="0" hangingPunct="1">
        <a:defRPr sz="1350" kern="1200">
          <a:solidFill>
            <a:schemeClr val="tx1"/>
          </a:solidFill>
          <a:latin typeface="+mn-lt"/>
          <a:ea typeface="+mn-ea"/>
          <a:cs typeface="+mn-cs"/>
        </a:defRPr>
      </a:lvl3pPr>
      <a:lvl4pPr marL="1028782" algn="l" defTabSz="685855" rtl="0" eaLnBrk="1" latinLnBrk="0" hangingPunct="1">
        <a:defRPr sz="1350" kern="1200">
          <a:solidFill>
            <a:schemeClr val="tx1"/>
          </a:solidFill>
          <a:latin typeface="+mn-lt"/>
          <a:ea typeface="+mn-ea"/>
          <a:cs typeface="+mn-cs"/>
        </a:defRPr>
      </a:lvl4pPr>
      <a:lvl5pPr marL="1371710" algn="l" defTabSz="685855" rtl="0" eaLnBrk="1" latinLnBrk="0" hangingPunct="1">
        <a:defRPr sz="1350" kern="1200">
          <a:solidFill>
            <a:schemeClr val="tx1"/>
          </a:solidFill>
          <a:latin typeface="+mn-lt"/>
          <a:ea typeface="+mn-ea"/>
          <a:cs typeface="+mn-cs"/>
        </a:defRPr>
      </a:lvl5pPr>
      <a:lvl6pPr marL="1714637" algn="l" defTabSz="685855" rtl="0" eaLnBrk="1" latinLnBrk="0" hangingPunct="1">
        <a:defRPr sz="1350" kern="1200">
          <a:solidFill>
            <a:schemeClr val="tx1"/>
          </a:solidFill>
          <a:latin typeface="+mn-lt"/>
          <a:ea typeface="+mn-ea"/>
          <a:cs typeface="+mn-cs"/>
        </a:defRPr>
      </a:lvl6pPr>
      <a:lvl7pPr marL="2057565" algn="l" defTabSz="685855" rtl="0" eaLnBrk="1" latinLnBrk="0" hangingPunct="1">
        <a:defRPr sz="1350" kern="1200">
          <a:solidFill>
            <a:schemeClr val="tx1"/>
          </a:solidFill>
          <a:latin typeface="+mn-lt"/>
          <a:ea typeface="+mn-ea"/>
          <a:cs typeface="+mn-cs"/>
        </a:defRPr>
      </a:lvl7pPr>
      <a:lvl8pPr marL="2400492" algn="l" defTabSz="685855" rtl="0" eaLnBrk="1" latinLnBrk="0" hangingPunct="1">
        <a:defRPr sz="1350" kern="1200">
          <a:solidFill>
            <a:schemeClr val="tx1"/>
          </a:solidFill>
          <a:latin typeface="+mn-lt"/>
          <a:ea typeface="+mn-ea"/>
          <a:cs typeface="+mn-cs"/>
        </a:defRPr>
      </a:lvl8pPr>
      <a:lvl9pPr marL="2743419" algn="l" defTabSz="685855"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0476" userDrawn="1">
          <p15:clr>
            <a:srgbClr val="F26B43"/>
          </p15:clr>
        </p15:guide>
        <p15:guide id="2" pos="19699" userDrawn="1">
          <p15:clr>
            <a:srgbClr val="F26B43"/>
          </p15:clr>
        </p15:guide>
        <p15:guide id="3" pos="1814" userDrawn="1">
          <p15:clr>
            <a:srgbClr val="F26B43"/>
          </p15:clr>
        </p15:guide>
        <p15:guide id="4" pos="10994" userDrawn="1">
          <p15:clr>
            <a:srgbClr val="F26B43"/>
          </p15:clr>
        </p15:guide>
        <p15:guide id="5" pos="11513" userDrawn="1">
          <p15:clr>
            <a:srgbClr val="F26B43"/>
          </p15:clr>
        </p15:guide>
        <p15:guide id="6" pos="1037" userDrawn="1">
          <p15:clr>
            <a:srgbClr val="F26B43"/>
          </p15:clr>
        </p15:guide>
        <p15:guide id="7" orient="horz" pos="597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646C26-5A9A-41B2-A369-B52D1FD673E8}"/>
              </a:ext>
            </a:extLst>
          </p:cNvPr>
          <p:cNvPicPr>
            <a:picLocks noChangeAspect="1"/>
          </p:cNvPicPr>
          <p:nvPr/>
        </p:nvPicPr>
        <p:blipFill>
          <a:blip r:embed="rId2"/>
          <a:stretch>
            <a:fillRect/>
          </a:stretch>
        </p:blipFill>
        <p:spPr>
          <a:xfrm>
            <a:off x="0" y="41184248"/>
            <a:ext cx="32918400" cy="2759243"/>
          </a:xfrm>
          <a:prstGeom prst="rect">
            <a:avLst/>
          </a:prstGeom>
        </p:spPr>
      </p:pic>
      <p:sp>
        <p:nvSpPr>
          <p:cNvPr id="8" name="Title 7">
            <a:extLst>
              <a:ext uri="{FF2B5EF4-FFF2-40B4-BE49-F238E27FC236}">
                <a16:creationId xmlns:a16="http://schemas.microsoft.com/office/drawing/2014/main" id="{182E4547-6B92-B790-F746-5ECE42C61BDE}"/>
              </a:ext>
            </a:extLst>
          </p:cNvPr>
          <p:cNvSpPr>
            <a:spLocks noGrp="1"/>
          </p:cNvSpPr>
          <p:nvPr>
            <p:ph type="title"/>
          </p:nvPr>
        </p:nvSpPr>
        <p:spPr>
          <a:xfrm>
            <a:off x="11496369" y="710381"/>
            <a:ext cx="20898460" cy="3809579"/>
          </a:xfrm>
        </p:spPr>
        <p:txBody>
          <a:bodyPr>
            <a:normAutofit/>
          </a:bodyPr>
          <a:lstStyle/>
          <a:p>
            <a:pPr algn="ctr"/>
            <a:r>
              <a:rPr lang="en-GB" sz="7200" b="1" dirty="0"/>
              <a:t>Welcome to the {</a:t>
            </a:r>
            <a:r>
              <a:rPr lang="en-GB" sz="7200" b="1" dirty="0" err="1"/>
              <a:t>iddoverse</a:t>
            </a:r>
            <a:r>
              <a:rPr lang="en-GB" sz="7200" b="1" dirty="0"/>
              <a:t>}:</a:t>
            </a:r>
            <a:br>
              <a:rPr lang="en-GB" sz="7200" b="1" dirty="0"/>
            </a:br>
            <a:r>
              <a:rPr lang="en-GB" sz="7200" dirty="0"/>
              <a:t>An R package for Converting</a:t>
            </a:r>
            <a:br>
              <a:rPr lang="en-GB" sz="7200" dirty="0"/>
            </a:br>
            <a:r>
              <a:rPr lang="en-GB" sz="7200" dirty="0"/>
              <a:t>IDDO-SDTM Data to Analysis Datasets</a:t>
            </a:r>
            <a:endParaRPr lang="en-US" sz="7200" dirty="0"/>
          </a:p>
        </p:txBody>
      </p:sp>
      <p:sp>
        <p:nvSpPr>
          <p:cNvPr id="23" name="Text Placeholder 3">
            <a:extLst>
              <a:ext uri="{FF2B5EF4-FFF2-40B4-BE49-F238E27FC236}">
                <a16:creationId xmlns:a16="http://schemas.microsoft.com/office/drawing/2014/main" id="{771A9FD3-6DFC-469D-9BEC-97A0A6136970}"/>
              </a:ext>
            </a:extLst>
          </p:cNvPr>
          <p:cNvSpPr txBox="1">
            <a:spLocks/>
          </p:cNvSpPr>
          <p:nvPr/>
        </p:nvSpPr>
        <p:spPr>
          <a:xfrm>
            <a:off x="2058193" y="43085822"/>
            <a:ext cx="28802013" cy="755650"/>
          </a:xfrm>
          <a:prstGeom prst="rect">
            <a:avLst/>
          </a:prstGeom>
        </p:spPr>
        <p:txBody>
          <a:bodyPr/>
          <a:lstStyle>
            <a:lvl1pPr marL="0" indent="0" algn="ctr" defTabSz="3027487" rtl="0" eaLnBrk="1" latinLnBrk="0" hangingPunct="1">
              <a:lnSpc>
                <a:spcPct val="90000"/>
              </a:lnSpc>
              <a:spcBef>
                <a:spcPts val="3311"/>
              </a:spcBef>
              <a:buFont typeface="Arial" panose="020B0604020202020204" pitchFamily="34" charset="0"/>
              <a:buNone/>
              <a:defRPr sz="2800" b="1" kern="1200">
                <a:solidFill>
                  <a:schemeClr val="bg1"/>
                </a:solidFill>
                <a:latin typeface="Arial" panose="020B0604020202020204" pitchFamily="34" charset="0"/>
                <a:ea typeface="+mn-ea"/>
                <a:cs typeface="Arial" panose="020B0604020202020204" pitchFamily="34" charset="0"/>
              </a:defRPr>
            </a:lvl1pPr>
            <a:lvl2pPr marL="447675"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1076325"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3pPr>
            <a:lvl4pPr marL="1619250"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4pPr>
            <a:lvl5pPr marL="1971675"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ctr"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GB" sz="2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Presented at CDISC + TMF Europe Interchange, Berlin, Germany, April 24</a:t>
            </a:r>
            <a:r>
              <a:rPr kumimoji="0" lang="en-GB" sz="2800" b="1" i="0" u="none" strike="noStrike" kern="1200" cap="none" spc="0" normalizeH="0" baseline="30000" noProof="0" dirty="0">
                <a:ln>
                  <a:noFill/>
                </a:ln>
                <a:effectLst/>
                <a:uLnTx/>
                <a:uFillTx/>
                <a:latin typeface="Arial" panose="020B0604020202020204" pitchFamily="34" charset="0"/>
                <a:ea typeface="+mn-ea"/>
                <a:cs typeface="Arial" panose="020B0604020202020204" pitchFamily="34" charset="0"/>
              </a:rPr>
              <a:t>th</a:t>
            </a:r>
            <a:r>
              <a:rPr kumimoji="0" lang="en-GB" sz="2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&amp; 25</a:t>
            </a:r>
            <a:r>
              <a:rPr kumimoji="0" lang="en-GB" sz="2800" b="1" i="0" u="none" strike="noStrike" kern="1200" cap="none" spc="0" normalizeH="0" baseline="30000" noProof="0" dirty="0">
                <a:ln>
                  <a:noFill/>
                </a:ln>
                <a:effectLst/>
                <a:uLnTx/>
                <a:uFillTx/>
                <a:latin typeface="Arial" panose="020B0604020202020204" pitchFamily="34" charset="0"/>
                <a:ea typeface="+mn-ea"/>
                <a:cs typeface="Arial" panose="020B0604020202020204" pitchFamily="34" charset="0"/>
              </a:rPr>
              <a:t>th</a:t>
            </a:r>
            <a:r>
              <a:rPr kumimoji="0" lang="en-GB" sz="2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2024</a:t>
            </a:r>
          </a:p>
        </p:txBody>
      </p:sp>
      <p:sp>
        <p:nvSpPr>
          <p:cNvPr id="26" name="TextBox 25">
            <a:extLst>
              <a:ext uri="{FF2B5EF4-FFF2-40B4-BE49-F238E27FC236}">
                <a16:creationId xmlns:a16="http://schemas.microsoft.com/office/drawing/2014/main" id="{B4E8A6B8-ED7B-4C55-874F-77BABC2DE09A}"/>
              </a:ext>
            </a:extLst>
          </p:cNvPr>
          <p:cNvSpPr txBox="1"/>
          <p:nvPr/>
        </p:nvSpPr>
        <p:spPr>
          <a:xfrm>
            <a:off x="27063138" y="36764755"/>
            <a:ext cx="5331692" cy="954107"/>
          </a:xfrm>
          <a:prstGeom prst="rect">
            <a:avLst/>
          </a:prstGeom>
          <a:noFill/>
        </p:spPr>
        <p:txBody>
          <a:bodyPr wrap="square" rtlCol="0">
            <a:spAutoFit/>
          </a:bodyPr>
          <a:lstStyle/>
          <a:p>
            <a:pPr algn="ctr"/>
            <a:r>
              <a:rPr lang="en-GB" sz="2800" b="1" dirty="0">
                <a:solidFill>
                  <a:srgbClr val="435C6D"/>
                </a:solidFill>
              </a:rPr>
              <a:t>Check out our GitHub repository for the {</a:t>
            </a:r>
            <a:r>
              <a:rPr lang="en-GB" sz="2800" b="1" dirty="0" err="1">
                <a:solidFill>
                  <a:srgbClr val="435C6D"/>
                </a:solidFill>
              </a:rPr>
              <a:t>iddoverse</a:t>
            </a:r>
            <a:r>
              <a:rPr lang="en-GB" sz="2800" b="1" dirty="0">
                <a:solidFill>
                  <a:srgbClr val="435C6D"/>
                </a:solidFill>
              </a:rPr>
              <a:t>}</a:t>
            </a:r>
          </a:p>
        </p:txBody>
      </p:sp>
      <p:grpSp>
        <p:nvGrpSpPr>
          <p:cNvPr id="32" name="Group 31">
            <a:extLst>
              <a:ext uri="{FF2B5EF4-FFF2-40B4-BE49-F238E27FC236}">
                <a16:creationId xmlns:a16="http://schemas.microsoft.com/office/drawing/2014/main" id="{6FC45A99-7939-4109-A629-D2BA0F21DB5D}"/>
              </a:ext>
            </a:extLst>
          </p:cNvPr>
          <p:cNvGrpSpPr/>
          <p:nvPr/>
        </p:nvGrpSpPr>
        <p:grpSpPr>
          <a:xfrm>
            <a:off x="730681" y="34092357"/>
            <a:ext cx="26199415" cy="5785737"/>
            <a:chOff x="699991" y="8353657"/>
            <a:chExt cx="9456924" cy="5785737"/>
          </a:xfrm>
        </p:grpSpPr>
        <p:sp>
          <p:nvSpPr>
            <p:cNvPr id="33" name="Text Placeholder 84">
              <a:extLst>
                <a:ext uri="{FF2B5EF4-FFF2-40B4-BE49-F238E27FC236}">
                  <a16:creationId xmlns:a16="http://schemas.microsoft.com/office/drawing/2014/main" id="{DA3C0360-6A67-47FE-9530-C5BBCCCE581E}"/>
                </a:ext>
              </a:extLst>
            </p:cNvPr>
            <p:cNvSpPr txBox="1">
              <a:spLocks/>
            </p:cNvSpPr>
            <p:nvPr/>
          </p:nvSpPr>
          <p:spPr>
            <a:xfrm>
              <a:off x="699991" y="9200198"/>
              <a:ext cx="9456924" cy="4939196"/>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Generation of standardised analysis dataset, using custom SDTM implementation is possible, demonstrating promising ability to speed up exploratory data analysis and makes the SDTM format more accessible to researchers unfamiliar with the format.</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Consequently, </a:t>
              </a:r>
              <a:r>
                <a:rPr lang="en-GB" sz="3400" dirty="0">
                  <a:solidFill>
                    <a:srgbClr val="435C6D"/>
                  </a:solidFill>
                </a:rPr>
                <a:t>if the data in the IDDO repository is more digestible, people will be more confident requesting data and delivering high quality research in the infectious disease community</a:t>
              </a: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Number of functions, diseases and domains in the package will be expanded, as well as, introducing additional features that investigators and subject matter experts suggest.</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Time complexity is an area for improvement, the package performs well for under 50,000 subjects, but struggles at larger quantities. </a:t>
              </a:r>
            </a:p>
          </p:txBody>
        </p:sp>
        <p:grpSp>
          <p:nvGrpSpPr>
            <p:cNvPr id="34" name="Group 33">
              <a:extLst>
                <a:ext uri="{FF2B5EF4-FFF2-40B4-BE49-F238E27FC236}">
                  <a16:creationId xmlns:a16="http://schemas.microsoft.com/office/drawing/2014/main" id="{B322810F-F25F-4DF0-BF18-7D7EEAC9B2B7}"/>
                </a:ext>
              </a:extLst>
            </p:cNvPr>
            <p:cNvGrpSpPr/>
            <p:nvPr/>
          </p:nvGrpSpPr>
          <p:grpSpPr>
            <a:xfrm>
              <a:off x="699991" y="8353657"/>
              <a:ext cx="9383707" cy="808224"/>
              <a:chOff x="699991" y="8353657"/>
              <a:chExt cx="9383707" cy="808224"/>
            </a:xfrm>
          </p:grpSpPr>
          <p:sp>
            <p:nvSpPr>
              <p:cNvPr id="35" name="Text Placeholder 56">
                <a:extLst>
                  <a:ext uri="{FF2B5EF4-FFF2-40B4-BE49-F238E27FC236}">
                    <a16:creationId xmlns:a16="http://schemas.microsoft.com/office/drawing/2014/main" id="{10E5FF32-611B-458A-A888-51F301B3040F}"/>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Conclusion &amp; Future Work</a:t>
                </a:r>
              </a:p>
            </p:txBody>
          </p:sp>
          <p:cxnSp>
            <p:nvCxnSpPr>
              <p:cNvPr id="36" name="Straight Connector 35">
                <a:extLst>
                  <a:ext uri="{FF2B5EF4-FFF2-40B4-BE49-F238E27FC236}">
                    <a16:creationId xmlns:a16="http://schemas.microsoft.com/office/drawing/2014/main" id="{AB8E60F4-77A2-4B07-8425-33E0A27046BE}"/>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grpSp>
        <p:nvGrpSpPr>
          <p:cNvPr id="37" name="Group 36">
            <a:extLst>
              <a:ext uri="{FF2B5EF4-FFF2-40B4-BE49-F238E27FC236}">
                <a16:creationId xmlns:a16="http://schemas.microsoft.com/office/drawing/2014/main" id="{55768F72-1D3A-4916-9EC1-8C317663D82F}"/>
              </a:ext>
            </a:extLst>
          </p:cNvPr>
          <p:cNvGrpSpPr/>
          <p:nvPr/>
        </p:nvGrpSpPr>
        <p:grpSpPr>
          <a:xfrm>
            <a:off x="989468" y="40734587"/>
            <a:ext cx="21614116" cy="684165"/>
            <a:chOff x="699991" y="40480880"/>
            <a:chExt cx="21614116" cy="684165"/>
          </a:xfrm>
        </p:grpSpPr>
        <p:grpSp>
          <p:nvGrpSpPr>
            <p:cNvPr id="38" name="Group 37">
              <a:extLst>
                <a:ext uri="{FF2B5EF4-FFF2-40B4-BE49-F238E27FC236}">
                  <a16:creationId xmlns:a16="http://schemas.microsoft.com/office/drawing/2014/main" id="{5C03A9FA-8002-456D-91B8-41982B5C33CB}"/>
                </a:ext>
              </a:extLst>
            </p:cNvPr>
            <p:cNvGrpSpPr/>
            <p:nvPr/>
          </p:nvGrpSpPr>
          <p:grpSpPr>
            <a:xfrm>
              <a:off x="699991" y="40481881"/>
              <a:ext cx="3437894" cy="683164"/>
              <a:chOff x="799771" y="37942759"/>
              <a:chExt cx="3437894" cy="683164"/>
            </a:xfrm>
          </p:grpSpPr>
          <p:pic>
            <p:nvPicPr>
              <p:cNvPr id="45" name="Graphic 44">
                <a:extLst>
                  <a:ext uri="{FF2B5EF4-FFF2-40B4-BE49-F238E27FC236}">
                    <a16:creationId xmlns:a16="http://schemas.microsoft.com/office/drawing/2014/main" id="{5B9A4FB7-5920-4A15-A679-A826CAE7CA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771" y="37942759"/>
                <a:ext cx="675799" cy="675799"/>
              </a:xfrm>
              <a:prstGeom prst="rect">
                <a:avLst/>
              </a:prstGeom>
            </p:spPr>
          </p:pic>
          <p:sp>
            <p:nvSpPr>
              <p:cNvPr id="46" name="TextBox 45">
                <a:extLst>
                  <a:ext uri="{FF2B5EF4-FFF2-40B4-BE49-F238E27FC236}">
                    <a16:creationId xmlns:a16="http://schemas.microsoft.com/office/drawing/2014/main" id="{3E11FD8D-EA70-4901-B763-D4CE09762F19}"/>
                  </a:ext>
                </a:extLst>
              </p:cNvPr>
              <p:cNvSpPr txBox="1"/>
              <p:nvPr/>
            </p:nvSpPr>
            <p:spPr>
              <a:xfrm>
                <a:off x="1609665" y="37948815"/>
                <a:ext cx="2628000" cy="67710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3800" b="1" i="0" u="none" strike="noStrike" kern="0" cap="none" spc="0" normalizeH="0" baseline="0" noProof="0" dirty="0">
                    <a:ln>
                      <a:noFill/>
                    </a:ln>
                    <a:solidFill>
                      <a:srgbClr val="435C6D"/>
                    </a:solidFill>
                    <a:effectLst/>
                    <a:uLnTx/>
                    <a:uFillTx/>
                  </a:rPr>
                  <a:t>iddo.org</a:t>
                </a:r>
              </a:p>
            </p:txBody>
          </p:sp>
        </p:grpSp>
        <p:grpSp>
          <p:nvGrpSpPr>
            <p:cNvPr id="39" name="Group 38">
              <a:extLst>
                <a:ext uri="{FF2B5EF4-FFF2-40B4-BE49-F238E27FC236}">
                  <a16:creationId xmlns:a16="http://schemas.microsoft.com/office/drawing/2014/main" id="{7E37106E-AE7E-4288-BF75-011579B30BF1}"/>
                </a:ext>
              </a:extLst>
            </p:cNvPr>
            <p:cNvGrpSpPr/>
            <p:nvPr/>
          </p:nvGrpSpPr>
          <p:grpSpPr>
            <a:xfrm>
              <a:off x="8702606" y="40481881"/>
              <a:ext cx="13611501" cy="683164"/>
              <a:chOff x="16990774" y="37942759"/>
              <a:chExt cx="13611501" cy="683164"/>
            </a:xfrm>
          </p:grpSpPr>
          <p:pic>
            <p:nvPicPr>
              <p:cNvPr id="43" name="Graphic 42">
                <a:extLst>
                  <a:ext uri="{FF2B5EF4-FFF2-40B4-BE49-F238E27FC236}">
                    <a16:creationId xmlns:a16="http://schemas.microsoft.com/office/drawing/2014/main" id="{76D8D2AE-1131-4A2B-AA04-CCD298119C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990774" y="37942759"/>
                <a:ext cx="675799" cy="675799"/>
              </a:xfrm>
              <a:prstGeom prst="rect">
                <a:avLst/>
              </a:prstGeom>
            </p:spPr>
          </p:pic>
          <p:sp>
            <p:nvSpPr>
              <p:cNvPr id="44" name="TextBox 43">
                <a:extLst>
                  <a:ext uri="{FF2B5EF4-FFF2-40B4-BE49-F238E27FC236}">
                    <a16:creationId xmlns:a16="http://schemas.microsoft.com/office/drawing/2014/main" id="{12052904-5500-4671-8DBF-6E001D529F54}"/>
                  </a:ext>
                </a:extLst>
              </p:cNvPr>
              <p:cNvSpPr txBox="1"/>
              <p:nvPr/>
            </p:nvSpPr>
            <p:spPr>
              <a:xfrm>
                <a:off x="17800431" y="37948815"/>
                <a:ext cx="12801844" cy="67710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3800" b="1" i="0" u="none" strike="noStrike" kern="0" cap="none" spc="0" normalizeH="0" baseline="0" noProof="0" dirty="0">
                    <a:ln>
                      <a:noFill/>
                    </a:ln>
                    <a:solidFill>
                      <a:srgbClr val="435C6D"/>
                    </a:solidFill>
                    <a:effectLst/>
                    <a:uLnTx/>
                    <a:uFillTx/>
                  </a:rPr>
                  <a:t>info@iddo.org</a:t>
                </a:r>
              </a:p>
            </p:txBody>
          </p:sp>
        </p:grpSp>
        <p:grpSp>
          <p:nvGrpSpPr>
            <p:cNvPr id="40" name="Group 39">
              <a:extLst>
                <a:ext uri="{FF2B5EF4-FFF2-40B4-BE49-F238E27FC236}">
                  <a16:creationId xmlns:a16="http://schemas.microsoft.com/office/drawing/2014/main" id="{1CEAEF79-3928-4372-9DF7-04674E0C49B6}"/>
                </a:ext>
              </a:extLst>
            </p:cNvPr>
            <p:cNvGrpSpPr/>
            <p:nvPr/>
          </p:nvGrpSpPr>
          <p:grpSpPr>
            <a:xfrm>
              <a:off x="4467298" y="40480880"/>
              <a:ext cx="3905894" cy="684165"/>
              <a:chOff x="4467298" y="40480880"/>
              <a:chExt cx="3905894" cy="684165"/>
            </a:xfrm>
          </p:grpSpPr>
          <p:sp>
            <p:nvSpPr>
              <p:cNvPr id="41" name="TextBox 40">
                <a:extLst>
                  <a:ext uri="{FF2B5EF4-FFF2-40B4-BE49-F238E27FC236}">
                    <a16:creationId xmlns:a16="http://schemas.microsoft.com/office/drawing/2014/main" id="{07AC829E-2FF7-4926-A30C-777CF35177EB}"/>
                  </a:ext>
                </a:extLst>
              </p:cNvPr>
              <p:cNvSpPr txBox="1"/>
              <p:nvPr/>
            </p:nvSpPr>
            <p:spPr>
              <a:xfrm>
                <a:off x="5277192" y="40487937"/>
                <a:ext cx="3096000" cy="67710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3800" b="1" i="0" u="none" strike="noStrike" kern="0" cap="none" spc="0" normalizeH="0" baseline="0" noProof="0" dirty="0">
                    <a:ln>
                      <a:noFill/>
                    </a:ln>
                    <a:solidFill>
                      <a:srgbClr val="435C6D"/>
                    </a:solidFill>
                    <a:effectLst/>
                    <a:uLnTx/>
                    <a:uFillTx/>
                  </a:rPr>
                  <a:t>@IDDOnews</a:t>
                </a:r>
              </a:p>
            </p:txBody>
          </p:sp>
          <p:pic>
            <p:nvPicPr>
              <p:cNvPr id="42" name="Picture 41">
                <a:extLst>
                  <a:ext uri="{FF2B5EF4-FFF2-40B4-BE49-F238E27FC236}">
                    <a16:creationId xmlns:a16="http://schemas.microsoft.com/office/drawing/2014/main" id="{583B9AE9-AF98-490F-BDAB-638B0EFEC9AF}"/>
                  </a:ext>
                </a:extLst>
              </p:cNvPr>
              <p:cNvPicPr>
                <a:picLocks noChangeAspect="1"/>
              </p:cNvPicPr>
              <p:nvPr/>
            </p:nvPicPr>
            <p:blipFill>
              <a:blip r:embed="rId7"/>
              <a:stretch>
                <a:fillRect/>
              </a:stretch>
            </p:blipFill>
            <p:spPr>
              <a:xfrm>
                <a:off x="4467298" y="40480880"/>
                <a:ext cx="676800" cy="676800"/>
              </a:xfrm>
              <a:prstGeom prst="rect">
                <a:avLst/>
              </a:prstGeom>
            </p:spPr>
          </p:pic>
        </p:grpSp>
      </p:grpSp>
      <p:grpSp>
        <p:nvGrpSpPr>
          <p:cNvPr id="62" name="Group 61">
            <a:extLst>
              <a:ext uri="{FF2B5EF4-FFF2-40B4-BE49-F238E27FC236}">
                <a16:creationId xmlns:a16="http://schemas.microsoft.com/office/drawing/2014/main" id="{6E004700-CFA5-4131-8C52-E4E58D7CA5FC}"/>
              </a:ext>
            </a:extLst>
          </p:cNvPr>
          <p:cNvGrpSpPr/>
          <p:nvPr/>
        </p:nvGrpSpPr>
        <p:grpSpPr>
          <a:xfrm>
            <a:off x="649464" y="6343561"/>
            <a:ext cx="9423843" cy="8140228"/>
            <a:chOff x="699991" y="8353657"/>
            <a:chExt cx="9456924" cy="8140228"/>
          </a:xfrm>
        </p:grpSpPr>
        <p:sp>
          <p:nvSpPr>
            <p:cNvPr id="63" name="Text Placeholder 84">
              <a:extLst>
                <a:ext uri="{FF2B5EF4-FFF2-40B4-BE49-F238E27FC236}">
                  <a16:creationId xmlns:a16="http://schemas.microsoft.com/office/drawing/2014/main" id="{70E8F4DA-2ACB-480D-A1C8-F8C00E8665B8}"/>
                </a:ext>
              </a:extLst>
            </p:cNvPr>
            <p:cNvSpPr txBox="1">
              <a:spLocks/>
            </p:cNvSpPr>
            <p:nvPr/>
          </p:nvSpPr>
          <p:spPr>
            <a:xfrm>
              <a:off x="699991" y="9200198"/>
              <a:ext cx="9456924" cy="7293687"/>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Study Data Tabulation Model (SDTM) provides a coherent frameworks for the storage and pooling of studies and clinical trials.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Using SDTM for heterogeneous historical studies requires customisation in the implementation of the standard at IDDO.</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However, the SDTM format is not as accessible for researchers in Low-  and Middle-Income Countries (LMICs) due to education, time and resource limitations.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p:txBody>
        </p:sp>
        <p:grpSp>
          <p:nvGrpSpPr>
            <p:cNvPr id="64" name="Group 63">
              <a:extLst>
                <a:ext uri="{FF2B5EF4-FFF2-40B4-BE49-F238E27FC236}">
                  <a16:creationId xmlns:a16="http://schemas.microsoft.com/office/drawing/2014/main" id="{4FD570A6-2505-4EA3-85C5-C0314EC38B59}"/>
                </a:ext>
              </a:extLst>
            </p:cNvPr>
            <p:cNvGrpSpPr/>
            <p:nvPr/>
          </p:nvGrpSpPr>
          <p:grpSpPr>
            <a:xfrm>
              <a:off x="699991" y="8353657"/>
              <a:ext cx="9383707" cy="808224"/>
              <a:chOff x="699991" y="8353657"/>
              <a:chExt cx="9383707" cy="808224"/>
            </a:xfrm>
          </p:grpSpPr>
          <p:sp>
            <p:nvSpPr>
              <p:cNvPr id="65" name="Text Placeholder 56">
                <a:extLst>
                  <a:ext uri="{FF2B5EF4-FFF2-40B4-BE49-F238E27FC236}">
                    <a16:creationId xmlns:a16="http://schemas.microsoft.com/office/drawing/2014/main" id="{1F7AD531-3DD0-40E9-8068-0297A7020FE0}"/>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Background</a:t>
                </a:r>
              </a:p>
            </p:txBody>
          </p:sp>
          <p:cxnSp>
            <p:nvCxnSpPr>
              <p:cNvPr id="66" name="Straight Connector 65">
                <a:extLst>
                  <a:ext uri="{FF2B5EF4-FFF2-40B4-BE49-F238E27FC236}">
                    <a16:creationId xmlns:a16="http://schemas.microsoft.com/office/drawing/2014/main" id="{03DB8D12-8987-4EE9-82DB-4A6B9462C577}"/>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grpSp>
        <p:nvGrpSpPr>
          <p:cNvPr id="67" name="Group 66">
            <a:extLst>
              <a:ext uri="{FF2B5EF4-FFF2-40B4-BE49-F238E27FC236}">
                <a16:creationId xmlns:a16="http://schemas.microsoft.com/office/drawing/2014/main" id="{D4ECD80E-9D2A-4C14-9400-56DE8078758B}"/>
              </a:ext>
            </a:extLst>
          </p:cNvPr>
          <p:cNvGrpSpPr/>
          <p:nvPr/>
        </p:nvGrpSpPr>
        <p:grpSpPr>
          <a:xfrm>
            <a:off x="21850350" y="6308358"/>
            <a:ext cx="10451668" cy="9034318"/>
            <a:chOff x="699991" y="8353657"/>
            <a:chExt cx="9456924" cy="9034318"/>
          </a:xfrm>
        </p:grpSpPr>
        <p:sp>
          <p:nvSpPr>
            <p:cNvPr id="68" name="Text Placeholder 84">
              <a:extLst>
                <a:ext uri="{FF2B5EF4-FFF2-40B4-BE49-F238E27FC236}">
                  <a16:creationId xmlns:a16="http://schemas.microsoft.com/office/drawing/2014/main" id="{E477057C-AF01-4009-9B30-0DE1D84C8896}"/>
                </a:ext>
              </a:extLst>
            </p:cNvPr>
            <p:cNvSpPr txBox="1">
              <a:spLocks/>
            </p:cNvSpPr>
            <p:nvPr/>
          </p:nvSpPr>
          <p:spPr>
            <a:xfrm>
              <a:off x="699991" y="9200198"/>
              <a:ext cx="9456924" cy="8187777"/>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buClr>
                  <a:srgbClr val="E31B23"/>
                </a:buClr>
              </a:pPr>
              <a:r>
                <a:rPr lang="en-GB" sz="3400" dirty="0">
                  <a:solidFill>
                    <a:srgbClr val="435C6D"/>
                  </a:solidFill>
                </a:rPr>
                <a:t>PREP_DM, PREP_LB_BL, PREP_VS_FU are examples of functions in the package. </a:t>
              </a:r>
            </a:p>
            <a:p>
              <a:pPr>
                <a:buClr>
                  <a:srgbClr val="E31B23"/>
                </a:buClr>
              </a:pPr>
              <a:r>
                <a:rPr lang="en-GB" sz="3400" dirty="0">
                  <a:solidFill>
                    <a:srgbClr val="435C6D"/>
                  </a:solidFill>
                </a:rPr>
                <a:t>For each domain, they convert blanks to NA and results to upper case and character class</a:t>
              </a:r>
            </a:p>
            <a:p>
              <a:pPr>
                <a:buClr>
                  <a:srgbClr val="E31B23"/>
                </a:buCl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Amalgamate data </a:t>
              </a:r>
              <a:r>
                <a:rPr lang="en-GB" sz="3400" dirty="0">
                  <a:solidFill>
                    <a:srgbClr val="435C6D"/>
                  </a:solidFill>
                </a:rPr>
                <a:t>using standardised results or decoded terms</a:t>
              </a: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 and where NAs exist fill with modified or original results</a:t>
              </a:r>
            </a:p>
            <a:p>
              <a:pPr>
                <a:buClr>
                  <a:srgbClr val="E31B23"/>
                </a:buClr>
              </a:pPr>
              <a:r>
                <a:rPr lang="en-GB" sz="3400" dirty="0">
                  <a:solidFill>
                    <a:srgbClr val="435C6D"/>
                  </a:solidFill>
                </a:rPr>
                <a:t>Filter to variables of interest, which users can specify and add to using the VARS parameter, other filters may also be applied (domain dependent)</a:t>
              </a:r>
            </a:p>
            <a:p>
              <a:pPr>
                <a:buClr>
                  <a:srgbClr val="E31B23"/>
                </a:buCl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Pivot the domain wider so the terms or tests are now columns</a:t>
              </a:r>
            </a:p>
          </p:txBody>
        </p:sp>
        <p:grpSp>
          <p:nvGrpSpPr>
            <p:cNvPr id="69" name="Group 68">
              <a:extLst>
                <a:ext uri="{FF2B5EF4-FFF2-40B4-BE49-F238E27FC236}">
                  <a16:creationId xmlns:a16="http://schemas.microsoft.com/office/drawing/2014/main" id="{E542A252-7555-4B72-8581-F74301344668}"/>
                </a:ext>
              </a:extLst>
            </p:cNvPr>
            <p:cNvGrpSpPr/>
            <p:nvPr/>
          </p:nvGrpSpPr>
          <p:grpSpPr>
            <a:xfrm>
              <a:off x="699991" y="8353657"/>
              <a:ext cx="9383707" cy="808224"/>
              <a:chOff x="699991" y="8353657"/>
              <a:chExt cx="9383707" cy="808224"/>
            </a:xfrm>
          </p:grpSpPr>
          <p:sp>
            <p:nvSpPr>
              <p:cNvPr id="70" name="Text Placeholder 56">
                <a:extLst>
                  <a:ext uri="{FF2B5EF4-FFF2-40B4-BE49-F238E27FC236}">
                    <a16:creationId xmlns:a16="http://schemas.microsoft.com/office/drawing/2014/main" id="{A2A58844-7569-4002-862B-F8C140BFC9E6}"/>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Process for PREP functions</a:t>
                </a:r>
              </a:p>
            </p:txBody>
          </p:sp>
          <p:cxnSp>
            <p:nvCxnSpPr>
              <p:cNvPr id="71" name="Straight Connector 70">
                <a:extLst>
                  <a:ext uri="{FF2B5EF4-FFF2-40B4-BE49-F238E27FC236}">
                    <a16:creationId xmlns:a16="http://schemas.microsoft.com/office/drawing/2014/main" id="{B1E5CCD8-ADD6-4B85-B8A0-948693FE5076}"/>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grpSp>
        <p:nvGrpSpPr>
          <p:cNvPr id="72" name="Group 71">
            <a:extLst>
              <a:ext uri="{FF2B5EF4-FFF2-40B4-BE49-F238E27FC236}">
                <a16:creationId xmlns:a16="http://schemas.microsoft.com/office/drawing/2014/main" id="{7C90C6D6-EA08-4869-9EAD-B938C1667D51}"/>
              </a:ext>
            </a:extLst>
          </p:cNvPr>
          <p:cNvGrpSpPr/>
          <p:nvPr/>
        </p:nvGrpSpPr>
        <p:grpSpPr>
          <a:xfrm>
            <a:off x="11730538" y="6343561"/>
            <a:ext cx="9456924" cy="9505217"/>
            <a:chOff x="699991" y="8353657"/>
            <a:chExt cx="9456924" cy="9505217"/>
          </a:xfrm>
        </p:grpSpPr>
        <p:sp>
          <p:nvSpPr>
            <p:cNvPr id="73" name="Text Placeholder 84">
              <a:extLst>
                <a:ext uri="{FF2B5EF4-FFF2-40B4-BE49-F238E27FC236}">
                  <a16:creationId xmlns:a16="http://schemas.microsoft.com/office/drawing/2014/main" id="{F58CDE5A-024D-4ADA-84E4-C5DC348CB6E3}"/>
                </a:ext>
              </a:extLst>
            </p:cNvPr>
            <p:cNvSpPr txBox="1">
              <a:spLocks/>
            </p:cNvSpPr>
            <p:nvPr/>
          </p:nvSpPr>
          <p:spPr>
            <a:xfrm>
              <a:off x="699991" y="9200198"/>
              <a:ext cx="9456924" cy="8658676"/>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Creation of an open-source package to assist in the conversion of SDTM data to analysis datasets, using IDDO implementation.</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lang="en-GB" sz="3400" dirty="0">
                  <a:solidFill>
                    <a:srgbClr val="435C6D"/>
                  </a:solidFill>
                </a:rPr>
                <a:t>This reduces the amount of duplicated work and prompts reproducible outputs.</a:t>
              </a: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The effectiveness of packages like {admiral} (part of </a:t>
              </a:r>
              <a:r>
                <a:rPr kumimoji="0" lang="en-GB" sz="3400" b="0" i="0" u="none" strike="noStrike" kern="1200" cap="none" spc="0" normalizeH="0" baseline="0" noProof="0">
                  <a:ln>
                    <a:noFill/>
                  </a:ln>
                  <a:solidFill>
                    <a:srgbClr val="435C6D"/>
                  </a:solidFill>
                  <a:effectLst/>
                  <a:uLnTx/>
                  <a:uFillTx/>
                  <a:latin typeface="Arial" panose="020B0604020202020204" pitchFamily="34" charset="0"/>
                  <a:ea typeface="+mn-ea"/>
                  <a:cs typeface="Arial" panose="020B0604020202020204" pitchFamily="34" charset="0"/>
                </a:rPr>
                <a:t>the Pharmaverse) </a:t>
              </a: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are limited since our implementation is not compatible, and our audience are not regular SDTM users.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Provide additional features to improve data use, such as recalculating Body Mass Index results and including Child Growth Standards into outputs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p:txBody>
        </p:sp>
        <p:grpSp>
          <p:nvGrpSpPr>
            <p:cNvPr id="74" name="Group 73">
              <a:extLst>
                <a:ext uri="{FF2B5EF4-FFF2-40B4-BE49-F238E27FC236}">
                  <a16:creationId xmlns:a16="http://schemas.microsoft.com/office/drawing/2014/main" id="{3C52F7F8-ECA7-440F-80C5-F9AEA5C7687B}"/>
                </a:ext>
              </a:extLst>
            </p:cNvPr>
            <p:cNvGrpSpPr/>
            <p:nvPr/>
          </p:nvGrpSpPr>
          <p:grpSpPr>
            <a:xfrm>
              <a:off x="699991" y="8353657"/>
              <a:ext cx="9383707" cy="808224"/>
              <a:chOff x="699991" y="8353657"/>
              <a:chExt cx="9383707" cy="808224"/>
            </a:xfrm>
          </p:grpSpPr>
          <p:sp>
            <p:nvSpPr>
              <p:cNvPr id="75" name="Text Placeholder 56">
                <a:extLst>
                  <a:ext uri="{FF2B5EF4-FFF2-40B4-BE49-F238E27FC236}">
                    <a16:creationId xmlns:a16="http://schemas.microsoft.com/office/drawing/2014/main" id="{4FE93493-7160-4B0B-A34D-66DDEA74128A}"/>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Objective</a:t>
                </a:r>
              </a:p>
            </p:txBody>
          </p:sp>
          <p:cxnSp>
            <p:nvCxnSpPr>
              <p:cNvPr id="76" name="Straight Connector 75">
                <a:extLst>
                  <a:ext uri="{FF2B5EF4-FFF2-40B4-BE49-F238E27FC236}">
                    <a16:creationId xmlns:a16="http://schemas.microsoft.com/office/drawing/2014/main" id="{EA064F67-6553-4484-BA80-F4C616652118}"/>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pic>
        <p:nvPicPr>
          <p:cNvPr id="77" name="Picture 76">
            <a:extLst>
              <a:ext uri="{FF2B5EF4-FFF2-40B4-BE49-F238E27FC236}">
                <a16:creationId xmlns:a16="http://schemas.microsoft.com/office/drawing/2014/main" id="{C47D55BB-E255-4941-BF38-ADD9C970AA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73367" y="37893804"/>
            <a:ext cx="2102943" cy="2361926"/>
          </a:xfrm>
          <a:prstGeom prst="rect">
            <a:avLst/>
          </a:prstGeom>
          <a:ln w="57150" cap="sq">
            <a:solidFill>
              <a:srgbClr val="E31B23"/>
            </a:solidFill>
            <a:miter lim="800000"/>
          </a:ln>
          <a:effectLst>
            <a:outerShdw blurRad="57150" dist="50800" dir="2700000" algn="tl" rotWithShape="0">
              <a:srgbClr val="000000">
                <a:alpha val="40000"/>
              </a:srgbClr>
            </a:outerShdw>
          </a:effectLst>
        </p:spPr>
      </p:pic>
      <p:grpSp>
        <p:nvGrpSpPr>
          <p:cNvPr id="83" name="Group 82">
            <a:extLst>
              <a:ext uri="{FF2B5EF4-FFF2-40B4-BE49-F238E27FC236}">
                <a16:creationId xmlns:a16="http://schemas.microsoft.com/office/drawing/2014/main" id="{F094AE78-327A-49A1-ABB4-8C6D079B956E}"/>
              </a:ext>
            </a:extLst>
          </p:cNvPr>
          <p:cNvGrpSpPr/>
          <p:nvPr/>
        </p:nvGrpSpPr>
        <p:grpSpPr>
          <a:xfrm>
            <a:off x="569406" y="15166611"/>
            <a:ext cx="31555530" cy="1690770"/>
            <a:chOff x="699991" y="8353657"/>
            <a:chExt cx="9383707" cy="1690770"/>
          </a:xfrm>
        </p:grpSpPr>
        <p:sp>
          <p:nvSpPr>
            <p:cNvPr id="84" name="Text Placeholder 84">
              <a:extLst>
                <a:ext uri="{FF2B5EF4-FFF2-40B4-BE49-F238E27FC236}">
                  <a16:creationId xmlns:a16="http://schemas.microsoft.com/office/drawing/2014/main" id="{1D159803-574C-4331-9E27-96B7978392F5}"/>
                </a:ext>
              </a:extLst>
            </p:cNvPr>
            <p:cNvSpPr txBox="1">
              <a:spLocks/>
            </p:cNvSpPr>
            <p:nvPr/>
          </p:nvSpPr>
          <p:spPr>
            <a:xfrm>
              <a:off x="699991" y="9200198"/>
              <a:ext cx="9359900" cy="844229"/>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p:txBody>
        </p:sp>
        <p:grpSp>
          <p:nvGrpSpPr>
            <p:cNvPr id="85" name="Group 84">
              <a:extLst>
                <a:ext uri="{FF2B5EF4-FFF2-40B4-BE49-F238E27FC236}">
                  <a16:creationId xmlns:a16="http://schemas.microsoft.com/office/drawing/2014/main" id="{CE3549D7-2CBE-46EB-B216-BB6F77E347AB}"/>
                </a:ext>
              </a:extLst>
            </p:cNvPr>
            <p:cNvGrpSpPr/>
            <p:nvPr/>
          </p:nvGrpSpPr>
          <p:grpSpPr>
            <a:xfrm>
              <a:off x="699991" y="8353657"/>
              <a:ext cx="9383707" cy="808224"/>
              <a:chOff x="699991" y="8353657"/>
              <a:chExt cx="9383707" cy="808224"/>
            </a:xfrm>
          </p:grpSpPr>
          <p:sp>
            <p:nvSpPr>
              <p:cNvPr id="86" name="Text Placeholder 56">
                <a:extLst>
                  <a:ext uri="{FF2B5EF4-FFF2-40B4-BE49-F238E27FC236}">
                    <a16:creationId xmlns:a16="http://schemas.microsoft.com/office/drawing/2014/main" id="{5CAAC647-5FFE-4A7B-BB30-6D1828865B3C}"/>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Package </a:t>
                </a:r>
              </a:p>
            </p:txBody>
          </p:sp>
          <p:cxnSp>
            <p:nvCxnSpPr>
              <p:cNvPr id="87" name="Straight Connector 86">
                <a:extLst>
                  <a:ext uri="{FF2B5EF4-FFF2-40B4-BE49-F238E27FC236}">
                    <a16:creationId xmlns:a16="http://schemas.microsoft.com/office/drawing/2014/main" id="{D89AEEE0-7028-4336-81B9-B138D6D6077C}"/>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sp>
        <p:nvSpPr>
          <p:cNvPr id="88" name="Text Placeholder 4">
            <a:extLst>
              <a:ext uri="{FF2B5EF4-FFF2-40B4-BE49-F238E27FC236}">
                <a16:creationId xmlns:a16="http://schemas.microsoft.com/office/drawing/2014/main" id="{EFE1DAF4-C27C-4652-A8E9-00D383126D78}"/>
              </a:ext>
            </a:extLst>
          </p:cNvPr>
          <p:cNvSpPr txBox="1">
            <a:spLocks/>
          </p:cNvSpPr>
          <p:nvPr/>
        </p:nvSpPr>
        <p:spPr>
          <a:xfrm>
            <a:off x="15077770" y="4892415"/>
            <a:ext cx="13735049" cy="687273"/>
          </a:xfrm>
          <a:prstGeom prst="rect">
            <a:avLst/>
          </a:prstGeom>
        </p:spPr>
        <p:txBody>
          <a:bodyPr/>
          <a:lstStyle>
            <a:lvl1pPr marL="171464" indent="-171464" algn="l" defTabSz="685855"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91" indent="-171464" algn="l" defTabSz="68585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319" indent="-171464" algn="l" defTabSz="68585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246"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173"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6101"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28"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56"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83"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baseline="30000" dirty="0">
                <a:solidFill>
                  <a:schemeClr val="bg1"/>
                </a:solidFill>
              </a:rPr>
              <a:t>1</a:t>
            </a:r>
            <a:r>
              <a:rPr lang="en-GB" dirty="0">
                <a:solidFill>
                  <a:schemeClr val="bg1"/>
                </a:solidFill>
              </a:rPr>
              <a:t> Infectious Disease Data Observatory, University of Oxford, UK; </a:t>
            </a:r>
            <a:r>
              <a:rPr lang="en-GB" baseline="30000" dirty="0">
                <a:solidFill>
                  <a:schemeClr val="bg1"/>
                </a:solidFill>
              </a:rPr>
              <a:t>2</a:t>
            </a:r>
            <a:r>
              <a:rPr lang="en-GB" dirty="0">
                <a:solidFill>
                  <a:schemeClr val="bg1"/>
                </a:solidFill>
              </a:rPr>
              <a:t> Centre for Tropical Medicine and Global Health, Nuffield Department of Medicine, University of Oxford, Oxford, UK;  </a:t>
            </a:r>
            <a:r>
              <a:rPr lang="en-GB" baseline="30000" dirty="0">
                <a:solidFill>
                  <a:schemeClr val="bg1"/>
                </a:solidFill>
              </a:rPr>
              <a:t>3</a:t>
            </a:r>
            <a:r>
              <a:rPr lang="en-GB" dirty="0">
                <a:solidFill>
                  <a:schemeClr val="bg1"/>
                </a:solidFill>
              </a:rPr>
              <a:t> Oxford University Clinical Research Unit, Ho Chi Minh City, Viet Nam</a:t>
            </a:r>
          </a:p>
        </p:txBody>
      </p:sp>
      <p:sp>
        <p:nvSpPr>
          <p:cNvPr id="89" name="Text Placeholder 1">
            <a:extLst>
              <a:ext uri="{FF2B5EF4-FFF2-40B4-BE49-F238E27FC236}">
                <a16:creationId xmlns:a16="http://schemas.microsoft.com/office/drawing/2014/main" id="{22CD57AB-4682-464B-84B1-D054B1E93983}"/>
              </a:ext>
            </a:extLst>
          </p:cNvPr>
          <p:cNvSpPr txBox="1">
            <a:spLocks/>
          </p:cNvSpPr>
          <p:nvPr/>
        </p:nvSpPr>
        <p:spPr>
          <a:xfrm>
            <a:off x="7545081" y="4226112"/>
            <a:ext cx="28800425" cy="756000"/>
          </a:xfrm>
          <a:prstGeom prst="rect">
            <a:avLst/>
          </a:prstGeom>
        </p:spPr>
        <p:txBody>
          <a:bodyPr vert="horz" lIns="0" tIns="0" rIns="0" bIns="0" rtlCol="0">
            <a:normAutofit/>
          </a:bodyPr>
          <a:lstStyle>
            <a:lvl1pPr indent="0" algn="ctr" defTabSz="685855">
              <a:lnSpc>
                <a:spcPct val="90000"/>
              </a:lnSpc>
              <a:spcBef>
                <a:spcPts val="750"/>
              </a:spcBef>
              <a:buFont typeface="Arial" panose="020B0604020202020204" pitchFamily="34" charset="0"/>
              <a:buNone/>
              <a:defRPr sz="3600" i="1">
                <a:solidFill>
                  <a:schemeClr val="bg1"/>
                </a:solidFill>
              </a:defRPr>
            </a:lvl1pPr>
            <a:lvl2pPr marL="342927" indent="0" defTabSz="685855">
              <a:lnSpc>
                <a:spcPct val="90000"/>
              </a:lnSpc>
              <a:spcBef>
                <a:spcPts val="375"/>
              </a:spcBef>
              <a:buFont typeface="Arial" panose="020B0604020202020204" pitchFamily="34" charset="0"/>
              <a:buNone/>
              <a:defRPr sz="1400">
                <a:solidFill>
                  <a:schemeClr val="bg1"/>
                </a:solidFill>
              </a:defRPr>
            </a:lvl2pPr>
            <a:lvl3pPr marL="857319" indent="-171464" defTabSz="685855">
              <a:lnSpc>
                <a:spcPct val="90000"/>
              </a:lnSpc>
              <a:spcBef>
                <a:spcPts val="375"/>
              </a:spcBef>
              <a:buFont typeface="Arial" panose="020B0604020202020204" pitchFamily="34" charset="0"/>
              <a:buChar char="•"/>
              <a:defRPr sz="1200">
                <a:solidFill>
                  <a:schemeClr val="bg1"/>
                </a:solidFill>
              </a:defRPr>
            </a:lvl3pPr>
            <a:lvl4pPr marL="1200246" indent="-171464" defTabSz="685855">
              <a:lnSpc>
                <a:spcPct val="90000"/>
              </a:lnSpc>
              <a:spcBef>
                <a:spcPts val="375"/>
              </a:spcBef>
              <a:buFont typeface="Arial" panose="020B0604020202020204" pitchFamily="34" charset="0"/>
              <a:buChar char="•"/>
              <a:defRPr sz="1100">
                <a:solidFill>
                  <a:schemeClr val="bg1"/>
                </a:solidFill>
              </a:defRPr>
            </a:lvl4pPr>
            <a:lvl5pPr marL="1543173" indent="-171464" defTabSz="685855">
              <a:lnSpc>
                <a:spcPct val="90000"/>
              </a:lnSpc>
              <a:spcBef>
                <a:spcPts val="375"/>
              </a:spcBef>
              <a:buFont typeface="Arial" panose="020B0604020202020204" pitchFamily="34" charset="0"/>
              <a:buChar char="•"/>
              <a:defRPr sz="1100">
                <a:solidFill>
                  <a:schemeClr val="bg1"/>
                </a:solidFill>
              </a:defRPr>
            </a:lvl5pPr>
            <a:lvl6pPr marL="1886101" indent="-171464" defTabSz="685855">
              <a:lnSpc>
                <a:spcPct val="90000"/>
              </a:lnSpc>
              <a:spcBef>
                <a:spcPts val="375"/>
              </a:spcBef>
              <a:buFont typeface="Arial" panose="020B0604020202020204" pitchFamily="34" charset="0"/>
              <a:buChar char="•"/>
              <a:defRPr sz="1350"/>
            </a:lvl6pPr>
            <a:lvl7pPr marL="2229028" indent="-171464" defTabSz="685855">
              <a:lnSpc>
                <a:spcPct val="90000"/>
              </a:lnSpc>
              <a:spcBef>
                <a:spcPts val="375"/>
              </a:spcBef>
              <a:buFont typeface="Arial" panose="020B0604020202020204" pitchFamily="34" charset="0"/>
              <a:buChar char="•"/>
              <a:defRPr sz="1350"/>
            </a:lvl7pPr>
            <a:lvl8pPr marL="2571956" indent="-171464" defTabSz="685855">
              <a:lnSpc>
                <a:spcPct val="90000"/>
              </a:lnSpc>
              <a:spcBef>
                <a:spcPts val="375"/>
              </a:spcBef>
              <a:buFont typeface="Arial" panose="020B0604020202020204" pitchFamily="34" charset="0"/>
              <a:buChar char="•"/>
              <a:defRPr sz="1350"/>
            </a:lvl8pPr>
            <a:lvl9pPr marL="2914883" indent="-171464" defTabSz="685855">
              <a:lnSpc>
                <a:spcPct val="90000"/>
              </a:lnSpc>
              <a:spcBef>
                <a:spcPts val="375"/>
              </a:spcBef>
              <a:buFont typeface="Arial" panose="020B0604020202020204" pitchFamily="34" charset="0"/>
              <a:buChar char="•"/>
              <a:defRPr sz="1350"/>
            </a:lvl9pPr>
          </a:lstStyle>
          <a:p>
            <a:r>
              <a:rPr lang="en-GB" dirty="0"/>
              <a:t>Rhys Peploe</a:t>
            </a:r>
            <a:r>
              <a:rPr lang="en-GB" baseline="30000" dirty="0"/>
              <a:t>1,2</a:t>
            </a:r>
            <a:r>
              <a:rPr lang="en-GB" dirty="0"/>
              <a:t>, Kasia Stepniewska</a:t>
            </a:r>
            <a:r>
              <a:rPr lang="en-GB" baseline="30000" dirty="0"/>
              <a:t>1,2</a:t>
            </a:r>
            <a:r>
              <a:rPr lang="en-GB" dirty="0"/>
              <a:t>, James Watson</a:t>
            </a:r>
            <a:r>
              <a:rPr lang="en-GB" baseline="30000" dirty="0"/>
              <a:t>1,2,3</a:t>
            </a:r>
            <a:r>
              <a:rPr lang="en-GB" dirty="0"/>
              <a:t> and </a:t>
            </a:r>
            <a:r>
              <a:rPr lang="en-GB" dirty="0" err="1"/>
              <a:t>Prabin</a:t>
            </a:r>
            <a:r>
              <a:rPr lang="en-GB" dirty="0"/>
              <a:t> Dahal</a:t>
            </a:r>
            <a:r>
              <a:rPr lang="en-GB" baseline="30000" dirty="0"/>
              <a:t>1,2</a:t>
            </a:r>
            <a:r>
              <a:rPr lang="en-GB" dirty="0"/>
              <a:t> </a:t>
            </a:r>
          </a:p>
        </p:txBody>
      </p:sp>
      <p:pic>
        <p:nvPicPr>
          <p:cNvPr id="6" name="Picture 5">
            <a:extLst>
              <a:ext uri="{FF2B5EF4-FFF2-40B4-BE49-F238E27FC236}">
                <a16:creationId xmlns:a16="http://schemas.microsoft.com/office/drawing/2014/main" id="{8333566F-E1B5-4E1B-AA8F-56E7C7251614}"/>
              </a:ext>
            </a:extLst>
          </p:cNvPr>
          <p:cNvPicPr>
            <a:picLocks noChangeAspect="1"/>
          </p:cNvPicPr>
          <p:nvPr/>
        </p:nvPicPr>
        <p:blipFill>
          <a:blip r:embed="rId9"/>
          <a:stretch>
            <a:fillRect/>
          </a:stretch>
        </p:blipFill>
        <p:spPr>
          <a:xfrm>
            <a:off x="27063138" y="34092356"/>
            <a:ext cx="5141855" cy="2181393"/>
          </a:xfrm>
          <a:prstGeom prst="rect">
            <a:avLst/>
          </a:prstGeom>
        </p:spPr>
      </p:pic>
      <p:graphicFrame>
        <p:nvGraphicFramePr>
          <p:cNvPr id="93" name="Table 92">
            <a:extLst>
              <a:ext uri="{FF2B5EF4-FFF2-40B4-BE49-F238E27FC236}">
                <a16:creationId xmlns:a16="http://schemas.microsoft.com/office/drawing/2014/main" id="{1A5A5527-4695-4B77-ACA7-75B03972E238}"/>
              </a:ext>
            </a:extLst>
          </p:cNvPr>
          <p:cNvGraphicFramePr>
            <a:graphicFrameLocks noGrp="1"/>
          </p:cNvGraphicFramePr>
          <p:nvPr>
            <p:extLst>
              <p:ext uri="{D42A27DB-BD31-4B8C-83A1-F6EECF244321}">
                <p14:modId xmlns:p14="http://schemas.microsoft.com/office/powerpoint/2010/main" val="2180293529"/>
              </p:ext>
            </p:extLst>
          </p:nvPr>
        </p:nvGraphicFramePr>
        <p:xfrm>
          <a:off x="569406" y="18582209"/>
          <a:ext cx="31475476" cy="5648986"/>
        </p:xfrm>
        <a:graphic>
          <a:graphicData uri="http://schemas.openxmlformats.org/drawingml/2006/table">
            <a:tbl>
              <a:tblPr firstRow="1" bandRow="1"/>
              <a:tblGrid>
                <a:gridCol w="3114027">
                  <a:extLst>
                    <a:ext uri="{9D8B030D-6E8A-4147-A177-3AD203B41FA5}">
                      <a16:colId xmlns:a16="http://schemas.microsoft.com/office/drawing/2014/main" val="2931919695"/>
                    </a:ext>
                  </a:extLst>
                </a:gridCol>
                <a:gridCol w="2782936">
                  <a:extLst>
                    <a:ext uri="{9D8B030D-6E8A-4147-A177-3AD203B41FA5}">
                      <a16:colId xmlns:a16="http://schemas.microsoft.com/office/drawing/2014/main" val="1092585303"/>
                    </a:ext>
                  </a:extLst>
                </a:gridCol>
                <a:gridCol w="2687257">
                  <a:extLst>
                    <a:ext uri="{9D8B030D-6E8A-4147-A177-3AD203B41FA5}">
                      <a16:colId xmlns:a16="http://schemas.microsoft.com/office/drawing/2014/main" val="382407059"/>
                    </a:ext>
                  </a:extLst>
                </a:gridCol>
                <a:gridCol w="2861407">
                  <a:extLst>
                    <a:ext uri="{9D8B030D-6E8A-4147-A177-3AD203B41FA5}">
                      <a16:colId xmlns:a16="http://schemas.microsoft.com/office/drawing/2014/main" val="2838526380"/>
                    </a:ext>
                  </a:extLst>
                </a:gridCol>
                <a:gridCol w="2861407">
                  <a:extLst>
                    <a:ext uri="{9D8B030D-6E8A-4147-A177-3AD203B41FA5}">
                      <a16:colId xmlns:a16="http://schemas.microsoft.com/office/drawing/2014/main" val="106445709"/>
                    </a:ext>
                  </a:extLst>
                </a:gridCol>
                <a:gridCol w="2861407">
                  <a:extLst>
                    <a:ext uri="{9D8B030D-6E8A-4147-A177-3AD203B41FA5}">
                      <a16:colId xmlns:a16="http://schemas.microsoft.com/office/drawing/2014/main" val="1287274348"/>
                    </a:ext>
                  </a:extLst>
                </a:gridCol>
                <a:gridCol w="2861407">
                  <a:extLst>
                    <a:ext uri="{9D8B030D-6E8A-4147-A177-3AD203B41FA5}">
                      <a16:colId xmlns:a16="http://schemas.microsoft.com/office/drawing/2014/main" val="617174087"/>
                    </a:ext>
                  </a:extLst>
                </a:gridCol>
                <a:gridCol w="2861407">
                  <a:extLst>
                    <a:ext uri="{9D8B030D-6E8A-4147-A177-3AD203B41FA5}">
                      <a16:colId xmlns:a16="http://schemas.microsoft.com/office/drawing/2014/main" val="3403556291"/>
                    </a:ext>
                  </a:extLst>
                </a:gridCol>
                <a:gridCol w="2861407">
                  <a:extLst>
                    <a:ext uri="{9D8B030D-6E8A-4147-A177-3AD203B41FA5}">
                      <a16:colId xmlns:a16="http://schemas.microsoft.com/office/drawing/2014/main" val="1142566801"/>
                    </a:ext>
                  </a:extLst>
                </a:gridCol>
                <a:gridCol w="2861407">
                  <a:extLst>
                    <a:ext uri="{9D8B030D-6E8A-4147-A177-3AD203B41FA5}">
                      <a16:colId xmlns:a16="http://schemas.microsoft.com/office/drawing/2014/main" val="2556396281"/>
                    </a:ext>
                  </a:extLst>
                </a:gridCol>
                <a:gridCol w="2861407">
                  <a:extLst>
                    <a:ext uri="{9D8B030D-6E8A-4147-A177-3AD203B41FA5}">
                      <a16:colId xmlns:a16="http://schemas.microsoft.com/office/drawing/2014/main" val="427885263"/>
                    </a:ext>
                  </a:extLst>
                </a:gridCol>
              </a:tblGrid>
              <a:tr h="806998">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USUBJID</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LBTESTCD</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LBORRES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pPr algn="l"/>
                      <a:r>
                        <a:rPr lang="en-GB" sz="3200" b="1" dirty="0"/>
                        <a:t>LBORRESU</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LBSTRESC</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solidFill>
                            <a:schemeClr val="bg1"/>
                          </a:solidFill>
                        </a:rPr>
                        <a:t>LBSTRESN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LBSTRESU</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VISITNUM</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VISITDY</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LBDY</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pPr marL="0" algn="l" defTabSz="685855" rtl="0" eaLnBrk="1" latinLnBrk="0" hangingPunct="1"/>
                      <a:r>
                        <a:rPr lang="en-GB" sz="3200" b="1" kern="1200" dirty="0">
                          <a:solidFill>
                            <a:schemeClr val="bg1"/>
                          </a:solidFill>
                          <a:latin typeface="+mn-lt"/>
                          <a:ea typeface="+mn-ea"/>
                          <a:cs typeface="+mn-cs"/>
                        </a:rPr>
                        <a:t>EPOCH</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extLst>
                  <a:ext uri="{0D108BD9-81ED-4DB2-BD59-A6C34878D82A}">
                    <a16:rowId xmlns:a16="http://schemas.microsoft.com/office/drawing/2014/main" val="3733127579"/>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RPTESTB_001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95</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95</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extLst>
                  <a:ext uri="{0D108BD9-81ED-4DB2-BD59-A6C34878D82A}">
                    <a16:rowId xmlns:a16="http://schemas.microsoft.com/office/drawing/2014/main" val="153158747"/>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PLAT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181000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181</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10^9/L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extLst>
                  <a:ext uri="{0D108BD9-81ED-4DB2-BD59-A6C34878D82A}">
                    <a16:rowId xmlns:a16="http://schemas.microsoft.com/office/drawing/2014/main" val="4172229430"/>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88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88</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3</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3</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TREATMENT</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extLst>
                  <a:ext uri="{0D108BD9-81ED-4DB2-BD59-A6C34878D82A}">
                    <a16:rowId xmlns:a16="http://schemas.microsoft.com/office/drawing/2014/main" val="1111350420"/>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extLst>
                  <a:ext uri="{0D108BD9-81ED-4DB2-BD59-A6C34878D82A}">
                    <a16:rowId xmlns:a16="http://schemas.microsoft.com/office/drawing/2014/main" val="2407109782"/>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PLAT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100000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endParaRPr lang="en-GB" sz="3200" dirty="0">
                        <a:solidFill>
                          <a:srgbClr val="435C6D"/>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endParaRPr lang="en-GB" sz="3200" dirty="0">
                        <a:solidFill>
                          <a:srgbClr val="435C6D"/>
                        </a:solidFill>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extLst>
                  <a:ext uri="{0D108BD9-81ED-4DB2-BD59-A6C34878D82A}">
                    <a16:rowId xmlns:a16="http://schemas.microsoft.com/office/drawing/2014/main" val="1728484557"/>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99</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3</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4</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TREATMENT</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extLst>
                  <a:ext uri="{0D108BD9-81ED-4DB2-BD59-A6C34878D82A}">
                    <a16:rowId xmlns:a16="http://schemas.microsoft.com/office/drawing/2014/main" val="2818340236"/>
                  </a:ext>
                </a:extLst>
              </a:tr>
            </a:tbl>
          </a:graphicData>
        </a:graphic>
      </p:graphicFrame>
      <p:graphicFrame>
        <p:nvGraphicFramePr>
          <p:cNvPr id="94" name="Table 93">
            <a:extLst>
              <a:ext uri="{FF2B5EF4-FFF2-40B4-BE49-F238E27FC236}">
                <a16:creationId xmlns:a16="http://schemas.microsoft.com/office/drawing/2014/main" id="{5B06E1A6-274B-414D-A791-440ED2E02114}"/>
              </a:ext>
            </a:extLst>
          </p:cNvPr>
          <p:cNvGraphicFramePr>
            <a:graphicFrameLocks noGrp="1"/>
          </p:cNvGraphicFramePr>
          <p:nvPr>
            <p:extLst>
              <p:ext uri="{D42A27DB-BD31-4B8C-83A1-F6EECF244321}">
                <p14:modId xmlns:p14="http://schemas.microsoft.com/office/powerpoint/2010/main" val="3875602340"/>
              </p:ext>
            </p:extLst>
          </p:nvPr>
        </p:nvGraphicFramePr>
        <p:xfrm>
          <a:off x="677281" y="28439936"/>
          <a:ext cx="31395416" cy="4034990"/>
        </p:xfrm>
        <a:graphic>
          <a:graphicData uri="http://schemas.openxmlformats.org/drawingml/2006/table">
            <a:tbl>
              <a:tblPr firstRow="1" bandRow="1"/>
              <a:tblGrid>
                <a:gridCol w="3073449">
                  <a:extLst>
                    <a:ext uri="{9D8B030D-6E8A-4147-A177-3AD203B41FA5}">
                      <a16:colId xmlns:a16="http://schemas.microsoft.com/office/drawing/2014/main" val="2931919695"/>
                    </a:ext>
                  </a:extLst>
                </a:gridCol>
                <a:gridCol w="1077686">
                  <a:extLst>
                    <a:ext uri="{9D8B030D-6E8A-4147-A177-3AD203B41FA5}">
                      <a16:colId xmlns:a16="http://schemas.microsoft.com/office/drawing/2014/main" val="1092585303"/>
                    </a:ext>
                  </a:extLst>
                </a:gridCol>
                <a:gridCol w="1143000">
                  <a:extLst>
                    <a:ext uri="{9D8B030D-6E8A-4147-A177-3AD203B41FA5}">
                      <a16:colId xmlns:a16="http://schemas.microsoft.com/office/drawing/2014/main" val="382407059"/>
                    </a:ext>
                  </a:extLst>
                </a:gridCol>
                <a:gridCol w="1763486">
                  <a:extLst>
                    <a:ext uri="{9D8B030D-6E8A-4147-A177-3AD203B41FA5}">
                      <a16:colId xmlns:a16="http://schemas.microsoft.com/office/drawing/2014/main" val="2838526380"/>
                    </a:ext>
                  </a:extLst>
                </a:gridCol>
                <a:gridCol w="2253343">
                  <a:extLst>
                    <a:ext uri="{9D8B030D-6E8A-4147-A177-3AD203B41FA5}">
                      <a16:colId xmlns:a16="http://schemas.microsoft.com/office/drawing/2014/main" val="106445709"/>
                    </a:ext>
                  </a:extLst>
                </a:gridCol>
                <a:gridCol w="1926771">
                  <a:extLst>
                    <a:ext uri="{9D8B030D-6E8A-4147-A177-3AD203B41FA5}">
                      <a16:colId xmlns:a16="http://schemas.microsoft.com/office/drawing/2014/main" val="1287274348"/>
                    </a:ext>
                  </a:extLst>
                </a:gridCol>
                <a:gridCol w="1012371">
                  <a:extLst>
                    <a:ext uri="{9D8B030D-6E8A-4147-A177-3AD203B41FA5}">
                      <a16:colId xmlns:a16="http://schemas.microsoft.com/office/drawing/2014/main" val="617174087"/>
                    </a:ext>
                  </a:extLst>
                </a:gridCol>
                <a:gridCol w="1567543">
                  <a:extLst>
                    <a:ext uri="{9D8B030D-6E8A-4147-A177-3AD203B41FA5}">
                      <a16:colId xmlns:a16="http://schemas.microsoft.com/office/drawing/2014/main" val="3403556291"/>
                    </a:ext>
                  </a:extLst>
                </a:gridCol>
                <a:gridCol w="2579915">
                  <a:extLst>
                    <a:ext uri="{9D8B030D-6E8A-4147-A177-3AD203B41FA5}">
                      <a16:colId xmlns:a16="http://schemas.microsoft.com/office/drawing/2014/main" val="1142566801"/>
                    </a:ext>
                  </a:extLst>
                </a:gridCol>
                <a:gridCol w="1567542">
                  <a:extLst>
                    <a:ext uri="{9D8B030D-6E8A-4147-A177-3AD203B41FA5}">
                      <a16:colId xmlns:a16="http://schemas.microsoft.com/office/drawing/2014/main" val="2556396281"/>
                    </a:ext>
                  </a:extLst>
                </a:gridCol>
                <a:gridCol w="2677885">
                  <a:extLst>
                    <a:ext uri="{9D8B030D-6E8A-4147-A177-3AD203B41FA5}">
                      <a16:colId xmlns:a16="http://schemas.microsoft.com/office/drawing/2014/main" val="427885263"/>
                    </a:ext>
                  </a:extLst>
                </a:gridCol>
                <a:gridCol w="1926772">
                  <a:extLst>
                    <a:ext uri="{9D8B030D-6E8A-4147-A177-3AD203B41FA5}">
                      <a16:colId xmlns:a16="http://schemas.microsoft.com/office/drawing/2014/main" val="1951372244"/>
                    </a:ext>
                  </a:extLst>
                </a:gridCol>
                <a:gridCol w="3265713">
                  <a:extLst>
                    <a:ext uri="{9D8B030D-6E8A-4147-A177-3AD203B41FA5}">
                      <a16:colId xmlns:a16="http://schemas.microsoft.com/office/drawing/2014/main" val="135017299"/>
                    </a:ext>
                  </a:extLst>
                </a:gridCol>
                <a:gridCol w="2253343">
                  <a:extLst>
                    <a:ext uri="{9D8B030D-6E8A-4147-A177-3AD203B41FA5}">
                      <a16:colId xmlns:a16="http://schemas.microsoft.com/office/drawing/2014/main" val="3318973539"/>
                    </a:ext>
                  </a:extLst>
                </a:gridCol>
                <a:gridCol w="3306597">
                  <a:extLst>
                    <a:ext uri="{9D8B030D-6E8A-4147-A177-3AD203B41FA5}">
                      <a16:colId xmlns:a16="http://schemas.microsoft.com/office/drawing/2014/main" val="606964381"/>
                    </a:ext>
                  </a:extLst>
                </a:gridCol>
              </a:tblGrid>
              <a:tr h="806998">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USUBJID</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AGE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SEX</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pPr algn="l"/>
                      <a:r>
                        <a:rPr lang="en-GB" sz="3200" b="1" dirty="0"/>
                        <a:t>ARMCD</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VISITNUM</a:t>
                      </a: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VISITDY</a:t>
                      </a: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DAY</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HGB</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solidFill>
                            <a:schemeClr val="bg1"/>
                          </a:solidFill>
                        </a:rPr>
                        <a:t>HGB_UNITS</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PLAT</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PLAT_UNITS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HEIGHT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HEIGHT_UNITS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WEIGHT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WEIGHT_UNITS</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extLst>
                  <a:ext uri="{0D108BD9-81ED-4DB2-BD59-A6C34878D82A}">
                    <a16:rowId xmlns:a16="http://schemas.microsoft.com/office/drawing/2014/main" val="3733127579"/>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RPTESTB_001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67</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PBO</a:t>
                      </a:r>
                    </a:p>
                  </a:txBody>
                  <a:tcP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95</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10^9/L</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167</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cm</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extLst>
                  <a:ext uri="{0D108BD9-81ED-4DB2-BD59-A6C34878D82A}">
                    <a16:rowId xmlns:a16="http://schemas.microsoft.com/office/drawing/2014/main" val="153158747"/>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67</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PBO</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10^9/L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mn-lt"/>
                          <a:ea typeface="+mn-ea"/>
                          <a:cs typeface="+mn-cs"/>
                        </a:rPr>
                        <a:t>60</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kg</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extLst>
                  <a:ext uri="{0D108BD9-81ED-4DB2-BD59-A6C34878D82A}">
                    <a16:rowId xmlns:a16="http://schemas.microsoft.com/office/drawing/2014/main" val="4172229430"/>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TRT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100000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143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cm</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extLst>
                  <a:ext uri="{0D108BD9-81ED-4DB2-BD59-A6C34878D82A}">
                    <a16:rowId xmlns:a16="http://schemas.microsoft.com/office/drawing/2014/main" val="2407109782"/>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TRT</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100000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7E9CB0"/>
                          </a:solidFill>
                        </a:rPr>
                        <a:t>NA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7E9CB0"/>
                          </a:solidFill>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42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kg</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extLst>
                  <a:ext uri="{0D108BD9-81ED-4DB2-BD59-A6C34878D82A}">
                    <a16:rowId xmlns:a16="http://schemas.microsoft.com/office/drawing/2014/main" val="1728484557"/>
                  </a:ext>
                </a:extLst>
              </a:tr>
            </a:tbl>
          </a:graphicData>
        </a:graphic>
      </p:graphicFrame>
      <p:sp>
        <p:nvSpPr>
          <p:cNvPr id="95" name="TextBox 94">
            <a:extLst>
              <a:ext uri="{FF2B5EF4-FFF2-40B4-BE49-F238E27FC236}">
                <a16:creationId xmlns:a16="http://schemas.microsoft.com/office/drawing/2014/main" id="{15C33D72-E934-4D13-836A-12A9C1B3CE6A}"/>
              </a:ext>
            </a:extLst>
          </p:cNvPr>
          <p:cNvSpPr txBox="1"/>
          <p:nvPr/>
        </p:nvSpPr>
        <p:spPr>
          <a:xfrm>
            <a:off x="569406" y="16246775"/>
            <a:ext cx="31475478" cy="2209218"/>
          </a:xfrm>
          <a:prstGeom prst="rect">
            <a:avLst/>
          </a:prstGeom>
        </p:spPr>
        <p:txBody>
          <a:bodyPr wrap="square" lIns="180000" tIns="324000" rIns="180000">
            <a:spAutoFit/>
          </a:bodyPr>
          <a:lstStyle>
            <a:defPPr>
              <a:defRPr lang="en-US"/>
            </a:defPPr>
            <a:lvl1pPr marL="266700" marR="0" lvl="0" indent="-266700" defTabSz="3027487" fontAlgn="auto">
              <a:lnSpc>
                <a:spcPct val="90000"/>
              </a:lnSpc>
              <a:spcBef>
                <a:spcPts val="3311"/>
              </a:spcBef>
              <a:spcAft>
                <a:spcPts val="0"/>
              </a:spcAft>
              <a:buClr>
                <a:srgbClr val="E31B23"/>
              </a:buClr>
              <a:buSzTx/>
              <a:buFont typeface="Wingdings" panose="05000000000000000000" pitchFamily="2" charset="2"/>
              <a:buChar char="§"/>
              <a:tabLst/>
              <a:defRPr kumimoji="0" sz="3400" b="0" i="0" u="none" strike="noStrike" cap="none" spc="0" normalizeH="0" baseline="0">
                <a:ln>
                  <a:noFill/>
                </a:ln>
                <a:solidFill>
                  <a:srgbClr val="435C6D"/>
                </a:solidFill>
                <a:effectLst/>
                <a:uLnTx/>
                <a:uFillTx/>
                <a:latin typeface="Arial" panose="020B0604020202020204" pitchFamily="34" charset="0"/>
                <a:cs typeface="Arial" panose="020B0604020202020204" pitchFamily="34" charset="0"/>
              </a:defRPr>
            </a:lvl1pPr>
            <a:lvl2pPr marL="714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2pPr>
            <a:lvl3pPr marL="134302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3pPr>
            <a:lvl4pPr marL="1885950"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4pPr>
            <a:lvl5pPr marL="2238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5pPr>
            <a:lvl6pPr marL="8325589" indent="-756872" defTabSz="3027487">
              <a:lnSpc>
                <a:spcPct val="90000"/>
              </a:lnSpc>
              <a:spcBef>
                <a:spcPts val="1655"/>
              </a:spcBef>
              <a:buFont typeface="Arial" panose="020B0604020202020204" pitchFamily="34" charset="0"/>
              <a:buChar char="•"/>
              <a:defRPr sz="5960"/>
            </a:lvl6pPr>
            <a:lvl7pPr marL="9839333" indent="-756872" defTabSz="3027487">
              <a:lnSpc>
                <a:spcPct val="90000"/>
              </a:lnSpc>
              <a:spcBef>
                <a:spcPts val="1655"/>
              </a:spcBef>
              <a:buFont typeface="Arial" panose="020B0604020202020204" pitchFamily="34" charset="0"/>
              <a:buChar char="•"/>
              <a:defRPr sz="5960"/>
            </a:lvl7pPr>
            <a:lvl8pPr marL="11353076" indent="-756872" defTabSz="3027487">
              <a:lnSpc>
                <a:spcPct val="90000"/>
              </a:lnSpc>
              <a:spcBef>
                <a:spcPts val="1655"/>
              </a:spcBef>
              <a:buFont typeface="Arial" panose="020B0604020202020204" pitchFamily="34" charset="0"/>
              <a:buChar char="•"/>
              <a:defRPr sz="5960"/>
            </a:lvl8pPr>
            <a:lvl9pPr marL="12866820" indent="-756872" defTabSz="3027487">
              <a:lnSpc>
                <a:spcPct val="90000"/>
              </a:lnSpc>
              <a:spcBef>
                <a:spcPts val="1655"/>
              </a:spcBef>
              <a:buFont typeface="Arial" panose="020B0604020202020204" pitchFamily="34" charset="0"/>
              <a:buChar char="•"/>
              <a:defRPr sz="5960"/>
            </a:lvl9pPr>
          </a:lstStyle>
          <a:p>
            <a:r>
              <a:rPr lang="en-GB" dirty="0"/>
              <a:t>Take a Laboratory (LB) domain, curated into our implementation of SDTM, subset to include essential information.</a:t>
            </a:r>
          </a:p>
          <a:p>
            <a:r>
              <a:rPr lang="en-GB" dirty="0"/>
              <a:t>To become adept with CDISC standards, you need to commit time into learning the variable names and descriptions. Researchers may not realised the difference between VISITDY and LBDY, or LBSTRESN and LBORRES.</a:t>
            </a:r>
          </a:p>
        </p:txBody>
      </p:sp>
      <p:sp>
        <p:nvSpPr>
          <p:cNvPr id="96" name="TextBox 95">
            <a:extLst>
              <a:ext uri="{FF2B5EF4-FFF2-40B4-BE49-F238E27FC236}">
                <a16:creationId xmlns:a16="http://schemas.microsoft.com/office/drawing/2014/main" id="{0B8EB318-22B0-48F8-974D-0FA1F475CC1A}"/>
              </a:ext>
            </a:extLst>
          </p:cNvPr>
          <p:cNvSpPr txBox="1"/>
          <p:nvPr/>
        </p:nvSpPr>
        <p:spPr>
          <a:xfrm>
            <a:off x="609432" y="24269512"/>
            <a:ext cx="31475478" cy="4045105"/>
          </a:xfrm>
          <a:prstGeom prst="rect">
            <a:avLst/>
          </a:prstGeom>
        </p:spPr>
        <p:txBody>
          <a:bodyPr wrap="square" lIns="180000" tIns="324000" rIns="180000">
            <a:spAutoFit/>
          </a:bodyPr>
          <a:lstStyle>
            <a:defPPr>
              <a:defRPr lang="en-US"/>
            </a:defPPr>
            <a:lvl1pPr marL="266700" marR="0" lvl="0" indent="-266700" defTabSz="3027487" fontAlgn="auto">
              <a:lnSpc>
                <a:spcPct val="90000"/>
              </a:lnSpc>
              <a:spcBef>
                <a:spcPts val="3311"/>
              </a:spcBef>
              <a:spcAft>
                <a:spcPts val="0"/>
              </a:spcAft>
              <a:buClr>
                <a:srgbClr val="E31B23"/>
              </a:buClr>
              <a:buSzTx/>
              <a:buFont typeface="Wingdings" panose="05000000000000000000" pitchFamily="2" charset="2"/>
              <a:buChar char="§"/>
              <a:tabLst/>
              <a:defRPr kumimoji="0" sz="3400" b="0" i="0" u="none" strike="noStrike" cap="none" spc="0" normalizeH="0" baseline="0">
                <a:ln>
                  <a:noFill/>
                </a:ln>
                <a:solidFill>
                  <a:srgbClr val="435C6D"/>
                </a:solidFill>
                <a:effectLst/>
                <a:uLnTx/>
                <a:uFillTx/>
                <a:latin typeface="Arial" panose="020B0604020202020204" pitchFamily="34" charset="0"/>
                <a:cs typeface="Arial" panose="020B0604020202020204" pitchFamily="34" charset="0"/>
              </a:defRPr>
            </a:lvl1pPr>
            <a:lvl2pPr marL="714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2pPr>
            <a:lvl3pPr marL="134302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3pPr>
            <a:lvl4pPr marL="1885950"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4pPr>
            <a:lvl5pPr marL="2238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5pPr>
            <a:lvl6pPr marL="8325589" indent="-756872" defTabSz="3027487">
              <a:lnSpc>
                <a:spcPct val="90000"/>
              </a:lnSpc>
              <a:spcBef>
                <a:spcPts val="1655"/>
              </a:spcBef>
              <a:buFont typeface="Arial" panose="020B0604020202020204" pitchFamily="34" charset="0"/>
              <a:buChar char="•"/>
              <a:defRPr sz="5960"/>
            </a:lvl6pPr>
            <a:lvl7pPr marL="9839333" indent="-756872" defTabSz="3027487">
              <a:lnSpc>
                <a:spcPct val="90000"/>
              </a:lnSpc>
              <a:spcBef>
                <a:spcPts val="1655"/>
              </a:spcBef>
              <a:buFont typeface="Arial" panose="020B0604020202020204" pitchFamily="34" charset="0"/>
              <a:buChar char="•"/>
              <a:defRPr sz="5960"/>
            </a:lvl7pPr>
            <a:lvl8pPr marL="11353076" indent="-756872" defTabSz="3027487">
              <a:lnSpc>
                <a:spcPct val="90000"/>
              </a:lnSpc>
              <a:spcBef>
                <a:spcPts val="1655"/>
              </a:spcBef>
              <a:buFont typeface="Arial" panose="020B0604020202020204" pitchFamily="34" charset="0"/>
              <a:buChar char="•"/>
              <a:defRPr sz="5960"/>
            </a:lvl8pPr>
            <a:lvl9pPr marL="12866820" indent="-756872" defTabSz="3027487">
              <a:lnSpc>
                <a:spcPct val="90000"/>
              </a:lnSpc>
              <a:spcBef>
                <a:spcPts val="1655"/>
              </a:spcBef>
              <a:buFont typeface="Arial" panose="020B0604020202020204" pitchFamily="34" charset="0"/>
              <a:buChar char="•"/>
              <a:defRPr sz="5960"/>
            </a:lvl9pPr>
          </a:lstStyle>
          <a:p>
            <a:r>
              <a:rPr lang="en-GB" dirty="0"/>
              <a:t>When receiving data stored by IDDO, investigators transform the SDTM data into an analysis dataset, as a result, the generated dataset is inconsistent and often cumbersome to reproduce, this process is heavily dependant on their coding ability and CDISC knowledge.</a:t>
            </a:r>
          </a:p>
          <a:p>
            <a:r>
              <a:rPr lang="en-GB" dirty="0"/>
              <a:t>Using the {</a:t>
            </a:r>
            <a:r>
              <a:rPr lang="en-GB" dirty="0" err="1"/>
              <a:t>iddoverse</a:t>
            </a:r>
            <a:r>
              <a:rPr lang="en-GB" dirty="0"/>
              <a:t>} package, users can utilise functions which transform domains with minimal input. They retain the flexibility to add variables and choose different options, so they still have control over the output. </a:t>
            </a:r>
          </a:p>
          <a:p>
            <a:r>
              <a:rPr lang="en-GB" dirty="0"/>
              <a:t>Below is the transformed, truncated, dataset. Data has been condensed into one row per person, per day, providing a clearer and easier to analyse data frame. This output can be achieved by executing one command in R. </a:t>
            </a:r>
          </a:p>
        </p:txBody>
      </p:sp>
      <p:sp>
        <p:nvSpPr>
          <p:cNvPr id="97" name="TextBox 96">
            <a:extLst>
              <a:ext uri="{FF2B5EF4-FFF2-40B4-BE49-F238E27FC236}">
                <a16:creationId xmlns:a16="http://schemas.microsoft.com/office/drawing/2014/main" id="{0CB57DCA-32F4-4F78-A799-0DFE0D5BBCEF}"/>
              </a:ext>
            </a:extLst>
          </p:cNvPr>
          <p:cNvSpPr txBox="1"/>
          <p:nvPr/>
        </p:nvSpPr>
        <p:spPr>
          <a:xfrm>
            <a:off x="569400" y="32495415"/>
            <a:ext cx="31475478" cy="844229"/>
          </a:xfrm>
          <a:prstGeom prst="rect">
            <a:avLst/>
          </a:prstGeom>
        </p:spPr>
        <p:txBody>
          <a:bodyPr wrap="square" lIns="180000" tIns="324000" rIns="180000">
            <a:spAutoFit/>
          </a:bodyPr>
          <a:lstStyle>
            <a:defPPr>
              <a:defRPr lang="en-US"/>
            </a:defPPr>
            <a:lvl1pPr marL="266700" marR="0" lvl="0" indent="-266700" defTabSz="3027487" fontAlgn="auto">
              <a:lnSpc>
                <a:spcPct val="90000"/>
              </a:lnSpc>
              <a:spcBef>
                <a:spcPts val="3311"/>
              </a:spcBef>
              <a:spcAft>
                <a:spcPts val="0"/>
              </a:spcAft>
              <a:buClr>
                <a:srgbClr val="E31B23"/>
              </a:buClr>
              <a:buSzTx/>
              <a:buFont typeface="Wingdings" panose="05000000000000000000" pitchFamily="2" charset="2"/>
              <a:buChar char="§"/>
              <a:tabLst/>
              <a:defRPr kumimoji="0" sz="3400" b="0" i="0" u="none" strike="noStrike" cap="none" spc="0" normalizeH="0" baseline="0">
                <a:ln>
                  <a:noFill/>
                </a:ln>
                <a:solidFill>
                  <a:srgbClr val="435C6D"/>
                </a:solidFill>
                <a:effectLst/>
                <a:uLnTx/>
                <a:uFillTx/>
                <a:latin typeface="Arial" panose="020B0604020202020204" pitchFamily="34" charset="0"/>
                <a:cs typeface="Arial" panose="020B0604020202020204" pitchFamily="34" charset="0"/>
              </a:defRPr>
            </a:lvl1pPr>
            <a:lvl2pPr marL="714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2pPr>
            <a:lvl3pPr marL="134302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3pPr>
            <a:lvl4pPr marL="1885950"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4pPr>
            <a:lvl5pPr marL="2238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5pPr>
            <a:lvl6pPr marL="8325589" indent="-756872" defTabSz="3027487">
              <a:lnSpc>
                <a:spcPct val="90000"/>
              </a:lnSpc>
              <a:spcBef>
                <a:spcPts val="1655"/>
              </a:spcBef>
              <a:buFont typeface="Arial" panose="020B0604020202020204" pitchFamily="34" charset="0"/>
              <a:buChar char="•"/>
              <a:defRPr sz="5960"/>
            </a:lvl6pPr>
            <a:lvl7pPr marL="9839333" indent="-756872" defTabSz="3027487">
              <a:lnSpc>
                <a:spcPct val="90000"/>
              </a:lnSpc>
              <a:spcBef>
                <a:spcPts val="1655"/>
              </a:spcBef>
              <a:buFont typeface="Arial" panose="020B0604020202020204" pitchFamily="34" charset="0"/>
              <a:buChar char="•"/>
              <a:defRPr sz="5960"/>
            </a:lvl7pPr>
            <a:lvl8pPr marL="11353076" indent="-756872" defTabSz="3027487">
              <a:lnSpc>
                <a:spcPct val="90000"/>
              </a:lnSpc>
              <a:spcBef>
                <a:spcPts val="1655"/>
              </a:spcBef>
              <a:buFont typeface="Arial" panose="020B0604020202020204" pitchFamily="34" charset="0"/>
              <a:buChar char="•"/>
              <a:defRPr sz="5960"/>
            </a:lvl8pPr>
            <a:lvl9pPr marL="12866820" indent="-756872" defTabSz="3027487">
              <a:lnSpc>
                <a:spcPct val="90000"/>
              </a:lnSpc>
              <a:spcBef>
                <a:spcPts val="1655"/>
              </a:spcBef>
              <a:buFont typeface="Arial" panose="020B0604020202020204" pitchFamily="34" charset="0"/>
              <a:buChar char="•"/>
              <a:defRPr sz="5960"/>
            </a:lvl9pPr>
          </a:lstStyle>
          <a:p>
            <a:r>
              <a:rPr lang="en-GB" dirty="0"/>
              <a:t>By not conforming to CDISC Analysis Data Model (</a:t>
            </a:r>
            <a:r>
              <a:rPr lang="en-GB" dirty="0" err="1"/>
              <a:t>ADaM</a:t>
            </a:r>
            <a:r>
              <a:rPr lang="en-GB" dirty="0"/>
              <a:t>) terminology, the columns are more understandable to a wider audience. </a:t>
            </a:r>
          </a:p>
        </p:txBody>
      </p:sp>
    </p:spTree>
    <p:extLst>
      <p:ext uri="{BB962C8B-B14F-4D97-AF65-F5344CB8AC3E}">
        <p14:creationId xmlns:p14="http://schemas.microsoft.com/office/powerpoint/2010/main" val="2820339939"/>
      </p:ext>
    </p:extLst>
  </p:cSld>
  <p:clrMapOvr>
    <a:masterClrMapping/>
  </p:clrMapOvr>
</p:sld>
</file>

<file path=ppt/theme/theme1.xml><?xml version="1.0" encoding="utf-8"?>
<a:theme xmlns:a="http://schemas.openxmlformats.org/drawingml/2006/main" name="Office Theme">
  <a:themeElements>
    <a:clrScheme name="CDISC-1 1">
      <a:dk1>
        <a:srgbClr val="134678"/>
      </a:dk1>
      <a:lt1>
        <a:srgbClr val="FFFFFF"/>
      </a:lt1>
      <a:dk2>
        <a:srgbClr val="515349"/>
      </a:dk2>
      <a:lt2>
        <a:srgbClr val="F5F5F5"/>
      </a:lt2>
      <a:accent1>
        <a:srgbClr val="134678"/>
      </a:accent1>
      <a:accent2>
        <a:srgbClr val="A1D0CA"/>
      </a:accent2>
      <a:accent3>
        <a:srgbClr val="C94543"/>
      </a:accent3>
      <a:accent4>
        <a:srgbClr val="EDAA00"/>
      </a:accent4>
      <a:accent5>
        <a:srgbClr val="553278"/>
      </a:accent5>
      <a:accent6>
        <a:srgbClr val="40B3E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3_CDSIC-PowerPoint-Templat_Staff_FCdn2.pptx" id="{2128BA11-2062-47F5-A1CC-BB19E00B8140}" vid="{39EDC457-7057-4638-AC35-F03BC4A2B8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6cd05e2c-1080-4123-b907-f31487dbd913" xsi:nil="true"/>
    <lcf76f155ced4ddcb4097134ff3c332f xmlns="6cd05e2c-1080-4123-b907-f31487dbd913">
      <Terms xmlns="http://schemas.microsoft.com/office/infopath/2007/PartnerControls"/>
    </lcf76f155ced4ddcb4097134ff3c332f>
    <TaxCatchAll xmlns="42fd8685-662d-4ea0-adda-db2055aa5e88" xsi:nil="true"/>
    <SharedWithUsers xmlns="42fd8685-662d-4ea0-adda-db2055aa5e88">
      <UserInfo>
        <DisplayName>Sheila Leaman</DisplayName>
        <AccountId>51</AccountId>
        <AccountType/>
      </UserInfo>
      <UserInfo>
        <DisplayName>CDISC Communications</DisplayName>
        <AccountId>155</AccountId>
        <AccountType/>
      </UserInfo>
      <UserInfo>
        <DisplayName>All CDISC</DisplayName>
        <AccountId>164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E21417C09B8F4C978A1EAC3A5042EE" ma:contentTypeVersion="18" ma:contentTypeDescription="Create a new document." ma:contentTypeScope="" ma:versionID="7c22122bc20517d8a2f8af0218227b77">
  <xsd:schema xmlns:xsd="http://www.w3.org/2001/XMLSchema" xmlns:xs="http://www.w3.org/2001/XMLSchema" xmlns:p="http://schemas.microsoft.com/office/2006/metadata/properties" xmlns:ns2="6cd05e2c-1080-4123-b907-f31487dbd913" xmlns:ns3="42fd8685-662d-4ea0-adda-db2055aa5e88" targetNamespace="http://schemas.microsoft.com/office/2006/metadata/properties" ma:root="true" ma:fieldsID="eb977c5f8a394073c2fad59a9fbfa705" ns2:_="" ns3:_="">
    <xsd:import namespace="6cd05e2c-1080-4123-b907-f31487dbd913"/>
    <xsd:import namespace="42fd8685-662d-4ea0-adda-db2055aa5e8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d05e2c-1080-4123-b907-f31487dbd9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c04c6af-d60c-4670-8c9c-7f80a3ec6f3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2fd8685-662d-4ea0-adda-db2055aa5e8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da4379c-797d-4118-a44b-38b912c80fa4}" ma:internalName="TaxCatchAll" ma:showField="CatchAllData" ma:web="42fd8685-662d-4ea0-adda-db2055aa5e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3EAD0D-AD33-4DE9-A04C-ADBA8D81216E}">
  <ds:schemaRefs>
    <ds:schemaRef ds:uri="6cd05e2c-1080-4123-b907-f31487dbd913"/>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schemas.microsoft.com/office/2006/metadata/properties"/>
    <ds:schemaRef ds:uri="42fd8685-662d-4ea0-adda-db2055aa5e88"/>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26D4E2AF-2FF9-463F-ADEF-788B420E68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d05e2c-1080-4123-b907-f31487dbd913"/>
    <ds:schemaRef ds:uri="42fd8685-662d-4ea0-adda-db2055aa5e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69330B-154C-43B9-AAF7-1A571867C6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2023_CDSIC-PowerPoint-Templat_Staff_FC4</Template>
  <TotalTime>382</TotalTime>
  <Words>916</Words>
  <Application>Microsoft Office PowerPoint</Application>
  <PresentationFormat>Custom</PresentationFormat>
  <Paragraphs>185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Welcome to the {iddoverse}: An R package for Converting IDDO-SDTM Data to Analysis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Powell (Contractor)</dc:creator>
  <cp:lastModifiedBy>Rhys Peploe</cp:lastModifiedBy>
  <cp:revision>19</cp:revision>
  <dcterms:created xsi:type="dcterms:W3CDTF">2024-01-30T19:40:58Z</dcterms:created>
  <dcterms:modified xsi:type="dcterms:W3CDTF">2024-03-22T17:59:57Z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0x0101005A6A1B337AA7BA4E952C4E740E353475</vt:lpwstr>
  </property>
  <property fmtid="{D5CDD505-2E9C-101B-9397-08002B2CF9AE}" pid="3" name="SharedWithUsers">
    <vt:lpwstr>51;#Sheila Leaman</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MediaServiceImageTags">
    <vt:lpwstr/>
  </property>
</Properties>
</file>