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handoutMasterIdLst>
    <p:handoutMasterId r:id="rId7"/>
  </p:handoutMasterIdLst>
  <p:sldIdLst>
    <p:sldId id="285" r:id="rId5"/>
  </p:sldIdLst>
  <p:sldSz cx="32918400" cy="43891200"/>
  <p:notesSz cx="6858000" cy="9144000"/>
  <p:defaultTextStyle>
    <a:defPPr>
      <a:defRPr lang="en-US"/>
    </a:defPPr>
    <a:lvl1pPr marL="0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1pPr>
    <a:lvl2pPr marL="2457751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2pPr>
    <a:lvl3pPr marL="4915497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3pPr>
    <a:lvl4pPr marL="7373249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4pPr>
    <a:lvl5pPr marL="9831000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5pPr>
    <a:lvl6pPr marL="12288751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6pPr>
    <a:lvl7pPr marL="14746497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7pPr>
    <a:lvl8pPr marL="17204248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8pPr>
    <a:lvl9pPr marL="19662000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7BA"/>
    <a:srgbClr val="E31B23"/>
    <a:srgbClr val="435C6D"/>
    <a:srgbClr val="7E9CB0"/>
    <a:srgbClr val="E7F2FA"/>
    <a:srgbClr val="CCE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25" autoAdjust="0"/>
    <p:restoredTop sz="95208" autoAdjust="0"/>
  </p:normalViewPr>
  <p:slideViewPr>
    <p:cSldViewPr snapToGrid="0" snapToObjects="1" showGuides="1">
      <p:cViewPr>
        <p:scale>
          <a:sx n="33" d="100"/>
          <a:sy n="33" d="100"/>
        </p:scale>
        <p:origin x="2220" y="-1068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BDCBF-2661-4644-8788-CDD1F7AF8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3122C-0D3A-43C5-9EEA-A82F8CF99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9998-7FC2-40BB-812D-D42712794F0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41259-F173-4371-ABAC-32B202574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A9DB-2741-4CC9-A32C-B6142DB609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5628-0D87-438D-8818-43C41C87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1pPr>
    <a:lvl2pPr marL="2457751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2pPr>
    <a:lvl3pPr marL="4915497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3pPr>
    <a:lvl4pPr marL="7373249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4pPr>
    <a:lvl5pPr marL="9831000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5pPr>
    <a:lvl6pPr marL="12288751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6pPr>
    <a:lvl7pPr marL="14746497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7pPr>
    <a:lvl8pPr marL="17204248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8pPr>
    <a:lvl9pPr marL="19662000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4942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629400"/>
            <a:ext cx="31089600" cy="36233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847DE-9361-F8B7-6B17-40E80C8A1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6065" y="3714750"/>
            <a:ext cx="2089785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37170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C96DAC-46B4-553B-07E2-4E500F3794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96065" y="4876800"/>
            <a:ext cx="2089846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i="1">
                <a:solidFill>
                  <a:schemeClr val="bg1"/>
                </a:solidFill>
              </a:defRPr>
            </a:lvl1pPr>
            <a:lvl2pPr marL="34292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Author(s)</a:t>
            </a:r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4942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629400"/>
            <a:ext cx="146304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847DE-9361-F8B7-6B17-40E80C8A1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6065" y="3714750"/>
            <a:ext cx="2089785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37170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C96DAC-46B4-553B-07E2-4E500F3794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96065" y="4876800"/>
            <a:ext cx="2089846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i="1">
                <a:solidFill>
                  <a:schemeClr val="bg1"/>
                </a:solidFill>
              </a:defRPr>
            </a:lvl1pPr>
            <a:lvl2pPr marL="34292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Author(s)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7A0842-5069-E865-7CE9-C8D2D82161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7335500" y="6629400"/>
            <a:ext cx="146304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15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4942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629400"/>
            <a:ext cx="93726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847DE-9361-F8B7-6B17-40E80C8A1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6065" y="3714750"/>
            <a:ext cx="2089785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37170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C96DAC-46B4-553B-07E2-4E500F3794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96065" y="4876800"/>
            <a:ext cx="2089846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i="1">
                <a:solidFill>
                  <a:schemeClr val="bg1"/>
                </a:solidFill>
              </a:defRPr>
            </a:lvl1pPr>
            <a:lvl2pPr marL="34292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Author(s)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7A0842-5069-E865-7CE9-C8D2D82161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772900" y="6629400"/>
            <a:ext cx="93726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83998D-5CFE-77FF-B5EB-AA48C1E83CE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593300" y="6604818"/>
            <a:ext cx="93726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322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01131F-BC6E-BCA4-43C3-73721594053E}"/>
              </a:ext>
            </a:extLst>
          </p:cNvPr>
          <p:cNvSpPr/>
          <p:nvPr userDrawn="1"/>
        </p:nvSpPr>
        <p:spPr>
          <a:xfrm>
            <a:off x="228600" y="148590"/>
            <a:ext cx="32461200" cy="548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9006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629400"/>
            <a:ext cx="31089600" cy="362331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471BCE-A790-9A5F-B2BE-B18C12B42E10}"/>
              </a:ext>
            </a:extLst>
          </p:cNvPr>
          <p:cNvCxnSpPr>
            <a:cxnSpLocks/>
          </p:cNvCxnSpPr>
          <p:nvPr userDrawn="1"/>
        </p:nvCxnSpPr>
        <p:spPr>
          <a:xfrm>
            <a:off x="10677833" y="735330"/>
            <a:ext cx="0" cy="43129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white text with a red circle on a black background&#10;&#10;Description automatically generated">
            <a:extLst>
              <a:ext uri="{FF2B5EF4-FFF2-40B4-BE49-F238E27FC236}">
                <a16:creationId xmlns:a16="http://schemas.microsoft.com/office/drawing/2014/main" id="{600A9C96-75DD-7113-5216-824DE51A106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03078" y="1718189"/>
            <a:ext cx="7040880" cy="217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  <p:sldLayoutId id="2147483708" r:id="rId3"/>
  </p:sldLayoutIdLst>
  <p:hf hdr="0"/>
  <p:txStyles>
    <p:titleStyle>
      <a:lvl1pPr algn="l" defTabSz="685855" rtl="0" eaLnBrk="1" latinLnBrk="0" hangingPunct="1">
        <a:lnSpc>
          <a:spcPct val="90000"/>
        </a:lnSpc>
        <a:spcBef>
          <a:spcPct val="0"/>
        </a:spcBef>
        <a:buNone/>
        <a:defRPr sz="8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71464" indent="-171464" algn="l" defTabSz="68585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91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9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46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73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01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28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56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83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7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55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82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10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37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65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92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19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0476" userDrawn="1">
          <p15:clr>
            <a:srgbClr val="F26B43"/>
          </p15:clr>
        </p15:guide>
        <p15:guide id="2" pos="19699" userDrawn="1">
          <p15:clr>
            <a:srgbClr val="F26B43"/>
          </p15:clr>
        </p15:guide>
        <p15:guide id="3" pos="1814" userDrawn="1">
          <p15:clr>
            <a:srgbClr val="F26B43"/>
          </p15:clr>
        </p15:guide>
        <p15:guide id="4" pos="10994" userDrawn="1">
          <p15:clr>
            <a:srgbClr val="F26B43"/>
          </p15:clr>
        </p15:guide>
        <p15:guide id="5" pos="11513" userDrawn="1">
          <p15:clr>
            <a:srgbClr val="F26B43"/>
          </p15:clr>
        </p15:guide>
        <p15:guide id="6" pos="1037" userDrawn="1">
          <p15:clr>
            <a:srgbClr val="F26B43"/>
          </p15:clr>
        </p15:guide>
        <p15:guide id="7" orient="horz" pos="597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F094AE78-327A-49A1-ABB4-8C6D079B956E}"/>
              </a:ext>
            </a:extLst>
          </p:cNvPr>
          <p:cNvGrpSpPr/>
          <p:nvPr/>
        </p:nvGrpSpPr>
        <p:grpSpPr>
          <a:xfrm>
            <a:off x="569406" y="14709411"/>
            <a:ext cx="31555530" cy="1690770"/>
            <a:chOff x="699991" y="8353657"/>
            <a:chExt cx="9383707" cy="1690770"/>
          </a:xfrm>
        </p:grpSpPr>
        <p:sp>
          <p:nvSpPr>
            <p:cNvPr id="84" name="Text Placeholder 84">
              <a:extLst>
                <a:ext uri="{FF2B5EF4-FFF2-40B4-BE49-F238E27FC236}">
                  <a16:creationId xmlns:a16="http://schemas.microsoft.com/office/drawing/2014/main" id="{1D159803-574C-4331-9E27-96B7978392F5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359900" cy="844229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3549D7-2CBE-46EB-B216-BB6F77E347AB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86" name="Text Placeholder 56">
                <a:extLst>
                  <a:ext uri="{FF2B5EF4-FFF2-40B4-BE49-F238E27FC236}">
                    <a16:creationId xmlns:a16="http://schemas.microsoft.com/office/drawing/2014/main" id="{5CAAC647-5FFE-4A7B-BB30-6D1828865B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Package 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89AEEE0-7028-4336-81B9-B138D6D60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41B1309-28BF-488B-87E6-32FA449C0715}"/>
              </a:ext>
            </a:extLst>
          </p:cNvPr>
          <p:cNvSpPr/>
          <p:nvPr/>
        </p:nvSpPr>
        <p:spPr>
          <a:xfrm>
            <a:off x="11730539" y="14134736"/>
            <a:ext cx="9359900" cy="574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A275F-D3C3-4F4C-A55A-1AEF29F91B74}"/>
              </a:ext>
            </a:extLst>
          </p:cNvPr>
          <p:cNvSpPr/>
          <p:nvPr/>
        </p:nvSpPr>
        <p:spPr>
          <a:xfrm>
            <a:off x="616382" y="12713110"/>
            <a:ext cx="9456925" cy="1855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646C26-5A9A-41B2-A369-B52D1FD6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84248"/>
            <a:ext cx="32918400" cy="275924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82E4547-6B92-B790-F746-5ECE42C6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369" y="710381"/>
            <a:ext cx="20898460" cy="3809579"/>
          </a:xfrm>
        </p:spPr>
        <p:txBody>
          <a:bodyPr>
            <a:normAutofit/>
          </a:bodyPr>
          <a:lstStyle/>
          <a:p>
            <a:pPr algn="ctr"/>
            <a:r>
              <a:rPr lang="en-GB" sz="7200" b="1" dirty="0"/>
              <a:t>Welcome to the {</a:t>
            </a:r>
            <a:r>
              <a:rPr lang="en-GB" sz="7200" b="1" dirty="0" err="1"/>
              <a:t>iddoverse</a:t>
            </a:r>
            <a:r>
              <a:rPr lang="en-GB" sz="7200" b="1" dirty="0"/>
              <a:t>}:</a:t>
            </a:r>
            <a:br>
              <a:rPr lang="en-GB" sz="7200" b="1" dirty="0"/>
            </a:br>
            <a:r>
              <a:rPr lang="en-GB" sz="7200" dirty="0"/>
              <a:t>An R package for Converting</a:t>
            </a:r>
            <a:br>
              <a:rPr lang="en-GB" sz="7200" dirty="0"/>
            </a:br>
            <a:r>
              <a:rPr lang="en-GB" sz="7200" dirty="0"/>
              <a:t>IDDO-SDTM Data to Analysis Datasets</a:t>
            </a:r>
            <a:endParaRPr lang="en-US" sz="720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71A9FD3-6DFC-469D-9BEC-97A0A6136970}"/>
              </a:ext>
            </a:extLst>
          </p:cNvPr>
          <p:cNvSpPr txBox="1">
            <a:spLocks/>
          </p:cNvSpPr>
          <p:nvPr/>
        </p:nvSpPr>
        <p:spPr>
          <a:xfrm>
            <a:off x="2058193" y="43187831"/>
            <a:ext cx="28802013" cy="755650"/>
          </a:xfrm>
          <a:prstGeom prst="rect">
            <a:avLst/>
          </a:prstGeom>
        </p:spPr>
        <p:txBody>
          <a:bodyPr/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250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1675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027487" rtl="0" eaLnBrk="1" fontAlgn="auto" latinLnBrk="0" hangingPunct="1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Presented at CDISC + TMF Europe Interchange - Berlin, Germany - April 24</a:t>
            </a:r>
            <a:r>
              <a:rPr kumimoji="0" lang="en-GB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&amp; 25</a:t>
            </a:r>
            <a:r>
              <a:rPr kumimoji="0" lang="en-GB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2024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E8A6B8-ED7B-4C55-874F-77BABC2DE09A}"/>
              </a:ext>
            </a:extLst>
          </p:cNvPr>
          <p:cNvSpPr txBox="1"/>
          <p:nvPr/>
        </p:nvSpPr>
        <p:spPr>
          <a:xfrm>
            <a:off x="26853463" y="37602545"/>
            <a:ext cx="5331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435C6D"/>
                </a:solidFill>
              </a:rPr>
              <a:t>Check out our GitHub repository for the {</a:t>
            </a:r>
            <a:r>
              <a:rPr lang="en-GB" sz="2800" b="1" dirty="0" err="1">
                <a:solidFill>
                  <a:srgbClr val="435C6D"/>
                </a:solidFill>
              </a:rPr>
              <a:t>iddoverse</a:t>
            </a:r>
            <a:r>
              <a:rPr lang="en-GB" sz="2800" b="1" dirty="0">
                <a:solidFill>
                  <a:srgbClr val="435C6D"/>
                </a:solidFill>
              </a:rPr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C45A99-7939-4109-A629-D2BA0F21DB5D}"/>
              </a:ext>
            </a:extLst>
          </p:cNvPr>
          <p:cNvGrpSpPr/>
          <p:nvPr/>
        </p:nvGrpSpPr>
        <p:grpSpPr>
          <a:xfrm>
            <a:off x="730681" y="34564309"/>
            <a:ext cx="26199415" cy="6208930"/>
            <a:chOff x="699991" y="8353657"/>
            <a:chExt cx="9456924" cy="6208930"/>
          </a:xfrm>
        </p:grpSpPr>
        <p:sp>
          <p:nvSpPr>
            <p:cNvPr id="33" name="Text Placeholder 84">
              <a:extLst>
                <a:ext uri="{FF2B5EF4-FFF2-40B4-BE49-F238E27FC236}">
                  <a16:creationId xmlns:a16="http://schemas.microsoft.com/office/drawing/2014/main" id="{DA3C0360-6A67-47FE-9530-C5BBCCCE581E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5362389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Generation of standardised analysis datasets, using custom SDTM implementation, is possible, demonstrating ability to speed up exploratory data analysis and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making the SDTM format more accessible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researchers unfamiliar with the format.</a:t>
              </a:r>
            </a:p>
            <a:p>
              <a:pPr lvl="0">
                <a:buClr>
                  <a:srgbClr val="E31B23"/>
                </a:buClr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Consequently,</a:t>
              </a:r>
              <a:r>
                <a:rPr lang="en-GB" sz="3400" dirty="0">
                  <a:solidFill>
                    <a:srgbClr val="435C6D"/>
                  </a:solidFill>
                </a:rPr>
                <a:t> if the IDDO repository data is more digestible, people will </a:t>
              </a:r>
              <a:r>
                <a:rPr lang="en-GB" sz="3400" b="1" dirty="0">
                  <a:solidFill>
                    <a:srgbClr val="435C6D"/>
                  </a:solidFill>
                </a:rPr>
                <a:t>be more confident </a:t>
              </a:r>
              <a:r>
                <a:rPr lang="en-GB" sz="3400" dirty="0">
                  <a:solidFill>
                    <a:srgbClr val="435C6D"/>
                  </a:solidFill>
                </a:rPr>
                <a:t>requesting and </a:t>
              </a:r>
              <a:r>
                <a:rPr lang="en-GB" sz="3400" b="1" dirty="0">
                  <a:solidFill>
                    <a:srgbClr val="435C6D"/>
                  </a:solidFill>
                </a:rPr>
                <a:t>using data, </a:t>
              </a:r>
              <a:r>
                <a:rPr lang="en-GB" sz="3400" dirty="0">
                  <a:solidFill>
                    <a:srgbClr val="435C6D"/>
                  </a:solidFill>
                </a:rPr>
                <a:t>leading to a greater quantity of </a:t>
              </a:r>
              <a:r>
                <a:rPr lang="en-GB" sz="3400" b="1" dirty="0">
                  <a:solidFill>
                    <a:srgbClr val="435C6D"/>
                  </a:solidFill>
                </a:rPr>
                <a:t>high quality research</a:t>
              </a:r>
              <a:r>
                <a:rPr lang="en-GB" sz="3400" dirty="0">
                  <a:solidFill>
                    <a:srgbClr val="435C6D"/>
                  </a:solidFill>
                </a:rPr>
                <a:t> being produced in the infectious disease community.</a:t>
              </a:r>
            </a:p>
            <a:p>
              <a:pPr lvl="0">
                <a:buClr>
                  <a:srgbClr val="E31B23"/>
                </a:buClr>
                <a:defRPr/>
              </a:pPr>
              <a:r>
                <a:rPr lang="en-GB" sz="3400" dirty="0">
                  <a:solidFill>
                    <a:srgbClr val="435C6D"/>
                  </a:solidFill>
                </a:rPr>
                <a:t>By not conforming to CDISC Analysis Data Model (</a:t>
              </a:r>
              <a:r>
                <a:rPr lang="en-GB" sz="3400" dirty="0" err="1">
                  <a:solidFill>
                    <a:srgbClr val="435C6D"/>
                  </a:solidFill>
                </a:rPr>
                <a:t>ADaM</a:t>
              </a:r>
              <a:r>
                <a:rPr lang="en-GB" sz="3400" dirty="0">
                  <a:solidFill>
                    <a:srgbClr val="435C6D"/>
                  </a:solidFill>
                </a:rPr>
                <a:t>) terminology, the columns are </a:t>
              </a:r>
              <a:r>
                <a:rPr lang="en-GB" sz="3400" b="1" dirty="0">
                  <a:solidFill>
                    <a:srgbClr val="435C6D"/>
                  </a:solidFill>
                </a:rPr>
                <a:t>more understandable </a:t>
              </a:r>
              <a:r>
                <a:rPr lang="en-GB" sz="3400" dirty="0">
                  <a:solidFill>
                    <a:srgbClr val="435C6D"/>
                  </a:solidFill>
                </a:rPr>
                <a:t>to a </a:t>
              </a:r>
              <a:r>
                <a:rPr lang="en-GB" sz="3400" b="1" dirty="0">
                  <a:solidFill>
                    <a:srgbClr val="435C6D"/>
                  </a:solidFill>
                </a:rPr>
                <a:t>wider audience</a:t>
              </a:r>
              <a:r>
                <a:rPr lang="en-GB" sz="3400" dirty="0">
                  <a:solidFill>
                    <a:srgbClr val="435C6D"/>
                  </a:solidFill>
                </a:rPr>
                <a:t>. </a:t>
              </a: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Number of functions, diseases and domains in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package will be expanded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as well as, introducing additional features.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Time complexity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 an area for improvement, the package performs well for under 50,000 subjects, but struggles at larger quantities.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322810F-F25F-4DF0-BF18-7D7EEAC9B2B7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35" name="Text Placeholder 56">
                <a:extLst>
                  <a:ext uri="{FF2B5EF4-FFF2-40B4-BE49-F238E27FC236}">
                    <a16:creationId xmlns:a16="http://schemas.microsoft.com/office/drawing/2014/main" id="{10E5FF32-611B-458A-A888-51F301B304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Conclusion &amp; Future Work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B8E60F4-77A2-4B07-8425-33E0A27046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768F72-1D3A-4916-9EC1-8C317663D82F}"/>
              </a:ext>
            </a:extLst>
          </p:cNvPr>
          <p:cNvGrpSpPr/>
          <p:nvPr/>
        </p:nvGrpSpPr>
        <p:grpSpPr>
          <a:xfrm>
            <a:off x="989468" y="41473239"/>
            <a:ext cx="21614116" cy="684165"/>
            <a:chOff x="699991" y="40480880"/>
            <a:chExt cx="21614116" cy="6841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C03A9FA-8002-456D-91B8-41982B5C33CB}"/>
                </a:ext>
              </a:extLst>
            </p:cNvPr>
            <p:cNvGrpSpPr/>
            <p:nvPr/>
          </p:nvGrpSpPr>
          <p:grpSpPr>
            <a:xfrm>
              <a:off x="699991" y="40481881"/>
              <a:ext cx="3437894" cy="683164"/>
              <a:chOff x="799771" y="37942759"/>
              <a:chExt cx="3437894" cy="683164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5B9A4FB7-5920-4A15-A679-A826CAE7C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9771" y="37942759"/>
                <a:ext cx="675799" cy="675799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E11FD8D-EA70-4901-B763-D4CE09762F19}"/>
                  </a:ext>
                </a:extLst>
              </p:cNvPr>
              <p:cNvSpPr txBox="1"/>
              <p:nvPr/>
            </p:nvSpPr>
            <p:spPr>
              <a:xfrm>
                <a:off x="1609665" y="37948815"/>
                <a:ext cx="2628000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35C6D"/>
                    </a:solidFill>
                    <a:effectLst/>
                    <a:uLnTx/>
                    <a:uFillTx/>
                  </a:rPr>
                  <a:t>iddo.org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E37106E-AE7E-4288-BF75-011579B30BF1}"/>
                </a:ext>
              </a:extLst>
            </p:cNvPr>
            <p:cNvGrpSpPr/>
            <p:nvPr/>
          </p:nvGrpSpPr>
          <p:grpSpPr>
            <a:xfrm>
              <a:off x="8702606" y="40481881"/>
              <a:ext cx="13611501" cy="683164"/>
              <a:chOff x="16990774" y="37942759"/>
              <a:chExt cx="13611501" cy="683164"/>
            </a:xfrm>
          </p:grpSpPr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76D8D2AE-1131-4A2B-AA04-CCD298119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990774" y="37942759"/>
                <a:ext cx="675799" cy="675799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052904-5500-4671-8DBF-6E001D529F54}"/>
                  </a:ext>
                </a:extLst>
              </p:cNvPr>
              <p:cNvSpPr txBox="1"/>
              <p:nvPr/>
            </p:nvSpPr>
            <p:spPr>
              <a:xfrm>
                <a:off x="17800431" y="37948815"/>
                <a:ext cx="12801844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35C6D"/>
                    </a:solidFill>
                    <a:effectLst/>
                    <a:uLnTx/>
                    <a:uFillTx/>
                  </a:rPr>
                  <a:t>info@iddo.org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CEAEF79-3928-4372-9DF7-04674E0C49B6}"/>
                </a:ext>
              </a:extLst>
            </p:cNvPr>
            <p:cNvGrpSpPr/>
            <p:nvPr/>
          </p:nvGrpSpPr>
          <p:grpSpPr>
            <a:xfrm>
              <a:off x="4467298" y="40480880"/>
              <a:ext cx="3905894" cy="684165"/>
              <a:chOff x="4467298" y="40480880"/>
              <a:chExt cx="3905894" cy="68416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C829E-2FF7-4926-A30C-777CF35177EB}"/>
                  </a:ext>
                </a:extLst>
              </p:cNvPr>
              <p:cNvSpPr txBox="1"/>
              <p:nvPr/>
            </p:nvSpPr>
            <p:spPr>
              <a:xfrm>
                <a:off x="5277192" y="40487937"/>
                <a:ext cx="3096000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35C6D"/>
                    </a:solidFill>
                    <a:effectLst/>
                    <a:uLnTx/>
                    <a:uFillTx/>
                  </a:rPr>
                  <a:t>@IDDOnews</a:t>
                </a: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583B9AE9-AF98-490F-BDAB-638B0EFEC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7298" y="40480880"/>
                <a:ext cx="676800" cy="676800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004700-CFA5-4131-8C52-E4E58D7CA5FC}"/>
              </a:ext>
            </a:extLst>
          </p:cNvPr>
          <p:cNvGrpSpPr/>
          <p:nvPr/>
        </p:nvGrpSpPr>
        <p:grpSpPr>
          <a:xfrm>
            <a:off x="649464" y="5832282"/>
            <a:ext cx="9423843" cy="10631679"/>
            <a:chOff x="699991" y="8353657"/>
            <a:chExt cx="9456924" cy="10631679"/>
          </a:xfrm>
        </p:grpSpPr>
        <p:sp>
          <p:nvSpPr>
            <p:cNvPr id="63" name="Text Placeholder 84">
              <a:extLst>
                <a:ext uri="{FF2B5EF4-FFF2-40B4-BE49-F238E27FC236}">
                  <a16:creationId xmlns:a16="http://schemas.microsoft.com/office/drawing/2014/main" id="{70E8F4DA-2ACB-480D-A1C8-F8C00E8665B8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9785138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SDTM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provides a coherent framework for the storage and pooling of studies and clinical trials.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Using SDTM for heterogeneous historical studies requires customisation in the standard implementation at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IDDO.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However, the SDTM format is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not as accessible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for researchers in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LMICs</a:t>
              </a:r>
              <a:r>
                <a:rPr kumimoji="0" lang="en-GB" sz="340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due to education, time and resource limitations.</a:t>
              </a:r>
            </a:p>
            <a:p>
              <a:pPr marL="0" lvl="0" indent="0">
                <a:lnSpc>
                  <a:spcPct val="50000"/>
                </a:lnSpc>
                <a:buClr>
                  <a:srgbClr val="E31B23"/>
                </a:buClr>
                <a:buNone/>
                <a:defRPr/>
              </a:pPr>
              <a:endParaRPr lang="en-GB" sz="800" b="1" dirty="0">
                <a:solidFill>
                  <a:srgbClr val="435C6D"/>
                </a:solidFill>
              </a:endParaRPr>
            </a:p>
            <a:p>
              <a:pPr marL="0" lvl="0" indent="0">
                <a:lnSpc>
                  <a:spcPct val="50000"/>
                </a:lnSpc>
                <a:buClr>
                  <a:srgbClr val="E31B23"/>
                </a:buClr>
                <a:buNone/>
                <a:defRPr/>
              </a:pPr>
              <a:r>
                <a:rPr lang="en-GB" sz="3400" b="1" dirty="0">
                  <a:solidFill>
                    <a:srgbClr val="435C6D"/>
                  </a:solidFill>
                </a:rPr>
                <a:t>SDTM - </a:t>
              </a:r>
              <a:r>
                <a:rPr lang="en-GB" sz="3400" dirty="0">
                  <a:solidFill>
                    <a:srgbClr val="435C6D"/>
                  </a:solidFill>
                </a:rPr>
                <a:t>Study Data Tabulation Model </a:t>
              </a:r>
            </a:p>
            <a:p>
              <a:pPr marL="0" lvl="0" indent="0">
                <a:lnSpc>
                  <a:spcPct val="50000"/>
                </a:lnSpc>
                <a:buClr>
                  <a:srgbClr val="E31B23"/>
                </a:buClr>
                <a:buNone/>
                <a:defRPr/>
              </a:pPr>
              <a:r>
                <a:rPr lang="en-GB" sz="3400" b="1" dirty="0">
                  <a:solidFill>
                    <a:srgbClr val="435C6D"/>
                  </a:solidFill>
                </a:rPr>
                <a:t>IDDO - </a:t>
              </a:r>
              <a:r>
                <a:rPr lang="en-GB" sz="3400" dirty="0">
                  <a:solidFill>
                    <a:srgbClr val="435C6D"/>
                  </a:solidFill>
                </a:rPr>
                <a:t>Infectious Disease Data Observatory </a:t>
              </a:r>
            </a:p>
            <a:p>
              <a:pPr marL="0" lvl="0" indent="0">
                <a:lnSpc>
                  <a:spcPct val="50000"/>
                </a:lnSpc>
                <a:buClr>
                  <a:srgbClr val="E31B23"/>
                </a:buClr>
                <a:buNone/>
                <a:defRPr/>
              </a:pPr>
              <a:r>
                <a:rPr lang="en-GB" sz="3400" b="1" dirty="0">
                  <a:solidFill>
                    <a:srgbClr val="435C6D"/>
                  </a:solidFill>
                </a:rPr>
                <a:t>LMICs - </a:t>
              </a:r>
              <a:r>
                <a:rPr lang="en-GB" sz="3400" dirty="0">
                  <a:solidFill>
                    <a:srgbClr val="435C6D"/>
                  </a:solidFill>
                </a:rPr>
                <a:t>Low- and Middle-Income Countries</a:t>
              </a:r>
            </a:p>
            <a:p>
              <a:pPr marL="0" lvl="0" indent="0">
                <a:buClr>
                  <a:srgbClr val="E31B23"/>
                </a:buClr>
                <a:buNone/>
                <a:defRPr/>
              </a:pPr>
              <a:endParaRPr lang="en-GB" sz="3400" b="1" dirty="0">
                <a:solidFill>
                  <a:srgbClr val="435C6D"/>
                </a:solidFill>
              </a:endParaRPr>
            </a:p>
            <a:p>
              <a:pPr marL="0" lvl="0" indent="0">
                <a:buClr>
                  <a:srgbClr val="E31B23"/>
                </a:buClr>
                <a:buNone/>
                <a:defRPr/>
              </a:pPr>
              <a:endParaRPr lang="en-GB" sz="3400" dirty="0">
                <a:solidFill>
                  <a:srgbClr val="435C6D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D570A6-2505-4EA3-85C5-C0314EC38B59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65" name="Text Placeholder 56">
                <a:extLst>
                  <a:ext uri="{FF2B5EF4-FFF2-40B4-BE49-F238E27FC236}">
                    <a16:creationId xmlns:a16="http://schemas.microsoft.com/office/drawing/2014/main" id="{1F7AD531-3DD0-40E9-8068-0297A7020F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Background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3DB8D12-8987-4EE9-82DB-4A6B9462C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4ECD80E-9D2A-4C14-9400-56DE8078758B}"/>
              </a:ext>
            </a:extLst>
          </p:cNvPr>
          <p:cNvGrpSpPr/>
          <p:nvPr/>
        </p:nvGrpSpPr>
        <p:grpSpPr>
          <a:xfrm>
            <a:off x="21850350" y="5797079"/>
            <a:ext cx="10451668" cy="8515715"/>
            <a:chOff x="699991" y="8353657"/>
            <a:chExt cx="9456924" cy="8515715"/>
          </a:xfrm>
        </p:grpSpPr>
        <p:sp>
          <p:nvSpPr>
            <p:cNvPr id="68" name="Text Placeholder 84">
              <a:extLst>
                <a:ext uri="{FF2B5EF4-FFF2-40B4-BE49-F238E27FC236}">
                  <a16:creationId xmlns:a16="http://schemas.microsoft.com/office/drawing/2014/main" id="{E477057C-AF01-4009-9B30-0DE1D84C8896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7669174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E31B23"/>
                </a:buClr>
              </a:pPr>
              <a:r>
                <a:rPr lang="en-GB" sz="3400" dirty="0">
                  <a:solidFill>
                    <a:srgbClr val="435C6D"/>
                  </a:solidFill>
                </a:rPr>
                <a:t>PREP_DM, PREP_LB_BL, PREP_VS_FU are examples of functions in the package. </a:t>
              </a:r>
            </a:p>
            <a:p>
              <a:pPr>
                <a:buClr>
                  <a:srgbClr val="E31B23"/>
                </a:buClr>
              </a:pPr>
              <a:r>
                <a:rPr lang="en-GB" sz="3400" dirty="0">
                  <a:solidFill>
                    <a:srgbClr val="435C6D"/>
                  </a:solidFill>
                </a:rPr>
                <a:t>For each domain, they </a:t>
              </a:r>
              <a:r>
                <a:rPr lang="en-GB" sz="3400" b="1" dirty="0">
                  <a:solidFill>
                    <a:srgbClr val="435C6D"/>
                  </a:solidFill>
                </a:rPr>
                <a:t>convert blanks to NA and results to upper case, character</a:t>
              </a:r>
              <a:r>
                <a:rPr lang="en-GB" sz="3400" dirty="0">
                  <a:solidFill>
                    <a:srgbClr val="435C6D"/>
                  </a:solidFill>
                </a:rPr>
                <a:t> class.</a:t>
              </a:r>
            </a:p>
            <a:p>
              <a:pPr>
                <a:buClr>
                  <a:srgbClr val="E31B23"/>
                </a:buClr>
              </a:pPr>
              <a:r>
                <a:rPr lang="en-GB" sz="3400" b="1" dirty="0">
                  <a:solidFill>
                    <a:srgbClr val="435C6D"/>
                  </a:solidFill>
                </a:rPr>
                <a:t>Filter</a:t>
              </a:r>
              <a:r>
                <a:rPr lang="en-GB" sz="3400" dirty="0">
                  <a:solidFill>
                    <a:srgbClr val="435C6D"/>
                  </a:solidFill>
                </a:rPr>
                <a:t> variables of interest.</a:t>
              </a:r>
            </a:p>
            <a:p>
              <a:pPr>
                <a:buClr>
                  <a:srgbClr val="E31B23"/>
                </a:buClr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Amalgamate data </a:t>
              </a:r>
              <a:r>
                <a:rPr lang="en-GB" sz="3400" dirty="0">
                  <a:solidFill>
                    <a:srgbClr val="435C6D"/>
                  </a:solidFill>
                </a:rPr>
                <a:t>using standardised results or decoded terms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and where NAs exist fill with modified or original results.</a:t>
              </a:r>
            </a:p>
            <a:p>
              <a:pPr>
                <a:buClr>
                  <a:srgbClr val="E31B23"/>
                </a:buClr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Pivot the domain wider</a:t>
              </a:r>
              <a:r>
                <a:rPr kumimoji="0" lang="en-GB" sz="340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so the terms or tests are now columns.</a:t>
              </a:r>
            </a:p>
            <a:p>
              <a:pPr>
                <a:buClr>
                  <a:srgbClr val="E31B23"/>
                </a:buClr>
              </a:pPr>
              <a:r>
                <a:rPr lang="en-GB" sz="3400" b="1" dirty="0">
                  <a:solidFill>
                    <a:srgbClr val="435C6D"/>
                  </a:solidFill>
                </a:rPr>
                <a:t>Clean</a:t>
              </a:r>
              <a:r>
                <a:rPr lang="en-GB" sz="3400" dirty="0">
                  <a:solidFill>
                    <a:srgbClr val="435C6D"/>
                  </a:solidFill>
                </a:rPr>
                <a:t> column names.</a:t>
              </a: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42A252-7555-4B72-8581-F74301344668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70" name="Text Placeholder 56">
                <a:extLst>
                  <a:ext uri="{FF2B5EF4-FFF2-40B4-BE49-F238E27FC236}">
                    <a16:creationId xmlns:a16="http://schemas.microsoft.com/office/drawing/2014/main" id="{A2A58844-7569-4002-862B-F8C140BFC9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Process for PREP functions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1E5CCD8-ADD6-4B85-B8A0-948693FE50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C90C6D6-EA08-4869-9EAD-B938C1667D51}"/>
              </a:ext>
            </a:extLst>
          </p:cNvPr>
          <p:cNvGrpSpPr/>
          <p:nvPr/>
        </p:nvGrpSpPr>
        <p:grpSpPr>
          <a:xfrm>
            <a:off x="11730538" y="5832282"/>
            <a:ext cx="9456924" cy="9034318"/>
            <a:chOff x="699991" y="8353657"/>
            <a:chExt cx="9456924" cy="9034318"/>
          </a:xfrm>
        </p:grpSpPr>
        <p:sp>
          <p:nvSpPr>
            <p:cNvPr id="73" name="Text Placeholder 84">
              <a:extLst>
                <a:ext uri="{FF2B5EF4-FFF2-40B4-BE49-F238E27FC236}">
                  <a16:creationId xmlns:a16="http://schemas.microsoft.com/office/drawing/2014/main" id="{F58CDE5A-024D-4ADA-84E4-C5DC348CB6E3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8187777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Creation of an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open-source package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convert SDTM data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analysis datasets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using IDDO implementation.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GB" sz="3400" dirty="0">
                  <a:solidFill>
                    <a:srgbClr val="435C6D"/>
                  </a:solidFill>
                </a:rPr>
                <a:t>Reduce the amount of duplicated work and </a:t>
              </a:r>
              <a:r>
                <a:rPr lang="en-GB" sz="3400" b="1" dirty="0">
                  <a:solidFill>
                    <a:srgbClr val="435C6D"/>
                  </a:solidFill>
                </a:rPr>
                <a:t>prompt reproducible outputs</a:t>
              </a:r>
              <a:r>
                <a:rPr lang="en-GB" sz="3400" dirty="0">
                  <a:solidFill>
                    <a:srgbClr val="435C6D"/>
                  </a:solidFill>
                </a:rPr>
                <a:t>.</a:t>
              </a: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effectiveness of packages like {admiral} (the Pharmaverse) are limited since our implementation is not compatible, and our audience are non-regular SDTM users.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Provide additional features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improve data use, such as recalculating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BMI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results and including Child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Growth Standards</a:t>
              </a:r>
              <a:r>
                <a:rPr kumimoji="0" lang="en-GB" sz="340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</a:p>
            <a:p>
              <a:pPr marL="0" marR="0" lvl="0" indent="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None/>
                <a:tabLst/>
                <a:defRPr/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BMI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– Body Mass Index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C52F7F8-ECA7-440F-80C5-F9AEA5C7687B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75" name="Text Placeholder 56">
                <a:extLst>
                  <a:ext uri="{FF2B5EF4-FFF2-40B4-BE49-F238E27FC236}">
                    <a16:creationId xmlns:a16="http://schemas.microsoft.com/office/drawing/2014/main" id="{4FE93493-7160-4B0B-A34D-66DDEA7412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Objectives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A064F67-6553-4484-BA80-F4C6166521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C47D55BB-E255-4941-BF38-ADD9C970A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510" y="38816693"/>
            <a:ext cx="2102943" cy="2361926"/>
          </a:xfrm>
          <a:prstGeom prst="rect">
            <a:avLst/>
          </a:prstGeom>
          <a:ln w="57150" cap="sq">
            <a:solidFill>
              <a:srgbClr val="E31B2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EFE1DAF4-C27C-4652-A8E9-00D383126D78}"/>
              </a:ext>
            </a:extLst>
          </p:cNvPr>
          <p:cNvSpPr txBox="1">
            <a:spLocks/>
          </p:cNvSpPr>
          <p:nvPr/>
        </p:nvSpPr>
        <p:spPr>
          <a:xfrm>
            <a:off x="15077770" y="4892415"/>
            <a:ext cx="13735049" cy="687273"/>
          </a:xfrm>
          <a:prstGeom prst="rect">
            <a:avLst/>
          </a:prstGeom>
        </p:spPr>
        <p:txBody>
          <a:bodyPr/>
          <a:lstStyle>
            <a:lvl1pPr marL="171464" indent="-171464" algn="l" defTabSz="685855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91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19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246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173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101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28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956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883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aseline="30000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 Infectious Disease Data Observatory, University of Oxford, UK; </a:t>
            </a:r>
            <a:r>
              <a:rPr lang="en-GB" baseline="30000" dirty="0">
                <a:solidFill>
                  <a:schemeClr val="bg1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 Centre for Tropical Medicine and Global Health, Nuffield Department of Medicine, University of Oxford, Oxford, UK;  </a:t>
            </a:r>
            <a:r>
              <a:rPr lang="en-GB" baseline="30000" dirty="0">
                <a:solidFill>
                  <a:schemeClr val="bg1"/>
                </a:solidFill>
              </a:rPr>
              <a:t>3</a:t>
            </a:r>
            <a:r>
              <a:rPr lang="en-GB" dirty="0">
                <a:solidFill>
                  <a:schemeClr val="bg1"/>
                </a:solidFill>
              </a:rPr>
              <a:t> Oxford University Clinical Research Unit, Ho Chi Minh City, Viet Nam</a:t>
            </a:r>
          </a:p>
        </p:txBody>
      </p:sp>
      <p:sp>
        <p:nvSpPr>
          <p:cNvPr id="89" name="Text Placeholder 1">
            <a:extLst>
              <a:ext uri="{FF2B5EF4-FFF2-40B4-BE49-F238E27FC236}">
                <a16:creationId xmlns:a16="http://schemas.microsoft.com/office/drawing/2014/main" id="{22CD57AB-4682-464B-84B1-D054B1E93983}"/>
              </a:ext>
            </a:extLst>
          </p:cNvPr>
          <p:cNvSpPr txBox="1">
            <a:spLocks/>
          </p:cNvSpPr>
          <p:nvPr/>
        </p:nvSpPr>
        <p:spPr>
          <a:xfrm>
            <a:off x="7545081" y="4226112"/>
            <a:ext cx="28800425" cy="7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indent="0" algn="ctr" defTabSz="685855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i="1">
                <a:solidFill>
                  <a:schemeClr val="bg1"/>
                </a:solidFill>
              </a:defRPr>
            </a:lvl1pPr>
            <a:lvl2pPr marL="342927" indent="0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857319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200246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4pPr>
            <a:lvl5pPr marL="1543173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5pPr>
            <a:lvl6pPr marL="1886101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9028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956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883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GB" dirty="0"/>
              <a:t>Rhys Peploe</a:t>
            </a:r>
            <a:r>
              <a:rPr lang="en-GB" baseline="30000" dirty="0"/>
              <a:t>1,2</a:t>
            </a:r>
            <a:r>
              <a:rPr lang="en-GB" dirty="0"/>
              <a:t>, Kasia Stepniewska</a:t>
            </a:r>
            <a:r>
              <a:rPr lang="en-GB" baseline="30000" dirty="0"/>
              <a:t>1,2</a:t>
            </a:r>
            <a:r>
              <a:rPr lang="en-GB" dirty="0"/>
              <a:t>, James Watson</a:t>
            </a:r>
            <a:r>
              <a:rPr lang="en-GB" baseline="30000" dirty="0"/>
              <a:t>1,2,3</a:t>
            </a:r>
            <a:r>
              <a:rPr lang="en-GB" dirty="0"/>
              <a:t> and </a:t>
            </a:r>
            <a:r>
              <a:rPr lang="en-GB" dirty="0" err="1"/>
              <a:t>Prabin</a:t>
            </a:r>
            <a:r>
              <a:rPr lang="en-GB" dirty="0"/>
              <a:t> Dahal</a:t>
            </a:r>
            <a:r>
              <a:rPr lang="en-GB" baseline="30000" dirty="0"/>
              <a:t>1,2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3566F-E1B5-4E1B-AA8F-56E7C72516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43055" y="35225635"/>
            <a:ext cx="5141855" cy="2181393"/>
          </a:xfrm>
          <a:prstGeom prst="rect">
            <a:avLst/>
          </a:prstGeom>
        </p:spPr>
      </p:pic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1A5A5527-4695-4B77-ACA7-75B03972E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56783"/>
              </p:ext>
            </p:extLst>
          </p:nvPr>
        </p:nvGraphicFramePr>
        <p:xfrm>
          <a:off x="569406" y="16372409"/>
          <a:ext cx="31475476" cy="5648986"/>
        </p:xfrm>
        <a:graphic>
          <a:graphicData uri="http://schemas.openxmlformats.org/drawingml/2006/table">
            <a:tbl>
              <a:tblPr firstRow="1" bandRow="1"/>
              <a:tblGrid>
                <a:gridCol w="3114027">
                  <a:extLst>
                    <a:ext uri="{9D8B030D-6E8A-4147-A177-3AD203B41FA5}">
                      <a16:colId xmlns:a16="http://schemas.microsoft.com/office/drawing/2014/main" val="2931919695"/>
                    </a:ext>
                  </a:extLst>
                </a:gridCol>
                <a:gridCol w="2782936">
                  <a:extLst>
                    <a:ext uri="{9D8B030D-6E8A-4147-A177-3AD203B41FA5}">
                      <a16:colId xmlns:a16="http://schemas.microsoft.com/office/drawing/2014/main" val="1092585303"/>
                    </a:ext>
                  </a:extLst>
                </a:gridCol>
                <a:gridCol w="2687257">
                  <a:extLst>
                    <a:ext uri="{9D8B030D-6E8A-4147-A177-3AD203B41FA5}">
                      <a16:colId xmlns:a16="http://schemas.microsoft.com/office/drawing/2014/main" val="382407059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2838526380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106445709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1287274348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617174087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3403556291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1142566801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2556396281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427885263"/>
                    </a:ext>
                  </a:extLst>
                </a:gridCol>
              </a:tblGrid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USUBJID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LBTESTCD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LBORRES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/>
                        <a:t>LBORRESU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LBSTRESC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LBSTRESN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LBSTRESU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VISITNUM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VISITDY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LBDY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EPOCH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27579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8747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PLAT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181000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10^6/L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10^9/L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29430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TREATMENT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350420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09782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PLAT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100000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10^6/L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endParaRPr lang="en-GB" sz="3200" b="1" dirty="0">
                        <a:solidFill>
                          <a:srgbClr val="435C6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endParaRPr lang="en-GB" sz="3200" b="1" dirty="0">
                        <a:solidFill>
                          <a:srgbClr val="435C6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endParaRPr lang="en-GB" sz="3200" b="1" dirty="0">
                        <a:solidFill>
                          <a:srgbClr val="435C6D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4557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TREATMENT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40236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5B06E1A6-274B-414D-A791-440ED2E0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68699"/>
              </p:ext>
            </p:extLst>
          </p:nvPr>
        </p:nvGraphicFramePr>
        <p:xfrm>
          <a:off x="677281" y="26903462"/>
          <a:ext cx="31395416" cy="4034990"/>
        </p:xfrm>
        <a:graphic>
          <a:graphicData uri="http://schemas.openxmlformats.org/drawingml/2006/table">
            <a:tbl>
              <a:tblPr firstRow="1" bandRow="1"/>
              <a:tblGrid>
                <a:gridCol w="3073449">
                  <a:extLst>
                    <a:ext uri="{9D8B030D-6E8A-4147-A177-3AD203B41FA5}">
                      <a16:colId xmlns:a16="http://schemas.microsoft.com/office/drawing/2014/main" val="2931919695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10925853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2407059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838526380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106445709"/>
                    </a:ext>
                  </a:extLst>
                </a:gridCol>
                <a:gridCol w="1926771">
                  <a:extLst>
                    <a:ext uri="{9D8B030D-6E8A-4147-A177-3AD203B41FA5}">
                      <a16:colId xmlns:a16="http://schemas.microsoft.com/office/drawing/2014/main" val="1287274348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61717408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403556291"/>
                    </a:ext>
                  </a:extLst>
                </a:gridCol>
                <a:gridCol w="2579915">
                  <a:extLst>
                    <a:ext uri="{9D8B030D-6E8A-4147-A177-3AD203B41FA5}">
                      <a16:colId xmlns:a16="http://schemas.microsoft.com/office/drawing/2014/main" val="1142566801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556396281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427885263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1951372244"/>
                    </a:ext>
                  </a:extLst>
                </a:gridCol>
                <a:gridCol w="3265713">
                  <a:extLst>
                    <a:ext uri="{9D8B030D-6E8A-4147-A177-3AD203B41FA5}">
                      <a16:colId xmlns:a16="http://schemas.microsoft.com/office/drawing/2014/main" val="135017299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3318973539"/>
                    </a:ext>
                  </a:extLst>
                </a:gridCol>
                <a:gridCol w="3306597">
                  <a:extLst>
                    <a:ext uri="{9D8B030D-6E8A-4147-A177-3AD203B41FA5}">
                      <a16:colId xmlns:a16="http://schemas.microsoft.com/office/drawing/2014/main" val="606964381"/>
                    </a:ext>
                  </a:extLst>
                </a:gridCol>
              </a:tblGrid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USUBJID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SEX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/>
                        <a:t>ARMCD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VISITNUM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VISITDY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DAY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HGB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HGB_UNITS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PLAT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PLAT_UNITS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HEIGHT_UNITS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WEIGHT_UNITS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27579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67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PBO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10^9/L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8747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67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PBO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kg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29430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TRT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100000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10^6/L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143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09782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TRT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7E9CB0"/>
                          </a:solidFill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7E9CB0"/>
                          </a:solidFill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42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kg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4557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15C33D72-E934-4D13-836A-12A9C1B3CE6A}"/>
              </a:ext>
            </a:extLst>
          </p:cNvPr>
          <p:cNvSpPr txBox="1"/>
          <p:nvPr/>
        </p:nvSpPr>
        <p:spPr>
          <a:xfrm>
            <a:off x="569406" y="15503825"/>
            <a:ext cx="31475478" cy="844229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Take a </a:t>
            </a:r>
            <a:r>
              <a:rPr lang="en-GB" b="1" dirty="0"/>
              <a:t>Laboratory (LB) domain</a:t>
            </a:r>
            <a:r>
              <a:rPr lang="en-GB" dirty="0"/>
              <a:t>, curated with our implementation of SDTM, subset to include essential information.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B8EB318-22B0-48F8-974D-0FA1F475CC1A}"/>
              </a:ext>
            </a:extLst>
          </p:cNvPr>
          <p:cNvSpPr txBox="1"/>
          <p:nvPr/>
        </p:nvSpPr>
        <p:spPr>
          <a:xfrm>
            <a:off x="572623" y="22031027"/>
            <a:ext cx="15849768" cy="4045105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Investigators manipulate the SDTM data into an analysis dataset, however, generated datasets are </a:t>
            </a:r>
            <a:r>
              <a:rPr lang="en-GB" b="1" dirty="0"/>
              <a:t>inconsistent </a:t>
            </a:r>
            <a:r>
              <a:rPr lang="en-GB" dirty="0"/>
              <a:t>and often </a:t>
            </a:r>
            <a:r>
              <a:rPr lang="en-GB" b="1" dirty="0"/>
              <a:t>cumbersome to reproduce</a:t>
            </a:r>
            <a:r>
              <a:rPr lang="en-GB" dirty="0"/>
              <a:t>.</a:t>
            </a:r>
          </a:p>
          <a:p>
            <a:r>
              <a:rPr lang="en-GB" dirty="0"/>
              <a:t>This process is </a:t>
            </a:r>
            <a:r>
              <a:rPr lang="en-GB" b="1" dirty="0"/>
              <a:t>heavily dependant on </a:t>
            </a:r>
            <a:r>
              <a:rPr lang="en-GB" dirty="0"/>
              <a:t>their coding </a:t>
            </a:r>
            <a:r>
              <a:rPr lang="en-GB" b="1" dirty="0"/>
              <a:t>ability</a:t>
            </a:r>
            <a:r>
              <a:rPr lang="en-GB" dirty="0"/>
              <a:t> and CDISC </a:t>
            </a:r>
            <a:r>
              <a:rPr lang="en-GB" b="1" dirty="0"/>
              <a:t>knowledge</a:t>
            </a:r>
            <a:r>
              <a:rPr lang="en-GB" dirty="0"/>
              <a:t>. </a:t>
            </a:r>
          </a:p>
          <a:p>
            <a:r>
              <a:rPr lang="en-GB" dirty="0"/>
              <a:t>The difference between VISITDY and LBDY, or LBSTRESN and LBORRES for example are </a:t>
            </a:r>
            <a:r>
              <a:rPr lang="en-GB" b="1" dirty="0"/>
              <a:t>occasionally misunderstood</a:t>
            </a:r>
            <a:r>
              <a:rPr lang="en-GB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328ED-07C4-45A2-850E-CA7E3F08BDE7}"/>
              </a:ext>
            </a:extLst>
          </p:cNvPr>
          <p:cNvSpPr txBox="1"/>
          <p:nvPr/>
        </p:nvSpPr>
        <p:spPr>
          <a:xfrm>
            <a:off x="569406" y="30938452"/>
            <a:ext cx="16243754" cy="3574207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DM, LB, VS domains </a:t>
            </a:r>
            <a:r>
              <a:rPr lang="en-GB" b="1" dirty="0"/>
              <a:t>merged into a single dataset</a:t>
            </a:r>
            <a:r>
              <a:rPr lang="en-GB" dirty="0"/>
              <a:t>, one row per person, per day.</a:t>
            </a:r>
          </a:p>
          <a:p>
            <a:r>
              <a:rPr lang="en-GB" dirty="0"/>
              <a:t>Takes </a:t>
            </a:r>
            <a:r>
              <a:rPr lang="en-GB" b="1" dirty="0"/>
              <a:t>LBSTRESN</a:t>
            </a:r>
            <a:r>
              <a:rPr lang="en-GB" dirty="0"/>
              <a:t> results as default, when missing (i.e. RPTESTD_002 – PLAT), other results and units (</a:t>
            </a:r>
            <a:r>
              <a:rPr lang="en-GB" b="1" dirty="0"/>
              <a:t>LBORRES/LBORRESU</a:t>
            </a:r>
            <a:r>
              <a:rPr lang="en-GB" dirty="0"/>
              <a:t>) are used to maximise data use. </a:t>
            </a:r>
          </a:p>
          <a:p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5F1A38-92B6-4C1E-A35C-9B4CDFC7B961}"/>
              </a:ext>
            </a:extLst>
          </p:cNvPr>
          <p:cNvSpPr txBox="1"/>
          <p:nvPr/>
        </p:nvSpPr>
        <p:spPr>
          <a:xfrm>
            <a:off x="16594026" y="30938452"/>
            <a:ext cx="15478671" cy="3103309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b="1" dirty="0"/>
              <a:t>Units</a:t>
            </a:r>
            <a:r>
              <a:rPr lang="en-GB" dirty="0"/>
              <a:t> displayed </a:t>
            </a:r>
            <a:r>
              <a:rPr lang="en-GB" b="1" dirty="0"/>
              <a:t>to ensure minimal confusion;</a:t>
            </a:r>
            <a:r>
              <a:rPr lang="en-GB" dirty="0"/>
              <a:t> not assuming standardised units. </a:t>
            </a:r>
          </a:p>
          <a:p>
            <a:r>
              <a:rPr lang="en-GB" b="1" dirty="0"/>
              <a:t>DISEASE</a:t>
            </a:r>
            <a:r>
              <a:rPr lang="en-GB" dirty="0"/>
              <a:t> parameter pre-</a:t>
            </a:r>
            <a:r>
              <a:rPr lang="en-GB" b="1" dirty="0"/>
              <a:t>selects</a:t>
            </a:r>
            <a:r>
              <a:rPr lang="en-GB" dirty="0"/>
              <a:t> certain </a:t>
            </a:r>
            <a:r>
              <a:rPr lang="en-GB" b="1" dirty="0"/>
              <a:t>variables</a:t>
            </a:r>
            <a:r>
              <a:rPr lang="en-GB" dirty="0"/>
              <a:t> important to that theme.</a:t>
            </a:r>
          </a:p>
          <a:p>
            <a:r>
              <a:rPr lang="en-GB" b="1" dirty="0"/>
              <a:t>VARS</a:t>
            </a:r>
            <a:r>
              <a:rPr lang="en-GB" dirty="0"/>
              <a:t> parameter allows </a:t>
            </a:r>
            <a:r>
              <a:rPr lang="en-GB" b="1" dirty="0"/>
              <a:t>additional variables </a:t>
            </a:r>
            <a:r>
              <a:rPr lang="en-GB" dirty="0"/>
              <a:t>to be included.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BCB39F-3A67-4B15-8287-877069C02A23}"/>
              </a:ext>
            </a:extLst>
          </p:cNvPr>
          <p:cNvSpPr txBox="1"/>
          <p:nvPr/>
        </p:nvSpPr>
        <p:spPr>
          <a:xfrm>
            <a:off x="16342939" y="22031027"/>
            <a:ext cx="15701939" cy="4045105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With the </a:t>
            </a:r>
            <a:r>
              <a:rPr lang="en-GB" b="1" dirty="0"/>
              <a:t>{</a:t>
            </a:r>
            <a:r>
              <a:rPr lang="en-GB" b="1" dirty="0" err="1"/>
              <a:t>iddoverse</a:t>
            </a:r>
            <a:r>
              <a:rPr lang="en-GB" b="1" dirty="0"/>
              <a:t>}, </a:t>
            </a:r>
            <a:r>
              <a:rPr lang="en-GB" dirty="0"/>
              <a:t>users can </a:t>
            </a:r>
            <a:r>
              <a:rPr lang="en-GB" b="1" dirty="0"/>
              <a:t>transform individual domains </a:t>
            </a:r>
            <a:r>
              <a:rPr lang="en-GB" dirty="0"/>
              <a:t>separately, or combine them using the </a:t>
            </a:r>
            <a:r>
              <a:rPr lang="en-GB" b="1" dirty="0"/>
              <a:t>ANALYSE_ functions.</a:t>
            </a:r>
          </a:p>
          <a:p>
            <a:r>
              <a:rPr lang="en-GB" dirty="0"/>
              <a:t>Below is the transformed, truncated, dataset; providing a </a:t>
            </a:r>
            <a:r>
              <a:rPr lang="en-GB" b="1" dirty="0"/>
              <a:t>condensed</a:t>
            </a:r>
            <a:r>
              <a:rPr lang="en-GB" dirty="0"/>
              <a:t>, </a:t>
            </a:r>
            <a:r>
              <a:rPr lang="en-GB" b="1" dirty="0"/>
              <a:t>clear</a:t>
            </a:r>
            <a:r>
              <a:rPr lang="en-GB" dirty="0"/>
              <a:t> and </a:t>
            </a:r>
            <a:r>
              <a:rPr lang="en-GB" b="1" dirty="0"/>
              <a:t>easy to analyse </a:t>
            </a:r>
            <a:r>
              <a:rPr lang="en-GB" dirty="0"/>
              <a:t>data frame. </a:t>
            </a:r>
          </a:p>
          <a:p>
            <a:r>
              <a:rPr lang="en-GB" dirty="0"/>
              <a:t>This output can be achieved by </a:t>
            </a:r>
            <a:r>
              <a:rPr lang="en-GB" b="1" dirty="0"/>
              <a:t>executing one command </a:t>
            </a:r>
            <a:r>
              <a:rPr lang="en-GB" dirty="0"/>
              <a:t>in R. The code and data used in this poster are available in the {</a:t>
            </a:r>
            <a:r>
              <a:rPr lang="en-GB" dirty="0" err="1"/>
              <a:t>iddoverse</a:t>
            </a:r>
            <a:r>
              <a:rPr lang="en-GB" dirty="0"/>
              <a:t>} GitHub.</a:t>
            </a:r>
          </a:p>
        </p:txBody>
      </p:sp>
    </p:spTree>
    <p:extLst>
      <p:ext uri="{BB962C8B-B14F-4D97-AF65-F5344CB8AC3E}">
        <p14:creationId xmlns:p14="http://schemas.microsoft.com/office/powerpoint/2010/main" val="282033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_CDSIC-PowerPoint-Templat_Staff_FCdn2.pptx" id="{2128BA11-2062-47F5-A1CC-BB19E00B8140}" vid="{39EDC457-7057-4638-AC35-F03BC4A2B8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6cd05e2c-1080-4123-b907-f31487dbd913" xsi:nil="true"/>
    <lcf76f155ced4ddcb4097134ff3c332f xmlns="6cd05e2c-1080-4123-b907-f31487dbd913">
      <Terms xmlns="http://schemas.microsoft.com/office/infopath/2007/PartnerControls"/>
    </lcf76f155ced4ddcb4097134ff3c332f>
    <TaxCatchAll xmlns="42fd8685-662d-4ea0-adda-db2055aa5e88" xsi:nil="true"/>
    <SharedWithUsers xmlns="42fd8685-662d-4ea0-adda-db2055aa5e88">
      <UserInfo>
        <DisplayName>Sheila Leaman</DisplayName>
        <AccountId>51</AccountId>
        <AccountType/>
      </UserInfo>
      <UserInfo>
        <DisplayName>CDISC Communications</DisplayName>
        <AccountId>155</AccountId>
        <AccountType/>
      </UserInfo>
      <UserInfo>
        <DisplayName>All CDISC</DisplayName>
        <AccountId>164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E21417C09B8F4C978A1EAC3A5042EE" ma:contentTypeVersion="18" ma:contentTypeDescription="Create a new document." ma:contentTypeScope="" ma:versionID="7c22122bc20517d8a2f8af0218227b77">
  <xsd:schema xmlns:xsd="http://www.w3.org/2001/XMLSchema" xmlns:xs="http://www.w3.org/2001/XMLSchema" xmlns:p="http://schemas.microsoft.com/office/2006/metadata/properties" xmlns:ns2="6cd05e2c-1080-4123-b907-f31487dbd913" xmlns:ns3="42fd8685-662d-4ea0-adda-db2055aa5e88" targetNamespace="http://schemas.microsoft.com/office/2006/metadata/properties" ma:root="true" ma:fieldsID="eb977c5f8a394073c2fad59a9fbfa705" ns2:_="" ns3:_="">
    <xsd:import namespace="6cd05e2c-1080-4123-b907-f31487dbd913"/>
    <xsd:import namespace="42fd8685-662d-4ea0-adda-db2055aa5e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05e2c-1080-4123-b907-f31487dbd9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c04c6af-d60c-4670-8c9c-7f80a3ec6f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d8685-662d-4ea0-adda-db2055aa5e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da4379c-797d-4118-a44b-38b912c80fa4}" ma:internalName="TaxCatchAll" ma:showField="CatchAllData" ma:web="42fd8685-662d-4ea0-adda-db2055aa5e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3EAD0D-AD33-4DE9-A04C-ADBA8D81216E}">
  <ds:schemaRefs>
    <ds:schemaRef ds:uri="6cd05e2c-1080-4123-b907-f31487dbd913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42fd8685-662d-4ea0-adda-db2055aa5e88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6D4E2AF-2FF9-463F-ADEF-788B420E68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d05e2c-1080-4123-b907-f31487dbd913"/>
    <ds:schemaRef ds:uri="42fd8685-662d-4ea0-adda-db2055aa5e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69330B-154C-43B9-AAF7-1A571867C6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2023_CDSIC-PowerPoint-Templat_Staff_FC4</Template>
  <TotalTime>1026</TotalTime>
  <Words>944</Words>
  <Application>Microsoft Office PowerPoint</Application>
  <PresentationFormat>Custom</PresentationFormat>
  <Paragraphs>197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Welcome to the {iddoverse}: An R package for Converting IDDO-SDTM Data to Analysis 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Powell (Contractor)</dc:creator>
  <cp:lastModifiedBy>Rhys Peploe</cp:lastModifiedBy>
  <cp:revision>45</cp:revision>
  <dcterms:created xsi:type="dcterms:W3CDTF">2024-01-30T19:40:58Z</dcterms:created>
  <dcterms:modified xsi:type="dcterms:W3CDTF">2024-04-05T12:37:02Z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0x0101005A6A1B337AA7BA4E952C4E740E353475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