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53801"/>
          </a:xfrm>
        </p:spPr>
        <p:txBody>
          <a:bodyPr>
            <a:normAutofit/>
          </a:bodyPr>
          <a:lstStyle/>
          <a:p>
            <a:r>
              <a:rPr dirty="0"/>
              <a:t>Symbolic </a:t>
            </a:r>
            <a:r>
              <a:rPr dirty="0" smtClean="0"/>
              <a:t>Execution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209"/>
            <a:ext cx="8686800" cy="3702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Subtitle: A </a:t>
            </a:r>
            <a:r>
              <a:rPr lang="en-US" dirty="0"/>
              <a:t>Deep Dive into Program Analysis Methods</a:t>
            </a:r>
            <a:endParaRPr lang="en-US" dirty="0"/>
          </a:p>
          <a:p>
            <a:r>
              <a:rPr lang="en-US" dirty="0" smtClean="0"/>
              <a:t>Level : 3</a:t>
            </a:r>
            <a:endParaRPr dirty="0"/>
          </a:p>
          <a:p>
            <a:r>
              <a:rPr lang="en-US" dirty="0" smtClean="0"/>
              <a:t> Course: Software Engineering</a:t>
            </a:r>
            <a:endParaRPr lang="en-US" dirty="0"/>
          </a:p>
          <a:p>
            <a:r>
              <a:rPr dirty="0" smtClean="0"/>
              <a:t>Instructor </a:t>
            </a:r>
            <a:r>
              <a:rPr lang="en-US" dirty="0" smtClean="0"/>
              <a:t>:Associate </a:t>
            </a:r>
            <a:r>
              <a:rPr lang="en-US" dirty="0" err="1" smtClean="0"/>
              <a:t>Prof.Ibrahim</a:t>
            </a:r>
            <a:r>
              <a:rPr lang="en-US" dirty="0" smtClean="0"/>
              <a:t> </a:t>
            </a:r>
            <a:r>
              <a:rPr lang="en-US" dirty="0" err="1" smtClean="0"/>
              <a:t>Elawdy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Path Explosion: Exponentially growing paths.</a:t>
            </a:r>
          </a:p>
          <a:p>
            <a:r>
              <a:t>Complex Constraints: Difficult to solve efficiently.</a:t>
            </a:r>
          </a:p>
          <a:p>
            <a:r>
              <a:t>Scalability: Issues with large systems.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KLEE: For C/C++ programs.</a:t>
            </a:r>
          </a:p>
          <a:p>
            <a:r>
              <a:t>SAGE: Security testing.</a:t>
            </a:r>
          </a:p>
          <a:p>
            <a:r>
              <a:t>Z3 Solver: High-performance constraint solver.</a:t>
            </a:r>
          </a:p>
          <a:p>
            <a:r>
              <a:t>CBMC: Combines symbolic execution with model checking.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Symbolic execution is a valuable tool for testing and verifying programs.</a:t>
            </a:r>
          </a:p>
          <a:p>
            <a:r>
              <a:t>While challenges remain, advancements are improving scalability and efficiency.</a:t>
            </a:r>
          </a:p>
          <a:p>
            <a:r>
              <a:t>Widely used in testing, debugging, and security.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Clarke, E. M., &amp; Kroening, D. (2004). Symbolic Execution Techniques for Software Testing.</a:t>
            </a:r>
          </a:p>
          <a:p>
            <a:r>
              <a:t>Cadar, C., &amp; Sen, K. (2013). Symbolic Execution for Software Testing: Three Decades Later.</a:t>
            </a:r>
          </a:p>
          <a:p>
            <a:r>
              <a:t>Documentation: KLEE, Z3 Solver, CBMC.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53801"/>
          </a:xfrm>
        </p:spPr>
        <p:txBody>
          <a:bodyPr>
            <a:normAutofit/>
          </a:bodyPr>
          <a:lstStyle/>
          <a:p>
            <a:r>
              <a:rPr dirty="0"/>
              <a:t>Symbolic </a:t>
            </a:r>
            <a:r>
              <a:rPr dirty="0" smtClean="0"/>
              <a:t>Execution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209"/>
            <a:ext cx="8686800" cy="370220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Names : </a:t>
            </a:r>
            <a:endParaRPr lang="en-CA" dirty="0"/>
          </a:p>
          <a:p>
            <a:r>
              <a:rPr lang="en-US" altLang="en-GB" dirty="0"/>
              <a:t>1- Omar Mohamed AbdElfatah Mohamed </a:t>
            </a:r>
            <a:endParaRPr lang="en-US" altLang="en-GB" dirty="0"/>
          </a:p>
          <a:p>
            <a:r>
              <a:rPr lang="en-US" altLang="en-GB" dirty="0"/>
              <a:t>2- Abdallah Ahmed Ali Ibrahim </a:t>
            </a:r>
            <a:endParaRPr lang="en-US" altLang="en-GB" dirty="0"/>
          </a:p>
          <a:p>
            <a:r>
              <a:rPr lang="en-US" altLang="en-GB" dirty="0"/>
              <a:t>3- Shahd Omar Ali Abdelall </a:t>
            </a:r>
            <a:endParaRPr lang="en-US" altLang="en-GB" dirty="0"/>
          </a:p>
          <a:p>
            <a:r>
              <a:rPr lang="en-US" altLang="en-GB" dirty="0"/>
              <a:t>4- Mariam Yosry Yousef  </a:t>
            </a:r>
            <a:endParaRPr lang="en-US" altLang="en-GB" dirty="0"/>
          </a:p>
          <a:p>
            <a:r>
              <a:rPr lang="en-US" altLang="en-GB" dirty="0"/>
              <a:t>5- Yara Samir Shaban Yousef </a:t>
            </a:r>
            <a:endParaRPr lang="en-US" alt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41" y="29311"/>
            <a:ext cx="8229600" cy="1143000"/>
          </a:xfrm>
        </p:spPr>
        <p:txBody>
          <a:bodyPr/>
          <a:lstStyle/>
          <a:p>
            <a:r>
              <a:rPr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488"/>
            <a:ext cx="8229600" cy="4525963"/>
          </a:xfrm>
        </p:spPr>
        <p:txBody>
          <a:bodyPr/>
          <a:lstStyle/>
          <a:p>
            <a:r>
              <a:rPr dirty="0"/>
              <a:t>Definition: Symbolic execution is a program analysis technique.</a:t>
            </a:r>
            <a:endParaRPr dirty="0"/>
          </a:p>
          <a:p>
            <a:r>
              <a:rPr dirty="0"/>
              <a:t>Purpose: To explore all possible execution paths in a program.</a:t>
            </a:r>
            <a:endParaRPr dirty="0"/>
          </a:p>
          <a:p>
            <a:r>
              <a:rPr dirty="0"/>
              <a:t>Key Benefit: Enables rigorous testing and verification.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Symbolic Variables: Inputs are treated as symbols (e.g., X instead of 5).</a:t>
            </a:r>
          </a:p>
          <a:p>
            <a:r>
              <a:t>Path Conditions (PC): Logical constraints defining execution paths.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Constraint Solvers: Tools to check if PCs are feasible.</a:t>
            </a:r>
          </a:p>
          <a:p>
            <a:r>
              <a:t>Execution Tree: Represents all possible paths of a program.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How Symbolic Execution Works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488"/>
            <a:ext cx="8229600" cy="4525963"/>
          </a:xfrm>
        </p:spPr>
        <p:txBody>
          <a:bodyPr/>
          <a:lstStyle/>
          <a:p>
            <a:r>
              <a:rPr dirty="0"/>
              <a:t>1. Initialize symbolic values for inputs.</a:t>
            </a:r>
            <a:endParaRPr dirty="0"/>
          </a:p>
          <a:p>
            <a:r>
              <a:rPr dirty="0"/>
              <a:t>2. Execute the program symbolically.</a:t>
            </a:r>
            <a:endParaRPr dirty="0"/>
          </a:p>
          <a:p>
            <a:r>
              <a:rPr dirty="0"/>
              <a:t>3. Explore all paths using path conditions.</a:t>
            </a:r>
            <a:endParaRPr dirty="0"/>
          </a:p>
          <a:p>
            <a:r>
              <a:rPr dirty="0"/>
              <a:t>4. Use constraint solvers to check feasibility.</a:t>
            </a:r>
            <a:endParaRPr dirty="0"/>
          </a:p>
          <a:p>
            <a:r>
              <a:rPr dirty="0"/>
              <a:t>5. Generate test cases for feasible paths.</a:t>
            </a:r>
            <a:endParaRPr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6" y="3947532"/>
            <a:ext cx="4739267" cy="2798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Testing: High-coverage test case generation, identifying edge cases.</a:t>
            </a:r>
          </a:p>
          <a:p>
            <a:r>
              <a:t>Security Analysis: Finding vulnerabilities (e.g., buffer overflows).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 Verification: Ensuring correctness.</a:t>
            </a:r>
          </a:p>
          <a:p>
            <a:r>
              <a:t>Debugging: Analyzing specific paths to find errors.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path exploration.</a:t>
            </a:r>
          </a:p>
          <a:p>
            <a:r>
              <a:t>Effective in uncovering bugs.</a:t>
            </a:r>
          </a:p>
          <a:p>
            <a:r>
              <a:t>Automates test case generation.</a:t>
            </a:r>
          </a:p>
          <a:p>
            <a:r>
              <a:t>Enhances program reliability.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WPS Presentation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Symbolic Execution</vt:lpstr>
      <vt:lpstr>Symbolic Execution</vt:lpstr>
      <vt:lpstr>Introduction</vt:lpstr>
      <vt:lpstr>Key Concepts (1/2)</vt:lpstr>
      <vt:lpstr>Key Concepts (2/2)</vt:lpstr>
      <vt:lpstr>How Symbolic Execution Works</vt:lpstr>
      <vt:lpstr>Applications (1/2)</vt:lpstr>
      <vt:lpstr>Applications (2/2)</vt:lpstr>
      <vt:lpstr>Advantages</vt:lpstr>
      <vt:lpstr>Challenges</vt:lpstr>
      <vt:lpstr>Tools for Symbolic Execution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/>
  <dc:description>generated using python-pptx</dc:description>
  <cp:lastModifiedBy>KTS</cp:lastModifiedBy>
  <cp:revision>4</cp:revision>
  <dcterms:created xsi:type="dcterms:W3CDTF">2013-01-27T09:14:00Z</dcterms:created>
  <dcterms:modified xsi:type="dcterms:W3CDTF">2025-01-07T10:48:03Z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800463897B034913B7B8F81A1F3E0CF4_12</vt:lpwstr>
  </property>
  <property fmtid="{D5CDD505-2E9C-101B-9397-08002B2CF9AE}" pid="3" name="KSOProductBuildVer">
    <vt:lpwstr>2057-12.2.0.19805</vt:lpwstr>
  </property>
</Properties>
</file>