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3.jpeg"/><Relationship Id="rId12" Type="http://schemas.openxmlformats.org/officeDocument/2006/relationships/image" Target="../media/image4.jpe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5.jpeg"/><Relationship Id="rId16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hyperlink" Target="http://psiturk.readthedocs.io/en/latest/amt_setup.html" TargetMode="External"/><Relationship Id="rId4" Type="http://schemas.openxmlformats.org/officeDocument/2006/relationships/hyperlink" Target="http://psiturk.readthedocs.io/en/latest/psiturk_org_setup.html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hyperlink" Target="http://github.com/paxtonfitzpatrick/psiturk-experiment-template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b-based behavioral experiments…"/>
          <p:cNvSpPr txBox="1"/>
          <p:nvPr>
            <p:ph type="ctrTitle"/>
          </p:nvPr>
        </p:nvSpPr>
        <p:spPr>
          <a:xfrm>
            <a:off x="1778000" y="3123523"/>
            <a:ext cx="20828000" cy="3188377"/>
          </a:xfrm>
          <a:prstGeom prst="rect">
            <a:avLst/>
          </a:prstGeom>
        </p:spPr>
        <p:txBody>
          <a:bodyPr/>
          <a:lstStyle/>
          <a:p>
            <a:pPr algn="ctr" defTabSz="726440">
              <a:lnSpc>
                <a:spcPct val="100000"/>
              </a:lnSpc>
              <a:defRPr b="0" i="1" spc="0" sz="8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Web-based behavioral experiments </a:t>
            </a:r>
          </a:p>
          <a:p>
            <a:pPr algn="ctr" defTabSz="726440">
              <a:lnSpc>
                <a:spcPct val="100000"/>
              </a:lnSpc>
              <a:defRPr b="0" i="1" spc="0" sz="8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for online data collection</a:t>
            </a:r>
          </a:p>
        </p:txBody>
      </p:sp>
      <p:sp>
        <p:nvSpPr>
          <p:cNvPr id="152" name="Paxton Fitzpatrick…"/>
          <p:cNvSpPr txBox="1"/>
          <p:nvPr>
            <p:ph type="subTitle" sz="quarter" idx="1"/>
          </p:nvPr>
        </p:nvSpPr>
        <p:spPr>
          <a:xfrm>
            <a:off x="1778000" y="8470900"/>
            <a:ext cx="20828000" cy="1919120"/>
          </a:xfrm>
          <a:prstGeom prst="rect">
            <a:avLst/>
          </a:prstGeom>
        </p:spPr>
        <p:txBody>
          <a:bodyPr/>
          <a:lstStyle/>
          <a:p>
            <a:pPr algn="ctr">
              <a:defRPr b="0" sz="5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Paxton Fitzpatrick</a:t>
            </a:r>
          </a:p>
          <a:p>
            <a:pPr algn="ctr">
              <a:defRPr b="0" sz="5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November 6,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hat is Docker?"/>
          <p:cNvSpPr txBox="1"/>
          <p:nvPr/>
        </p:nvSpPr>
        <p:spPr>
          <a:xfrm>
            <a:off x="7764589" y="476250"/>
            <a:ext cx="885482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is Docker?</a:t>
            </a:r>
          </a:p>
        </p:txBody>
      </p:sp>
      <p:sp>
        <p:nvSpPr>
          <p:cNvPr id="229" name="Self-contained, isolated software environments…"/>
          <p:cNvSpPr txBox="1"/>
          <p:nvPr/>
        </p:nvSpPr>
        <p:spPr>
          <a:xfrm>
            <a:off x="2012539" y="3730625"/>
            <a:ext cx="14734541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Self-contained, isolated software environments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Create, share, and deploy applications &amp; services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Popular tool in production environments</a:t>
            </a:r>
          </a:p>
        </p:txBody>
      </p:sp>
      <p:pic>
        <p:nvPicPr>
          <p:cNvPr id="230" name="docker_facebook_share.png" descr="docker_facebook_share.png"/>
          <p:cNvPicPr>
            <a:picLocks noChangeAspect="1"/>
          </p:cNvPicPr>
          <p:nvPr/>
        </p:nvPicPr>
        <p:blipFill>
          <a:blip r:embed="rId2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969875" y="7647719"/>
            <a:ext cx="22477614" cy="5417459"/>
            <a:chOff x="0" y="0"/>
            <a:chExt cx="22477612" cy="5417457"/>
          </a:xfrm>
        </p:grpSpPr>
        <p:pic>
          <p:nvPicPr>
            <p:cNvPr id="231" name="netflix.png" descr="netflix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3116" t="0" r="13116" b="0"/>
            <a:stretch>
              <a:fillRect/>
            </a:stretch>
          </p:blipFill>
          <p:spPr>
            <a:xfrm>
              <a:off x="464208" y="401094"/>
              <a:ext cx="1498933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spotify.png" descr="spotify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4976" t="5155" r="4976" b="0"/>
            <a:stretch>
              <a:fillRect/>
            </a:stretch>
          </p:blipFill>
          <p:spPr>
            <a:xfrm>
              <a:off x="11833410" y="0"/>
              <a:ext cx="1446905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bbc.png" descr="bbc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716319" y="4024464"/>
              <a:ext cx="2761294" cy="787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lyft.png" descr="lyft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542074" y="3783164"/>
              <a:ext cx="1792942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uber.png" descr="ube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31892" t="14997" r="31892" b="14997"/>
            <a:stretch>
              <a:fillRect/>
            </a:stretch>
          </p:blipFill>
          <p:spPr>
            <a:xfrm>
              <a:off x="13383803" y="1996692"/>
              <a:ext cx="1501683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yelp.png" descr="yelp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31735" t="15203" r="31735" b="15203"/>
            <a:stretch>
              <a:fillRect/>
            </a:stretch>
          </p:blipFill>
          <p:spPr>
            <a:xfrm>
              <a:off x="6131231" y="3146308"/>
              <a:ext cx="1523710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7" name="ebay.png" descr="ebay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3694" t="8437" r="8820" b="8437"/>
            <a:stretch>
              <a:fillRect/>
            </a:stretch>
          </p:blipFill>
          <p:spPr>
            <a:xfrm>
              <a:off x="15590379" y="80299"/>
              <a:ext cx="2452868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nyt.png" descr="nyt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3309491"/>
              <a:ext cx="1195987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paypal.jpg" descr="paypal.jp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9304" t="2583" r="11225" b="4714"/>
            <a:stretch>
              <a:fillRect/>
            </a:stretch>
          </p:blipFill>
          <p:spPr>
            <a:xfrm>
              <a:off x="3820352" y="1372527"/>
              <a:ext cx="1306463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wapo.jpeg" descr="wapo.jpe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5971" t="15124" r="10353" b="12918"/>
            <a:stretch>
              <a:fillRect/>
            </a:stretch>
          </p:blipFill>
          <p:spPr>
            <a:xfrm>
              <a:off x="18664836" y="1241862"/>
              <a:ext cx="1772179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adobe.png" descr="adobe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945713" y="182798"/>
              <a:ext cx="1434493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" name="att.png" descr="att.png"/>
            <p:cNvPicPr>
              <a:picLocks noChangeAspect="1"/>
            </p:cNvPicPr>
            <p:nvPr/>
          </p:nvPicPr>
          <p:blipFill>
            <a:blip r:embed="rId14">
              <a:extLst/>
            </a:blip>
            <a:srcRect l="26764" t="21016" r="28955" b="21016"/>
            <a:stretch>
              <a:fillRect/>
            </a:stretch>
          </p:blipFill>
          <p:spPr>
            <a:xfrm>
              <a:off x="9462871" y="2033948"/>
              <a:ext cx="1552177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verizon.jpg" descr="verizon.jp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14058" t="32096" r="14058" b="36568"/>
            <a:stretch>
              <a:fillRect/>
            </a:stretch>
          </p:blipFill>
          <p:spPr>
            <a:xfrm>
              <a:off x="9474072" y="4395477"/>
              <a:ext cx="3884494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target.png" descr="target.png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29973" t="4956" r="29973" b="24029"/>
            <a:stretch>
              <a:fillRect/>
            </a:stretch>
          </p:blipFill>
          <p:spPr>
            <a:xfrm>
              <a:off x="2778106" y="3893457"/>
              <a:ext cx="1532158" cy="152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6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2"/>
      <p:bldP build="p" bldLvl="5" animBg="1" rev="0" advAuto="0" spid="2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hy use Docker?"/>
          <p:cNvSpPr txBox="1"/>
          <p:nvPr/>
        </p:nvSpPr>
        <p:spPr>
          <a:xfrm>
            <a:off x="7489697" y="476250"/>
            <a:ext cx="94046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Docker?</a:t>
            </a:r>
          </a:p>
        </p:txBody>
      </p:sp>
      <p:sp>
        <p:nvSpPr>
          <p:cNvPr id="249" name="Run multiple experiments on the same computer…"/>
          <p:cNvSpPr txBox="1"/>
          <p:nvPr/>
        </p:nvSpPr>
        <p:spPr>
          <a:xfrm>
            <a:off x="2012539" y="3730625"/>
            <a:ext cx="14629131" cy="61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Run multiple experiments on the same computer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Avoid package, path, port, etc. conflicts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Experiment will run the same on any computer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Great for sharing reproducible experiment code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Easily manage all experiment-related services</a:t>
            </a:r>
          </a:p>
        </p:txBody>
      </p:sp>
      <p:pic>
        <p:nvPicPr>
          <p:cNvPr id="250" name="docker_facebook_share.png" descr="docker_facebook_share.png"/>
          <p:cNvPicPr>
            <a:picLocks noChangeAspect="1"/>
          </p:cNvPicPr>
          <p:nvPr/>
        </p:nvPicPr>
        <p:blipFill>
          <a:blip r:embed="rId2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5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5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docker_facebook_share.png" descr="docker_facebook_share.png"/>
          <p:cNvPicPr>
            <a:picLocks noChangeAspect="1"/>
          </p:cNvPicPr>
          <p:nvPr/>
        </p:nvPicPr>
        <p:blipFill>
          <a:blip r:embed="rId2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ore concepts"/>
          <p:cNvSpPr txBox="1"/>
          <p:nvPr/>
        </p:nvSpPr>
        <p:spPr>
          <a:xfrm>
            <a:off x="8293798" y="476250"/>
            <a:ext cx="779640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Core concepts</a:t>
            </a:r>
          </a:p>
        </p:txBody>
      </p:sp>
      <p:sp>
        <p:nvSpPr>
          <p:cNvPr id="255" name="Image…"/>
          <p:cNvSpPr txBox="1"/>
          <p:nvPr/>
        </p:nvSpPr>
        <p:spPr>
          <a:xfrm>
            <a:off x="1559877" y="3115627"/>
            <a:ext cx="20772733" cy="951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Image</a:t>
            </a: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lvl="1" algn="l">
              <a:lnSpc>
                <a:spcPct val="140000"/>
              </a:lnSpc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“Template” environment with everything needed to perform a certain task</a:t>
            </a:r>
          </a:p>
          <a:p>
            <a:pPr algn="l"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Container</a:t>
            </a:r>
          </a:p>
          <a:p>
            <a:pPr lvl="2" algn="l">
              <a:lnSpc>
                <a:spcPct val="140000"/>
              </a:lnSpc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 running instance of an image</a:t>
            </a:r>
          </a:p>
          <a:p>
            <a:pPr algn="l"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Dockerfile</a:t>
            </a:r>
          </a:p>
          <a:p>
            <a:pPr lvl="2" algn="l">
              <a:lnSpc>
                <a:spcPct val="140000"/>
              </a:lnSpc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File containing instructions to build an image</a:t>
            </a:r>
          </a:p>
          <a:p>
            <a:pPr algn="l">
              <a:defRPr sz="5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docker-compose</a:t>
            </a:r>
          </a:p>
          <a:p>
            <a:pPr lvl="2" algn="l">
              <a:lnSpc>
                <a:spcPct val="140000"/>
              </a:lnSpc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Tool for defining and running multiple, coordinated containers</a:t>
            </a:r>
          </a:p>
          <a:p>
            <a:pPr algn="l">
              <a:defRPr sz="5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Docker Hub</a:t>
            </a: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lvl="2" algn="l">
              <a:buClr>
                <a:srgbClr val="000000"/>
              </a:buClr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GitHub-like site with repositories of pre-built images</a:t>
            </a:r>
          </a:p>
        </p:txBody>
      </p:sp>
      <p:sp>
        <p:nvSpPr>
          <p:cNvPr id="256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25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25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25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25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25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25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25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25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docker_facebook_share.png" descr="docker_facebook_share.png"/>
          <p:cNvPicPr>
            <a:picLocks noChangeAspect="1"/>
          </p:cNvPicPr>
          <p:nvPr/>
        </p:nvPicPr>
        <p:blipFill>
          <a:blip r:embed="rId2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Dockerfile"/>
          <p:cNvSpPr txBox="1"/>
          <p:nvPr/>
        </p:nvSpPr>
        <p:spPr>
          <a:xfrm>
            <a:off x="8694129" y="590550"/>
            <a:ext cx="6995742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Dockerfile</a:t>
            </a:r>
          </a:p>
        </p:txBody>
      </p:sp>
      <p:pic>
        <p:nvPicPr>
          <p:cNvPr id="260" name="carbon (5).png" descr="carbon (5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7844" y="3802719"/>
            <a:ext cx="9648312" cy="773875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docker_facebook_share.png" descr="docker_facebook_share.png"/>
          <p:cNvPicPr>
            <a:picLocks noChangeAspect="1"/>
          </p:cNvPicPr>
          <p:nvPr/>
        </p:nvPicPr>
        <p:blipFill>
          <a:blip r:embed="rId2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Arrow"/>
          <p:cNvSpPr/>
          <p:nvPr/>
        </p:nvSpPr>
        <p:spPr>
          <a:xfrm>
            <a:off x="13089562" y="5127583"/>
            <a:ext cx="1104901" cy="4318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" name="Arrow"/>
          <p:cNvSpPr/>
          <p:nvPr/>
        </p:nvSpPr>
        <p:spPr>
          <a:xfrm>
            <a:off x="13089562" y="6010270"/>
            <a:ext cx="1104901" cy="4318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6" name="Arrow"/>
          <p:cNvSpPr/>
          <p:nvPr/>
        </p:nvSpPr>
        <p:spPr>
          <a:xfrm>
            <a:off x="13089562" y="6931059"/>
            <a:ext cx="1104901" cy="4318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7" name="Arrow"/>
          <p:cNvSpPr/>
          <p:nvPr/>
        </p:nvSpPr>
        <p:spPr>
          <a:xfrm>
            <a:off x="13089562" y="10588659"/>
            <a:ext cx="1104901" cy="4318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8" name="Dockerfile"/>
          <p:cNvSpPr txBox="1"/>
          <p:nvPr/>
        </p:nvSpPr>
        <p:spPr>
          <a:xfrm>
            <a:off x="8694129" y="590550"/>
            <a:ext cx="6995742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269" name="Arrow"/>
          <p:cNvSpPr/>
          <p:nvPr/>
        </p:nvSpPr>
        <p:spPr>
          <a:xfrm>
            <a:off x="13089562" y="9715491"/>
            <a:ext cx="1104901" cy="4318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72" name="Group"/>
          <p:cNvGrpSpPr/>
          <p:nvPr/>
        </p:nvGrpSpPr>
        <p:grpSpPr>
          <a:xfrm>
            <a:off x="13049645" y="7489652"/>
            <a:ext cx="1144817" cy="2099046"/>
            <a:chOff x="0" y="0"/>
            <a:chExt cx="1144816" cy="2099044"/>
          </a:xfrm>
        </p:grpSpPr>
        <p:sp>
          <p:nvSpPr>
            <p:cNvPr id="270" name="{"/>
            <p:cNvSpPr txBox="1"/>
            <p:nvPr/>
          </p:nvSpPr>
          <p:spPr>
            <a:xfrm>
              <a:off x="572827" y="0"/>
              <a:ext cx="571990" cy="2099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3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271" name="–"/>
            <p:cNvSpPr txBox="1"/>
            <p:nvPr/>
          </p:nvSpPr>
          <p:spPr>
            <a:xfrm>
              <a:off x="0" y="3175"/>
              <a:ext cx="741811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6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</a:t>
              </a:r>
            </a:p>
          </p:txBody>
        </p:sp>
      </p:grpSp>
      <p:sp>
        <p:nvSpPr>
          <p:cNvPr id="273" name="Specify the base image to build from…"/>
          <p:cNvSpPr txBox="1"/>
          <p:nvPr/>
        </p:nvSpPr>
        <p:spPr>
          <a:xfrm>
            <a:off x="247239" y="3730625"/>
            <a:ext cx="12207756" cy="822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Specify the base image to build from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Set environment variable (tells psiTurk where to look for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.psiturkconfig</a:t>
            </a:r>
            <a:r>
              <a:t>)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Set the working directory for running containers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Install psiTurk and some extra required packages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Clearing caches helps keep image small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Set the command executed when running a container (launch a bash shell)</a:t>
            </a:r>
          </a:p>
        </p:txBody>
      </p:sp>
      <p:pic>
        <p:nvPicPr>
          <p:cNvPr id="274" name="carbon (5).png" descr="carbon (5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81688" y="3802719"/>
            <a:ext cx="9648312" cy="773875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7" dur="indefinite" fill="hold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25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0" dur="indefinite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3" dur="indefinite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25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mph" nodeType="withEffect" presetID="9" grpId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6" dur="indefinite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25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ID="9" grpId="1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9" dur="indefinite" fill="hold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2"/>
      <p:bldP build="whole" bldLvl="1" animBg="1" rev="0" advAuto="0" spid="264" grpId="2"/>
      <p:bldP build="whole" bldLvl="1" animBg="1" rev="0" advAuto="0" spid="272" grpId="7"/>
      <p:bldP build="whole" bldLvl="1" animBg="1" rev="0" advAuto="0" spid="264" grpId="4"/>
      <p:bldP build="whole" bldLvl="1" animBg="1" rev="0" advAuto="0" spid="266" grpId="5"/>
      <p:bldP build="whole" bldLvl="1" animBg="1" rev="0" advAuto="0" spid="272" grpId="10"/>
      <p:bldP build="whole" bldLvl="1" animBg="1" rev="0" advAuto="0" spid="266" grpId="8"/>
      <p:bldP build="whole" bldLvl="1" animBg="1" rev="0" advAuto="0" spid="267" grpId="11"/>
      <p:bldP build="whole" bldLvl="1" animBg="1" rev="0" advAuto="0" spid="265" grpId="3"/>
      <p:bldP build="whole" bldLvl="1" animBg="1" rev="0" advAuto="0" spid="269" grpId="9"/>
      <p:bldP build="whole" bldLvl="1" animBg="1" rev="0" advAuto="0" spid="265" grpId="6"/>
      <p:bldP build="p" bldLvl="5" animBg="1" rev="0" advAuto="0" spid="27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docker_facebook_share.png" descr="docker_facebook_share.png"/>
          <p:cNvPicPr>
            <a:picLocks noChangeAspect="1"/>
          </p:cNvPicPr>
          <p:nvPr/>
        </p:nvPicPr>
        <p:blipFill>
          <a:blip r:embed="rId2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docker-compose.yml"/>
          <p:cNvSpPr txBox="1"/>
          <p:nvPr/>
        </p:nvSpPr>
        <p:spPr>
          <a:xfrm>
            <a:off x="5941553" y="584200"/>
            <a:ext cx="1250089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docker-compose.yml</a:t>
            </a:r>
          </a:p>
        </p:txBody>
      </p:sp>
      <p:sp>
        <p:nvSpPr>
          <p:cNvPr id="279" name="We need 3 support services to run on MTurk…"/>
          <p:cNvSpPr txBox="1"/>
          <p:nvPr/>
        </p:nvSpPr>
        <p:spPr>
          <a:xfrm>
            <a:off x="247239" y="3730625"/>
            <a:ext cx="15503754" cy="75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We need 3 support services to run on MTurk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Normally complex to configure, tedious to manage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But Docker makes this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much </a:t>
            </a:r>
            <a:r>
              <a:t>easier!</a:t>
            </a:r>
          </a:p>
          <a:p>
            <a:pPr lvl="2" marL="11430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All 3 available on Docker Hub as ready-to-run images</a:t>
            </a:r>
          </a:p>
          <a:p>
            <a:pPr lvl="2" marL="11430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docker-compose</a:t>
            </a:r>
            <a:r>
              <a:t>: build, start and stop entire setup with a single command</a:t>
            </a:r>
          </a:p>
          <a:p>
            <a:pPr marL="2286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Configure full application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docker-compose.yml</a:t>
            </a:r>
          </a:p>
        </p:txBody>
      </p:sp>
      <p:pic>
        <p:nvPicPr>
          <p:cNvPr id="280" name="carbon (7).png" descr="carbon (7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0758" y="2146041"/>
            <a:ext cx="7127656" cy="1129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5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5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9" grpId="1"/>
      <p:bldP build="whole" bldLvl="1" animBg="1" rev="0" advAuto="0" spid="28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carbon (7).png" descr="carbon (7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2560" y="5357768"/>
            <a:ext cx="10863862" cy="1720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docker_facebook_share.png" descr="docker_facebook_share.png"/>
          <p:cNvPicPr>
            <a:picLocks noChangeAspect="1"/>
          </p:cNvPicPr>
          <p:nvPr/>
        </p:nvPicPr>
        <p:blipFill>
          <a:blip r:embed="rId3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Path to Dockerfile…"/>
          <p:cNvSpPr txBox="1"/>
          <p:nvPr/>
        </p:nvSpPr>
        <p:spPr>
          <a:xfrm>
            <a:off x="247239" y="5114925"/>
            <a:ext cx="12500893" cy="651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Path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Dockerfile</a:t>
            </a:r>
          </a:p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Mount the host directory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exp</a:t>
            </a:r>
            <a:r>
              <a:t>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/exp</a:t>
            </a:r>
            <a:r>
              <a:t> in the container</a:t>
            </a:r>
          </a:p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Allocate a pseudo-TTY and send stdin to the container (so we can run an interactive shell)</a:t>
            </a:r>
          </a:p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If the container fails for some reason, restart it unless we explicitly stopped it.</a:t>
            </a:r>
          </a:p>
        </p:txBody>
      </p:sp>
      <p:sp>
        <p:nvSpPr>
          <p:cNvPr id="286" name="Rectangle"/>
          <p:cNvSpPr/>
          <p:nvPr/>
        </p:nvSpPr>
        <p:spPr>
          <a:xfrm>
            <a:off x="13228676" y="-3824"/>
            <a:ext cx="10994020" cy="34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7" name="docker-compose.yml"/>
          <p:cNvSpPr txBox="1"/>
          <p:nvPr/>
        </p:nvSpPr>
        <p:spPr>
          <a:xfrm>
            <a:off x="5941553" y="584200"/>
            <a:ext cx="1250089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docker-compose.yml</a:t>
            </a:r>
          </a:p>
        </p:txBody>
      </p:sp>
      <p:sp>
        <p:nvSpPr>
          <p:cNvPr id="288" name="Rectangle"/>
          <p:cNvSpPr/>
          <p:nvPr/>
        </p:nvSpPr>
        <p:spPr>
          <a:xfrm>
            <a:off x="13287481" y="12813178"/>
            <a:ext cx="10994020" cy="958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9" name="Rectangle"/>
          <p:cNvSpPr/>
          <p:nvPr/>
        </p:nvSpPr>
        <p:spPr>
          <a:xfrm>
            <a:off x="13228676" y="3395481"/>
            <a:ext cx="10994020" cy="1965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0" name="Rectangle"/>
          <p:cNvSpPr/>
          <p:nvPr/>
        </p:nvSpPr>
        <p:spPr>
          <a:xfrm flipH="1" rot="10800000">
            <a:off x="13228676" y="10850445"/>
            <a:ext cx="10994020" cy="1965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1" name="Arrow"/>
          <p:cNvSpPr/>
          <p:nvPr/>
        </p:nvSpPr>
        <p:spPr>
          <a:xfrm>
            <a:off x="12354195" y="8385378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94" name="Group"/>
          <p:cNvGrpSpPr/>
          <p:nvPr/>
        </p:nvGrpSpPr>
        <p:grpSpPr>
          <a:xfrm>
            <a:off x="12157589" y="8931735"/>
            <a:ext cx="1070866" cy="2099045"/>
            <a:chOff x="0" y="0"/>
            <a:chExt cx="1070865" cy="2099044"/>
          </a:xfrm>
        </p:grpSpPr>
        <p:sp>
          <p:nvSpPr>
            <p:cNvPr id="292" name="{"/>
            <p:cNvSpPr txBox="1"/>
            <p:nvPr/>
          </p:nvSpPr>
          <p:spPr>
            <a:xfrm>
              <a:off x="789504" y="0"/>
              <a:ext cx="281362" cy="2099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9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293" name="––"/>
            <p:cNvSpPr txBox="1"/>
            <p:nvPr/>
          </p:nvSpPr>
          <p:spPr>
            <a:xfrm>
              <a:off x="0" y="160922"/>
              <a:ext cx="1054425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1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––</a:t>
              </a:r>
            </a:p>
          </p:txBody>
        </p:sp>
      </p:grpSp>
      <p:sp>
        <p:nvSpPr>
          <p:cNvPr id="295" name="Container 1: psiTurk server"/>
          <p:cNvSpPr txBox="1"/>
          <p:nvPr/>
        </p:nvSpPr>
        <p:spPr>
          <a:xfrm>
            <a:off x="242120" y="3700255"/>
            <a:ext cx="669493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03200" indent="-203200" algn="l">
              <a:spcBef>
                <a:spcPts val="4000"/>
              </a:spcBef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Container 1: </a:t>
            </a:r>
            <a:r>
              <a:rPr>
                <a:latin typeface="Avenir Black"/>
                <a:ea typeface="Avenir Black"/>
                <a:cs typeface="Avenir Black"/>
                <a:sym typeface="Avenir Black"/>
              </a:rPr>
              <a:t>psiTurk server</a:t>
            </a:r>
          </a:p>
        </p:txBody>
      </p:sp>
      <p:sp>
        <p:nvSpPr>
          <p:cNvPr id="296" name="Arrow"/>
          <p:cNvSpPr/>
          <p:nvPr/>
        </p:nvSpPr>
        <p:spPr>
          <a:xfrm>
            <a:off x="12354195" y="9169324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7" name="Arrow"/>
          <p:cNvSpPr/>
          <p:nvPr/>
        </p:nvSpPr>
        <p:spPr>
          <a:xfrm>
            <a:off x="12354195" y="10448067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8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7" dur="indefinite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25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0" dur="indefinite" fill="hold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53" dur="indefinite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4"/>
      <p:bldP build="whole" bldLvl="1" animBg="1" rev="0" advAuto="0" spid="296" grpId="6"/>
      <p:bldP build="whole" bldLvl="1" animBg="1" rev="0" advAuto="0" spid="294" grpId="5"/>
      <p:bldP build="whole" bldLvl="1" animBg="1" rev="0" advAuto="0" spid="297" grpId="7"/>
      <p:bldP build="whole" bldLvl="1" animBg="1" rev="0" advAuto="0" spid="294" grpId="8"/>
      <p:bldP build="whole" bldLvl="1" animBg="1" rev="0" advAuto="0" spid="291" grpId="2"/>
      <p:bldP build="p" bldLvl="5" animBg="1" rev="0" advAuto="0" spid="285" grpId="1"/>
      <p:bldP build="whole" bldLvl="1" animBg="1" rev="0" advAuto="0" spid="296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carbon (7).png" descr="carbon (7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4333" y="407578"/>
            <a:ext cx="10863863" cy="1720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docker_facebook_share.png" descr="docker_facebook_share.png"/>
          <p:cNvPicPr>
            <a:picLocks noChangeAspect="1"/>
          </p:cNvPicPr>
          <p:nvPr/>
        </p:nvPicPr>
        <p:blipFill>
          <a:blip r:embed="rId3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Pull the nginx:latest image from Docker Hub…"/>
          <p:cNvSpPr txBox="1"/>
          <p:nvPr/>
        </p:nvSpPr>
        <p:spPr>
          <a:xfrm>
            <a:off x="247239" y="5699125"/>
            <a:ext cx="12500893" cy="46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Pull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nginx:latest</a:t>
            </a:r>
            <a:r>
              <a:t> image from Docker Hub</a:t>
            </a:r>
          </a:p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Map host port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80</a:t>
            </a:r>
            <a:r>
              <a:t> to container port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80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Create two mount points:</a:t>
            </a:r>
          </a:p>
          <a:p>
            <a:pPr lvl="2" marL="1143000" indent="-228600" algn="l">
              <a:lnSpc>
                <a:spcPct val="70000"/>
              </a:lnSpc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host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exp</a:t>
            </a:r>
            <a:r>
              <a:t> directory ⮕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NGINX</a:t>
            </a:r>
            <a:r>
              <a:t> web root</a:t>
            </a:r>
          </a:p>
          <a:p>
            <a:pPr lvl="2" marL="11430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NGINX</a:t>
            </a:r>
            <a:r>
              <a:t> config file ⮕ expected location</a:t>
            </a:r>
          </a:p>
        </p:txBody>
      </p:sp>
      <p:sp>
        <p:nvSpPr>
          <p:cNvPr id="303" name="Rectangle"/>
          <p:cNvSpPr/>
          <p:nvPr/>
        </p:nvSpPr>
        <p:spPr>
          <a:xfrm>
            <a:off x="13228676" y="-3824"/>
            <a:ext cx="10994020" cy="34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13287481" y="12813178"/>
            <a:ext cx="10994020" cy="958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13228676" y="3395481"/>
            <a:ext cx="10994020" cy="270489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6" name="Rectangle"/>
          <p:cNvSpPr/>
          <p:nvPr/>
        </p:nvSpPr>
        <p:spPr>
          <a:xfrm flipH="1" rot="10800000">
            <a:off x="13228676" y="10110823"/>
            <a:ext cx="10994020" cy="270489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7" name="docker-compose.yml"/>
          <p:cNvSpPr txBox="1"/>
          <p:nvPr/>
        </p:nvSpPr>
        <p:spPr>
          <a:xfrm>
            <a:off x="5941553" y="584200"/>
            <a:ext cx="1250089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docker-compose.yml</a:t>
            </a:r>
          </a:p>
        </p:txBody>
      </p:sp>
      <p:sp>
        <p:nvSpPr>
          <p:cNvPr id="308" name="Arrow"/>
          <p:cNvSpPr/>
          <p:nvPr/>
        </p:nvSpPr>
        <p:spPr>
          <a:xfrm>
            <a:off x="12354195" y="7102095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9" name="Arrow"/>
          <p:cNvSpPr/>
          <p:nvPr/>
        </p:nvSpPr>
        <p:spPr>
          <a:xfrm>
            <a:off x="12354195" y="7915101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0" name="Container 2: NGINX…"/>
          <p:cNvSpPr txBox="1"/>
          <p:nvPr/>
        </p:nvSpPr>
        <p:spPr>
          <a:xfrm>
            <a:off x="242120" y="3700255"/>
            <a:ext cx="961237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Container 2: </a:t>
            </a:r>
            <a:r>
              <a:rPr b="1">
                <a:latin typeface="Menlo Regular"/>
                <a:ea typeface="Menlo Regular"/>
                <a:cs typeface="Menlo Regular"/>
                <a:sym typeface="Menlo Regular"/>
              </a:rPr>
              <a:t>NGINX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203200" indent="-203200" algn="l">
              <a:spcBef>
                <a:spcPts val="4000"/>
              </a:spcBef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(reverse proxy server for load balancing)</a:t>
            </a:r>
          </a:p>
        </p:txBody>
      </p:sp>
      <p:sp>
        <p:nvSpPr>
          <p:cNvPr id="311" name="Arrow"/>
          <p:cNvSpPr/>
          <p:nvPr/>
        </p:nvSpPr>
        <p:spPr>
          <a:xfrm>
            <a:off x="12354195" y="8728107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Arrow"/>
          <p:cNvSpPr/>
          <p:nvPr/>
        </p:nvSpPr>
        <p:spPr>
          <a:xfrm>
            <a:off x="12354195" y="9180556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3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7" dur="indefinite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25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6" dur="indefinite" fill="hold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25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8" dur="indefinite" fill="hold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6"/>
      <p:bldP build="whole" bldLvl="1" animBg="1" rev="0" advAuto="0" spid="311" grpId="8"/>
      <p:bldP build="whole" bldLvl="1" animBg="1" rev="0" advAuto="0" spid="308" grpId="2"/>
      <p:bldP build="p" bldLvl="5" animBg="1" rev="0" advAuto="0" spid="302" grpId="1"/>
      <p:bldP build="whole" bldLvl="1" animBg="1" rev="0" advAuto="0" spid="312" grpId="7"/>
      <p:bldP build="whole" bldLvl="1" animBg="1" rev="0" advAuto="0" spid="308" grpId="4"/>
      <p:bldP build="whole" bldLvl="1" animBg="1" rev="0" advAuto="0" spid="309" grpId="5"/>
      <p:bldP build="whole" bldLvl="1" animBg="1" rev="0" advAuto="0" spid="309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carbon (7).png" descr="carbon (7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4333" y="-4037422"/>
            <a:ext cx="10863863" cy="1720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docker_facebook_share.png" descr="docker_facebook_share.png"/>
          <p:cNvPicPr>
            <a:picLocks noChangeAspect="1"/>
          </p:cNvPicPr>
          <p:nvPr/>
        </p:nvPicPr>
        <p:blipFill>
          <a:blip r:embed="rId3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ontainer 3: MySQL database…"/>
          <p:cNvSpPr txBox="1"/>
          <p:nvPr/>
        </p:nvSpPr>
        <p:spPr>
          <a:xfrm>
            <a:off x="234539" y="3717925"/>
            <a:ext cx="12500893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Container 3: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MySQL database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marL="203200" indent="-203200" algn="l">
              <a:spcBef>
                <a:spcPts val="4000"/>
              </a:spcBef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(greater concurrency than default SQLite DB)</a:t>
            </a:r>
          </a:p>
        </p:txBody>
      </p:sp>
      <p:sp>
        <p:nvSpPr>
          <p:cNvPr id="318" name="Rectangle"/>
          <p:cNvSpPr/>
          <p:nvPr/>
        </p:nvSpPr>
        <p:spPr>
          <a:xfrm>
            <a:off x="13228676" y="-3824"/>
            <a:ext cx="10994020" cy="34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Rectangle"/>
          <p:cNvSpPr/>
          <p:nvPr/>
        </p:nvSpPr>
        <p:spPr>
          <a:xfrm>
            <a:off x="13287481" y="12813178"/>
            <a:ext cx="10994020" cy="958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13228676" y="3395481"/>
            <a:ext cx="10994020" cy="234269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Rectangle"/>
          <p:cNvSpPr/>
          <p:nvPr/>
        </p:nvSpPr>
        <p:spPr>
          <a:xfrm flipH="1" rot="10800000">
            <a:off x="13228676" y="10473026"/>
            <a:ext cx="10994020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2" name="docker-compose.yml"/>
          <p:cNvSpPr txBox="1"/>
          <p:nvPr/>
        </p:nvSpPr>
        <p:spPr>
          <a:xfrm>
            <a:off x="5941553" y="584200"/>
            <a:ext cx="1250089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docker-compose.yml</a:t>
            </a:r>
          </a:p>
        </p:txBody>
      </p:sp>
      <p:sp>
        <p:nvSpPr>
          <p:cNvPr id="323" name="Pull the mysql:5.7 image from Docker Hub…"/>
          <p:cNvSpPr txBox="1"/>
          <p:nvPr/>
        </p:nvSpPr>
        <p:spPr>
          <a:xfrm>
            <a:off x="247239" y="5675931"/>
            <a:ext cx="11399835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Pull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mysql:5.7</a:t>
            </a:r>
            <a:r>
              <a:t> image from Docker Hub</a:t>
            </a:r>
          </a:p>
          <a:p>
            <a:pPr marL="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Mount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data/db</a:t>
            </a:r>
            <a:r>
              <a:t> directory on host to            </a:t>
            </a:r>
            <a:r>
              <a:rPr>
                <a:solidFill>
                  <a:srgbClr val="FFFFFF"/>
                </a:solidFill>
              </a:rPr>
              <a:t>a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/var/lib/mysql</a:t>
            </a:r>
            <a:r>
              <a:t> in container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Set container environment variables:</a:t>
            </a:r>
          </a:p>
          <a:p>
            <a:pPr lvl="2" marL="11430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Password for MySQL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root</a:t>
            </a:r>
            <a:r>
              <a:t> user (required)</a:t>
            </a:r>
          </a:p>
          <a:p>
            <a:pPr lvl="2" marL="11430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Name of DB created in the container</a:t>
            </a:r>
          </a:p>
          <a:p>
            <a:pPr lvl="2" marL="11430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Username/password for psiTurk to write to DB</a:t>
            </a:r>
          </a:p>
        </p:txBody>
      </p:sp>
      <p:sp>
        <p:nvSpPr>
          <p:cNvPr id="324" name="Arrow"/>
          <p:cNvSpPr/>
          <p:nvPr/>
        </p:nvSpPr>
        <p:spPr>
          <a:xfrm>
            <a:off x="12354195" y="6780288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27" name="Group"/>
          <p:cNvGrpSpPr/>
          <p:nvPr/>
        </p:nvGrpSpPr>
        <p:grpSpPr>
          <a:xfrm>
            <a:off x="12119706" y="8491503"/>
            <a:ext cx="1104750" cy="2099045"/>
            <a:chOff x="0" y="0"/>
            <a:chExt cx="1104749" cy="2099044"/>
          </a:xfrm>
        </p:grpSpPr>
        <p:sp>
          <p:nvSpPr>
            <p:cNvPr id="325" name="{"/>
            <p:cNvSpPr txBox="1"/>
            <p:nvPr/>
          </p:nvSpPr>
          <p:spPr>
            <a:xfrm>
              <a:off x="814485" y="-1"/>
              <a:ext cx="290265" cy="2099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9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326" name="––"/>
            <p:cNvSpPr txBox="1"/>
            <p:nvPr/>
          </p:nvSpPr>
          <p:spPr>
            <a:xfrm>
              <a:off x="0" y="160922"/>
              <a:ext cx="1087788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1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––</a:t>
              </a:r>
            </a:p>
          </p:txBody>
        </p:sp>
      </p:grpSp>
      <p:sp>
        <p:nvSpPr>
          <p:cNvPr id="328" name="Arrow"/>
          <p:cNvSpPr/>
          <p:nvPr/>
        </p:nvSpPr>
        <p:spPr>
          <a:xfrm>
            <a:off x="12354195" y="7546546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9" name="Arrow"/>
          <p:cNvSpPr/>
          <p:nvPr/>
        </p:nvSpPr>
        <p:spPr>
          <a:xfrm>
            <a:off x="12354195" y="8325504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0" name="Arrow"/>
          <p:cNvSpPr/>
          <p:nvPr/>
        </p:nvSpPr>
        <p:spPr>
          <a:xfrm>
            <a:off x="12354195" y="8768860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1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7" dur="indefinite" fill="hold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25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6" dur="indefinite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25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58" dur="indefinite" fill="hold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25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withEffect" presetID="9" grpId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1" dur="indefinite" fill="hold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4"/>
      <p:bldP build="whole" bldLvl="1" animBg="1" rev="0" advAuto="0" spid="328" grpId="5"/>
      <p:bldP build="p" bldLvl="5" animBg="1" rev="0" advAuto="0" spid="323" grpId="1"/>
      <p:bldP build="whole" bldLvl="1" animBg="1" rev="0" advAuto="0" spid="329" grpId="6"/>
      <p:bldP build="whole" bldLvl="1" animBg="1" rev="0" advAuto="0" spid="329" grpId="8"/>
      <p:bldP build="whole" bldLvl="1" animBg="1" rev="0" advAuto="0" spid="327" grpId="9"/>
      <p:bldP build="whole" bldLvl="1" animBg="1" rev="0" advAuto="0" spid="330" grpId="7"/>
      <p:bldP build="whole" bldLvl="1" animBg="1" rev="0" advAuto="0" spid="330" grpId="10"/>
      <p:bldP build="whole" bldLvl="1" animBg="1" rev="0" advAuto="0" spid="324" grpId="2"/>
      <p:bldP build="whole" bldLvl="1" animBg="1" rev="0" advAuto="0" spid="328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carbon (7).png" descr="carbon (7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4333" y="-7822022"/>
            <a:ext cx="10863863" cy="1720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docker_facebook_share.png" descr="docker_facebook_share.png"/>
          <p:cNvPicPr>
            <a:picLocks noChangeAspect="1"/>
          </p:cNvPicPr>
          <p:nvPr/>
        </p:nvPicPr>
        <p:blipFill>
          <a:blip r:embed="rId3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ontainer 4: Adminer…"/>
          <p:cNvSpPr txBox="1"/>
          <p:nvPr/>
        </p:nvSpPr>
        <p:spPr>
          <a:xfrm>
            <a:off x="234539" y="3705225"/>
            <a:ext cx="12604899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Container 4: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Adminer</a:t>
            </a:r>
          </a:p>
          <a:p>
            <a:pPr marL="203200" indent="-203200" algn="l">
              <a:spcBef>
                <a:spcPts val="4000"/>
              </a:spcBef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(PHP app for viewing/downloading data)</a:t>
            </a:r>
          </a:p>
        </p:txBody>
      </p:sp>
      <p:sp>
        <p:nvSpPr>
          <p:cNvPr id="336" name="Rectangle"/>
          <p:cNvSpPr/>
          <p:nvPr/>
        </p:nvSpPr>
        <p:spPr>
          <a:xfrm>
            <a:off x="13228676" y="-3824"/>
            <a:ext cx="10994020" cy="34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3287481" y="12813178"/>
            <a:ext cx="10994020" cy="9581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8" name="Rectangle"/>
          <p:cNvSpPr/>
          <p:nvPr/>
        </p:nvSpPr>
        <p:spPr>
          <a:xfrm>
            <a:off x="13228676" y="3395481"/>
            <a:ext cx="10994020" cy="330458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9" name="Rectangle"/>
          <p:cNvSpPr/>
          <p:nvPr/>
        </p:nvSpPr>
        <p:spPr>
          <a:xfrm flipH="1" rot="10800000">
            <a:off x="13228676" y="9368725"/>
            <a:ext cx="10994020" cy="344699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0" name="docker-compose.yml"/>
          <p:cNvSpPr txBox="1"/>
          <p:nvPr/>
        </p:nvSpPr>
        <p:spPr>
          <a:xfrm>
            <a:off x="5941553" y="584200"/>
            <a:ext cx="1250089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docker-compose.yml</a:t>
            </a:r>
          </a:p>
        </p:txBody>
      </p:sp>
      <p:sp>
        <p:nvSpPr>
          <p:cNvPr id="341" name="Pull the adminer:latest image from Docker Hub…"/>
          <p:cNvSpPr txBox="1"/>
          <p:nvPr/>
        </p:nvSpPr>
        <p:spPr>
          <a:xfrm>
            <a:off x="247239" y="5665959"/>
            <a:ext cx="11399836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40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Pull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adminer:latest</a:t>
            </a:r>
            <a:r>
              <a:t> image from Docker Hub</a:t>
            </a:r>
          </a:p>
          <a:p>
            <a:pPr marL="457200" indent="-228600" algn="l"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Map host port 8080 to container port 8080 (allows us to access Adminer via a web browser)</a:t>
            </a:r>
          </a:p>
        </p:txBody>
      </p:sp>
      <p:sp>
        <p:nvSpPr>
          <p:cNvPr id="342" name="Arrow"/>
          <p:cNvSpPr/>
          <p:nvPr/>
        </p:nvSpPr>
        <p:spPr>
          <a:xfrm>
            <a:off x="12354195" y="7843895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3" name="Arrow"/>
          <p:cNvSpPr/>
          <p:nvPr/>
        </p:nvSpPr>
        <p:spPr>
          <a:xfrm>
            <a:off x="12354195" y="8672893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4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7" dur="indefinite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2"/>
      <p:bldP build="whole" bldLvl="1" animBg="1" rev="0" advAuto="0" spid="342" grpId="4"/>
      <p:bldP build="whole" bldLvl="1" animBg="1" rev="0" advAuto="0" spid="343" grpId="3"/>
      <p:bldP build="p" bldLvl="5" animBg="1" rev="0" advAuto="0" spid="3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erview"/>
          <p:cNvSpPr txBox="1"/>
          <p:nvPr/>
        </p:nvSpPr>
        <p:spPr>
          <a:xfrm>
            <a:off x="9583673" y="476250"/>
            <a:ext cx="5216653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pic>
        <p:nvPicPr>
          <p:cNvPr id="155" name="jspsych-logo.jpg" descr="jspsych-logo.jpg"/>
          <p:cNvPicPr>
            <a:picLocks noChangeAspect="1"/>
          </p:cNvPicPr>
          <p:nvPr/>
        </p:nvPicPr>
        <p:blipFill>
          <a:blip r:embed="rId2">
            <a:extLst/>
          </a:blip>
          <a:srcRect l="22653" t="7302" r="22653" b="5251"/>
          <a:stretch>
            <a:fillRect/>
          </a:stretch>
        </p:blipFill>
        <p:spPr>
          <a:xfrm>
            <a:off x="16691744" y="9609910"/>
            <a:ext cx="3025928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Goal: Create a behavioral experiment that:…"/>
          <p:cNvSpPr txBox="1"/>
          <p:nvPr/>
        </p:nvSpPr>
        <p:spPr>
          <a:xfrm>
            <a:off x="2019300" y="2597150"/>
            <a:ext cx="12947651" cy="636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sz="6000" u="sng">
                <a:latin typeface="Avenir Black"/>
                <a:ea typeface="Avenir Black"/>
                <a:cs typeface="Avenir Black"/>
                <a:sym typeface="Avenir Black"/>
              </a:rPr>
              <a:t>Goal</a:t>
            </a:r>
            <a:r>
              <a:t>: Create a behavioral experiment that: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can be run both in-lab and online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handles complex stimuli and responses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is self-isolated and efficient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works on any computer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is easy to design and test</a:t>
            </a:r>
          </a:p>
        </p:txBody>
      </p:sp>
      <p:pic>
        <p:nvPicPr>
          <p:cNvPr id="157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8662"/>
          <a:stretch>
            <a:fillRect/>
          </a:stretch>
        </p:blipFill>
        <p:spPr>
          <a:xfrm>
            <a:off x="13196733" y="3924787"/>
            <a:ext cx="1229415" cy="635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"/>
          <p:cNvGrpSpPr/>
          <p:nvPr/>
        </p:nvGrpSpPr>
        <p:grpSpPr>
          <a:xfrm>
            <a:off x="11074592" y="8135283"/>
            <a:ext cx="1006812" cy="635001"/>
            <a:chOff x="0" y="0"/>
            <a:chExt cx="1006811" cy="634999"/>
          </a:xfrm>
        </p:grpSpPr>
        <p:pic>
          <p:nvPicPr>
            <p:cNvPr id="158" name="jspsych-logo.jpg" descr="jspsych-logo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2653" t="7302" r="22653" b="27047"/>
            <a:stretch>
              <a:fillRect/>
            </a:stretch>
          </p:blipFill>
          <p:spPr>
            <a:xfrm>
              <a:off x="0" y="0"/>
              <a:ext cx="1006812" cy="634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Rectangle"/>
            <p:cNvSpPr/>
            <p:nvPr/>
          </p:nvSpPr>
          <p:spPr>
            <a:xfrm>
              <a:off x="801428" y="543063"/>
              <a:ext cx="43000" cy="91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" name="Square"/>
            <p:cNvSpPr/>
            <p:nvPr/>
          </p:nvSpPr>
          <p:spPr>
            <a:xfrm>
              <a:off x="103295" y="593004"/>
              <a:ext cx="43000" cy="412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62" name="docker_facebook_share.png" descr="docker_facebook_share.png"/>
          <p:cNvPicPr>
            <a:picLocks noChangeAspect="1"/>
          </p:cNvPicPr>
          <p:nvPr/>
        </p:nvPicPr>
        <p:blipFill>
          <a:blip r:embed="rId4">
            <a:extLst/>
          </a:blip>
          <a:srcRect l="20413" t="7589" r="12851" b="37855"/>
          <a:stretch>
            <a:fillRect/>
          </a:stretch>
        </p:blipFill>
        <p:spPr>
          <a:xfrm>
            <a:off x="11557646" y="6008206"/>
            <a:ext cx="909387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8662"/>
          <a:stretch>
            <a:fillRect/>
          </a:stretch>
        </p:blipFill>
        <p:spPr>
          <a:xfrm>
            <a:off x="14971791" y="5004697"/>
            <a:ext cx="1229415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docker_facebook_share.png" descr="docker_facebook_share.png"/>
          <p:cNvPicPr>
            <a:picLocks noChangeAspect="1"/>
          </p:cNvPicPr>
          <p:nvPr/>
        </p:nvPicPr>
        <p:blipFill>
          <a:blip r:embed="rId4">
            <a:extLst/>
          </a:blip>
          <a:srcRect l="20413" t="7589" r="12851" b="37855"/>
          <a:stretch>
            <a:fillRect/>
          </a:stretch>
        </p:blipFill>
        <p:spPr>
          <a:xfrm>
            <a:off x="10499883" y="7069628"/>
            <a:ext cx="909387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docker_facebook_share.png" descr="docker_facebook_share.png"/>
          <p:cNvPicPr>
            <a:picLocks noChangeAspect="1"/>
          </p:cNvPicPr>
          <p:nvPr/>
        </p:nvPicPr>
        <p:blipFill>
          <a:blip r:embed="rId4">
            <a:extLst/>
          </a:blip>
          <a:srcRect l="6971" t="7589" r="6971" b="7589"/>
          <a:stretch>
            <a:fillRect/>
          </a:stretch>
        </p:blipFill>
        <p:spPr>
          <a:xfrm>
            <a:off x="4675212" y="9609910"/>
            <a:ext cx="3016974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10549929" y="9609909"/>
            <a:ext cx="3284116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5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5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4"/>
      <p:bldP build="whole" bldLvl="1" animBg="1" rev="0" advAuto="0" spid="162" grpId="7"/>
      <p:bldP build="whole" bldLvl="1" animBg="1" rev="0" advAuto="0" spid="161" grpId="9"/>
      <p:bldP build="whole" bldLvl="1" animBg="1" rev="0" advAuto="0" spid="157" grpId="5"/>
      <p:bldP build="whole" bldLvl="1" animBg="1" rev="0" advAuto="0" spid="163" grpId="6"/>
      <p:bldP build="p" bldLvl="5" animBg="1" rev="0" advAuto="0" spid="156" grpId="1"/>
      <p:bldP build="whole" bldLvl="1" animBg="1" rev="0" advAuto="0" spid="164" grpId="8"/>
      <p:bldP build="whole" bldLvl="1" animBg="1" rev="0" advAuto="0" spid="165" grpId="2"/>
      <p:bldP build="whole" bldLvl="1" animBg="1" rev="0" advAuto="0" spid="166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carbon (7).png" descr="carbon (7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5782" y="2059743"/>
            <a:ext cx="7252436" cy="11487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docker_facebook_share.png" descr="docker_facebook_share.png"/>
          <p:cNvPicPr>
            <a:picLocks noChangeAspect="1"/>
          </p:cNvPicPr>
          <p:nvPr/>
        </p:nvPicPr>
        <p:blipFill>
          <a:blip r:embed="rId3">
            <a:extLst/>
          </a:blip>
          <a:srcRect l="6971" t="7589" r="6971" b="7589"/>
          <a:stretch>
            <a:fillRect/>
          </a:stretch>
        </p:blipFill>
        <p:spPr>
          <a:xfrm>
            <a:off x="254000" y="254000"/>
            <a:ext cx="3016974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docker-compose.yml"/>
          <p:cNvSpPr txBox="1"/>
          <p:nvPr/>
        </p:nvSpPr>
        <p:spPr>
          <a:xfrm>
            <a:off x="5941553" y="584200"/>
            <a:ext cx="1250089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docker-compose.yml</a:t>
            </a:r>
          </a:p>
        </p:txBody>
      </p:sp>
      <p:sp>
        <p:nvSpPr>
          <p:cNvPr id="349" name="my_experiment/…"/>
          <p:cNvSpPr txBox="1"/>
          <p:nvPr/>
        </p:nvSpPr>
        <p:spPr>
          <a:xfrm>
            <a:off x="20931361" y="127000"/>
            <a:ext cx="3325639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Experiment structure"/>
          <p:cNvSpPr txBox="1"/>
          <p:nvPr/>
        </p:nvSpPr>
        <p:spPr>
          <a:xfrm>
            <a:off x="6482714" y="476250"/>
            <a:ext cx="1141857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Experiment structure</a:t>
            </a:r>
          </a:p>
        </p:txBody>
      </p:sp>
      <p:sp>
        <p:nvSpPr>
          <p:cNvPr id="352" name="my_experiment/…"/>
          <p:cNvSpPr txBox="1"/>
          <p:nvPr/>
        </p:nvSpPr>
        <p:spPr>
          <a:xfrm>
            <a:off x="7738374" y="3771667"/>
            <a:ext cx="5466532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my_experiment/…"/>
          <p:cNvSpPr txBox="1"/>
          <p:nvPr/>
        </p:nvSpPr>
        <p:spPr>
          <a:xfrm>
            <a:off x="7738374" y="3771667"/>
            <a:ext cx="8907252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 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 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355" name="Experiment structure"/>
          <p:cNvSpPr txBox="1"/>
          <p:nvPr/>
        </p:nvSpPr>
        <p:spPr>
          <a:xfrm>
            <a:off x="6482714" y="476250"/>
            <a:ext cx="1141857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Experiment structure</a:t>
            </a:r>
          </a:p>
        </p:txBody>
      </p:sp>
      <p:pic>
        <p:nvPicPr>
          <p:cNvPr id="356" name="carbon (11).png" descr="carbon (1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0" y="3048000"/>
            <a:ext cx="1270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1"/>
      <p:bldP build="whole" bldLvl="1" animBg="1" rev="0" advAuto="0" spid="356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my_experiment/…"/>
          <p:cNvSpPr txBox="1"/>
          <p:nvPr/>
        </p:nvSpPr>
        <p:spPr>
          <a:xfrm>
            <a:off x="7738374" y="3771667"/>
            <a:ext cx="8907252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 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│   └── db/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 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359" name="Experiment structure"/>
          <p:cNvSpPr txBox="1"/>
          <p:nvPr/>
        </p:nvSpPr>
        <p:spPr>
          <a:xfrm>
            <a:off x="6482714" y="476250"/>
            <a:ext cx="1141857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Experiment structure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What is psiTurk?"/>
          <p:cNvSpPr txBox="1"/>
          <p:nvPr/>
        </p:nvSpPr>
        <p:spPr>
          <a:xfrm>
            <a:off x="7784591" y="476250"/>
            <a:ext cx="8814817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is psiTurk?</a:t>
            </a:r>
          </a:p>
        </p:txBody>
      </p:sp>
      <p:sp>
        <p:nvSpPr>
          <p:cNvPr id="362" name="Framework for creating &amp; running browser-based behavioral experiments…"/>
          <p:cNvSpPr txBox="1"/>
          <p:nvPr/>
        </p:nvSpPr>
        <p:spPr>
          <a:xfrm>
            <a:off x="2012539" y="3730625"/>
            <a:ext cx="20163841" cy="320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Framework for creating &amp; running browser-based behavioral experiments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Flask app, Python web server, JavaScript library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Interfaces with MTurk</a:t>
            </a:r>
          </a:p>
        </p:txBody>
      </p:sp>
      <p:pic>
        <p:nvPicPr>
          <p:cNvPr id="363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my_experiment/…"/>
          <p:cNvSpPr txBox="1"/>
          <p:nvPr/>
        </p:nvSpPr>
        <p:spPr>
          <a:xfrm>
            <a:off x="19912931" y="127000"/>
            <a:ext cx="434407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 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 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3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Why use psiTurk?"/>
          <p:cNvSpPr txBox="1"/>
          <p:nvPr/>
        </p:nvSpPr>
        <p:spPr>
          <a:xfrm>
            <a:off x="7509700" y="476250"/>
            <a:ext cx="93646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psiTurk?</a:t>
            </a:r>
          </a:p>
        </p:txBody>
      </p:sp>
      <p:pic>
        <p:nvPicPr>
          <p:cNvPr id="367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MTurk experiments must be web-based (no PsychoPy, Psychtoolbox, etc.)…"/>
          <p:cNvSpPr txBox="1"/>
          <p:nvPr/>
        </p:nvSpPr>
        <p:spPr>
          <a:xfrm>
            <a:off x="2012539" y="3730625"/>
            <a:ext cx="20163841" cy="203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MTurk experiments must be web-based (no PsychoPy, Psychtoolbox, etc.)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Wraps and simplifies every part of the process</a:t>
            </a:r>
          </a:p>
        </p:txBody>
      </p:sp>
      <p:sp>
        <p:nvSpPr>
          <p:cNvPr id="369" name="Configuring &amp; running web server…"/>
          <p:cNvSpPr txBox="1"/>
          <p:nvPr/>
        </p:nvSpPr>
        <p:spPr>
          <a:xfrm>
            <a:off x="3030382" y="5757793"/>
            <a:ext cx="18128155" cy="265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3" spcCol="906407"/>
          <a:lstStyle/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Configuring &amp; running web server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Error logging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Interfacing with reverse proxy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Authenticating with AWS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Hosting ad on secure server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Testing in MTurk sandbox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Configuring &amp; posting HIT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Setting requirements/restrictions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Providing consent form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Saving data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Approving/rejecting HITs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Expiring/deleting HITs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Checking account balance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Compensating participants</a:t>
            </a:r>
          </a:p>
          <a:p>
            <a:pPr marL="228600" indent="-228600" algn="l">
              <a:buSzPct val="100000"/>
              <a:buChar char="•"/>
              <a:defRPr sz="2500">
                <a:solidFill>
                  <a:srgbClr val="455A6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Granting bonuses</a:t>
            </a:r>
          </a:p>
        </p:txBody>
      </p:sp>
      <p:sp>
        <p:nvSpPr>
          <p:cNvPr id="370" name="Run experiment locally with no changes…"/>
          <p:cNvSpPr txBox="1"/>
          <p:nvPr/>
        </p:nvSpPr>
        <p:spPr>
          <a:xfrm>
            <a:off x="2012539" y="8269770"/>
            <a:ext cx="20163841" cy="358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Run experiment locally with no changes</a:t>
            </a:r>
          </a:p>
          <a:p>
            <a:pPr lvl="2" marL="1143000" indent="-228600" algn="l"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Compare/validate MTurk data</a:t>
            </a:r>
          </a:p>
          <a:p>
            <a:pPr lvl="2" marL="11430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Fully in-person studies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Handles heavy stimuli/data other options can’t</a:t>
            </a:r>
          </a:p>
        </p:txBody>
      </p:sp>
      <p:sp>
        <p:nvSpPr>
          <p:cNvPr id="371" name="my_experiment/…"/>
          <p:cNvSpPr txBox="1"/>
          <p:nvPr/>
        </p:nvSpPr>
        <p:spPr>
          <a:xfrm>
            <a:off x="19912931" y="127000"/>
            <a:ext cx="434407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250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5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25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25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25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0" grpId="3"/>
      <p:bldP build="p" bldLvl="5" animBg="1" rev="0" advAuto="0" spid="368" grpId="1"/>
      <p:bldP build="whole" bldLvl="1" animBg="1" rev="0" advAuto="0" spid="369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Anatomy of a…"/>
          <p:cNvSpPr txBox="1"/>
          <p:nvPr/>
        </p:nvSpPr>
        <p:spPr>
          <a:xfrm>
            <a:off x="7628381" y="476250"/>
            <a:ext cx="9127237" cy="259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8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Anatomy of a </a:t>
            </a:r>
          </a:p>
          <a:p>
            <a:pPr>
              <a:lnSpc>
                <a:spcPct val="80000"/>
              </a:lnSpc>
              <a:defRPr sz="8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Psiturk experiment</a:t>
            </a:r>
          </a:p>
        </p:txBody>
      </p:sp>
      <p:pic>
        <p:nvPicPr>
          <p:cNvPr id="374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my_experiment/…"/>
          <p:cNvSpPr txBox="1"/>
          <p:nvPr/>
        </p:nvSpPr>
        <p:spPr>
          <a:xfrm>
            <a:off x="7929525" y="3771667"/>
            <a:ext cx="8524950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Anatomy of a…"/>
          <p:cNvSpPr txBox="1"/>
          <p:nvPr/>
        </p:nvSpPr>
        <p:spPr>
          <a:xfrm>
            <a:off x="7628381" y="476250"/>
            <a:ext cx="9127237" cy="259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8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Anatomy of a </a:t>
            </a:r>
          </a:p>
          <a:p>
            <a:pPr>
              <a:lnSpc>
                <a:spcPct val="80000"/>
              </a:lnSpc>
              <a:defRPr sz="8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Psiturk experiment</a:t>
            </a:r>
          </a:p>
        </p:txBody>
      </p:sp>
      <p:pic>
        <p:nvPicPr>
          <p:cNvPr id="378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my_experiment/…"/>
          <p:cNvSpPr txBox="1"/>
          <p:nvPr/>
        </p:nvSpPr>
        <p:spPr>
          <a:xfrm>
            <a:off x="7929525" y="3771667"/>
            <a:ext cx="8524950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380" name="my_experiment/…"/>
          <p:cNvSpPr txBox="1"/>
          <p:nvPr/>
        </p:nvSpPr>
        <p:spPr>
          <a:xfrm>
            <a:off x="7929525" y="3771667"/>
            <a:ext cx="8524950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50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Anatomy of a…"/>
          <p:cNvSpPr txBox="1"/>
          <p:nvPr/>
        </p:nvSpPr>
        <p:spPr>
          <a:xfrm>
            <a:off x="7628381" y="476250"/>
            <a:ext cx="9127237" cy="259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8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Anatomy of a </a:t>
            </a:r>
          </a:p>
          <a:p>
            <a:pPr>
              <a:lnSpc>
                <a:spcPct val="80000"/>
              </a:lnSpc>
              <a:defRPr sz="8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Psiturk experiment</a:t>
            </a:r>
          </a:p>
        </p:txBody>
      </p:sp>
      <p:pic>
        <p:nvPicPr>
          <p:cNvPr id="383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my_experiment/…"/>
          <p:cNvSpPr txBox="1"/>
          <p:nvPr/>
        </p:nvSpPr>
        <p:spPr>
          <a:xfrm>
            <a:off x="20064375" y="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385" name="exp/"/>
          <p:cNvSpPr txBox="1"/>
          <p:nvPr/>
        </p:nvSpPr>
        <p:spPr>
          <a:xfrm>
            <a:off x="15918673" y="4597400"/>
            <a:ext cx="164351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3556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exp/</a:t>
            </a:r>
          </a:p>
        </p:txBody>
      </p:sp>
      <p:sp>
        <p:nvSpPr>
          <p:cNvPr id="386" name="├── .psiturkconfig…"/>
          <p:cNvSpPr txBox="1"/>
          <p:nvPr/>
        </p:nvSpPr>
        <p:spPr>
          <a:xfrm>
            <a:off x="15918673" y="4597400"/>
            <a:ext cx="6995741" cy="482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sp>
        <p:nvSpPr>
          <p:cNvPr id="387" name="psiTurk and AWS credentials psiturk.readthedocs.io/en/latest/amt_setup.html psiturk.readthedocs.io/en/latest/psiturk_org_setup.html…"/>
          <p:cNvSpPr txBox="1"/>
          <p:nvPr/>
        </p:nvSpPr>
        <p:spPr>
          <a:xfrm>
            <a:off x="713492" y="4721835"/>
            <a:ext cx="13216112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psiTurk and AWS credentials </a:t>
            </a:r>
            <a:r>
              <a:rPr sz="3900" u="sng">
                <a:hlinkClick r:id="rId3" invalidUrl="" action="" tgtFrame="" tooltip="" history="1" highlightClick="0" endSnd="0"/>
              </a:rPr>
              <a:t>psiturk.readthedocs.io/en/latest/amt_setup.html</a:t>
            </a:r>
            <a:r>
              <a:rPr sz="3900"/>
              <a:t> </a:t>
            </a:r>
            <a:r>
              <a:rPr sz="3900" u="sng">
                <a:hlinkClick r:id="rId4" invalidUrl="" action="" tgtFrame="" tooltip="" history="1" highlightClick="0" endSnd="0"/>
              </a:rPr>
              <a:t>psiturk.readthedocs.io/en/latest/psiturk_org_setup.html</a:t>
            </a:r>
          </a:p>
          <a:p>
            <a:pPr marL="228600" indent="-228600" algn="l">
              <a:spcBef>
                <a:spcPts val="30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Full psiTurk &amp; Mturk configuration</a:t>
            </a:r>
          </a:p>
          <a:p>
            <a:pPr marL="228600" indent="-228600" algn="l">
              <a:spcBef>
                <a:spcPts val="30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Define custom URLs for complex designs (optional)</a:t>
            </a:r>
          </a:p>
          <a:p>
            <a:pPr marL="228600" indent="-228600" algn="l">
              <a:spcBef>
                <a:spcPts val="30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Static files</a:t>
            </a:r>
          </a:p>
          <a:p>
            <a:pPr marL="228600" indent="-228600" algn="l">
              <a:spcBef>
                <a:spcPts val="30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Bare-bones HTML templates</a:t>
            </a:r>
          </a:p>
        </p:txBody>
      </p:sp>
      <p:sp>
        <p:nvSpPr>
          <p:cNvPr id="388" name="exp/…"/>
          <p:cNvSpPr txBox="1"/>
          <p:nvPr/>
        </p:nvSpPr>
        <p:spPr>
          <a:xfrm>
            <a:off x="15918673" y="4597400"/>
            <a:ext cx="6995741" cy="482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spcBef>
                <a:spcPts val="6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250"/>
                                        <p:tgtEl>
                                          <p:spTgt spid="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25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25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5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25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250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25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250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25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xit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" grpId="1"/>
      <p:bldP build="whole" bldLvl="1" animBg="1" rev="0" advAuto="0" spid="388" grpId="3"/>
      <p:bldP build="p" bldLvl="5" animBg="1" rev="0" advAuto="0" spid="387" grpId="2"/>
      <p:bldP build="whole" bldLvl="1" animBg="1" rev="0" advAuto="0" spid="385" grpId="4"/>
      <p:bldP build="p" bldLvl="5" animBg="1" rev="0" advAuto="0" spid="386" grpId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onfig.txt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config.txt</a:t>
            </a:r>
          </a:p>
        </p:txBody>
      </p:sp>
      <p:pic>
        <p:nvPicPr>
          <p:cNvPr id="391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my_experiment/…"/>
          <p:cNvSpPr txBox="1"/>
          <p:nvPr/>
        </p:nvSpPr>
        <p:spPr>
          <a:xfrm>
            <a:off x="22858375" y="-2794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393" name="exp/…"/>
          <p:cNvSpPr txBox="1"/>
          <p:nvPr/>
        </p:nvSpPr>
        <p:spPr>
          <a:xfrm>
            <a:off x="20701979" y="127000"/>
            <a:ext cx="3555021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spcBef>
                <a:spcPts val="6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spcBef>
                <a:spcPts val="6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config.txt</a:t>
            </a:r>
          </a:p>
          <a:p>
            <a:pPr algn="l" defTabSz="355600">
              <a:spcBef>
                <a:spcPts val="6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spcBef>
                <a:spcPts val="6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spcBef>
                <a:spcPts val="6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pic>
        <p:nvPicPr>
          <p:cNvPr id="394" name="carbon (12).png" descr="carbon (1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4922" y="2071446"/>
            <a:ext cx="7674155" cy="11267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"/>
          <p:cNvSpPr txBox="1"/>
          <p:nvPr/>
        </p:nvSpPr>
        <p:spPr>
          <a:xfrm>
            <a:off x="9583673" y="476250"/>
            <a:ext cx="5216653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69" name="Brief overview of framework: 3 powerful tools"/>
          <p:cNvSpPr txBox="1"/>
          <p:nvPr/>
        </p:nvSpPr>
        <p:spPr>
          <a:xfrm>
            <a:off x="2019300" y="2851150"/>
            <a:ext cx="12426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 Brief overview of framework: 3 powerful tools</a:t>
            </a:r>
          </a:p>
        </p:txBody>
      </p:sp>
      <p:sp>
        <p:nvSpPr>
          <p:cNvPr id="170" name="Create an experiment ready for online deployment"/>
          <p:cNvSpPr txBox="1"/>
          <p:nvPr/>
        </p:nvSpPr>
        <p:spPr>
          <a:xfrm>
            <a:off x="2019300" y="6788150"/>
            <a:ext cx="1370857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 Create an experiment ready for online deployment</a:t>
            </a:r>
          </a:p>
        </p:txBody>
      </p:sp>
      <p:sp>
        <p:nvSpPr>
          <p:cNvPr id="171" name="Live demo"/>
          <p:cNvSpPr txBox="1"/>
          <p:nvPr/>
        </p:nvSpPr>
        <p:spPr>
          <a:xfrm>
            <a:off x="2019300" y="10725150"/>
            <a:ext cx="324840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 Live demo</a:t>
            </a:r>
          </a:p>
        </p:txBody>
      </p:sp>
      <p:pic>
        <p:nvPicPr>
          <p:cNvPr id="172" name="mturk.jpg" descr="mturk.jpg"/>
          <p:cNvPicPr>
            <a:picLocks noChangeAspect="1"/>
          </p:cNvPicPr>
          <p:nvPr/>
        </p:nvPicPr>
        <p:blipFill>
          <a:blip r:embed="rId2">
            <a:extLst/>
          </a:blip>
          <a:srcRect l="9011" t="31317" r="9011" b="29442"/>
          <a:stretch>
            <a:fillRect/>
          </a:stretch>
        </p:blipFill>
        <p:spPr>
          <a:xfrm>
            <a:off x="2538122" y="8242300"/>
            <a:ext cx="3979727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(🤞)"/>
          <p:cNvSpPr txBox="1"/>
          <p:nvPr/>
        </p:nvSpPr>
        <p:spPr>
          <a:xfrm>
            <a:off x="5108447" y="10725149"/>
            <a:ext cx="1232155" cy="88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(🤞)</a:t>
            </a:r>
          </a:p>
        </p:txBody>
      </p:sp>
      <p:pic>
        <p:nvPicPr>
          <p:cNvPr id="174" name="Line Shape" descr="Line 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3427" y="2489473"/>
            <a:ext cx="1987808" cy="1579635"/>
          </a:xfrm>
          <a:prstGeom prst="rect">
            <a:avLst/>
          </a:prstGeom>
        </p:spPr>
      </p:pic>
      <p:grpSp>
        <p:nvGrpSpPr>
          <p:cNvPr id="178" name="Group"/>
          <p:cNvGrpSpPr/>
          <p:nvPr/>
        </p:nvGrpSpPr>
        <p:grpSpPr>
          <a:xfrm>
            <a:off x="11815796" y="10836206"/>
            <a:ext cx="11828158" cy="1323449"/>
            <a:chOff x="0" y="0"/>
            <a:chExt cx="11828157" cy="1323448"/>
          </a:xfrm>
        </p:grpSpPr>
        <p:sp>
          <p:nvSpPr>
            <p:cNvPr id="176" name="github.com/paxtonfitzpatrick/psiturk-experiment-template"/>
            <p:cNvSpPr txBox="1"/>
            <p:nvPr/>
          </p:nvSpPr>
          <p:spPr>
            <a:xfrm>
              <a:off x="1146847" y="0"/>
              <a:ext cx="10681311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5600">
                  <a:solidFill>
                    <a:srgbClr val="000000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  <a:r>
                <a:t> </a:t>
              </a:r>
              <a:r>
                <a:rPr sz="3000" u="sng">
                  <a:solidFill>
                    <a:schemeClr val="accent1">
                      <a:lumOff val="-13575"/>
                    </a:schemeClr>
                  </a:solidFill>
                  <a:hlinkClick r:id="rId4" invalidUrl="" action="" tgtFrame="" tooltip="" history="1" highlightClick="0" endSnd="0"/>
                </a:rPr>
                <a:t>github.com/paxtonfitzpatrick/psiturk-experiment-template</a:t>
              </a:r>
            </a:p>
          </p:txBody>
        </p:sp>
        <p:pic>
          <p:nvPicPr>
            <p:cNvPr id="177" name="github-logo.png" descr="github-logo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1683" t="12808" r="11683" b="12808"/>
            <a:stretch>
              <a:fillRect/>
            </a:stretch>
          </p:blipFill>
          <p:spPr>
            <a:xfrm>
              <a:off x="0" y="53448"/>
              <a:ext cx="1308397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9" name="jspsych-logo.jpg" descr="jspsych-logo.jpg"/>
          <p:cNvPicPr>
            <a:picLocks noChangeAspect="1"/>
          </p:cNvPicPr>
          <p:nvPr/>
        </p:nvPicPr>
        <p:blipFill>
          <a:blip r:embed="rId6">
            <a:extLst/>
          </a:blip>
          <a:srcRect l="22653" t="7302" r="22653" b="5251"/>
          <a:stretch>
            <a:fillRect/>
          </a:stretch>
        </p:blipFill>
        <p:spPr>
          <a:xfrm>
            <a:off x="14554655" y="3987800"/>
            <a:ext cx="3025928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docker_facebook_share.png" descr="docker_facebook_share.png"/>
          <p:cNvPicPr>
            <a:picLocks noChangeAspect="1"/>
          </p:cNvPicPr>
          <p:nvPr/>
        </p:nvPicPr>
        <p:blipFill>
          <a:blip r:embed="rId7">
            <a:extLst/>
          </a:blip>
          <a:srcRect l="6971" t="7589" r="6971" b="7589"/>
          <a:stretch>
            <a:fillRect/>
          </a:stretch>
        </p:blipFill>
        <p:spPr>
          <a:xfrm>
            <a:off x="2538122" y="3987800"/>
            <a:ext cx="3016974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siturk.png" descr="psiturk.png"/>
          <p:cNvPicPr>
            <a:picLocks noChangeAspect="1"/>
          </p:cNvPicPr>
          <p:nvPr/>
        </p:nvPicPr>
        <p:blipFill>
          <a:blip r:embed="rId8">
            <a:extLst/>
          </a:blip>
          <a:srcRect l="56023" t="15175" r="23950" b="60623"/>
          <a:stretch>
            <a:fillRect/>
          </a:stretch>
        </p:blipFill>
        <p:spPr>
          <a:xfrm>
            <a:off x="8412839" y="3987799"/>
            <a:ext cx="3284116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6"/>
      <p:bldP build="whole" bldLvl="1" animBg="1" rev="0" advAuto="0" spid="171" grpId="3"/>
      <p:bldP build="whole" bldLvl="1" animBg="1" rev="0" advAuto="0" spid="173" grpId="4"/>
      <p:bldP build="whole" bldLvl="1" animBg="1" rev="0" advAuto="0" spid="174" grpId="5"/>
      <p:bldP build="whole" bldLvl="1" animBg="1" rev="0" advAuto="0" spid="172" grpId="2"/>
      <p:bldP build="whole" bldLvl="1" animBg="1" rev="0" advAuto="0" spid="17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carbon (12).png" descr="carbon (1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8392" y="3278735"/>
            <a:ext cx="11612166" cy="17049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my_experiment/…"/>
          <p:cNvSpPr txBox="1"/>
          <p:nvPr/>
        </p:nvSpPr>
        <p:spPr>
          <a:xfrm>
            <a:off x="22858375" y="-2794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399" name="Rectangle"/>
          <p:cNvSpPr/>
          <p:nvPr/>
        </p:nvSpPr>
        <p:spPr>
          <a:xfrm>
            <a:off x="12458935" y="-2530035"/>
            <a:ext cx="11902612" cy="3459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0" name="Rectangle"/>
          <p:cNvSpPr/>
          <p:nvPr/>
        </p:nvSpPr>
        <p:spPr>
          <a:xfrm>
            <a:off x="12488338" y="12278773"/>
            <a:ext cx="11732273" cy="23426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1" name="Rectangle"/>
          <p:cNvSpPr/>
          <p:nvPr/>
        </p:nvSpPr>
        <p:spPr>
          <a:xfrm>
            <a:off x="12458935" y="869271"/>
            <a:ext cx="11902612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2" name="Rectangle"/>
          <p:cNvSpPr/>
          <p:nvPr/>
        </p:nvSpPr>
        <p:spPr>
          <a:xfrm flipH="1" rot="10800000">
            <a:off x="12429532" y="9938622"/>
            <a:ext cx="11961418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3" name="config.txt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config.txt</a:t>
            </a:r>
          </a:p>
        </p:txBody>
      </p:sp>
      <p:sp>
        <p:nvSpPr>
          <p:cNvPr id="404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sp>
        <p:nvSpPr>
          <p:cNvPr id="405" name="HIT Configuration"/>
          <p:cNvSpPr txBox="1"/>
          <p:nvPr/>
        </p:nvSpPr>
        <p:spPr>
          <a:xfrm>
            <a:off x="242120" y="3700255"/>
            <a:ext cx="446481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HIT Configuration</a:t>
            </a:r>
          </a:p>
        </p:txBody>
      </p:sp>
      <p:sp>
        <p:nvSpPr>
          <p:cNvPr id="406" name="Ineligible browsers/devices…"/>
          <p:cNvSpPr txBox="1"/>
          <p:nvPr/>
        </p:nvSpPr>
        <p:spPr>
          <a:xfrm>
            <a:off x="328264" y="4836887"/>
            <a:ext cx="10481433" cy="77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Ineligible browsers/devices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How long HIT listing is visible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Participate once or multiple times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Restrict to US-based participants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Percentage of previous HITs approved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Number of previous HITs approved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“Master worker” designation by MTurk (5% compensation fee)</a:t>
            </a:r>
          </a:p>
        </p:txBody>
      </p:sp>
      <p:sp>
        <p:nvSpPr>
          <p:cNvPr id="407" name="HIT Configuration: participant eligibility"/>
          <p:cNvSpPr txBox="1"/>
          <p:nvPr/>
        </p:nvSpPr>
        <p:spPr>
          <a:xfrm>
            <a:off x="242120" y="3700255"/>
            <a:ext cx="94482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HIT Configuration: participant eligibility</a:t>
            </a:r>
          </a:p>
        </p:txBody>
      </p:sp>
      <p:sp>
        <p:nvSpPr>
          <p:cNvPr id="408" name="Arrow"/>
          <p:cNvSpPr/>
          <p:nvPr/>
        </p:nvSpPr>
        <p:spPr>
          <a:xfrm>
            <a:off x="11427076" y="6184169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9" name="Arrow"/>
          <p:cNvSpPr/>
          <p:nvPr/>
        </p:nvSpPr>
        <p:spPr>
          <a:xfrm>
            <a:off x="11427076" y="7746475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0" name="Arrow"/>
          <p:cNvSpPr/>
          <p:nvPr/>
        </p:nvSpPr>
        <p:spPr>
          <a:xfrm>
            <a:off x="11427076" y="8191181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1" name="Arrow"/>
          <p:cNvSpPr/>
          <p:nvPr/>
        </p:nvSpPr>
        <p:spPr>
          <a:xfrm>
            <a:off x="11427076" y="8567430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2" name="Arrow"/>
          <p:cNvSpPr/>
          <p:nvPr/>
        </p:nvSpPr>
        <p:spPr>
          <a:xfrm>
            <a:off x="11427076" y="8943679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3" name="Arrow"/>
          <p:cNvSpPr/>
          <p:nvPr/>
        </p:nvSpPr>
        <p:spPr>
          <a:xfrm>
            <a:off x="11427076" y="9319928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4" name="Arrow"/>
          <p:cNvSpPr/>
          <p:nvPr/>
        </p:nvSpPr>
        <p:spPr>
          <a:xfrm>
            <a:off x="11427076" y="6955361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250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25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2" dur="indefinite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25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5" dur="indefinite" fill="hold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25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8" dur="indefinite" fill="hold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25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2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withEffect" presetID="9" grpId="1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1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250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0" dur="25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250"/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9"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10"/>
      <p:bldP build="whole" bldLvl="1" animBg="1" rev="0" advAuto="0" spid="409" grpId="9"/>
      <p:bldP build="whole" bldLvl="1" animBg="1" rev="0" advAuto="0" spid="413" grpId="13"/>
      <p:bldP build="whole" bldLvl="1" animBg="1" rev="0" advAuto="0" spid="414" grpId="4"/>
      <p:bldP build="whole" bldLvl="1" animBg="1" rev="0" advAuto="0" spid="408" grpId="3"/>
      <p:bldP build="whole" bldLvl="1" animBg="1" rev="0" advAuto="0" spid="414" grpId="7"/>
      <p:bldP build="whole" bldLvl="1" animBg="1" rev="0" advAuto="0" spid="408" grpId="5"/>
      <p:bldP build="p" bldLvl="5" animBg="1" rev="0" advAuto="0" spid="406" grpId="2"/>
      <p:bldP build="whole" bldLvl="1" animBg="1" rev="0" advAuto="0" spid="410" grpId="8"/>
      <p:bldP build="whole" bldLvl="1" animBg="1" rev="0" advAuto="0" spid="407" grpId="1"/>
      <p:bldP build="whole" bldLvl="1" animBg="1" rev="0" advAuto="0" spid="410" grpId="11"/>
      <p:bldP build="whole" bldLvl="1" animBg="1" rev="0" advAuto="0" spid="412" grpId="12"/>
      <p:bldP build="whole" bldLvl="1" animBg="1" rev="0" advAuto="0" spid="409" grpId="6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carbon (12).png" descr="carbon (1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158" y="-600462"/>
            <a:ext cx="11612167" cy="17049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my_experiment/…"/>
          <p:cNvSpPr txBox="1"/>
          <p:nvPr/>
        </p:nvSpPr>
        <p:spPr>
          <a:xfrm>
            <a:off x="22858375" y="-2794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419" name="Rectangle"/>
          <p:cNvSpPr/>
          <p:nvPr/>
        </p:nvSpPr>
        <p:spPr>
          <a:xfrm>
            <a:off x="12600337" y="-157929"/>
            <a:ext cx="11902612" cy="38527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0" name="Rectangle"/>
          <p:cNvSpPr/>
          <p:nvPr/>
        </p:nvSpPr>
        <p:spPr>
          <a:xfrm>
            <a:off x="12488338" y="9874939"/>
            <a:ext cx="11732273" cy="38527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1" name="Rectangle"/>
          <p:cNvSpPr/>
          <p:nvPr/>
        </p:nvSpPr>
        <p:spPr>
          <a:xfrm>
            <a:off x="12458935" y="3677806"/>
            <a:ext cx="11902612" cy="23622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2" name="Rectangle"/>
          <p:cNvSpPr/>
          <p:nvPr/>
        </p:nvSpPr>
        <p:spPr>
          <a:xfrm flipH="1" rot="10800000">
            <a:off x="12373766" y="7539039"/>
            <a:ext cx="11961417" cy="234269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3" name="config.txt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config.txt</a:t>
            </a:r>
          </a:p>
        </p:txBody>
      </p:sp>
      <p:sp>
        <p:nvSpPr>
          <p:cNvPr id="424" name="Database Parameters"/>
          <p:cNvSpPr txBox="1"/>
          <p:nvPr/>
        </p:nvSpPr>
        <p:spPr>
          <a:xfrm>
            <a:off x="242120" y="3700255"/>
            <a:ext cx="52735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Database Parameters</a:t>
            </a:r>
          </a:p>
        </p:txBody>
      </p:sp>
      <p:sp>
        <p:nvSpPr>
          <p:cNvPr id="425" name="Sqlalchemy connection string            (fields from docker-compose.yml)…"/>
          <p:cNvSpPr txBox="1"/>
          <p:nvPr/>
        </p:nvSpPr>
        <p:spPr>
          <a:xfrm>
            <a:off x="328264" y="4836887"/>
            <a:ext cx="1048143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Sqlalchemy connection string            (fields from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docker-compose.yml</a:t>
            </a:r>
            <a:r>
              <a:t>)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Table name (arbitrary)</a:t>
            </a:r>
          </a:p>
        </p:txBody>
      </p:sp>
      <p:sp>
        <p:nvSpPr>
          <p:cNvPr id="426" name="Arrow"/>
          <p:cNvSpPr/>
          <p:nvPr/>
        </p:nvSpPr>
        <p:spPr>
          <a:xfrm>
            <a:off x="11427076" y="6680200"/>
            <a:ext cx="909919" cy="355600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7" name="Arrow"/>
          <p:cNvSpPr/>
          <p:nvPr/>
        </p:nvSpPr>
        <p:spPr>
          <a:xfrm>
            <a:off x="11427076" y="7047851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28" name="carbon (7).png" descr="carbon (7).png"/>
          <p:cNvPicPr>
            <a:picLocks noChangeAspect="1"/>
          </p:cNvPicPr>
          <p:nvPr/>
        </p:nvPicPr>
        <p:blipFill>
          <a:blip r:embed="rId4">
            <a:extLst/>
          </a:blip>
          <a:srcRect l="0" t="57117" r="0" b="15326"/>
          <a:stretch>
            <a:fillRect/>
          </a:stretch>
        </p:blipFill>
        <p:spPr>
          <a:xfrm>
            <a:off x="451613" y="8260017"/>
            <a:ext cx="11662169" cy="5090382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5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1" dur="indefinite" fill="hold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5" grpId="1"/>
      <p:bldP build="whole" bldLvl="1" animBg="1" rev="0" advAuto="0" spid="427" grpId="4"/>
      <p:bldP build="whole" bldLvl="1" animBg="1" rev="0" advAuto="0" spid="426" grpId="5"/>
      <p:bldP build="whole" bldLvl="1" animBg="1" rev="0" advAuto="0" spid="428" grpId="3"/>
      <p:bldP build="whole" bldLvl="1" animBg="1" rev="0" advAuto="0" spid="426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carbon (12).png" descr="carbon (1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157" y="-3819131"/>
            <a:ext cx="11612167" cy="1704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my_experiment/…"/>
          <p:cNvSpPr txBox="1"/>
          <p:nvPr/>
        </p:nvSpPr>
        <p:spPr>
          <a:xfrm>
            <a:off x="22858375" y="-2794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434" name="Rectangle"/>
          <p:cNvSpPr/>
          <p:nvPr/>
        </p:nvSpPr>
        <p:spPr>
          <a:xfrm>
            <a:off x="12529636" y="-1790868"/>
            <a:ext cx="11902612" cy="38527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5" name="Rectangle"/>
          <p:cNvSpPr/>
          <p:nvPr/>
        </p:nvSpPr>
        <p:spPr>
          <a:xfrm>
            <a:off x="12473403" y="11001473"/>
            <a:ext cx="11732274" cy="38527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6" name="Rectangle"/>
          <p:cNvSpPr/>
          <p:nvPr/>
        </p:nvSpPr>
        <p:spPr>
          <a:xfrm>
            <a:off x="12388234" y="2044867"/>
            <a:ext cx="11902612" cy="23622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7" name="Rectangle"/>
          <p:cNvSpPr/>
          <p:nvPr/>
        </p:nvSpPr>
        <p:spPr>
          <a:xfrm flipH="1" rot="10800000">
            <a:off x="12358831" y="8665574"/>
            <a:ext cx="11961418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8" name="config.txt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config.txt</a:t>
            </a:r>
          </a:p>
        </p:txBody>
      </p:sp>
      <p:sp>
        <p:nvSpPr>
          <p:cNvPr id="439" name="Server Parameters"/>
          <p:cNvSpPr txBox="1"/>
          <p:nvPr/>
        </p:nvSpPr>
        <p:spPr>
          <a:xfrm>
            <a:off x="242120" y="3700255"/>
            <a:ext cx="45770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Server Parameters</a:t>
            </a:r>
          </a:p>
        </p:txBody>
      </p:sp>
      <p:pic>
        <p:nvPicPr>
          <p:cNvPr id="440" name="carbon (11).png" descr="carbon (1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0241" y="5744512"/>
            <a:ext cx="10972716" cy="658363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Correspond to default.conf"/>
          <p:cNvSpPr txBox="1"/>
          <p:nvPr/>
        </p:nvSpPr>
        <p:spPr>
          <a:xfrm>
            <a:off x="328264" y="4836887"/>
            <a:ext cx="111950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Correspond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default.conf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11393858" y="4277039"/>
            <a:ext cx="1104750" cy="2099046"/>
            <a:chOff x="0" y="0"/>
            <a:chExt cx="1104749" cy="2099044"/>
          </a:xfrm>
        </p:grpSpPr>
        <p:sp>
          <p:nvSpPr>
            <p:cNvPr id="442" name="{"/>
            <p:cNvSpPr txBox="1"/>
            <p:nvPr/>
          </p:nvSpPr>
          <p:spPr>
            <a:xfrm>
              <a:off x="814485" y="-1"/>
              <a:ext cx="290265" cy="2099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9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443" name="––"/>
            <p:cNvSpPr txBox="1"/>
            <p:nvPr/>
          </p:nvSpPr>
          <p:spPr>
            <a:xfrm>
              <a:off x="0" y="160922"/>
              <a:ext cx="1087788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1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––</a:t>
              </a:r>
            </a:p>
          </p:txBody>
        </p:sp>
      </p:grpSp>
      <p:sp>
        <p:nvSpPr>
          <p:cNvPr id="445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250"/>
                                        <p:tgtEl>
                                          <p:spTgt spid="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1" grpId="2"/>
      <p:bldP build="whole" bldLvl="1" animBg="1" rev="0" advAuto="0" spid="444" grpId="3"/>
      <p:bldP build="whole" bldLvl="1" animBg="1" rev="0" advAuto="0" spid="44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carbon (12).png" descr="carbon (1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157" y="-3819131"/>
            <a:ext cx="11612167" cy="1704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my_experiment/…"/>
          <p:cNvSpPr txBox="1"/>
          <p:nvPr/>
        </p:nvSpPr>
        <p:spPr>
          <a:xfrm>
            <a:off x="22858375" y="-2794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450" name="Rectangle"/>
          <p:cNvSpPr/>
          <p:nvPr/>
        </p:nvSpPr>
        <p:spPr>
          <a:xfrm>
            <a:off x="12529636" y="-1790868"/>
            <a:ext cx="11902612" cy="38527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1" name="Rectangle"/>
          <p:cNvSpPr/>
          <p:nvPr/>
        </p:nvSpPr>
        <p:spPr>
          <a:xfrm>
            <a:off x="12473403" y="11001473"/>
            <a:ext cx="11732274" cy="38527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2" name="Rectangle"/>
          <p:cNvSpPr/>
          <p:nvPr/>
        </p:nvSpPr>
        <p:spPr>
          <a:xfrm>
            <a:off x="12388234" y="2044867"/>
            <a:ext cx="11902612" cy="23622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" name="Rectangle"/>
          <p:cNvSpPr/>
          <p:nvPr/>
        </p:nvSpPr>
        <p:spPr>
          <a:xfrm flipH="1" rot="10800000">
            <a:off x="12358831" y="8665574"/>
            <a:ext cx="11961418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" name="config.txt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config.txt</a:t>
            </a:r>
          </a:p>
        </p:txBody>
      </p:sp>
      <p:sp>
        <p:nvSpPr>
          <p:cNvPr id="455" name="Server Parameters"/>
          <p:cNvSpPr txBox="1"/>
          <p:nvPr/>
        </p:nvSpPr>
        <p:spPr>
          <a:xfrm>
            <a:off x="242120" y="3700255"/>
            <a:ext cx="45770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03200" indent="-203200" algn="l">
              <a:defRPr sz="40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Server Parameters</a:t>
            </a:r>
          </a:p>
        </p:txBody>
      </p:sp>
      <p:sp>
        <p:nvSpPr>
          <p:cNvPr id="456" name="Correspond to default.conf"/>
          <p:cNvSpPr txBox="1"/>
          <p:nvPr/>
        </p:nvSpPr>
        <p:spPr>
          <a:xfrm>
            <a:off x="328264" y="4836887"/>
            <a:ext cx="111950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Correspond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default.conf</a:t>
            </a:r>
          </a:p>
        </p:txBody>
      </p:sp>
      <p:grpSp>
        <p:nvGrpSpPr>
          <p:cNvPr id="459" name="Group"/>
          <p:cNvGrpSpPr/>
          <p:nvPr/>
        </p:nvGrpSpPr>
        <p:grpSpPr>
          <a:xfrm>
            <a:off x="11393858" y="4277039"/>
            <a:ext cx="1104750" cy="2099046"/>
            <a:chOff x="0" y="0"/>
            <a:chExt cx="1104749" cy="2099044"/>
          </a:xfrm>
        </p:grpSpPr>
        <p:sp>
          <p:nvSpPr>
            <p:cNvPr id="457" name="{"/>
            <p:cNvSpPr txBox="1"/>
            <p:nvPr/>
          </p:nvSpPr>
          <p:spPr>
            <a:xfrm>
              <a:off x="814485" y="-1"/>
              <a:ext cx="290265" cy="2099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9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458" name="––"/>
            <p:cNvSpPr txBox="1"/>
            <p:nvPr/>
          </p:nvSpPr>
          <p:spPr>
            <a:xfrm>
              <a:off x="0" y="160922"/>
              <a:ext cx="1087788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1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––</a:t>
              </a:r>
            </a:p>
          </p:txBody>
        </p:sp>
      </p:grpSp>
      <p:sp>
        <p:nvSpPr>
          <p:cNvPr id="460" name="Maximum time (min) participants may take to complete the experiment…"/>
          <p:cNvSpPr txBox="1"/>
          <p:nvPr/>
        </p:nvSpPr>
        <p:spPr>
          <a:xfrm>
            <a:off x="328264" y="5561644"/>
            <a:ext cx="1064380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Maximum time (min) participants may take to complete the experiment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Correspond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docker-compose.yml</a:t>
            </a:r>
          </a:p>
        </p:txBody>
      </p:sp>
      <p:grpSp>
        <p:nvGrpSpPr>
          <p:cNvPr id="463" name="Group"/>
          <p:cNvGrpSpPr/>
          <p:nvPr/>
        </p:nvGrpSpPr>
        <p:grpSpPr>
          <a:xfrm>
            <a:off x="11393858" y="7106070"/>
            <a:ext cx="1104750" cy="2099046"/>
            <a:chOff x="0" y="0"/>
            <a:chExt cx="1104749" cy="2099044"/>
          </a:xfrm>
        </p:grpSpPr>
        <p:sp>
          <p:nvSpPr>
            <p:cNvPr id="461" name="{"/>
            <p:cNvSpPr txBox="1"/>
            <p:nvPr/>
          </p:nvSpPr>
          <p:spPr>
            <a:xfrm>
              <a:off x="814485" y="-1"/>
              <a:ext cx="290265" cy="2099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9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462" name="––"/>
            <p:cNvSpPr txBox="1"/>
            <p:nvPr/>
          </p:nvSpPr>
          <p:spPr>
            <a:xfrm>
              <a:off x="0" y="160922"/>
              <a:ext cx="1087788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1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––</a:t>
              </a:r>
            </a:p>
          </p:txBody>
        </p:sp>
      </p:grpSp>
      <p:sp>
        <p:nvSpPr>
          <p:cNvPr id="464" name="Arrow"/>
          <p:cNvSpPr/>
          <p:nvPr/>
        </p:nvSpPr>
        <p:spPr>
          <a:xfrm>
            <a:off x="11638161" y="5802157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65" name="carbon (7).png" descr="carbon (7).png"/>
          <p:cNvPicPr>
            <a:picLocks noChangeAspect="1"/>
          </p:cNvPicPr>
          <p:nvPr/>
        </p:nvPicPr>
        <p:blipFill>
          <a:blip r:embed="rId4">
            <a:extLst/>
          </a:blip>
          <a:srcRect l="0" t="32974" r="0" b="44198"/>
          <a:stretch>
            <a:fillRect/>
          </a:stretch>
        </p:blipFill>
        <p:spPr>
          <a:xfrm>
            <a:off x="223060" y="8838095"/>
            <a:ext cx="11732274" cy="4242175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4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8" dur="indefinite" fill="hold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1" dur="indefinite" fill="hold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9" grpId="3"/>
      <p:bldP build="whole" bldLvl="1" animBg="1" rev="0" advAuto="0" spid="463" grpId="4"/>
      <p:bldP build="whole" bldLvl="1" animBg="1" rev="0" advAuto="0" spid="465" grpId="6"/>
      <p:bldP build="p" bldLvl="5" animBg="1" rev="0" advAuto="0" spid="460" grpId="1"/>
      <p:bldP build="whole" bldLvl="1" animBg="1" rev="0" advAuto="0" spid="464" grpId="2"/>
      <p:bldP build="whole" bldLvl="1" animBg="1" rev="0" advAuto="0" spid="464" grpId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my_experiment/…"/>
          <p:cNvSpPr txBox="1"/>
          <p:nvPr/>
        </p:nvSpPr>
        <p:spPr>
          <a:xfrm>
            <a:off x="22858375" y="-2794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470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471" name="templates/…"/>
          <p:cNvSpPr txBox="1"/>
          <p:nvPr/>
        </p:nvSpPr>
        <p:spPr>
          <a:xfrm>
            <a:off x="15840780" y="5229963"/>
            <a:ext cx="6613439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exp.html</a:t>
            </a:r>
          </a:p>
        </p:txBody>
      </p:sp>
      <p:sp>
        <p:nvSpPr>
          <p:cNvPr id="472" name="Study advertisement page…"/>
          <p:cNvSpPr txBox="1"/>
          <p:nvPr/>
        </p:nvSpPr>
        <p:spPr>
          <a:xfrm>
            <a:off x="713492" y="4721835"/>
            <a:ext cx="13216112" cy="716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Study advertisement page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Shown after completing experiment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Fill in with IRB-approved consent form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Redirects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ad.html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Shown when an error occurs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The main experiment</a:t>
            </a:r>
          </a:p>
        </p:txBody>
      </p:sp>
      <p:sp>
        <p:nvSpPr>
          <p:cNvPr id="473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250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5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25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25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25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1" grpId="1"/>
      <p:bldP build="p" bldLvl="5" animBg="1" rev="0" advAuto="0" spid="472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my_experiment/…"/>
          <p:cNvSpPr txBox="1"/>
          <p:nvPr/>
        </p:nvSpPr>
        <p:spPr>
          <a:xfrm>
            <a:off x="25525375" y="-5461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477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478" name="exp/…"/>
          <p:cNvSpPr txBox="1"/>
          <p:nvPr/>
        </p:nvSpPr>
        <p:spPr>
          <a:xfrm>
            <a:off x="23368979" y="-2540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  <p:sp>
        <p:nvSpPr>
          <p:cNvPr id="479" name="templates/…"/>
          <p:cNvSpPr txBox="1"/>
          <p:nvPr/>
        </p:nvSpPr>
        <p:spPr>
          <a:xfrm>
            <a:off x="20893130" y="127000"/>
            <a:ext cx="336387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exp.html</a:t>
            </a:r>
          </a:p>
        </p:txBody>
      </p:sp>
      <p:pic>
        <p:nvPicPr>
          <p:cNvPr id="480" name="carbon (18).png" descr="carbon (18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2632" y="2289942"/>
            <a:ext cx="12115718" cy="11062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carbon (18).png" descr="carbon (1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336" y="3467099"/>
            <a:ext cx="20696014" cy="18897261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Rectangle"/>
          <p:cNvSpPr/>
          <p:nvPr/>
        </p:nvSpPr>
        <p:spPr>
          <a:xfrm>
            <a:off x="1100656" y="-2432253"/>
            <a:ext cx="22341408" cy="3459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4" name="Rectangle"/>
          <p:cNvSpPr/>
          <p:nvPr/>
        </p:nvSpPr>
        <p:spPr>
          <a:xfrm>
            <a:off x="2434532" y="10598555"/>
            <a:ext cx="22341408" cy="3311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" name="Rectangle"/>
          <p:cNvSpPr/>
          <p:nvPr/>
        </p:nvSpPr>
        <p:spPr>
          <a:xfrm>
            <a:off x="2418301" y="967053"/>
            <a:ext cx="21144056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" name="Rectangle"/>
          <p:cNvSpPr/>
          <p:nvPr/>
        </p:nvSpPr>
        <p:spPr>
          <a:xfrm flipH="1" rot="10800000">
            <a:off x="1490808" y="8258403"/>
            <a:ext cx="23303489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87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my_experiment/…"/>
          <p:cNvSpPr txBox="1"/>
          <p:nvPr/>
        </p:nvSpPr>
        <p:spPr>
          <a:xfrm>
            <a:off x="25525375" y="-5461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489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490" name="exp/…"/>
          <p:cNvSpPr txBox="1"/>
          <p:nvPr/>
        </p:nvSpPr>
        <p:spPr>
          <a:xfrm>
            <a:off x="23368979" y="-2540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  <p:sp>
        <p:nvSpPr>
          <p:cNvPr id="491" name="templates/…"/>
          <p:cNvSpPr txBox="1"/>
          <p:nvPr/>
        </p:nvSpPr>
        <p:spPr>
          <a:xfrm>
            <a:off x="20893130" y="127000"/>
            <a:ext cx="336387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exp.html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carbon (18).png" descr="carbon (1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336" y="-1016001"/>
            <a:ext cx="20696014" cy="18897261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Rectangle"/>
          <p:cNvSpPr/>
          <p:nvPr/>
        </p:nvSpPr>
        <p:spPr>
          <a:xfrm>
            <a:off x="1100656" y="-2114753"/>
            <a:ext cx="22341408" cy="3459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5" name="Rectangle"/>
          <p:cNvSpPr/>
          <p:nvPr/>
        </p:nvSpPr>
        <p:spPr>
          <a:xfrm>
            <a:off x="2434532" y="10471555"/>
            <a:ext cx="22341408" cy="3311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6" name="Rectangle"/>
          <p:cNvSpPr/>
          <p:nvPr/>
        </p:nvSpPr>
        <p:spPr>
          <a:xfrm>
            <a:off x="2418301" y="1284553"/>
            <a:ext cx="21144056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7" name="Rectangle"/>
          <p:cNvSpPr/>
          <p:nvPr/>
        </p:nvSpPr>
        <p:spPr>
          <a:xfrm flipH="1" rot="10800000">
            <a:off x="1490808" y="8131403"/>
            <a:ext cx="23303489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98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my_experiment/…"/>
          <p:cNvSpPr txBox="1"/>
          <p:nvPr/>
        </p:nvSpPr>
        <p:spPr>
          <a:xfrm>
            <a:off x="25525375" y="-5461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00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501" name="exp/…"/>
          <p:cNvSpPr txBox="1"/>
          <p:nvPr/>
        </p:nvSpPr>
        <p:spPr>
          <a:xfrm>
            <a:off x="23368979" y="-2540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  <p:sp>
        <p:nvSpPr>
          <p:cNvPr id="502" name="templates/…"/>
          <p:cNvSpPr txBox="1"/>
          <p:nvPr/>
        </p:nvSpPr>
        <p:spPr>
          <a:xfrm>
            <a:off x="20893130" y="127000"/>
            <a:ext cx="336387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exp.html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carbon (18).png" descr="carbon (1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336" y="-5702301"/>
            <a:ext cx="20696014" cy="18897261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Rectangle"/>
          <p:cNvSpPr/>
          <p:nvPr/>
        </p:nvSpPr>
        <p:spPr>
          <a:xfrm>
            <a:off x="1100656" y="-2343353"/>
            <a:ext cx="22341408" cy="3459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6" name="Rectangle"/>
          <p:cNvSpPr/>
          <p:nvPr/>
        </p:nvSpPr>
        <p:spPr>
          <a:xfrm>
            <a:off x="2434532" y="10763655"/>
            <a:ext cx="22341408" cy="3311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7" name="Rectangle"/>
          <p:cNvSpPr/>
          <p:nvPr/>
        </p:nvSpPr>
        <p:spPr>
          <a:xfrm>
            <a:off x="2418301" y="1055953"/>
            <a:ext cx="21144056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8" name="Rectangle"/>
          <p:cNvSpPr/>
          <p:nvPr/>
        </p:nvSpPr>
        <p:spPr>
          <a:xfrm flipH="1" rot="10800000">
            <a:off x="1490808" y="8423503"/>
            <a:ext cx="23303489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509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my_experiment/…"/>
          <p:cNvSpPr txBox="1"/>
          <p:nvPr/>
        </p:nvSpPr>
        <p:spPr>
          <a:xfrm>
            <a:off x="25525375" y="-5461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11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512" name="exp/…"/>
          <p:cNvSpPr txBox="1"/>
          <p:nvPr/>
        </p:nvSpPr>
        <p:spPr>
          <a:xfrm>
            <a:off x="23368979" y="-2540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  <p:sp>
        <p:nvSpPr>
          <p:cNvPr id="513" name="templates/…"/>
          <p:cNvSpPr txBox="1"/>
          <p:nvPr/>
        </p:nvSpPr>
        <p:spPr>
          <a:xfrm>
            <a:off x="20893130" y="127000"/>
            <a:ext cx="336387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exp.html</a:t>
            </a:r>
          </a:p>
        </p:txBody>
      </p:sp>
      <p:sp>
        <p:nvSpPr>
          <p:cNvPr id="514" name="Required block, but fields provided by the psiTurk server…"/>
          <p:cNvSpPr txBox="1"/>
          <p:nvPr/>
        </p:nvSpPr>
        <p:spPr>
          <a:xfrm>
            <a:off x="2707213" y="10817483"/>
            <a:ext cx="13811738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Required block, but fields provided by the psiTurk server</a:t>
            </a:r>
          </a:p>
          <a:p>
            <a: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Generated dynamically at runtime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1352176" y="3638460"/>
            <a:ext cx="1087789" cy="2099046"/>
            <a:chOff x="0" y="0"/>
            <a:chExt cx="1087787" cy="2099044"/>
          </a:xfrm>
        </p:grpSpPr>
        <p:sp>
          <p:nvSpPr>
            <p:cNvPr id="515" name="{"/>
            <p:cNvSpPr txBox="1"/>
            <p:nvPr/>
          </p:nvSpPr>
          <p:spPr>
            <a:xfrm>
              <a:off x="712457" y="0"/>
              <a:ext cx="290264" cy="2099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516" name="–"/>
            <p:cNvSpPr txBox="1"/>
            <p:nvPr/>
          </p:nvSpPr>
          <p:spPr>
            <a:xfrm>
              <a:off x="0" y="150110"/>
              <a:ext cx="1087788" cy="171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700">
                  <a:solidFill>
                    <a:srgbClr val="000000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–</a:t>
              </a:r>
            </a:p>
          </p:txBody>
        </p:sp>
      </p:grpSp>
      <p:sp>
        <p:nvSpPr>
          <p:cNvPr id="518" name="Arrow"/>
          <p:cNvSpPr/>
          <p:nvPr/>
        </p:nvSpPr>
        <p:spPr>
          <a:xfrm>
            <a:off x="1576368" y="6705358"/>
            <a:ext cx="909919" cy="355601"/>
          </a:xfrm>
          <a:prstGeom prst="rightArrow">
            <a:avLst>
              <a:gd name="adj1" fmla="val 44000"/>
              <a:gd name="adj2" fmla="val 11470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5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7" dur="indefinite" fill="hold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7" grpId="2"/>
      <p:bldP build="whole" bldLvl="1" animBg="1" rev="0" advAuto="0" spid="518" grpId="3"/>
      <p:bldP build="whole" bldLvl="1" animBg="1" rev="0" advAuto="0" spid="517" grpId="4"/>
      <p:bldP build="p" bldLvl="5" animBg="1" rev="0" advAuto="0" spid="51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carbon (18).png" descr="carbon (1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336" y="-10528301"/>
            <a:ext cx="20696014" cy="18897261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Rectangle"/>
          <p:cNvSpPr/>
          <p:nvPr/>
        </p:nvSpPr>
        <p:spPr>
          <a:xfrm>
            <a:off x="1100656" y="-2178253"/>
            <a:ext cx="22341408" cy="34596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2434532" y="10763655"/>
            <a:ext cx="22341408" cy="3311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3" name="Rectangle"/>
          <p:cNvSpPr/>
          <p:nvPr/>
        </p:nvSpPr>
        <p:spPr>
          <a:xfrm>
            <a:off x="2418301" y="1221053"/>
            <a:ext cx="21144056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4" name="Rectangle"/>
          <p:cNvSpPr/>
          <p:nvPr/>
        </p:nvSpPr>
        <p:spPr>
          <a:xfrm flipH="1" rot="10800000">
            <a:off x="1490808" y="8423503"/>
            <a:ext cx="23303489" cy="23426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525" name="psiturk.png" descr="psiturk.png"/>
          <p:cNvPicPr>
            <a:picLocks noChangeAspect="1"/>
          </p:cNvPicPr>
          <p:nvPr/>
        </p:nvPicPr>
        <p:blipFill>
          <a:blip r:embed="rId3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my_experiment/…"/>
          <p:cNvSpPr txBox="1"/>
          <p:nvPr/>
        </p:nvSpPr>
        <p:spPr>
          <a:xfrm>
            <a:off x="25525375" y="-54610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27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528" name="exp/…"/>
          <p:cNvSpPr txBox="1"/>
          <p:nvPr/>
        </p:nvSpPr>
        <p:spPr>
          <a:xfrm>
            <a:off x="23368979" y="-2540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  <p:sp>
        <p:nvSpPr>
          <p:cNvPr id="529" name="templates/…"/>
          <p:cNvSpPr txBox="1"/>
          <p:nvPr/>
        </p:nvSpPr>
        <p:spPr>
          <a:xfrm>
            <a:off x="20893130" y="127000"/>
            <a:ext cx="336387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exp.html</a:t>
            </a:r>
          </a:p>
        </p:txBody>
      </p:sp>
      <p:sp>
        <p:nvSpPr>
          <p:cNvPr id="530" name="HTML body is empty, content is rendered by jsPsych"/>
          <p:cNvSpPr txBox="1"/>
          <p:nvPr/>
        </p:nvSpPr>
        <p:spPr>
          <a:xfrm>
            <a:off x="2707213" y="10817483"/>
            <a:ext cx="138117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57200" indent="-228600" algn="l">
              <a:spcBef>
                <a:spcPts val="2700"/>
              </a:spcBef>
              <a:buSzPct val="100000"/>
              <a:buChar char="•"/>
              <a:defRPr sz="4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 HTML body is empty, content is rendered by jsPsych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at is MTurk?"/>
          <p:cNvSpPr txBox="1"/>
          <p:nvPr/>
        </p:nvSpPr>
        <p:spPr>
          <a:xfrm>
            <a:off x="8017764" y="476250"/>
            <a:ext cx="8348473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is MTurk?</a:t>
            </a:r>
          </a:p>
        </p:txBody>
      </p:sp>
      <p:sp>
        <p:nvSpPr>
          <p:cNvPr id="184" name="Crowdsourcing platform created by Amazon…"/>
          <p:cNvSpPr txBox="1"/>
          <p:nvPr/>
        </p:nvSpPr>
        <p:spPr>
          <a:xfrm>
            <a:off x="2019299" y="2617470"/>
            <a:ext cx="20345403" cy="1003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Crowdsourcing platform created by Amazon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“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Requesters</a:t>
            </a:r>
            <a:r>
              <a:t>” post “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HITs</a:t>
            </a:r>
            <a:r>
              <a:t>" (Human Intelligence Tasks) for “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workers</a:t>
            </a:r>
            <a:r>
              <a:t>” to complete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HITs range from simple to complex</a:t>
            </a:r>
          </a:p>
          <a:p>
            <a:pPr lvl="2" marL="11430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Image labeling for ML</a:t>
            </a:r>
          </a:p>
          <a:p>
            <a:pPr lvl="2" marL="11430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Audio transcription</a:t>
            </a:r>
          </a:p>
          <a:p>
            <a:pPr lvl="2" marL="11430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Writing product descriptions for websites</a:t>
            </a:r>
          </a:p>
          <a:p>
            <a:pPr lvl="2" marL="1143000" indent="-228600" algn="l">
              <a:lnSpc>
                <a:spcPct val="150000"/>
              </a:lnSpc>
              <a:buSzPct val="100000"/>
              <a:buChar char="•"/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Full behavioral experiments</a:t>
            </a:r>
          </a:p>
        </p:txBody>
      </p:sp>
      <p:pic>
        <p:nvPicPr>
          <p:cNvPr id="185" name="mturk.jpg" descr="mturk.jpg"/>
          <p:cNvPicPr>
            <a:picLocks noChangeAspect="1"/>
          </p:cNvPicPr>
          <p:nvPr/>
        </p:nvPicPr>
        <p:blipFill>
          <a:blip r:embed="rId2">
            <a:extLst/>
          </a:blip>
          <a:srcRect l="9011" t="31317" r="9011" b="29442"/>
          <a:stretch>
            <a:fillRect/>
          </a:stretch>
        </p:blipFill>
        <p:spPr>
          <a:xfrm>
            <a:off x="254000" y="254000"/>
            <a:ext cx="3183781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5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5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25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mplates/…"/>
          <p:cNvSpPr txBox="1"/>
          <p:nvPr/>
        </p:nvSpPr>
        <p:spPr>
          <a:xfrm>
            <a:off x="20893130" y="127000"/>
            <a:ext cx="336387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templates/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ad.html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complete.html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consent.html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default.html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error.html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exp.html</a:t>
            </a:r>
          </a:p>
        </p:txBody>
      </p:sp>
      <p:pic>
        <p:nvPicPr>
          <p:cNvPr id="533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my_experiment/…"/>
          <p:cNvSpPr txBox="1"/>
          <p:nvPr/>
        </p:nvSpPr>
        <p:spPr>
          <a:xfrm>
            <a:off x="23925175" y="-26162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35" name="templates/"/>
          <p:cNvSpPr txBox="1"/>
          <p:nvPr/>
        </p:nvSpPr>
        <p:spPr>
          <a:xfrm>
            <a:off x="8885280" y="628649"/>
            <a:ext cx="661343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templates/</a:t>
            </a:r>
          </a:p>
        </p:txBody>
      </p:sp>
      <p:sp>
        <p:nvSpPr>
          <p:cNvPr id="536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static/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templates/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0" advTm="0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xit" nodeType="afterEffect" presetSubtype="1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6" grpId="1"/>
      <p:bldP build="whole" bldLvl="1" animBg="1" rev="0" advAuto="0" spid="532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my_experiment/…"/>
          <p:cNvSpPr txBox="1"/>
          <p:nvPr/>
        </p:nvSpPr>
        <p:spPr>
          <a:xfrm>
            <a:off x="23925175" y="-26162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40" name="static/"/>
          <p:cNvSpPr txBox="1"/>
          <p:nvPr/>
        </p:nvSpPr>
        <p:spPr>
          <a:xfrm>
            <a:off x="9860151" y="628649"/>
            <a:ext cx="466369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static/</a:t>
            </a:r>
          </a:p>
        </p:txBody>
      </p:sp>
      <p:sp>
        <p:nvSpPr>
          <p:cNvPr id="541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static/</a:t>
            </a:r>
            <a:endParaRPr>
              <a:solidFill>
                <a:srgbClr val="000000"/>
              </a:solidFill>
            </a:endParaRP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sp>
        <p:nvSpPr>
          <p:cNvPr id="542" name="static/…"/>
          <p:cNvSpPr txBox="1"/>
          <p:nvPr/>
        </p:nvSpPr>
        <p:spPr>
          <a:xfrm>
            <a:off x="13796004" y="4937852"/>
            <a:ext cx="4319626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js/</a:t>
            </a:r>
          </a:p>
        </p:txBody>
      </p:sp>
      <p:sp>
        <p:nvSpPr>
          <p:cNvPr id="543" name="Stylesheets for experiment pages…"/>
          <p:cNvSpPr txBox="1"/>
          <p:nvPr/>
        </p:nvSpPr>
        <p:spPr>
          <a:xfrm>
            <a:off x="713492" y="4721835"/>
            <a:ext cx="13216112" cy="590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Stylesheets for experiment pages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Font libraries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Experiment stimuli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External JavaScript libraries</a:t>
            </a:r>
          </a:p>
          <a:p>
            <a:pPr marL="228600" indent="-228600" algn="l">
              <a:spcBef>
                <a:spcPts val="3800"/>
              </a:spcBef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Main experiment functionality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5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25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5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250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250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250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250"/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25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250"/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2" grpId="1"/>
      <p:bldP build="p" bldLvl="5" animBg="1" rev="0" advAuto="0" spid="543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my_experiment/…"/>
          <p:cNvSpPr txBox="1"/>
          <p:nvPr/>
        </p:nvSpPr>
        <p:spPr>
          <a:xfrm>
            <a:off x="23925175" y="-26162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47" name="static/"/>
          <p:cNvSpPr txBox="1"/>
          <p:nvPr/>
        </p:nvSpPr>
        <p:spPr>
          <a:xfrm>
            <a:off x="9860151" y="628649"/>
            <a:ext cx="466369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static/</a:t>
            </a:r>
          </a:p>
        </p:txBody>
      </p:sp>
      <p:sp>
        <p:nvSpPr>
          <p:cNvPr id="548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static/</a:t>
            </a:r>
            <a:endParaRPr>
              <a:solidFill>
                <a:srgbClr val="000000"/>
              </a:solidFill>
            </a:endParaRP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sp>
        <p:nvSpPr>
          <p:cNvPr id="549" name="static/…"/>
          <p:cNvSpPr txBox="1"/>
          <p:nvPr/>
        </p:nvSpPr>
        <p:spPr>
          <a:xfrm>
            <a:off x="13796004" y="4937852"/>
            <a:ext cx="9671857" cy="698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│   ├── bootstrap.min.css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│   ├── style.css</a:t>
            </a:r>
          </a:p>
          <a:p>
            <a:pPr algn="l" defTabSz="457200">
              <a:defRPr sz="5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│   └── jsPsych.css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js/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my_experiment/…"/>
          <p:cNvSpPr txBox="1"/>
          <p:nvPr/>
        </p:nvSpPr>
        <p:spPr>
          <a:xfrm>
            <a:off x="23925175" y="-26162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53" name="static/"/>
          <p:cNvSpPr txBox="1"/>
          <p:nvPr/>
        </p:nvSpPr>
        <p:spPr>
          <a:xfrm>
            <a:off x="9860151" y="628649"/>
            <a:ext cx="466369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static/</a:t>
            </a:r>
          </a:p>
        </p:txBody>
      </p:sp>
      <p:sp>
        <p:nvSpPr>
          <p:cNvPr id="554" name="exp/…"/>
          <p:cNvSpPr txBox="1"/>
          <p:nvPr/>
        </p:nvSpPr>
        <p:spPr>
          <a:xfrm>
            <a:off x="20701979" y="127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static/</a:t>
            </a:r>
            <a:endParaRPr>
              <a:solidFill>
                <a:srgbClr val="000000"/>
              </a:solidFill>
            </a:endParaRP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sp>
        <p:nvSpPr>
          <p:cNvPr id="555" name="static/…"/>
          <p:cNvSpPr txBox="1"/>
          <p:nvPr/>
        </p:nvSpPr>
        <p:spPr>
          <a:xfrm>
            <a:off x="13796004" y="4937852"/>
            <a:ext cx="4319626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js/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psiturk.png" descr="psiturk.png"/>
          <p:cNvPicPr>
            <a:picLocks noChangeAspect="1"/>
          </p:cNvPicPr>
          <p:nvPr/>
        </p:nvPicPr>
        <p:blipFill>
          <a:blip r:embed="rId2">
            <a:extLst/>
          </a:blip>
          <a:srcRect l="56023" t="15175" r="23950" b="60623"/>
          <a:stretch>
            <a:fillRect/>
          </a:stretch>
        </p:blipFill>
        <p:spPr>
          <a:xfrm>
            <a:off x="254000" y="254000"/>
            <a:ext cx="3284115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8" name="my_experiment/…"/>
          <p:cNvSpPr txBox="1"/>
          <p:nvPr/>
        </p:nvSpPr>
        <p:spPr>
          <a:xfrm>
            <a:off x="26465175" y="-5156200"/>
            <a:ext cx="4319625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data/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Dockerfile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docker-compose.yml</a:t>
            </a:r>
          </a:p>
          <a:p>
            <a:pPr algn="l" defTabSz="4572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default.conf</a:t>
            </a:r>
          </a:p>
        </p:txBody>
      </p:sp>
      <p:sp>
        <p:nvSpPr>
          <p:cNvPr id="559" name="js/"/>
          <p:cNvSpPr txBox="1"/>
          <p:nvPr/>
        </p:nvSpPr>
        <p:spPr>
          <a:xfrm>
            <a:off x="11159979" y="628649"/>
            <a:ext cx="2064042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js/</a:t>
            </a:r>
          </a:p>
        </p:txBody>
      </p:sp>
      <p:sp>
        <p:nvSpPr>
          <p:cNvPr id="560" name="exp/…"/>
          <p:cNvSpPr txBox="1"/>
          <p:nvPr/>
        </p:nvSpPr>
        <p:spPr>
          <a:xfrm>
            <a:off x="23241979" y="-2413000"/>
            <a:ext cx="3555021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exp/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.psiturkconfig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config.txt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custom.py</a:t>
            </a: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static/</a:t>
            </a:r>
            <a:endParaRPr>
              <a:solidFill>
                <a:srgbClr val="000000"/>
              </a:solidFill>
            </a:endParaRPr>
          </a:p>
          <a:p>
            <a:pPr algn="l" defTabSz="355600"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templates/</a:t>
            </a:r>
          </a:p>
        </p:txBody>
      </p:sp>
      <p:sp>
        <p:nvSpPr>
          <p:cNvPr id="561" name="static/…"/>
          <p:cNvSpPr txBox="1"/>
          <p:nvPr/>
        </p:nvSpPr>
        <p:spPr>
          <a:xfrm>
            <a:off x="22040037" y="127000"/>
            <a:ext cx="2216963" cy="25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js/</a:t>
            </a:r>
          </a:p>
        </p:txBody>
      </p:sp>
      <p:sp>
        <p:nvSpPr>
          <p:cNvPr id="562" name="js/…"/>
          <p:cNvSpPr txBox="1"/>
          <p:nvPr/>
        </p:nvSpPr>
        <p:spPr>
          <a:xfrm>
            <a:off x="9093798" y="4633729"/>
            <a:ext cx="14641786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js/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experiment.js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utils.js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jspsych.js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jspsych-html-button-response.js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jspsych-html-keyboard-response.js</a:t>
            </a:r>
          </a:p>
          <a:p>
            <a:pPr algn="l" defTabSz="457200">
              <a:spcBef>
                <a:spcPts val="400"/>
              </a:spcBef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jspsych-image-keyboard-response.js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50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25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250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250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What is jsPsych?"/>
          <p:cNvSpPr txBox="1"/>
          <p:nvPr/>
        </p:nvSpPr>
        <p:spPr>
          <a:xfrm>
            <a:off x="7774305" y="476250"/>
            <a:ext cx="883539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is jsPsych?</a:t>
            </a:r>
          </a:p>
        </p:txBody>
      </p:sp>
      <p:sp>
        <p:nvSpPr>
          <p:cNvPr id="565" name="Javascript library for running behavioral experiments in the browser…"/>
          <p:cNvSpPr txBox="1"/>
          <p:nvPr/>
        </p:nvSpPr>
        <p:spPr>
          <a:xfrm>
            <a:off x="2012539" y="3730625"/>
            <a:ext cx="20163841" cy="436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Javascript library for running behavioral experiments in the browser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Main library with “plugins” for stages and tasks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Experiment constructed as a “timeline” of plugins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Tons of provided plugins &amp; a template to build from</a:t>
            </a:r>
          </a:p>
        </p:txBody>
      </p:sp>
      <p:pic>
        <p:nvPicPr>
          <p:cNvPr id="566" name="jspsych-logo.jpg" descr="jspsych-logo.jpg"/>
          <p:cNvPicPr>
            <a:picLocks noChangeAspect="1"/>
          </p:cNvPicPr>
          <p:nvPr/>
        </p:nvPicPr>
        <p:blipFill>
          <a:blip r:embed="rId2">
            <a:extLst/>
          </a:blip>
          <a:srcRect l="22653" t="7302" r="22653" b="5251"/>
          <a:stretch>
            <a:fillRect/>
          </a:stretch>
        </p:blipFill>
        <p:spPr>
          <a:xfrm>
            <a:off x="254000" y="254000"/>
            <a:ext cx="3025927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static/…"/>
          <p:cNvSpPr txBox="1"/>
          <p:nvPr/>
        </p:nvSpPr>
        <p:spPr>
          <a:xfrm>
            <a:off x="22040037" y="127000"/>
            <a:ext cx="2216963" cy="25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js/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Why use jsPsych?"/>
          <p:cNvSpPr txBox="1"/>
          <p:nvPr/>
        </p:nvSpPr>
        <p:spPr>
          <a:xfrm>
            <a:off x="7499413" y="476250"/>
            <a:ext cx="938517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jsPsych?</a:t>
            </a:r>
          </a:p>
        </p:txBody>
      </p:sp>
      <p:pic>
        <p:nvPicPr>
          <p:cNvPr id="570" name="jspsych-logo.jpg" descr="jspsych-logo.jpg"/>
          <p:cNvPicPr>
            <a:picLocks noChangeAspect="1"/>
          </p:cNvPicPr>
          <p:nvPr/>
        </p:nvPicPr>
        <p:blipFill>
          <a:blip r:embed="rId2">
            <a:extLst/>
          </a:blip>
          <a:srcRect l="22653" t="7302" r="22653" b="5251"/>
          <a:stretch>
            <a:fillRect/>
          </a:stretch>
        </p:blipFill>
        <p:spPr>
          <a:xfrm>
            <a:off x="254000" y="254000"/>
            <a:ext cx="3025927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Makes creating psiTurk experiment much easier…"/>
          <p:cNvSpPr txBox="1"/>
          <p:nvPr/>
        </p:nvSpPr>
        <p:spPr>
          <a:xfrm>
            <a:off x="2012539" y="3730625"/>
            <a:ext cx="20163841" cy="320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Makes creating psiTurk experiment much easier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Makes experiment code easier to understand</a:t>
            </a:r>
          </a:p>
          <a:p>
            <a:pPr lvl="2" marL="1143000" indent="-228600" algn="l">
              <a:lnSpc>
                <a:spcPct val="15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psiturk.js</a:t>
            </a:r>
            <a:r>
              <a:t> functions invisible, generated at runtime</a:t>
            </a:r>
          </a:p>
        </p:txBody>
      </p:sp>
      <p:sp>
        <p:nvSpPr>
          <p:cNvPr id="572" name="static/…"/>
          <p:cNvSpPr txBox="1"/>
          <p:nvPr/>
        </p:nvSpPr>
        <p:spPr>
          <a:xfrm>
            <a:off x="22040037" y="127000"/>
            <a:ext cx="2216963" cy="25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js/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jspsych-logo.jpg" descr="jspsych-logo.jpg"/>
          <p:cNvPicPr>
            <a:picLocks noChangeAspect="1"/>
          </p:cNvPicPr>
          <p:nvPr/>
        </p:nvPicPr>
        <p:blipFill>
          <a:blip r:embed="rId2">
            <a:extLst/>
          </a:blip>
          <a:srcRect l="22653" t="7302" r="22653" b="5251"/>
          <a:stretch>
            <a:fillRect/>
          </a:stretch>
        </p:blipFill>
        <p:spPr>
          <a:xfrm>
            <a:off x="254000" y="254000"/>
            <a:ext cx="3025927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Screen Shot 2020-11-06 at 11.33.19 AM.png" descr="Screen Shot 2020-11-06 at 11.33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1634" y="4145782"/>
            <a:ext cx="11800732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Go/No-go task"/>
          <p:cNvSpPr txBox="1"/>
          <p:nvPr/>
        </p:nvSpPr>
        <p:spPr>
          <a:xfrm>
            <a:off x="8247506" y="2311016"/>
            <a:ext cx="7888987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Go/No-go task</a:t>
            </a:r>
          </a:p>
        </p:txBody>
      </p:sp>
      <p:sp>
        <p:nvSpPr>
          <p:cNvPr id="577" name="static/…"/>
          <p:cNvSpPr txBox="1"/>
          <p:nvPr/>
        </p:nvSpPr>
        <p:spPr>
          <a:xfrm>
            <a:off x="24580037" y="-2413000"/>
            <a:ext cx="2216963" cy="25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static/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css/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fonts/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images/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lib/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</a:t>
            </a:r>
            <a:r>
              <a:rPr>
                <a:solidFill>
                  <a:srgbClr val="000000"/>
                </a:solidFill>
              </a:rPr>
              <a:t>js/</a:t>
            </a:r>
          </a:p>
        </p:txBody>
      </p:sp>
      <p:sp>
        <p:nvSpPr>
          <p:cNvPr id="578" name="experiment.js"/>
          <p:cNvSpPr txBox="1"/>
          <p:nvPr/>
        </p:nvSpPr>
        <p:spPr>
          <a:xfrm>
            <a:off x="7910410" y="628649"/>
            <a:ext cx="856318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defRPr b="1" sz="8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experiment.js</a:t>
            </a:r>
          </a:p>
        </p:txBody>
      </p:sp>
      <p:sp>
        <p:nvSpPr>
          <p:cNvPr id="579" name="js/…"/>
          <p:cNvSpPr txBox="1"/>
          <p:nvPr/>
        </p:nvSpPr>
        <p:spPr>
          <a:xfrm>
            <a:off x="18377557" y="127000"/>
            <a:ext cx="5848835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js/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</a:t>
            </a:r>
            <a:r>
              <a:rPr>
                <a:solidFill>
                  <a:srgbClr val="000000"/>
                </a:solidFill>
              </a:rPr>
              <a:t>experiment.js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utils.js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jspsych.js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jspsych-html-button-…js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jspsych-html-keyboard-…js</a:t>
            </a:r>
          </a:p>
          <a:p>
            <a:pPr algn="l" defTabSz="457200">
              <a:spcBef>
                <a:spcPts val="400"/>
              </a:spcBef>
              <a:defRPr sz="2500">
                <a:solidFill>
                  <a:srgbClr val="9292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jspsych-image-keyboard-…js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6" grpId="2"/>
      <p:bldP build="whole" bldLvl="1" animBg="1" rev="0" advAuto="0" spid="579" grpId="1"/>
      <p:bldP build="whole" bldLvl="1" animBg="1" rev="0" advAuto="0" spid="575" grpId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Demo"/>
          <p:cNvSpPr txBox="1"/>
          <p:nvPr/>
        </p:nvSpPr>
        <p:spPr>
          <a:xfrm>
            <a:off x="10393045" y="3905249"/>
            <a:ext cx="359791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582" name="jspsych-logo.jpg" descr="jspsych-logo.jpg"/>
          <p:cNvPicPr>
            <a:picLocks noChangeAspect="1"/>
          </p:cNvPicPr>
          <p:nvPr/>
        </p:nvPicPr>
        <p:blipFill>
          <a:blip r:embed="rId2">
            <a:extLst/>
          </a:blip>
          <a:srcRect l="22653" t="7302" r="22653" b="5251"/>
          <a:stretch>
            <a:fillRect/>
          </a:stretch>
        </p:blipFill>
        <p:spPr>
          <a:xfrm>
            <a:off x="16691744" y="7577910"/>
            <a:ext cx="3025928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docker_facebook_share.png" descr="docker_facebook_share.png"/>
          <p:cNvPicPr>
            <a:picLocks noChangeAspect="1"/>
          </p:cNvPicPr>
          <p:nvPr/>
        </p:nvPicPr>
        <p:blipFill>
          <a:blip r:embed="rId3">
            <a:extLst/>
          </a:blip>
          <a:srcRect l="6971" t="7589" r="6971" b="7589"/>
          <a:stretch>
            <a:fillRect/>
          </a:stretch>
        </p:blipFill>
        <p:spPr>
          <a:xfrm>
            <a:off x="4675212" y="7577910"/>
            <a:ext cx="3016974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siturk.png" descr="psiturk.png"/>
          <p:cNvPicPr>
            <a:picLocks noChangeAspect="1"/>
          </p:cNvPicPr>
          <p:nvPr/>
        </p:nvPicPr>
        <p:blipFill>
          <a:blip r:embed="rId4">
            <a:extLst/>
          </a:blip>
          <a:srcRect l="56023" t="15175" r="23950" b="60623"/>
          <a:stretch>
            <a:fillRect/>
          </a:stretch>
        </p:blipFill>
        <p:spPr>
          <a:xfrm>
            <a:off x="10549929" y="7577909"/>
            <a:ext cx="3284116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fad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use MTurk?"/>
          <p:cNvSpPr txBox="1"/>
          <p:nvPr/>
        </p:nvSpPr>
        <p:spPr>
          <a:xfrm>
            <a:off x="7742872" y="476250"/>
            <a:ext cx="889825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MTurk?</a:t>
            </a:r>
          </a:p>
        </p:txBody>
      </p:sp>
      <p:sp>
        <p:nvSpPr>
          <p:cNvPr id="188" name="Large participant pool……"/>
          <p:cNvSpPr txBox="1"/>
          <p:nvPr/>
        </p:nvSpPr>
        <p:spPr>
          <a:xfrm>
            <a:off x="2019299" y="2617470"/>
            <a:ext cx="20345403" cy="924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 Large participant pool…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100,000 – 200,000 MTurk workers</a:t>
            </a:r>
            <a:r>
              <a:rPr baseline="31999"/>
              <a:t>1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2,000–12,000 active online at any time</a:t>
            </a:r>
            <a:r>
              <a:rPr baseline="31999"/>
              <a:t>1</a:t>
            </a:r>
            <a:endParaRPr baseline="31999"/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Typical lab can reach to 7,300 participants per posting</a:t>
            </a:r>
            <a:r>
              <a:rPr baseline="31999"/>
              <a:t>2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50% of pool refreshed every 7 months</a:t>
            </a:r>
            <a:r>
              <a:rPr baseline="31999"/>
              <a:t>2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 …enables fast data collection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30,002 participants in 6 weeks (no restrictions)</a:t>
            </a:r>
            <a:r>
              <a:rPr baseline="31999"/>
              <a:t>3</a:t>
            </a:r>
            <a:endParaRPr baseline="31999"/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9,770 participants in 8 weeks (US-only, “master workers”-only)</a:t>
            </a:r>
            <a:r>
              <a:rPr baseline="31999"/>
              <a:t>4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Personal experience: 10 participants in ~2 hours (US-only, “master workers”-only)</a:t>
            </a:r>
          </a:p>
        </p:txBody>
      </p:sp>
      <p:pic>
        <p:nvPicPr>
          <p:cNvPr id="189" name="mturk.jpg" descr="mturk.jpg"/>
          <p:cNvPicPr>
            <a:picLocks noChangeAspect="1"/>
          </p:cNvPicPr>
          <p:nvPr/>
        </p:nvPicPr>
        <p:blipFill>
          <a:blip r:embed="rId2">
            <a:extLst/>
          </a:blip>
          <a:srcRect l="9011" t="31317" r="9011" b="29442"/>
          <a:stretch>
            <a:fillRect/>
          </a:stretch>
        </p:blipFill>
        <p:spPr>
          <a:xfrm>
            <a:off x="254000" y="254000"/>
            <a:ext cx="3183781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1Difallah et al., 2018…"/>
          <p:cNvSpPr txBox="1"/>
          <p:nvPr/>
        </p:nvSpPr>
        <p:spPr>
          <a:xfrm>
            <a:off x="0" y="12928599"/>
            <a:ext cx="244339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</a:t>
            </a:r>
            <a:r>
              <a:t>Difallah et al., 2018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2</a:t>
            </a:r>
            <a:r>
              <a:t>Stewart et al., 2015</a:t>
            </a:r>
          </a:p>
        </p:txBody>
      </p:sp>
      <p:sp>
        <p:nvSpPr>
          <p:cNvPr id="191" name="3Milland, 2015…"/>
          <p:cNvSpPr txBox="1"/>
          <p:nvPr/>
        </p:nvSpPr>
        <p:spPr>
          <a:xfrm>
            <a:off x="2926765" y="12928599"/>
            <a:ext cx="2246038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3</a:t>
            </a:r>
            <a:r>
              <a:t>Milland, 2015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4</a:t>
            </a:r>
            <a:r>
              <a:t>Casey et al., 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25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5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25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25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25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25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25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25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25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25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25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2"/>
      <p:bldP build="p" bldLvl="5" animBg="1" rev="0" advAuto="0" spid="191" grpId="3"/>
      <p:bldP build="p" bldLvl="5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hy use MTurk?"/>
          <p:cNvSpPr txBox="1"/>
          <p:nvPr/>
        </p:nvSpPr>
        <p:spPr>
          <a:xfrm>
            <a:off x="7742872" y="476250"/>
            <a:ext cx="889825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MTurk?</a:t>
            </a:r>
          </a:p>
        </p:txBody>
      </p:sp>
      <p:sp>
        <p:nvSpPr>
          <p:cNvPr id="194" name="Participant pool is diverse……"/>
          <p:cNvSpPr txBox="1"/>
          <p:nvPr/>
        </p:nvSpPr>
        <p:spPr>
          <a:xfrm>
            <a:off x="2019300" y="2617470"/>
            <a:ext cx="20345402" cy="924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Participant pool is diverse…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Significantly more diverse than typical college samples</a:t>
            </a:r>
            <a:r>
              <a:rPr baseline="31999"/>
              <a:t>5,6,7</a:t>
            </a:r>
            <a:endParaRPr baseline="31999"/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More diverse than community samples recruited from college towns</a:t>
            </a:r>
            <a:r>
              <a:rPr baseline="31999"/>
              <a:t>8</a:t>
            </a:r>
            <a:endParaRPr baseline="31999"/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Slightly more diverse than standard internet samples</a:t>
            </a:r>
            <a:r>
              <a:rPr baseline="31999"/>
              <a:t>7</a:t>
            </a:r>
            <a:endParaRPr baseline="31999"/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More representative of US population than in-person convenience samples</a:t>
            </a:r>
            <a:r>
              <a:rPr baseline="31999"/>
              <a:t>9</a:t>
            </a:r>
            <a:endParaRPr baseline="31999"/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rPr baseline="31999"/>
              <a:t> </a:t>
            </a:r>
            <a:r>
              <a:t>…and specific populations can be subsampled</a:t>
            </a:r>
          </a:p>
          <a:p>
            <a:pPr lvl="2" marL="10795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Geographic area (US-only, Ohio-only, etc.)</a:t>
            </a:r>
          </a:p>
          <a:p>
            <a:pPr lvl="2" marL="10795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Other voluntarily provided info (age, ethnicity, marital status, handedness, online usage, etc.)</a:t>
            </a:r>
          </a:p>
        </p:txBody>
      </p:sp>
      <p:pic>
        <p:nvPicPr>
          <p:cNvPr id="195" name="mturk.jpg" descr="mturk.jpg"/>
          <p:cNvPicPr>
            <a:picLocks noChangeAspect="1"/>
          </p:cNvPicPr>
          <p:nvPr/>
        </p:nvPicPr>
        <p:blipFill>
          <a:blip r:embed="rId2">
            <a:extLst/>
          </a:blip>
          <a:srcRect l="9011" t="31317" r="9011" b="29442"/>
          <a:stretch>
            <a:fillRect/>
          </a:stretch>
        </p:blipFill>
        <p:spPr>
          <a:xfrm>
            <a:off x="254000" y="254000"/>
            <a:ext cx="3183781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1Difallah et al., 2018…"/>
          <p:cNvSpPr txBox="1"/>
          <p:nvPr/>
        </p:nvSpPr>
        <p:spPr>
          <a:xfrm>
            <a:off x="0" y="12928599"/>
            <a:ext cx="244339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</a:t>
            </a:r>
            <a:r>
              <a:t>Difallah et al., 2018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2</a:t>
            </a:r>
            <a:r>
              <a:t>Stewart et al., 2015</a:t>
            </a:r>
          </a:p>
        </p:txBody>
      </p:sp>
      <p:sp>
        <p:nvSpPr>
          <p:cNvPr id="197" name="3Milland, 2015…"/>
          <p:cNvSpPr txBox="1"/>
          <p:nvPr/>
        </p:nvSpPr>
        <p:spPr>
          <a:xfrm>
            <a:off x="2926765" y="12928599"/>
            <a:ext cx="2246038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3</a:t>
            </a:r>
            <a:r>
              <a:t>Milland, 2015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4</a:t>
            </a:r>
            <a:r>
              <a:t>Casey et al., 2017</a:t>
            </a:r>
          </a:p>
        </p:txBody>
      </p:sp>
      <p:sp>
        <p:nvSpPr>
          <p:cNvPr id="198" name="5Berinsky et al., 2012…"/>
          <p:cNvSpPr txBox="1"/>
          <p:nvPr/>
        </p:nvSpPr>
        <p:spPr>
          <a:xfrm>
            <a:off x="5650584" y="12928599"/>
            <a:ext cx="3013372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5</a:t>
            </a:r>
            <a:r>
              <a:t>Berinsky et al., 2012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6</a:t>
            </a:r>
            <a:r>
              <a:t>Sheehan &amp; Pitman, 2016</a:t>
            </a:r>
          </a:p>
        </p:txBody>
      </p:sp>
      <p:sp>
        <p:nvSpPr>
          <p:cNvPr id="199" name="7Buhrmester et al., 2011…"/>
          <p:cNvSpPr txBox="1"/>
          <p:nvPr/>
        </p:nvSpPr>
        <p:spPr>
          <a:xfrm>
            <a:off x="9159899" y="12928599"/>
            <a:ext cx="3149516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7</a:t>
            </a:r>
            <a:r>
              <a:t>Buhrmester et al., 2011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8</a:t>
            </a:r>
            <a:r>
              <a:t>Krupnikov &amp; Levine, 2014</a:t>
            </a:r>
          </a:p>
        </p:txBody>
      </p:sp>
      <p:sp>
        <p:nvSpPr>
          <p:cNvPr id="200" name="9Berinsky et al., 2017"/>
          <p:cNvSpPr txBox="1"/>
          <p:nvPr/>
        </p:nvSpPr>
        <p:spPr>
          <a:xfrm>
            <a:off x="12757774" y="12928599"/>
            <a:ext cx="252340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9</a:t>
            </a:r>
            <a:r>
              <a:t>Berinsky et al., 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25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25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5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25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25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25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25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3"/>
      <p:bldP build="p" bldLvl="5" animBg="1" rev="0" advAuto="0" spid="194" grpId="1"/>
      <p:bldP build="whole" bldLvl="1" animBg="1" rev="0" advAuto="0" spid="200" grpId="4"/>
      <p:bldP build="whole" bldLvl="1" animBg="1" rev="0" advAuto="0" spid="19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hy use MTurk?"/>
          <p:cNvSpPr txBox="1"/>
          <p:nvPr/>
        </p:nvSpPr>
        <p:spPr>
          <a:xfrm>
            <a:off x="7742872" y="476250"/>
            <a:ext cx="889825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MTurk?</a:t>
            </a:r>
          </a:p>
        </p:txBody>
      </p:sp>
      <p:pic>
        <p:nvPicPr>
          <p:cNvPr id="203" name="mturk.jpg" descr="mturk.jpg"/>
          <p:cNvPicPr>
            <a:picLocks noChangeAspect="1"/>
          </p:cNvPicPr>
          <p:nvPr/>
        </p:nvPicPr>
        <p:blipFill>
          <a:blip r:embed="rId2">
            <a:extLst/>
          </a:blip>
          <a:srcRect l="9011" t="31317" r="9011" b="29442"/>
          <a:stretch>
            <a:fillRect/>
          </a:stretch>
        </p:blipFill>
        <p:spPr>
          <a:xfrm>
            <a:off x="254000" y="254000"/>
            <a:ext cx="3183781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But what about data quality and validity?…"/>
          <p:cNvSpPr txBox="1"/>
          <p:nvPr/>
        </p:nvSpPr>
        <p:spPr>
          <a:xfrm>
            <a:off x="2019300" y="2475722"/>
            <a:ext cx="20345399" cy="589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03200" indent="-203200" algn="l">
              <a:lnSpc>
                <a:spcPct val="150000"/>
              </a:lnSpc>
              <a:defRPr i="1" sz="5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But what about data quality and validity?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 Classic behavioral findings replicate well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Cognitive biases, logical fallacies, and strategic behavior</a:t>
            </a:r>
            <a:r>
              <a:rPr baseline="31999"/>
              <a:t>10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Response time-dependent measures (Stroop, switching, flanker, attentional blink, subliminal priming)</a:t>
            </a:r>
            <a:r>
              <a:rPr baseline="31999"/>
              <a:t>11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MTurk data matches or exceeds in-person psychometric validity</a:t>
            </a:r>
            <a:r>
              <a:rPr baseline="31999"/>
              <a:t>7,12</a:t>
            </a:r>
          </a:p>
        </p:txBody>
      </p:sp>
      <p:sp>
        <p:nvSpPr>
          <p:cNvPr id="205" name="11Crump et al., 2013…"/>
          <p:cNvSpPr txBox="1"/>
          <p:nvPr/>
        </p:nvSpPr>
        <p:spPr>
          <a:xfrm>
            <a:off x="16453270" y="12928599"/>
            <a:ext cx="254211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11</a:t>
            </a:r>
            <a:r>
              <a:t>Crump et al., 2013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12</a:t>
            </a:r>
            <a:r>
              <a:t>Shapiro et al., 2013</a:t>
            </a:r>
          </a:p>
        </p:txBody>
      </p:sp>
      <p:sp>
        <p:nvSpPr>
          <p:cNvPr id="206" name="1Difallah et al., 2018…"/>
          <p:cNvSpPr txBox="1"/>
          <p:nvPr/>
        </p:nvSpPr>
        <p:spPr>
          <a:xfrm>
            <a:off x="0" y="12928599"/>
            <a:ext cx="244339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</a:t>
            </a:r>
            <a:r>
              <a:t>Difallah et al., 2018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2</a:t>
            </a:r>
            <a:r>
              <a:t>Stewart et al., 2015</a:t>
            </a:r>
          </a:p>
        </p:txBody>
      </p:sp>
      <p:sp>
        <p:nvSpPr>
          <p:cNvPr id="207" name="3Milland, 2015…"/>
          <p:cNvSpPr txBox="1"/>
          <p:nvPr/>
        </p:nvSpPr>
        <p:spPr>
          <a:xfrm>
            <a:off x="2926765" y="12928599"/>
            <a:ext cx="2246038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3</a:t>
            </a:r>
            <a:r>
              <a:t>Milland, 2015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4</a:t>
            </a:r>
            <a:r>
              <a:t>Casey et al., 2017</a:t>
            </a:r>
          </a:p>
        </p:txBody>
      </p:sp>
      <p:sp>
        <p:nvSpPr>
          <p:cNvPr id="208" name="5Berinsky et al., 2012…"/>
          <p:cNvSpPr txBox="1"/>
          <p:nvPr/>
        </p:nvSpPr>
        <p:spPr>
          <a:xfrm>
            <a:off x="5650584" y="12928599"/>
            <a:ext cx="3013372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5</a:t>
            </a:r>
            <a:r>
              <a:t>Berinsky et al., 2012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6</a:t>
            </a:r>
            <a:r>
              <a:t>Sheehan &amp; Pitman, 2016</a:t>
            </a:r>
          </a:p>
        </p:txBody>
      </p:sp>
      <p:sp>
        <p:nvSpPr>
          <p:cNvPr id="209" name="7Buhrmester et al., 2011…"/>
          <p:cNvSpPr txBox="1"/>
          <p:nvPr/>
        </p:nvSpPr>
        <p:spPr>
          <a:xfrm>
            <a:off x="9159899" y="12928599"/>
            <a:ext cx="3149516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7</a:t>
            </a:r>
            <a:r>
              <a:t>Buhrmester et al., 2011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8</a:t>
            </a:r>
            <a:r>
              <a:t>Krupnikov &amp; Levine, 2014</a:t>
            </a:r>
          </a:p>
        </p:txBody>
      </p:sp>
      <p:sp>
        <p:nvSpPr>
          <p:cNvPr id="210" name="9Berinsky et al., 2017"/>
          <p:cNvSpPr txBox="1"/>
          <p:nvPr/>
        </p:nvSpPr>
        <p:spPr>
          <a:xfrm>
            <a:off x="12757774" y="12928599"/>
            <a:ext cx="252340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9</a:t>
            </a:r>
            <a:r>
              <a:t>Berinsky et al., 2017</a:t>
            </a:r>
          </a:p>
        </p:txBody>
      </p:sp>
      <p:sp>
        <p:nvSpPr>
          <p:cNvPr id="211" name="10Paolacci &amp; Chandler, 2014"/>
          <p:cNvSpPr txBox="1"/>
          <p:nvPr/>
        </p:nvSpPr>
        <p:spPr>
          <a:xfrm>
            <a:off x="12757774" y="13271500"/>
            <a:ext cx="328633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10</a:t>
            </a:r>
            <a:r>
              <a:t>Paolacci &amp; Chandler, 2014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25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25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25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  <p:bldP build="whole" bldLvl="1" animBg="1" rev="0" advAuto="0" spid="211" grpId="2"/>
      <p:bldP build="p" bldLvl="5" animBg="1" rev="0" advAuto="0" spid="205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hy use MTurk?"/>
          <p:cNvSpPr txBox="1"/>
          <p:nvPr/>
        </p:nvSpPr>
        <p:spPr>
          <a:xfrm>
            <a:off x="7742872" y="476250"/>
            <a:ext cx="889825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Why use MTurk?</a:t>
            </a:r>
          </a:p>
        </p:txBody>
      </p:sp>
      <p:pic>
        <p:nvPicPr>
          <p:cNvPr id="214" name="mturk.jpg" descr="mturk.jpg"/>
          <p:cNvPicPr>
            <a:picLocks noChangeAspect="1"/>
          </p:cNvPicPr>
          <p:nvPr/>
        </p:nvPicPr>
        <p:blipFill>
          <a:blip r:embed="rId2">
            <a:extLst/>
          </a:blip>
          <a:srcRect l="9011" t="31317" r="9011" b="29442"/>
          <a:stretch>
            <a:fillRect/>
          </a:stretch>
        </p:blipFill>
        <p:spPr>
          <a:xfrm>
            <a:off x="254000" y="254000"/>
            <a:ext cx="3183781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11Crump et al., 2013…"/>
          <p:cNvSpPr txBox="1"/>
          <p:nvPr/>
        </p:nvSpPr>
        <p:spPr>
          <a:xfrm>
            <a:off x="16453270" y="12928599"/>
            <a:ext cx="254211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11</a:t>
            </a:r>
            <a:r>
              <a:t>Crump et al., 2013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12</a:t>
            </a:r>
            <a:r>
              <a:t>Shapiro et al., 2013</a:t>
            </a:r>
          </a:p>
        </p:txBody>
      </p:sp>
      <p:sp>
        <p:nvSpPr>
          <p:cNvPr id="216" name="1Difallah et al., 2018…"/>
          <p:cNvSpPr txBox="1"/>
          <p:nvPr/>
        </p:nvSpPr>
        <p:spPr>
          <a:xfrm>
            <a:off x="0" y="12928599"/>
            <a:ext cx="244339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</a:t>
            </a:r>
            <a:r>
              <a:t>Difallah et al., 2018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2</a:t>
            </a:r>
            <a:r>
              <a:t>Stewart et al., 2015</a:t>
            </a:r>
          </a:p>
        </p:txBody>
      </p:sp>
      <p:sp>
        <p:nvSpPr>
          <p:cNvPr id="217" name="3Milland, 2015…"/>
          <p:cNvSpPr txBox="1"/>
          <p:nvPr/>
        </p:nvSpPr>
        <p:spPr>
          <a:xfrm>
            <a:off x="2926765" y="12928599"/>
            <a:ext cx="2246038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3</a:t>
            </a:r>
            <a:r>
              <a:t>Milland, 2015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4</a:t>
            </a:r>
            <a:r>
              <a:t>Casey et al., 2017</a:t>
            </a:r>
          </a:p>
        </p:txBody>
      </p:sp>
      <p:sp>
        <p:nvSpPr>
          <p:cNvPr id="218" name="5Berinsky et al., 2012…"/>
          <p:cNvSpPr txBox="1"/>
          <p:nvPr/>
        </p:nvSpPr>
        <p:spPr>
          <a:xfrm>
            <a:off x="5650584" y="12928599"/>
            <a:ext cx="3013372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5</a:t>
            </a:r>
            <a:r>
              <a:t>Berinsky et al., 2012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6</a:t>
            </a:r>
            <a:r>
              <a:t>Sheehan &amp; Pitman, 2016</a:t>
            </a:r>
          </a:p>
        </p:txBody>
      </p:sp>
      <p:sp>
        <p:nvSpPr>
          <p:cNvPr id="219" name="7Buhrmester et al., 2011…"/>
          <p:cNvSpPr txBox="1"/>
          <p:nvPr/>
        </p:nvSpPr>
        <p:spPr>
          <a:xfrm>
            <a:off x="9159899" y="12928599"/>
            <a:ext cx="3149516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7</a:t>
            </a:r>
            <a:r>
              <a:t>Buhrmester et al., 2011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8</a:t>
            </a:r>
            <a:r>
              <a:t>Krupnikov &amp; Levine, 2014</a:t>
            </a:r>
          </a:p>
        </p:txBody>
      </p:sp>
      <p:sp>
        <p:nvSpPr>
          <p:cNvPr id="220" name="9Berinsky et al., 2017…"/>
          <p:cNvSpPr txBox="1"/>
          <p:nvPr/>
        </p:nvSpPr>
        <p:spPr>
          <a:xfrm>
            <a:off x="12757774" y="12928599"/>
            <a:ext cx="3286338" cy="78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9</a:t>
            </a:r>
            <a:r>
              <a:t>Berinsky et al., 2017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10</a:t>
            </a:r>
            <a:r>
              <a:t>Paolacci &amp; Chandler, 2014</a:t>
            </a:r>
          </a:p>
        </p:txBody>
      </p:sp>
      <p:sp>
        <p:nvSpPr>
          <p:cNvPr id="221" name="But what about data quality and validity?…"/>
          <p:cNvSpPr txBox="1"/>
          <p:nvPr/>
        </p:nvSpPr>
        <p:spPr>
          <a:xfrm>
            <a:off x="2019300" y="2475722"/>
            <a:ext cx="20345399" cy="774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i="1" sz="5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But what about data quality and validity?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 MTurk workers appear to be honest and engaged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High test-retest reliability, comparable to in-person</a:t>
            </a:r>
          </a:p>
          <a:p>
            <a:pPr lvl="4" marL="20574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After 1 week</a:t>
            </a:r>
            <a:r>
              <a:rPr baseline="31999"/>
              <a:t>12</a:t>
            </a:r>
            <a:endParaRPr baseline="31999"/>
          </a:p>
          <a:p>
            <a:pPr lvl="4" marL="20574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After 3 weeks</a:t>
            </a:r>
            <a:r>
              <a:rPr baseline="31999"/>
              <a:t>7,13</a:t>
            </a:r>
            <a:endParaRPr baseline="31999"/>
          </a:p>
          <a:p>
            <a:pPr lvl="4" marL="20574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After 6 months</a:t>
            </a:r>
            <a:r>
              <a:rPr baseline="31999"/>
              <a:t>14</a:t>
            </a:r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 Direct assessments of attentiveness are comparable to in-person</a:t>
            </a:r>
            <a:r>
              <a:rPr baseline="31999"/>
              <a:t>5,15</a:t>
            </a:r>
            <a:endParaRPr baseline="31999"/>
          </a:p>
          <a:p>
            <a:pPr lvl="2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 </a:t>
            </a:r>
            <a:r>
              <a:t>No more likely to cheat than college student samples</a:t>
            </a:r>
            <a:r>
              <a:rPr baseline="31999"/>
              <a:t>16</a:t>
            </a:r>
          </a:p>
        </p:txBody>
      </p:sp>
      <p:sp>
        <p:nvSpPr>
          <p:cNvPr id="222" name="13Holden et al., 2013…"/>
          <p:cNvSpPr txBox="1"/>
          <p:nvPr/>
        </p:nvSpPr>
        <p:spPr>
          <a:xfrm>
            <a:off x="19421916" y="12928599"/>
            <a:ext cx="255395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13</a:t>
            </a:r>
            <a:r>
              <a:t>Holden et al., 2013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14</a:t>
            </a:r>
            <a:r>
              <a:t>Mason &amp; Suri, 2012</a:t>
            </a:r>
          </a:p>
        </p:txBody>
      </p:sp>
      <p:sp>
        <p:nvSpPr>
          <p:cNvPr id="223" name="15Paolacci et al.,…"/>
          <p:cNvSpPr txBox="1"/>
          <p:nvPr/>
        </p:nvSpPr>
        <p:spPr>
          <a:xfrm>
            <a:off x="22351603" y="12928599"/>
            <a:ext cx="208559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15</a:t>
            </a:r>
            <a:r>
              <a:t>Paolacci et al.,</a:t>
            </a:r>
          </a:p>
          <a:p>
            <a:pPr algn="l">
              <a:defRPr sz="2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baseline="31999"/>
              <a:t>16</a:t>
            </a:r>
            <a:r>
              <a:t>Suri et al., 2011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25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25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25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250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25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5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25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25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25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25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25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3"/>
      <p:bldP build="p" bldLvl="5" animBg="1" rev="0" advAuto="0" spid="221" grpId="1"/>
      <p:bldP build="p" bldLvl="5" animBg="1" rev="0" advAuto="0" spid="22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xperiment structure"/>
          <p:cNvSpPr txBox="1"/>
          <p:nvPr/>
        </p:nvSpPr>
        <p:spPr>
          <a:xfrm>
            <a:off x="6482714" y="476250"/>
            <a:ext cx="1141857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Experiment structure</a:t>
            </a:r>
          </a:p>
        </p:txBody>
      </p:sp>
      <p:sp>
        <p:nvSpPr>
          <p:cNvPr id="226" name="my_experiment/…"/>
          <p:cNvSpPr txBox="1"/>
          <p:nvPr/>
        </p:nvSpPr>
        <p:spPr>
          <a:xfrm>
            <a:off x="9458734" y="3771667"/>
            <a:ext cx="6536979" cy="28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spcBef>
                <a:spcPts val="400"/>
              </a:spcBef>
              <a:defRPr sz="6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my_experiment/</a:t>
            </a:r>
          </a:p>
          <a:p>
            <a:pPr algn="l" defTabSz="457200">
              <a:defRPr sz="6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├── exp/</a:t>
            </a:r>
          </a:p>
          <a:p>
            <a:pPr algn="l" defTabSz="457200">
              <a:spcBef>
                <a:spcPts val="400"/>
              </a:spcBef>
              <a:defRPr sz="6000">
                <a:solidFill>
                  <a:srgbClr val="2125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└── data/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5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