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9" r:id="rId5"/>
    <p:sldId id="259" r:id="rId6"/>
    <p:sldId id="262" r:id="rId7"/>
    <p:sldId id="270" r:id="rId8"/>
    <p:sldId id="268" r:id="rId9"/>
    <p:sldId id="276" r:id="rId10"/>
    <p:sldId id="271" r:id="rId11"/>
    <p:sldId id="277" r:id="rId12"/>
    <p:sldId id="264" r:id="rId13"/>
    <p:sldId id="265" r:id="rId14"/>
    <p:sldId id="266" r:id="rId15"/>
    <p:sldId id="267" r:id="rId16"/>
    <p:sldId id="272" r:id="rId17"/>
    <p:sldId id="273" r:id="rId18"/>
    <p:sldId id="278" r:id="rId19"/>
    <p:sldId id="280" r:id="rId20"/>
    <p:sldId id="284" r:id="rId21"/>
    <p:sldId id="283" r:id="rId22"/>
    <p:sldId id="281" r:id="rId23"/>
    <p:sldId id="274" r:id="rId24"/>
    <p:sldId id="27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2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2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1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2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DBAEB-5448-4A37-9D80-6A86712187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96D1-7DDD-4191-B375-8A92A37A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1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  <a:cs typeface="Arial" panose="020B0604020202020204" pitchFamily="34" charset="0"/>
              </a:rPr>
              <a:t>Convolutional Neural Networks in Autonomous Driving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By</a:t>
            </a:r>
          </a:p>
          <a:p>
            <a:r>
              <a:rPr lang="en-US" b="1" dirty="0" smtClean="0">
                <a:cs typeface="Arial" panose="020B0604020202020204" pitchFamily="34" charset="0"/>
              </a:rPr>
              <a:t>Sepehr Nematollahi</a:t>
            </a:r>
          </a:p>
          <a:p>
            <a:r>
              <a:rPr lang="en-US" dirty="0" smtClean="0">
                <a:cs typeface="Arial" panose="020B0604020202020204" pitchFamily="34" charset="0"/>
              </a:rPr>
              <a:t>Supervisors</a:t>
            </a:r>
          </a:p>
          <a:p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b="1" dirty="0" smtClean="0">
                <a:cs typeface="Arial" panose="020B0604020202020204" pitchFamily="34" charset="0"/>
              </a:rPr>
              <a:t>Dr. </a:t>
            </a:r>
            <a:r>
              <a:rPr lang="en-US" b="1" dirty="0" err="1" smtClean="0">
                <a:cs typeface="Arial" panose="020B0604020202020204" pitchFamily="34" charset="0"/>
              </a:rPr>
              <a:t>Mamen</a:t>
            </a:r>
            <a:r>
              <a:rPr lang="en-US" b="1" dirty="0" smtClean="0">
                <a:cs typeface="Arial" panose="020B0604020202020204" pitchFamily="34" charset="0"/>
              </a:rPr>
              <a:t> Carmen Romano </a:t>
            </a:r>
          </a:p>
          <a:p>
            <a:r>
              <a:rPr lang="en-US" b="1" dirty="0" smtClean="0">
                <a:cs typeface="Arial" panose="020B0604020202020204" pitchFamily="34" charset="0"/>
              </a:rPr>
              <a:t>Dr. Francisco Perez-</a:t>
            </a:r>
            <a:r>
              <a:rPr lang="en-US" b="1" dirty="0" err="1" smtClean="0">
                <a:cs typeface="Arial" panose="020B0604020202020204" pitchFamily="34" charset="0"/>
              </a:rPr>
              <a:t>Reche</a:t>
            </a:r>
            <a:r>
              <a:rPr lang="en-US" b="1" dirty="0" smtClean="0">
                <a:cs typeface="Arial" panose="020B0604020202020204" pitchFamily="34" charset="0"/>
              </a:rPr>
              <a:t> </a:t>
            </a:r>
            <a:endParaRPr lang="en-US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6" y="3479738"/>
            <a:ext cx="3496985" cy="257359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45" y="14764"/>
            <a:ext cx="2513977" cy="250545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992" y="3387557"/>
            <a:ext cx="2788054" cy="204836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917" y="751709"/>
            <a:ext cx="2412751" cy="279756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956" y="1605433"/>
            <a:ext cx="2766769" cy="285474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7411" y="4609991"/>
            <a:ext cx="2654589" cy="197721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60950" y="2552790"/>
            <a:ext cx="87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Arch 1.1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1986" y="3541434"/>
            <a:ext cx="87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Arch 1.2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4146" y="4486308"/>
            <a:ext cx="87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Arch 1.3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41418" y="5493255"/>
            <a:ext cx="87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Arch 1.4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561530" y="6519446"/>
            <a:ext cx="87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Arch 1.5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3111195" y="473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Architecture 1 and Modified Versions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49799" y="6033558"/>
            <a:ext cx="71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Arch 1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9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03" y="1722018"/>
            <a:ext cx="4550781" cy="2575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393" y="4208946"/>
            <a:ext cx="71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Arch 2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6220" y="1636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Architecture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04" y="34961"/>
            <a:ext cx="10515600" cy="1325563"/>
          </a:xfrm>
        </p:spPr>
        <p:txBody>
          <a:bodyPr/>
          <a:lstStyle/>
          <a:p>
            <a:r>
              <a:rPr lang="en-US" dirty="0" smtClean="0"/>
              <a:t>Result &amp; Discussion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2476" y="12517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Training/Validation Main Architecture</a:t>
            </a: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76" y="3188792"/>
            <a:ext cx="5732604" cy="352002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3"/>
          <a:srcRect r="17107"/>
          <a:stretch/>
        </p:blipFill>
        <p:spPr bwMode="auto">
          <a:xfrm>
            <a:off x="316406" y="3134356"/>
            <a:ext cx="5563870" cy="357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009" y="4573076"/>
            <a:ext cx="916940" cy="48768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50" y="4518640"/>
            <a:ext cx="916940" cy="487680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23896"/>
              </p:ext>
            </p:extLst>
          </p:nvPr>
        </p:nvGraphicFramePr>
        <p:xfrm>
          <a:off x="3963846" y="1864092"/>
          <a:ext cx="4165170" cy="1141414"/>
        </p:xfrm>
        <a:graphic>
          <a:graphicData uri="http://schemas.openxmlformats.org/drawingml/2006/table">
            <a:tbl>
              <a:tblPr firstRow="1" firstCol="1" bandRow="1"/>
              <a:tblGrid>
                <a:gridCol w="1415842"/>
                <a:gridCol w="869332"/>
                <a:gridCol w="939998"/>
                <a:gridCol w="939998"/>
              </a:tblGrid>
              <a:tr h="414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FCN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Training Loss%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Validation Loss%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 IOU%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2.31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2.27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4775" algn="r"/>
                        </a:tabLs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4775" algn="r"/>
                        </a:tabLs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47.7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47.4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16.9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764" y="1000304"/>
            <a:ext cx="8919162" cy="997564"/>
          </a:xfrm>
          <a:prstGeom prst="rect">
            <a:avLst/>
          </a:prstGeom>
        </p:spPr>
      </p:pic>
      <p:cxnSp>
        <p:nvCxnSpPr>
          <p:cNvPr id="5" name="Elbow Connector 4"/>
          <p:cNvCxnSpPr>
            <a:endCxn id="3" idx="1"/>
          </p:cNvCxnSpPr>
          <p:nvPr/>
        </p:nvCxnSpPr>
        <p:spPr>
          <a:xfrm flipV="1">
            <a:off x="7632660" y="1499086"/>
            <a:ext cx="832104" cy="365006"/>
          </a:xfrm>
          <a:prstGeom prst="bentConnector3">
            <a:avLst>
              <a:gd name="adj1" fmla="val -1648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7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10667"/>
            <a:ext cx="10515600" cy="1325563"/>
          </a:xfrm>
        </p:spPr>
        <p:txBody>
          <a:bodyPr/>
          <a:lstStyle/>
          <a:p>
            <a:r>
              <a:rPr lang="en-US" dirty="0" smtClean="0"/>
              <a:t>Result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860" y="12152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Training/Validation Loss Architecture 0 and Modified Version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51358"/>
              </p:ext>
            </p:extLst>
          </p:nvPr>
        </p:nvGraphicFramePr>
        <p:xfrm>
          <a:off x="3860434" y="1921882"/>
          <a:ext cx="4910939" cy="970820"/>
        </p:xfrm>
        <a:graphic>
          <a:graphicData uri="http://schemas.openxmlformats.org/drawingml/2006/table">
            <a:tbl>
              <a:tblPr firstRow="1" firstCol="1" bandRow="1"/>
              <a:tblGrid>
                <a:gridCol w="1625966"/>
                <a:gridCol w="950976"/>
                <a:gridCol w="1353312"/>
                <a:gridCol w="980685"/>
              </a:tblGrid>
              <a:tr h="4764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FCN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Training Loss%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Validation Loss%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IOU%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2.31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2.27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25.6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 0.1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28.2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192" y="3118292"/>
            <a:ext cx="5645420" cy="34699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895" y="3879994"/>
            <a:ext cx="1128609" cy="554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43" y="3080548"/>
            <a:ext cx="5592358" cy="3507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952" y="3802209"/>
            <a:ext cx="1126083" cy="6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52"/>
            <a:ext cx="10515600" cy="1325563"/>
          </a:xfrm>
        </p:spPr>
        <p:txBody>
          <a:bodyPr/>
          <a:lstStyle/>
          <a:p>
            <a:r>
              <a:rPr lang="en-US" dirty="0" smtClean="0"/>
              <a:t>Result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0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Training /Validation Loss of Architecture 1 and Modified Versions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18975"/>
          <a:stretch/>
        </p:blipFill>
        <p:spPr bwMode="auto">
          <a:xfrm>
            <a:off x="384365" y="3625596"/>
            <a:ext cx="5490972" cy="32324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r="18975"/>
          <a:stretch/>
        </p:blipFill>
        <p:spPr bwMode="auto">
          <a:xfrm>
            <a:off x="5968905" y="3552444"/>
            <a:ext cx="5534247" cy="33055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21300"/>
              </p:ext>
            </p:extLst>
          </p:nvPr>
        </p:nvGraphicFramePr>
        <p:xfrm>
          <a:off x="3709987" y="1600264"/>
          <a:ext cx="4330700" cy="1837722"/>
        </p:xfrm>
        <a:graphic>
          <a:graphicData uri="http://schemas.openxmlformats.org/drawingml/2006/table">
            <a:tbl>
              <a:tblPr firstRow="1" firstCol="1" bandRow="1"/>
              <a:tblGrid>
                <a:gridCol w="1901166"/>
                <a:gridCol w="1167323"/>
                <a:gridCol w="1262211"/>
              </a:tblGrid>
              <a:tr h="334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FCN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Training Loss%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Validation Loss%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4775" algn="r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4775" algn="r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7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Architecture1.2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4775" algn="r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4775" algn="r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4775" algn="r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4775" algn="r"/>
                        </a:tabLs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40" y="4240404"/>
            <a:ext cx="1160923" cy="10722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974" y="4240404"/>
            <a:ext cx="1141706" cy="11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Result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" y="9643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Mean IOU of Architecture 1 and Modified Versions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274"/>
          <a:stretch/>
        </p:blipFill>
        <p:spPr bwMode="auto">
          <a:xfrm>
            <a:off x="3350641" y="3140014"/>
            <a:ext cx="5674487" cy="3571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41872"/>
              </p:ext>
            </p:extLst>
          </p:nvPr>
        </p:nvGraphicFramePr>
        <p:xfrm>
          <a:off x="4691697" y="1471669"/>
          <a:ext cx="3117279" cy="1597981"/>
        </p:xfrm>
        <a:graphic>
          <a:graphicData uri="http://schemas.openxmlformats.org/drawingml/2006/table">
            <a:tbl>
              <a:tblPr firstRow="1" firstCol="1" bandRow="1"/>
              <a:tblGrid>
                <a:gridCol w="1800543"/>
                <a:gridCol w="131673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FCN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IOU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33.3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26.5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Architecture1.2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30.5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Architecture1.5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19.9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7" y="5213664"/>
            <a:ext cx="1388333" cy="11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" y="10058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Training/ Validation Loss of Architecture 1.1 and 1.2 (Epoch=65)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781"/>
            <a:ext cx="5990930" cy="36948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136" y="2162205"/>
            <a:ext cx="5974080" cy="3717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65" y="3293532"/>
            <a:ext cx="1479423" cy="445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884" y="3309747"/>
            <a:ext cx="1526052" cy="45965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3608" y="-142222"/>
            <a:ext cx="10515600" cy="1325563"/>
          </a:xfrm>
        </p:spPr>
        <p:txBody>
          <a:bodyPr/>
          <a:lstStyle/>
          <a:p>
            <a:r>
              <a:rPr lang="en-US" dirty="0" smtClean="0"/>
              <a:t>Result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45"/>
            <a:ext cx="10515600" cy="950849"/>
          </a:xfrm>
        </p:spPr>
        <p:txBody>
          <a:bodyPr/>
          <a:lstStyle/>
          <a:p>
            <a:r>
              <a:rPr lang="en-US" dirty="0" smtClean="0"/>
              <a:t>Result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6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Mean IOU of Architecture 1.1 and 1.2 (Epoch=65)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54" y="2145792"/>
            <a:ext cx="6756654" cy="40467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85" y="4043340"/>
            <a:ext cx="1479423" cy="4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2024"/>
            <a:ext cx="10515600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83793"/>
            <a:ext cx="10515600" cy="4351338"/>
          </a:xfrm>
        </p:spPr>
        <p:txBody>
          <a:bodyPr/>
          <a:lstStyle/>
          <a:p>
            <a:r>
              <a:rPr lang="en-US" dirty="0" smtClean="0"/>
              <a:t>Main Operation</a:t>
            </a:r>
          </a:p>
          <a:p>
            <a:pPr marL="0" indent="0">
              <a:buNone/>
            </a:pPr>
            <a:r>
              <a:rPr lang="en-US" sz="2400" dirty="0" smtClean="0"/>
              <a:t>Semantic Segmentation for the Purpose of Self Driving Car</a:t>
            </a:r>
          </a:p>
          <a:p>
            <a:r>
              <a:rPr lang="en-US" dirty="0" smtClean="0"/>
              <a:t>Wrap up</a:t>
            </a:r>
          </a:p>
          <a:p>
            <a:pPr marL="0" indent="0">
              <a:buNone/>
            </a:pPr>
            <a:r>
              <a:rPr lang="en-US" sz="2400" dirty="0" smtClean="0"/>
              <a:t>FCN and Modified Versions</a:t>
            </a:r>
          </a:p>
          <a:p>
            <a:pPr marL="0" indent="0">
              <a:buNone/>
            </a:pPr>
            <a:r>
              <a:rPr lang="en-US" sz="2400" dirty="0" smtClean="0"/>
              <a:t>Oscillations</a:t>
            </a:r>
          </a:p>
          <a:p>
            <a:r>
              <a:rPr lang="en-US" dirty="0" smtClean="0"/>
              <a:t>Main Result </a:t>
            </a:r>
          </a:p>
          <a:p>
            <a:pPr marL="0" indent="0">
              <a:buNone/>
            </a:pPr>
            <a:r>
              <a:rPr lang="en-US" sz="2400" dirty="0" smtClean="0"/>
              <a:t>Skip connection </a:t>
            </a:r>
          </a:p>
          <a:p>
            <a:pPr marL="0" indent="0">
              <a:buNone/>
            </a:pPr>
            <a:r>
              <a:rPr lang="en-US" sz="2400" dirty="0" smtClean="0"/>
              <a:t>Convolution Block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89" y="3211786"/>
            <a:ext cx="5386108" cy="3390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731" y="5235131"/>
            <a:ext cx="1217717" cy="10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9260" y="1453896"/>
            <a:ext cx="33749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Thank You!</a:t>
            </a:r>
          </a:p>
          <a:p>
            <a:pPr algn="ctr"/>
            <a:r>
              <a:rPr lang="en-US" sz="5400" b="1" dirty="0" smtClean="0"/>
              <a:t>Gracias!</a:t>
            </a:r>
          </a:p>
          <a:p>
            <a:pPr algn="ctr"/>
            <a:r>
              <a:rPr lang="en-US" sz="5400" b="1" dirty="0" smtClean="0"/>
              <a:t>Obrigado!</a:t>
            </a:r>
          </a:p>
          <a:p>
            <a:pPr algn="ctr"/>
            <a:r>
              <a:rPr lang="fa-IR" sz="5400" b="1" dirty="0" smtClean="0"/>
              <a:t>متشکرم!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555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67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n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75214" y="1856955"/>
            <a:ext cx="4794849" cy="4351338"/>
          </a:xfrm>
        </p:spPr>
        <p:txBody>
          <a:bodyPr/>
          <a:lstStyle/>
          <a:p>
            <a:r>
              <a:rPr lang="en-US" dirty="0" smtClean="0"/>
              <a:t>Neuron in Human Brain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096000" y="1856955"/>
            <a:ext cx="6571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Neuron in Artificial Intelligence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8" y="2950257"/>
            <a:ext cx="4868804" cy="2615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84" y="2892814"/>
            <a:ext cx="4902024" cy="24019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17875" y="3633684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391" y="2538171"/>
            <a:ext cx="6769500" cy="2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Downsampling</a:t>
            </a:r>
            <a:r>
              <a:rPr lang="en-US" dirty="0" smtClean="0"/>
              <a:t>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06" y="1862173"/>
            <a:ext cx="3520587" cy="36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the Original Research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orange section belongs to Long et al accuracy parameters and the green part belongs to our work, so we regard them with the colors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88137"/>
              </p:ext>
            </p:extLst>
          </p:nvPr>
        </p:nvGraphicFramePr>
        <p:xfrm>
          <a:off x="1216531" y="3063970"/>
          <a:ext cx="9058276" cy="1233710"/>
        </p:xfrm>
        <a:graphic>
          <a:graphicData uri="http://schemas.openxmlformats.org/drawingml/2006/table">
            <a:tbl>
              <a:tblPr firstRow="1" firstCol="1" bandRow="1"/>
              <a:tblGrid>
                <a:gridCol w="1562685"/>
                <a:gridCol w="817288"/>
                <a:gridCol w="892963"/>
                <a:gridCol w="953503"/>
                <a:gridCol w="953503"/>
                <a:gridCol w="749180"/>
                <a:gridCol w="752964"/>
                <a:gridCol w="677290"/>
                <a:gridCol w="612966"/>
                <a:gridCol w="1085934"/>
              </a:tblGrid>
              <a:tr h="5535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Architecture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FCN-8s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FCN-16s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FCN-32s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Acrh 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(FCN-8s)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 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 1.3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 1.4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Arch1.5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(FCN-32s)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033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Pixel Accuracy(%)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71.8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90.8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88.4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90.7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 IOU(%)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53.5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53.4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19.9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174"/>
            <a:ext cx="10515600" cy="1325563"/>
          </a:xfrm>
        </p:spPr>
        <p:txBody>
          <a:bodyPr/>
          <a:lstStyle/>
          <a:p>
            <a:r>
              <a:rPr lang="en-US" dirty="0" smtClean="0"/>
              <a:t>Result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3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Training/Validation Loss Architecture 1.1 (Epoch=55,65 &amp; Momentum=0.5,0.9)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7375" y="3414173"/>
          <a:ext cx="5937250" cy="1174242"/>
        </p:xfrm>
        <a:graphic>
          <a:graphicData uri="http://schemas.openxmlformats.org/drawingml/2006/table">
            <a:tbl>
              <a:tblPr firstRow="1" firstCol="1" bandRow="1"/>
              <a:tblGrid>
                <a:gridCol w="59372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171" name="Picture 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82"/>
          <a:stretch>
            <a:fillRect/>
          </a:stretch>
        </p:blipFill>
        <p:spPr bwMode="auto">
          <a:xfrm>
            <a:off x="5866891" y="2649576"/>
            <a:ext cx="5876987" cy="354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51"/>
          <a:stretch>
            <a:fillRect/>
          </a:stretch>
        </p:blipFill>
        <p:spPr bwMode="auto">
          <a:xfrm>
            <a:off x="129858" y="2728913"/>
            <a:ext cx="5605272" cy="3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1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523" y="3925861"/>
            <a:ext cx="1923596" cy="7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1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26" y="3678238"/>
            <a:ext cx="1869692" cy="77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8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Result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Mean IOU Architecture 1.1 (Epoch=65,55 &amp; Momentum=0.5,0.9)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23"/>
          <a:stretch>
            <a:fillRect/>
          </a:stretch>
        </p:blipFill>
        <p:spPr bwMode="auto">
          <a:xfrm>
            <a:off x="2889630" y="2919793"/>
            <a:ext cx="5669154" cy="351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93" y="4650168"/>
            <a:ext cx="1785103" cy="74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Decent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𝜕𝜑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9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Training Neural Networks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3009" y="2849162"/>
            <a:ext cx="2668523" cy="1951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1898" y="3316605"/>
            <a:ext cx="1972756" cy="797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7722" y="3441573"/>
            <a:ext cx="1972756" cy="797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17158" y="3210306"/>
            <a:ext cx="210312" cy="2255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72706" y="3318891"/>
            <a:ext cx="210312" cy="2255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72706" y="4027551"/>
            <a:ext cx="210312" cy="2255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32398" y="4353687"/>
            <a:ext cx="210312" cy="2255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17158" y="3754755"/>
            <a:ext cx="210312" cy="2255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98186" y="3380994"/>
            <a:ext cx="173736" cy="16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98186" y="4158615"/>
            <a:ext cx="173736" cy="16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7" idx="2"/>
          </p:cNvCxnSpPr>
          <p:nvPr/>
        </p:nvCxnSpPr>
        <p:spPr>
          <a:xfrm flipV="1">
            <a:off x="5471922" y="3323082"/>
            <a:ext cx="745236" cy="1396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2"/>
          </p:cNvCxnSpPr>
          <p:nvPr/>
        </p:nvCxnSpPr>
        <p:spPr>
          <a:xfrm>
            <a:off x="5471922" y="3462719"/>
            <a:ext cx="745236" cy="4048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10" idx="2"/>
          </p:cNvCxnSpPr>
          <p:nvPr/>
        </p:nvCxnSpPr>
        <p:spPr>
          <a:xfrm>
            <a:off x="5471922" y="3462719"/>
            <a:ext cx="760476" cy="10037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0" idx="2"/>
          </p:cNvCxnSpPr>
          <p:nvPr/>
        </p:nvCxnSpPr>
        <p:spPr>
          <a:xfrm>
            <a:off x="5471922" y="4240340"/>
            <a:ext cx="760476" cy="2261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1" idx="2"/>
          </p:cNvCxnSpPr>
          <p:nvPr/>
        </p:nvCxnSpPr>
        <p:spPr>
          <a:xfrm flipV="1">
            <a:off x="5471922" y="3867531"/>
            <a:ext cx="745236" cy="37280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471922" y="3323082"/>
            <a:ext cx="745236" cy="9172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2"/>
          </p:cNvCxnSpPr>
          <p:nvPr/>
        </p:nvCxnSpPr>
        <p:spPr>
          <a:xfrm>
            <a:off x="6427470" y="3323082"/>
            <a:ext cx="745236" cy="1085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9" idx="3"/>
          </p:cNvCxnSpPr>
          <p:nvPr/>
        </p:nvCxnSpPr>
        <p:spPr>
          <a:xfrm>
            <a:off x="6427470" y="3323082"/>
            <a:ext cx="776035" cy="8969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8" idx="2"/>
          </p:cNvCxnSpPr>
          <p:nvPr/>
        </p:nvCxnSpPr>
        <p:spPr>
          <a:xfrm flipV="1">
            <a:off x="6427470" y="3431667"/>
            <a:ext cx="745236" cy="43586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9" idx="2"/>
          </p:cNvCxnSpPr>
          <p:nvPr/>
        </p:nvCxnSpPr>
        <p:spPr>
          <a:xfrm>
            <a:off x="6427470" y="3867531"/>
            <a:ext cx="745236" cy="2727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9" idx="2"/>
          </p:cNvCxnSpPr>
          <p:nvPr/>
        </p:nvCxnSpPr>
        <p:spPr>
          <a:xfrm flipV="1">
            <a:off x="6442710" y="4140327"/>
            <a:ext cx="729996" cy="3261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8" idx="2"/>
          </p:cNvCxnSpPr>
          <p:nvPr/>
        </p:nvCxnSpPr>
        <p:spPr>
          <a:xfrm flipV="1">
            <a:off x="6442710" y="3431667"/>
            <a:ext cx="729996" cy="10347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flipH="1">
            <a:off x="8143874" y="2186528"/>
            <a:ext cx="1437802" cy="41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892827" y="3491706"/>
            <a:ext cx="987552" cy="6867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6" idx="2"/>
            <a:endCxn id="27" idx="2"/>
          </p:cNvCxnSpPr>
          <p:nvPr/>
        </p:nvCxnSpPr>
        <p:spPr>
          <a:xfrm rot="5400000" flipH="1" flipV="1">
            <a:off x="6069982" y="922575"/>
            <a:ext cx="60738" cy="6572503"/>
          </a:xfrm>
          <a:prstGeom prst="bentConnector3">
            <a:avLst>
              <a:gd name="adj1" fmla="val -1442761"/>
            </a:avLst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1374" y="3489323"/>
            <a:ext cx="2113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Training Data</a:t>
            </a:r>
          </a:p>
          <a:p>
            <a:pPr algn="ctr"/>
            <a:r>
              <a:rPr lang="en-US" sz="1600" dirty="0" smtClean="0"/>
              <a:t>{Input, </a:t>
            </a:r>
            <a:r>
              <a:rPr lang="en-US" sz="1600" dirty="0" smtClean="0">
                <a:solidFill>
                  <a:srgbClr val="FF0000"/>
                </a:solidFill>
              </a:rPr>
              <a:t>Correct Output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930388" y="3543903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Loss </a:t>
            </a:r>
          </a:p>
          <a:p>
            <a:pPr algn="ctr"/>
            <a:r>
              <a:rPr lang="en-US" sz="1600" dirty="0" smtClean="0"/>
              <a:t>Function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078858" y="3509063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Input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896606" y="3524365"/>
            <a:ext cx="780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702039" y="4817787"/>
            <a:ext cx="1445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Correct Output</a:t>
            </a:r>
            <a:endParaRPr lang="en-US" sz="1600" dirty="0"/>
          </a:p>
        </p:txBody>
      </p:sp>
      <p:cxnSp>
        <p:nvCxnSpPr>
          <p:cNvPr id="34" name="Elbow Connector 33"/>
          <p:cNvCxnSpPr/>
          <p:nvPr/>
        </p:nvCxnSpPr>
        <p:spPr>
          <a:xfrm rot="16200000" flipV="1">
            <a:off x="6574947" y="651538"/>
            <a:ext cx="382179" cy="5241131"/>
          </a:xfrm>
          <a:prstGeom prst="bentConnector2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18297" y="2849162"/>
            <a:ext cx="463379" cy="442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055065" y="2792102"/>
            <a:ext cx="589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Loss</a:t>
            </a:r>
          </a:p>
          <a:p>
            <a:pPr algn="ctr"/>
            <a:r>
              <a:rPr lang="en-US" sz="1400" dirty="0" smtClean="0"/>
              <a:t>Value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6" idx="3"/>
            <a:endCxn id="4" idx="1"/>
          </p:cNvCxnSpPr>
          <p:nvPr/>
        </p:nvCxnSpPr>
        <p:spPr>
          <a:xfrm flipV="1">
            <a:off x="3800478" y="3824881"/>
            <a:ext cx="1232531" cy="15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  <a:endCxn id="27" idx="1"/>
          </p:cNvCxnSpPr>
          <p:nvPr/>
        </p:nvCxnSpPr>
        <p:spPr>
          <a:xfrm>
            <a:off x="7701532" y="3824881"/>
            <a:ext cx="1191295" cy="10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58185" y="2894549"/>
            <a:ext cx="112825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Optimization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23239" y="2249823"/>
            <a:ext cx="1414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Backpropagation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33927" y="3257305"/>
                <a:ext cx="2072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927" y="3257305"/>
                <a:ext cx="2072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8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7" grpId="0" animBg="1"/>
      <p:bldP spid="29" grpId="0"/>
      <p:bldP spid="30" grpId="0"/>
      <p:bldP spid="31" grpId="0"/>
      <p:bldP spid="32" grpId="0"/>
      <p:bldP spid="33" grpId="0"/>
      <p:bldP spid="35" grpId="0" animBg="1"/>
      <p:bldP spid="36" grpId="0"/>
      <p:bldP spid="39" grpId="0" animBg="1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119772"/>
            <a:ext cx="10515600" cy="1325563"/>
          </a:xfrm>
        </p:spPr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23408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Digital Image (Grey Scale)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RGB Color Channels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23408"/>
                <a:ext cx="10515600" cy="4351338"/>
              </a:xfrm>
              <a:blipFill rotWithShape="0"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82" y="3990622"/>
            <a:ext cx="5270217" cy="2373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573" y="1063340"/>
            <a:ext cx="5367843" cy="23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47" y="33522"/>
            <a:ext cx="10515600" cy="923568"/>
          </a:xfrm>
        </p:spPr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71719" y="781392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Convolution: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719" y="781392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3" y="2269358"/>
            <a:ext cx="5768706" cy="1908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847" y="2188980"/>
            <a:ext cx="5724804" cy="19821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23" y="4445426"/>
            <a:ext cx="5859626" cy="1971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499" y="4498205"/>
            <a:ext cx="5673738" cy="19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4353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Convolutional Neural Networks:</a:t>
            </a:r>
          </a:p>
          <a:p>
            <a:r>
              <a:rPr lang="en-US" sz="2400" dirty="0" smtClean="0"/>
              <a:t>Image Classification</a:t>
            </a:r>
          </a:p>
          <a:p>
            <a:r>
              <a:rPr lang="en-US" sz="2400" dirty="0" smtClean="0"/>
              <a:t>Semantic Segmentation</a:t>
            </a:r>
          </a:p>
          <a:p>
            <a:r>
              <a:rPr lang="en-US" sz="2400" dirty="0" smtClean="0"/>
              <a:t>Object Detection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37177" y="4972359"/>
                <a:ext cx="938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177" y="4972359"/>
                <a:ext cx="93897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26943" y="4261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Conv2d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9942" y="424543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0191" y="4131901"/>
            <a:ext cx="737304" cy="5446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2221" y="4001178"/>
            <a:ext cx="871268" cy="854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8" idx="2"/>
          </p:cNvCxnSpPr>
          <p:nvPr/>
        </p:nvCxnSpPr>
        <p:spPr>
          <a:xfrm>
            <a:off x="3517465" y="4428185"/>
            <a:ext cx="11747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5127855" y="3069526"/>
            <a:ext cx="0" cy="93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38475" y="2842591"/>
                <a:ext cx="3787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𝑖𝑎𝑠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475" y="2842591"/>
                <a:ext cx="378758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1290" r="-967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5573373" y="4332385"/>
            <a:ext cx="541997" cy="1819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319905" y="4308314"/>
            <a:ext cx="541997" cy="1820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61140" y="3902840"/>
            <a:ext cx="693125" cy="61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13540" y="4055240"/>
            <a:ext cx="693125" cy="61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65940" y="4207640"/>
            <a:ext cx="693125" cy="61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8340" y="4360040"/>
            <a:ext cx="693125" cy="61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61853" y="3756872"/>
            <a:ext cx="693125" cy="6114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4253" y="3909272"/>
            <a:ext cx="693125" cy="6114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366653" y="4061672"/>
            <a:ext cx="693125" cy="6114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19053" y="4214072"/>
            <a:ext cx="693125" cy="6114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61140" y="347537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6556" y="378315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08415" y="4854727"/>
                <a:ext cx="1066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415" y="4854727"/>
                <a:ext cx="1066382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519856" y="3394648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(Feature Maps)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669" y="768559"/>
            <a:ext cx="3956367" cy="20208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499589" y="424411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53175" y="4131901"/>
            <a:ext cx="835662" cy="53483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880110" y="4337813"/>
            <a:ext cx="541997" cy="1820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V="1">
            <a:off x="7871006" y="2746160"/>
            <a:ext cx="0" cy="138574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1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7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9926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12" y="1065533"/>
            <a:ext cx="10856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Fully Convolutional Network for Semantic Segmentation (Long et al,2015)</a:t>
            </a:r>
          </a:p>
          <a:p>
            <a:r>
              <a:rPr lang="en-US" sz="2400" dirty="0" smtClean="0"/>
              <a:t>FCN-32s</a:t>
            </a:r>
          </a:p>
          <a:p>
            <a:r>
              <a:rPr lang="en-US" sz="2400" dirty="0" smtClean="0"/>
              <a:t>FCN-16s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FCN-8s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06" y="1846693"/>
            <a:ext cx="4386553" cy="426613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35" y="2525767"/>
            <a:ext cx="5349309" cy="2838461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205" y="2995713"/>
            <a:ext cx="2357365" cy="198638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>
            <a:off x="3688570" y="3986784"/>
            <a:ext cx="663693" cy="2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592" y="-320041"/>
            <a:ext cx="10515600" cy="1325563"/>
          </a:xfrm>
        </p:spPr>
        <p:txBody>
          <a:bodyPr/>
          <a:lstStyle/>
          <a:p>
            <a:r>
              <a:rPr lang="en-US" dirty="0"/>
              <a:t>Analysis of the Network </a:t>
            </a:r>
            <a:r>
              <a:rPr lang="en-US" dirty="0" smtClean="0"/>
              <a:t>Architectures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4080" y="829371"/>
                <a:ext cx="10692384" cy="591648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800" dirty="0" err="1" smtClean="0"/>
                  <a:t>CamVid</a:t>
                </a:r>
                <a:r>
                  <a:rPr lang="en-US" sz="3800" dirty="0" smtClean="0"/>
                  <a:t> Dataset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sz="3800" dirty="0" smtClean="0"/>
                  <a:t>Setting</a:t>
                </a:r>
              </a:p>
              <a:p>
                <a:pPr marL="0" indent="0">
                  <a:buNone/>
                </a:pPr>
                <a:r>
                  <a:rPr lang="en-US" dirty="0" smtClean="0"/>
                  <a:t>Epoch=55</a:t>
                </a:r>
              </a:p>
              <a:p>
                <a:pPr marL="0" indent="0">
                  <a:buNone/>
                </a:pPr>
                <a:r>
                  <a:rPr lang="en-US" dirty="0" smtClean="0"/>
                  <a:t>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6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log</m:t>
                      </m:r>
                      <m:r>
                        <a:rPr lang="en-US" sz="26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⁡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)} 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 Function: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</m:d>
                      <m:sSup>
                        <m:sSup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= 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𝑚𝑜𝑚𝑒𝑛𝑡𝑢𝑚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∗ 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6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26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6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080" y="829371"/>
                <a:ext cx="10692384" cy="5916486"/>
              </a:xfrm>
              <a:blipFill rotWithShape="0">
                <a:blip r:embed="rId3"/>
                <a:stretch>
                  <a:fillRect l="-79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264945"/>
              </p:ext>
            </p:extLst>
          </p:nvPr>
        </p:nvGraphicFramePr>
        <p:xfrm>
          <a:off x="3985118" y="829371"/>
          <a:ext cx="5590204" cy="216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Document" r:id="rId4" imgW="5942119" imgH="2357434" progId="Word.Document.12">
                  <p:embed/>
                </p:oleObj>
              </mc:Choice>
              <mc:Fallback>
                <p:oleObj name="Document" r:id="rId4" imgW="5942119" imgH="23574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5118" y="829371"/>
                        <a:ext cx="5590204" cy="216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95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6" y="876077"/>
            <a:ext cx="2930302" cy="2935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06" y="2414021"/>
            <a:ext cx="3133078" cy="313869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6220" y="1636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Architecture 0 and Modified Version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1629" y="3914812"/>
            <a:ext cx="71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Arch 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3854" y="5552713"/>
            <a:ext cx="905782" cy="34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Arch 0.1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4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477</Words>
  <Application>Microsoft Office PowerPoint</Application>
  <PresentationFormat>Widescreen</PresentationFormat>
  <Paragraphs>218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Document</vt:lpstr>
      <vt:lpstr>Convolutional Neural Networks in Autonomous Driving</vt:lpstr>
      <vt:lpstr>Introduction</vt:lpstr>
      <vt:lpstr>Methodology</vt:lpstr>
      <vt:lpstr>Image Processing</vt:lpstr>
      <vt:lpstr>Methodology </vt:lpstr>
      <vt:lpstr>Methodology</vt:lpstr>
      <vt:lpstr>Methodology</vt:lpstr>
      <vt:lpstr>Analysis of the Network Architectures</vt:lpstr>
      <vt:lpstr>PowerPoint Presentation</vt:lpstr>
      <vt:lpstr>PowerPoint Presentation</vt:lpstr>
      <vt:lpstr>PowerPoint Presentation</vt:lpstr>
      <vt:lpstr>Result &amp; Discussion</vt:lpstr>
      <vt:lpstr>Result &amp; Discussion</vt:lpstr>
      <vt:lpstr>Result &amp; Discussion</vt:lpstr>
      <vt:lpstr>Result &amp; Discussion</vt:lpstr>
      <vt:lpstr>Result &amp; Discussion</vt:lpstr>
      <vt:lpstr>Result &amp; Discussion</vt:lpstr>
      <vt:lpstr>Conclusion</vt:lpstr>
      <vt:lpstr>PowerPoint Presentation</vt:lpstr>
      <vt:lpstr>Neural Network</vt:lpstr>
      <vt:lpstr>Downsampling Block</vt:lpstr>
      <vt:lpstr>Comparison to the Original Research</vt:lpstr>
      <vt:lpstr>Result &amp; Discussion</vt:lpstr>
      <vt:lpstr>Result &amp; Discussion</vt:lpstr>
      <vt:lpstr>Gradient Decent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 in Autonomous Driving</dc:title>
  <dc:creator>Sepehr</dc:creator>
  <cp:lastModifiedBy>Sepehr</cp:lastModifiedBy>
  <cp:revision>81</cp:revision>
  <dcterms:created xsi:type="dcterms:W3CDTF">2020-09-29T18:57:02Z</dcterms:created>
  <dcterms:modified xsi:type="dcterms:W3CDTF">2020-10-01T11:01:05Z</dcterms:modified>
</cp:coreProperties>
</file>