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62" r:id="rId7"/>
    <p:sldId id="270" r:id="rId8"/>
    <p:sldId id="271" r:id="rId9"/>
    <p:sldId id="272" r:id="rId10"/>
    <p:sldId id="275" r:id="rId11"/>
    <p:sldId id="276"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41" d="100"/>
          <a:sy n="41" d="100"/>
        </p:scale>
        <p:origin x="72" y="168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5/9/2019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5/9/2019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5/9/2019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5/9/2019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5/9/2019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5/9/2019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5/9/2019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5750" y="2806643"/>
            <a:ext cx="4161692" cy="1482951"/>
          </a:xfrm>
        </p:spPr>
        <p:txBody>
          <a:bodyPr anchor="ctr">
            <a:noAutofit/>
          </a:bodyPr>
          <a:lstStyle/>
          <a:p>
            <a:pPr algn="ctr"/>
            <a:r>
              <a:rPr lang="en-GB" sz="2800" b="1" dirty="0"/>
              <a:t>Rainbow Using Bootstrapped </a:t>
            </a:r>
            <a:r>
              <a:rPr lang="en-GB" sz="2800" b="1" dirty="0" err="1"/>
              <a:t>dqn</a:t>
            </a:r>
            <a:br>
              <a:rPr lang="en-GB" sz="2800" b="1" dirty="0"/>
            </a:br>
            <a:endParaRPr lang="en-US" sz="2800" i="1" dirty="0"/>
          </a:p>
        </p:txBody>
      </p:sp>
      <p:sp>
        <p:nvSpPr>
          <p:cNvPr id="7" name="Subtitle 6"/>
          <p:cNvSpPr>
            <a:spLocks noGrp="1"/>
          </p:cNvSpPr>
          <p:nvPr>
            <p:ph type="subTitle" idx="1"/>
          </p:nvPr>
        </p:nvSpPr>
        <p:spPr>
          <a:xfrm>
            <a:off x="225750" y="4289594"/>
            <a:ext cx="3791824" cy="955565"/>
          </a:xfrm>
        </p:spPr>
        <p:txBody>
          <a:bodyPr>
            <a:normAutofit/>
          </a:bodyPr>
          <a:lstStyle/>
          <a:p>
            <a:pPr algn="ctr"/>
            <a:r>
              <a:rPr lang="en-US" sz="1600" dirty="0"/>
              <a:t>Presented by: </a:t>
            </a:r>
          </a:p>
          <a:p>
            <a:pPr algn="ctr"/>
            <a:r>
              <a:rPr lang="en-US" sz="2000" b="1" dirty="0"/>
              <a:t>Shane Fearon</a:t>
            </a:r>
          </a:p>
        </p:txBody>
      </p:sp>
      <p:pic>
        <p:nvPicPr>
          <p:cNvPr id="16" name="Picture 15" descr="A screen shot of a social media post&#10;&#10;Description generated with high confidence">
            <a:extLst>
              <a:ext uri="{FF2B5EF4-FFF2-40B4-BE49-F238E27FC236}">
                <a16:creationId xmlns:a16="http://schemas.microsoft.com/office/drawing/2014/main" id="{3F627670-A38F-4AAF-AA8D-D9C10653F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442" y="1571056"/>
            <a:ext cx="7730129" cy="3715887"/>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Questioning period</a:t>
            </a:r>
          </a:p>
        </p:txBody>
      </p:sp>
      <p:pic>
        <p:nvPicPr>
          <p:cNvPr id="5" name="Content Placeholder 4" descr="A screen shot of a social media post&#10;&#10;Description generated with high confidence">
            <a:extLst>
              <a:ext uri="{FF2B5EF4-FFF2-40B4-BE49-F238E27FC236}">
                <a16:creationId xmlns:a16="http://schemas.microsoft.com/office/drawing/2014/main" id="{684709B9-4FD7-4EE9-B952-7EFB0AFF7B5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04900" y="1418008"/>
            <a:ext cx="10054512" cy="4833222"/>
          </a:xfrm>
          <a:prstGeom prst="rect">
            <a:avLst/>
          </a:prstGeom>
        </p:spPr>
      </p:pic>
    </p:spTree>
    <p:extLst>
      <p:ext uri="{BB962C8B-B14F-4D97-AF65-F5344CB8AC3E}">
        <p14:creationId xmlns:p14="http://schemas.microsoft.com/office/powerpoint/2010/main" val="17642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14" name="Content Placeholder 13"/>
          <p:cNvSpPr>
            <a:spLocks noGrp="1"/>
          </p:cNvSpPr>
          <p:nvPr>
            <p:ph idx="1"/>
          </p:nvPr>
        </p:nvSpPr>
        <p:spPr/>
        <p:txBody>
          <a:bodyPr/>
          <a:lstStyle/>
          <a:p>
            <a:r>
              <a:rPr lang="en-US" dirty="0"/>
              <a:t>Background and research domain</a:t>
            </a:r>
          </a:p>
          <a:p>
            <a:pPr lvl="1"/>
            <a:r>
              <a:rPr lang="en-US" dirty="0"/>
              <a:t>DQNs</a:t>
            </a:r>
          </a:p>
          <a:p>
            <a:pPr lvl="1"/>
            <a:r>
              <a:rPr lang="en-US" dirty="0"/>
              <a:t>Rainbow</a:t>
            </a:r>
          </a:p>
          <a:p>
            <a:r>
              <a:rPr lang="en-US" dirty="0"/>
              <a:t>Bootstrapped DQN</a:t>
            </a:r>
          </a:p>
          <a:p>
            <a:r>
              <a:rPr lang="en-US" dirty="0"/>
              <a:t>Experiments and results</a:t>
            </a:r>
          </a:p>
          <a:p>
            <a:r>
              <a:rPr lang="en-US" dirty="0"/>
              <a:t>Concluding remarks</a:t>
            </a:r>
          </a:p>
          <a:p>
            <a:r>
              <a:rPr lang="en-US" dirty="0"/>
              <a:t>Q&amp;A</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research domain</a:t>
            </a:r>
          </a:p>
        </p:txBody>
      </p:sp>
      <p:sp>
        <p:nvSpPr>
          <p:cNvPr id="4" name="Content Placeholder 3"/>
          <p:cNvSpPr>
            <a:spLocks noGrp="1"/>
          </p:cNvSpPr>
          <p:nvPr>
            <p:ph sz="half" idx="2"/>
          </p:nvPr>
        </p:nvSpPr>
        <p:spPr>
          <a:xfrm>
            <a:off x="1104900" y="1836575"/>
            <a:ext cx="9980682" cy="3924300"/>
          </a:xfrm>
        </p:spPr>
        <p:txBody>
          <a:bodyPr/>
          <a:lstStyle/>
          <a:p>
            <a:r>
              <a:rPr lang="en-US" sz="1800" dirty="0"/>
              <a:t>DQNs combine Q-learning with Deep Learning through the use of Neural Networks to approximate the Q-values of actions based on a given state.</a:t>
            </a:r>
          </a:p>
          <a:p>
            <a:r>
              <a:rPr lang="en-US" sz="1800" dirty="0"/>
              <a:t>They consist of:</a:t>
            </a:r>
          </a:p>
          <a:p>
            <a:pPr lvl="1"/>
            <a:r>
              <a:rPr lang="en-US" dirty="0"/>
              <a:t>a </a:t>
            </a:r>
            <a:r>
              <a:rPr lang="en-US" b="1" dirty="0"/>
              <a:t>Testing environment</a:t>
            </a:r>
            <a:r>
              <a:rPr lang="en-US" dirty="0"/>
              <a:t>, which outputs a state and a reward, based on an input action, and;</a:t>
            </a:r>
          </a:p>
          <a:p>
            <a:pPr lvl="1"/>
            <a:r>
              <a:rPr lang="en-US" dirty="0"/>
              <a:t>an </a:t>
            </a:r>
            <a:r>
              <a:rPr lang="en-US" b="1" dirty="0"/>
              <a:t>Agent</a:t>
            </a:r>
            <a:r>
              <a:rPr lang="en-US" dirty="0"/>
              <a:t>, which decides what action, </a:t>
            </a:r>
            <a:r>
              <a:rPr lang="en-US" i="1" dirty="0"/>
              <a:t>a</a:t>
            </a:r>
            <a:r>
              <a:rPr lang="en-US" dirty="0"/>
              <a:t>, to take based on a state, </a:t>
            </a:r>
            <a:r>
              <a:rPr lang="en-US" i="1" dirty="0"/>
              <a:t>s</a:t>
            </a:r>
            <a:r>
              <a:rPr lang="en-US" dirty="0"/>
              <a:t>, given by the Testing Environment. It alters its action-selection policy by observing the reward, </a:t>
            </a:r>
            <a:r>
              <a:rPr lang="en-US" i="1" dirty="0"/>
              <a:t>r</a:t>
            </a:r>
            <a:r>
              <a:rPr lang="en-US" dirty="0"/>
              <a:t>, for taking an action.</a:t>
            </a:r>
          </a:p>
        </p:txBody>
      </p:sp>
      <p:pic>
        <p:nvPicPr>
          <p:cNvPr id="8" name="Picture 7">
            <a:extLst>
              <a:ext uri="{FF2B5EF4-FFF2-40B4-BE49-F238E27FC236}">
                <a16:creationId xmlns:a16="http://schemas.microsoft.com/office/drawing/2014/main" id="{C510171C-C8DA-4880-B357-B56A0691C6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34" t="15097" r="2554" b="12111"/>
          <a:stretch/>
        </p:blipFill>
        <p:spPr>
          <a:xfrm>
            <a:off x="2794932" y="3854741"/>
            <a:ext cx="6602136" cy="3003259"/>
          </a:xfrm>
          <a:prstGeom prst="rect">
            <a:avLst/>
          </a:prstGeom>
        </p:spPr>
      </p:pic>
      <p:sp>
        <p:nvSpPr>
          <p:cNvPr id="9" name="Text Placeholder 2">
            <a:extLst>
              <a:ext uri="{FF2B5EF4-FFF2-40B4-BE49-F238E27FC236}">
                <a16:creationId xmlns:a16="http://schemas.microsoft.com/office/drawing/2014/main" id="{876385EE-DACF-4BBA-A27B-2183280A7151}"/>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Deep Q-Networks (DQNs)</a:t>
            </a: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research domain</a:t>
            </a:r>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1C429EDC-40E1-480F-9BA6-883569B0B250}"/>
                  </a:ext>
                </a:extLst>
              </p:cNvPr>
              <p:cNvSpPr txBox="1">
                <a:spLocks/>
              </p:cNvSpPr>
              <p:nvPr/>
            </p:nvSpPr>
            <p:spPr>
              <a:xfrm>
                <a:off x="1104900" y="1836574"/>
                <a:ext cx="9980682" cy="4497113"/>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The Rainbow algorithm, first published by DeepMind in 2017</a:t>
                </a:r>
              </a:p>
              <a:p>
                <a:r>
                  <a:rPr lang="en-US" sz="1800" dirty="0"/>
                  <a:t>Contains 6 extensions to the DQN algorithm, each solving a different issue:</a:t>
                </a:r>
              </a:p>
              <a:p>
                <a:pPr lvl="1"/>
                <a:r>
                  <a:rPr lang="en-US" sz="1100" i="1" dirty="0"/>
                  <a:t>Double DQN </a:t>
                </a:r>
                <a:r>
                  <a:rPr lang="en-US" sz="1100" dirty="0"/>
                  <a:t>– addresses a bias overestimate of Q-Learning</a:t>
                </a:r>
              </a:p>
              <a:p>
                <a:pPr lvl="1"/>
                <a:r>
                  <a:rPr lang="en-US" sz="1100" i="1" dirty="0"/>
                  <a:t>Prioritized Experience Replay </a:t>
                </a:r>
                <a:r>
                  <a:rPr lang="en-US" sz="1100" dirty="0"/>
                  <a:t>– to avoid sampling correlated data samples</a:t>
                </a:r>
              </a:p>
              <a:p>
                <a:pPr lvl="1"/>
                <a:r>
                  <a:rPr lang="en-US" sz="1100" i="1" dirty="0"/>
                  <a:t>Dueling Networks </a:t>
                </a:r>
                <a:r>
                  <a:rPr lang="en-US" sz="1100" dirty="0"/>
                  <a:t>– for state and action value separation, so good actions are not hindered by bad states</a:t>
                </a:r>
              </a:p>
              <a:p>
                <a:pPr lvl="1"/>
                <a:r>
                  <a:rPr lang="en-US" sz="1100" i="1" dirty="0"/>
                  <a:t>Actor 3 Critic </a:t>
                </a:r>
                <a:r>
                  <a:rPr lang="en-US" sz="1100" dirty="0"/>
                  <a:t>– for diverse experience sampling</a:t>
                </a:r>
              </a:p>
              <a:p>
                <a:pPr lvl="1"/>
                <a:r>
                  <a:rPr lang="en-US" sz="1100" i="1" dirty="0"/>
                  <a:t>Distributional Q-Learning </a:t>
                </a:r>
                <a:r>
                  <a:rPr lang="en-US" sz="1100" dirty="0"/>
                  <a:t>– to mitigate the effects of learning from a non-stationary policy</a:t>
                </a:r>
              </a:p>
              <a:p>
                <a:pPr lvl="1"/>
                <a:r>
                  <a:rPr lang="en-US" sz="1400" b="1" dirty="0"/>
                  <a:t>Noisy DQN </a:t>
                </a:r>
                <a:r>
                  <a:rPr lang="en-US" sz="1200" dirty="0"/>
                  <a:t>– Introduces uncertainty to the Q-Network for exploration of the state space</a:t>
                </a:r>
              </a:p>
              <a:p>
                <a:r>
                  <a:rPr lang="en-US" sz="1800" b="1" dirty="0"/>
                  <a:t>Noisy DQN </a:t>
                </a:r>
                <a:r>
                  <a:rPr lang="en-US" sz="1800" dirty="0"/>
                  <a:t>is what is used in the Rainbow algorithm, with or without </a:t>
                </a:r>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en-US" sz="1800" dirty="0"/>
                  <a:t>-greedy, to assist in exploration. It uses a noise-inducing algorithm on the Q-network in order to sway decision making.</a:t>
                </a:r>
              </a:p>
              <a:p>
                <a:r>
                  <a:rPr lang="en-US" sz="1800" dirty="0"/>
                  <a:t>Exploration of the state space is important for many testing environments. Without it, an agent may fall into a local minimum policy, ignoring other actions which may lead to a greater reward overall.</a:t>
                </a:r>
              </a:p>
              <a:p>
                <a:r>
                  <a:rPr lang="en-US" sz="1800" dirty="0"/>
                  <a:t>The Rainbow paper notes that the exploration of their agent in their testing environments was lacking, and suggests </a:t>
                </a:r>
                <a:r>
                  <a:rPr lang="en-US" sz="1800" b="1" dirty="0"/>
                  <a:t>Bootstrapped DQN </a:t>
                </a:r>
                <a:r>
                  <a:rPr lang="en-US" sz="1800" dirty="0"/>
                  <a:t>as a possible alternative for </a:t>
                </a:r>
                <a:r>
                  <a:rPr lang="en-US" sz="1800" b="1" i="1" dirty="0"/>
                  <a:t>deeper exploration</a:t>
                </a:r>
                <a:r>
                  <a:rPr lang="en-US" sz="1600" dirty="0"/>
                  <a:t>.</a:t>
                </a:r>
                <a:endParaRPr lang="en-US" sz="1600" b="1" i="1" dirty="0"/>
              </a:p>
            </p:txBody>
          </p:sp>
        </mc:Choice>
        <mc:Fallback>
          <p:sp>
            <p:nvSpPr>
              <p:cNvPr id="5" name="Content Placeholder 3">
                <a:extLst>
                  <a:ext uri="{FF2B5EF4-FFF2-40B4-BE49-F238E27FC236}">
                    <a16:creationId xmlns:a16="http://schemas.microsoft.com/office/drawing/2014/main" id="{1C429EDC-40E1-480F-9BA6-883569B0B250}"/>
                  </a:ext>
                </a:extLst>
              </p:cNvPr>
              <p:cNvSpPr txBox="1">
                <a:spLocks noRot="1" noChangeAspect="1" noMove="1" noResize="1" noEditPoints="1" noAdjustHandles="1" noChangeArrowheads="1" noChangeShapeType="1" noTextEdit="1"/>
              </p:cNvSpPr>
              <p:nvPr/>
            </p:nvSpPr>
            <p:spPr>
              <a:xfrm>
                <a:off x="1104900" y="1836574"/>
                <a:ext cx="9980682" cy="4497113"/>
              </a:xfrm>
              <a:prstGeom prst="rect">
                <a:avLst/>
              </a:prstGeom>
              <a:blipFill>
                <a:blip r:embed="rId2"/>
                <a:stretch>
                  <a:fillRect l="-1160" t="-949" r="-2320"/>
                </a:stretch>
              </a:blipFill>
            </p:spPr>
            <p:txBody>
              <a:bodyPr/>
              <a:lstStyle/>
              <a:p>
                <a:r>
                  <a:rPr lang="en-GB">
                    <a:noFill/>
                  </a:rPr>
                  <a:t> </a:t>
                </a:r>
              </a:p>
            </p:txBody>
          </p:sp>
        </mc:Fallback>
      </mc:AlternateContent>
      <p:sp>
        <p:nvSpPr>
          <p:cNvPr id="6" name="Text Placeholder 2">
            <a:extLst>
              <a:ext uri="{FF2B5EF4-FFF2-40B4-BE49-F238E27FC236}">
                <a16:creationId xmlns:a16="http://schemas.microsoft.com/office/drawing/2014/main" id="{F1B3533F-93E4-4D6E-AA06-CCE3618756A1}"/>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Rainbow and Exploration</a:t>
            </a:r>
          </a:p>
        </p:txBody>
      </p:sp>
    </p:spTree>
    <p:extLst>
      <p:ext uri="{BB962C8B-B14F-4D97-AF65-F5344CB8AC3E}">
        <p14:creationId xmlns:p14="http://schemas.microsoft.com/office/powerpoint/2010/main" val="231915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Bootstrapped DQN</a:t>
            </a:r>
          </a:p>
        </p:txBody>
      </p:sp>
      <p:sp>
        <p:nvSpPr>
          <p:cNvPr id="5" name="Text Placeholder 2">
            <a:extLst>
              <a:ext uri="{FF2B5EF4-FFF2-40B4-BE49-F238E27FC236}">
                <a16:creationId xmlns:a16="http://schemas.microsoft.com/office/drawing/2014/main" id="{C7FC50B4-BE96-441E-AAAA-2AA8FE5AFD62}"/>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Bootstrapped DQN for deeper exploration of the state space</a:t>
            </a:r>
          </a:p>
        </p:txBody>
      </p:sp>
      <p:sp>
        <p:nvSpPr>
          <p:cNvPr id="6" name="Content Placeholder 3">
            <a:extLst>
              <a:ext uri="{FF2B5EF4-FFF2-40B4-BE49-F238E27FC236}">
                <a16:creationId xmlns:a16="http://schemas.microsoft.com/office/drawing/2014/main" id="{6442A395-DAAE-494F-A499-EDA63D9A07AD}"/>
              </a:ext>
            </a:extLst>
          </p:cNvPr>
          <p:cNvSpPr txBox="1">
            <a:spLocks/>
          </p:cNvSpPr>
          <p:nvPr/>
        </p:nvSpPr>
        <p:spPr>
          <a:xfrm>
            <a:off x="1104899" y="1836574"/>
            <a:ext cx="10706799" cy="44971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Bootstrapped DQN works by using multiple “heads”, in our case, the heads are different Q-Networks, with randomized weights.</a:t>
            </a:r>
          </a:p>
          <a:p>
            <a:r>
              <a:rPr lang="en-US" sz="1800" dirty="0"/>
              <a:t>We select one of these heads to use for an entire episode of our testing environment, and follow the actions it decides on.</a:t>
            </a:r>
          </a:p>
          <a:p>
            <a:r>
              <a:rPr lang="en-US" sz="1800" dirty="0"/>
              <a:t>The states and rewards received for each action taken are used to train all of the heads, and each head has a separate “target network” which it is aiming for, which leads to a difference in decision making between heads. </a:t>
            </a:r>
          </a:p>
        </p:txBody>
      </p:sp>
      <p:pic>
        <p:nvPicPr>
          <p:cNvPr id="11" name="Picture 10">
            <a:extLst>
              <a:ext uri="{FF2B5EF4-FFF2-40B4-BE49-F238E27FC236}">
                <a16:creationId xmlns:a16="http://schemas.microsoft.com/office/drawing/2014/main" id="{83455138-216C-4AC3-B3EA-8534E390FCB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337"/>
          <a:stretch/>
        </p:blipFill>
        <p:spPr>
          <a:xfrm>
            <a:off x="6627303" y="3841109"/>
            <a:ext cx="5184396" cy="3016890"/>
          </a:xfrm>
          <a:prstGeom prst="rect">
            <a:avLst/>
          </a:prstGeom>
        </p:spPr>
      </p:pic>
      <p:sp>
        <p:nvSpPr>
          <p:cNvPr id="12" name="Content Placeholder 3">
            <a:extLst>
              <a:ext uri="{FF2B5EF4-FFF2-40B4-BE49-F238E27FC236}">
                <a16:creationId xmlns:a16="http://schemas.microsoft.com/office/drawing/2014/main" id="{C6A2572F-54A5-46DE-8E71-1EBB0D117CD8}"/>
              </a:ext>
            </a:extLst>
          </p:cNvPr>
          <p:cNvSpPr txBox="1">
            <a:spLocks/>
          </p:cNvSpPr>
          <p:nvPr/>
        </p:nvSpPr>
        <p:spPr>
          <a:xfrm>
            <a:off x="1104899" y="4174397"/>
            <a:ext cx="5446903" cy="235031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When a head does find a better policy, some of the other heads will learn from this.</a:t>
            </a:r>
          </a:p>
          <a:p>
            <a:r>
              <a:rPr lang="en-US" sz="1800" dirty="0"/>
              <a:t>Eventually, the other heads will either find other good policies, or will learn the best policy found by the other heads.</a:t>
            </a:r>
          </a:p>
        </p:txBody>
      </p:sp>
    </p:spTree>
    <p:extLst>
      <p:ext uri="{BB962C8B-B14F-4D97-AF65-F5344CB8AC3E}">
        <p14:creationId xmlns:p14="http://schemas.microsoft.com/office/powerpoint/2010/main" val="26087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sp>
        <p:nvSpPr>
          <p:cNvPr id="5" name="Text Placeholder 2">
            <a:extLst>
              <a:ext uri="{FF2B5EF4-FFF2-40B4-BE49-F238E27FC236}">
                <a16:creationId xmlns:a16="http://schemas.microsoft.com/office/drawing/2014/main" id="{D977145E-2743-4833-9F08-BDE2E85925C4}"/>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Experiment outline</a:t>
            </a:r>
          </a:p>
        </p:txBody>
      </p:sp>
      <mc:AlternateContent xmlns:mc="http://schemas.openxmlformats.org/markup-compatibility/2006">
        <mc:Choice xmlns:a14="http://schemas.microsoft.com/office/drawing/2010/main" Requires="a14">
          <p:sp>
            <p:nvSpPr>
              <p:cNvPr id="9" name="Content Placeholder 3">
                <a:extLst>
                  <a:ext uri="{FF2B5EF4-FFF2-40B4-BE49-F238E27FC236}">
                    <a16:creationId xmlns:a16="http://schemas.microsoft.com/office/drawing/2014/main" id="{BFA18A52-8BB9-476C-9AEC-76408D81F587}"/>
                  </a:ext>
                </a:extLst>
              </p:cNvPr>
              <p:cNvSpPr txBox="1">
                <a:spLocks/>
              </p:cNvSpPr>
              <p:nvPr/>
            </p:nvSpPr>
            <p:spPr>
              <a:xfrm>
                <a:off x="1104900" y="1836574"/>
                <a:ext cx="7815166" cy="44971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3 different Agents were constructed for experimentation:</a:t>
                </a:r>
              </a:p>
              <a:p>
                <a:pPr lvl="1"/>
                <a:r>
                  <a:rPr lang="en-US" sz="1400" dirty="0"/>
                  <a:t>A Rainbow agent (</a:t>
                </a:r>
                <a:r>
                  <a:rPr lang="en-US" sz="1400" b="1" dirty="0"/>
                  <a:t>Used Noisy DQN</a:t>
                </a:r>
                <a:r>
                  <a:rPr lang="en-US" sz="1400" dirty="0"/>
                  <a:t>)</a:t>
                </a:r>
              </a:p>
              <a:p>
                <a:pPr lvl="1"/>
                <a:r>
                  <a:rPr lang="en-US" sz="1400" dirty="0"/>
                  <a:t>A Rainbow agent with no Noisy DQN or Bootstrapped DQN (</a:t>
                </a:r>
                <a:r>
                  <a:rPr lang="en-US" sz="1400" b="1" dirty="0"/>
                  <a:t>Used </a:t>
                </a:r>
                <a14:m>
                  <m:oMath xmlns:m="http://schemas.openxmlformats.org/officeDocument/2006/math">
                    <m:r>
                      <a:rPr lang="en-US" sz="1400" b="1" i="1" smtClean="0">
                        <a:latin typeface="Cambria Math" panose="02040503050406030204" pitchFamily="18" charset="0"/>
                        <a:ea typeface="Cambria Math" panose="02040503050406030204" pitchFamily="18" charset="0"/>
                      </a:rPr>
                      <m:t>𝜺</m:t>
                    </m:r>
                  </m:oMath>
                </a14:m>
                <a:r>
                  <a:rPr lang="en-US" sz="1400" b="1" dirty="0"/>
                  <a:t>-greedy only</a:t>
                </a:r>
                <a:r>
                  <a:rPr lang="en-US" sz="1400" dirty="0"/>
                  <a:t>)</a:t>
                </a:r>
              </a:p>
              <a:p>
                <a:pPr lvl="1"/>
                <a:r>
                  <a:rPr lang="en-US" sz="1400" dirty="0"/>
                  <a:t>A Rainbow agent with no Noisy DQN, using Bootstrapped DQN instead, with 10 heads </a:t>
                </a:r>
                <a:r>
                  <a:rPr lang="en-US" sz="1400" b="1" dirty="0"/>
                  <a:t>(Bootstrapped-Rainbow)</a:t>
                </a:r>
              </a:p>
              <a:p>
                <a:r>
                  <a:rPr lang="en-US" sz="1800" dirty="0"/>
                  <a:t>Each of these agents was tested using the following </a:t>
                </a:r>
                <a:r>
                  <a:rPr lang="en-US" sz="1800" dirty="0" err="1"/>
                  <a:t>OpenAI</a:t>
                </a:r>
                <a:r>
                  <a:rPr lang="en-US" sz="1800" dirty="0"/>
                  <a:t> Gym environments:</a:t>
                </a:r>
              </a:p>
              <a:p>
                <a:pPr lvl="1"/>
                <a:r>
                  <a:rPr lang="en-US" sz="1400" dirty="0"/>
                  <a:t>CartPole-v0</a:t>
                </a:r>
              </a:p>
              <a:p>
                <a:pPr lvl="1"/>
                <a:r>
                  <a:rPr lang="en-US" sz="1400" dirty="0"/>
                  <a:t>Acrobot-v1</a:t>
                </a:r>
              </a:p>
              <a:p>
                <a:pPr lvl="1"/>
                <a:r>
                  <a:rPr lang="en-US" sz="1400" dirty="0" err="1"/>
                  <a:t>NChain</a:t>
                </a:r>
                <a:endParaRPr lang="en-US" sz="1400" dirty="0"/>
              </a:p>
              <a:p>
                <a:r>
                  <a:rPr lang="en-US" sz="1800" dirty="0"/>
                  <a:t>The choice of environment is important, as we are trying to observe how well each Agent explores its environment’s state space.</a:t>
                </a:r>
              </a:p>
              <a:p>
                <a:r>
                  <a:rPr lang="en-US" sz="1800" dirty="0"/>
                  <a:t>Further details of the implementation of the experiment are available in the accompanying Research Article.</a:t>
                </a:r>
              </a:p>
            </p:txBody>
          </p:sp>
        </mc:Choice>
        <mc:Fallback>
          <p:sp>
            <p:nvSpPr>
              <p:cNvPr id="9" name="Content Placeholder 3">
                <a:extLst>
                  <a:ext uri="{FF2B5EF4-FFF2-40B4-BE49-F238E27FC236}">
                    <a16:creationId xmlns:a16="http://schemas.microsoft.com/office/drawing/2014/main" id="{BFA18A52-8BB9-476C-9AEC-76408D81F587}"/>
                  </a:ext>
                </a:extLst>
              </p:cNvPr>
              <p:cNvSpPr txBox="1">
                <a:spLocks noRot="1" noChangeAspect="1" noMove="1" noResize="1" noEditPoints="1" noAdjustHandles="1" noChangeArrowheads="1" noChangeShapeType="1" noTextEdit="1"/>
              </p:cNvSpPr>
              <p:nvPr/>
            </p:nvSpPr>
            <p:spPr>
              <a:xfrm>
                <a:off x="1104900" y="1836574"/>
                <a:ext cx="7815166" cy="4497113"/>
              </a:xfrm>
              <a:prstGeom prst="rect">
                <a:avLst/>
              </a:prstGeom>
              <a:blipFill>
                <a:blip r:embed="rId2"/>
                <a:stretch>
                  <a:fillRect l="-1638" t="-1355" r="-2028"/>
                </a:stretch>
              </a:blipFill>
            </p:spPr>
            <p:txBody>
              <a:bodyPr/>
              <a:lstStyle/>
              <a:p>
                <a:r>
                  <a:rPr lang="en-GB">
                    <a:noFill/>
                  </a:rPr>
                  <a:t> </a:t>
                </a:r>
              </a:p>
            </p:txBody>
          </p:sp>
        </mc:Fallback>
      </mc:AlternateContent>
      <p:pic>
        <p:nvPicPr>
          <p:cNvPr id="1026" name="Picture 2" descr="https://gym.openai.com/videos/2019-04-06--My9IiAbqha/CartPole-v1/poster.jpg">
            <a:extLst>
              <a:ext uri="{FF2B5EF4-FFF2-40B4-BE49-F238E27FC236}">
                <a16:creationId xmlns:a16="http://schemas.microsoft.com/office/drawing/2014/main" id="{5E3C1A70-D487-4B8A-BD91-5CB64A7EFA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6684" y="1419866"/>
            <a:ext cx="1978815" cy="1319210"/>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descr="https://gym.openai.com/videos/2019-04-06--My9IiAbqha/Acrobot-v1/poster.jpg">
            <a:extLst>
              <a:ext uri="{FF2B5EF4-FFF2-40B4-BE49-F238E27FC236}">
                <a16:creationId xmlns:a16="http://schemas.microsoft.com/office/drawing/2014/main" id="{F3606331-ED0C-4525-9595-221217D575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6684" y="2925571"/>
            <a:ext cx="1978815" cy="1978815"/>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1" name="Picture 10" descr="A close up of a light&#10;&#10;Description generated with high confidence">
            <a:extLst>
              <a:ext uri="{FF2B5EF4-FFF2-40B4-BE49-F238E27FC236}">
                <a16:creationId xmlns:a16="http://schemas.microsoft.com/office/drawing/2014/main" id="{E7B51B90-519F-401F-8125-7811EE2E449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9441" r="23273" b="34964"/>
          <a:stretch/>
        </p:blipFill>
        <p:spPr>
          <a:xfrm>
            <a:off x="8724983" y="5199587"/>
            <a:ext cx="3162215" cy="1057013"/>
          </a:xfrm>
          <a:prstGeom prst="rect">
            <a:avLst/>
          </a:prstGeom>
        </p:spPr>
      </p:pic>
    </p:spTree>
    <p:extLst>
      <p:ext uri="{BB962C8B-B14F-4D97-AF65-F5344CB8AC3E}">
        <p14:creationId xmlns:p14="http://schemas.microsoft.com/office/powerpoint/2010/main" val="195834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sp>
        <p:nvSpPr>
          <p:cNvPr id="5" name="Text Placeholder 2">
            <a:extLst>
              <a:ext uri="{FF2B5EF4-FFF2-40B4-BE49-F238E27FC236}">
                <a16:creationId xmlns:a16="http://schemas.microsoft.com/office/drawing/2014/main" id="{D977145E-2743-4833-9F08-BDE2E85925C4}"/>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Experiment Results</a:t>
            </a:r>
          </a:p>
        </p:txBody>
      </p:sp>
      <p:sp>
        <p:nvSpPr>
          <p:cNvPr id="9" name="Content Placeholder 3">
            <a:extLst>
              <a:ext uri="{FF2B5EF4-FFF2-40B4-BE49-F238E27FC236}">
                <a16:creationId xmlns:a16="http://schemas.microsoft.com/office/drawing/2014/main" id="{BFA18A52-8BB9-476C-9AEC-76408D81F587}"/>
              </a:ext>
            </a:extLst>
          </p:cNvPr>
          <p:cNvSpPr txBox="1">
            <a:spLocks/>
          </p:cNvSpPr>
          <p:nvPr/>
        </p:nvSpPr>
        <p:spPr>
          <a:xfrm>
            <a:off x="1104899" y="1836574"/>
            <a:ext cx="9980682" cy="44971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The results show the rewards for each agent using each environment, evaluated regularly throughout the training process. Bootstrapped-Rainbow’s rewards were taken from the best performing head.</a:t>
            </a:r>
          </a:p>
        </p:txBody>
      </p:sp>
      <p:pic>
        <p:nvPicPr>
          <p:cNvPr id="8" name="Picture 2" descr="https://gym.openai.com/videos/2019-04-06--My9IiAbqha/CartPole-v1/poster.jpg">
            <a:extLst>
              <a:ext uri="{FF2B5EF4-FFF2-40B4-BE49-F238E27FC236}">
                <a16:creationId xmlns:a16="http://schemas.microsoft.com/office/drawing/2014/main" id="{94FDC86E-B507-45E5-B1A1-168325F9F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505" y="2774248"/>
            <a:ext cx="1978815" cy="1319210"/>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0" name="Picture 4" descr="https://gym.openai.com/videos/2019-04-06--My9IiAbqha/Acrobot-v1/poster.jpg">
            <a:extLst>
              <a:ext uri="{FF2B5EF4-FFF2-40B4-BE49-F238E27FC236}">
                <a16:creationId xmlns:a16="http://schemas.microsoft.com/office/drawing/2014/main" id="{599235CC-8954-40F7-B96E-0A4640BE5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798" y="2774248"/>
            <a:ext cx="1310882" cy="1310882"/>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2" name="Picture 11" descr="A close up of a light&#10;&#10;Description generated with high confidence">
            <a:extLst>
              <a:ext uri="{FF2B5EF4-FFF2-40B4-BE49-F238E27FC236}">
                <a16:creationId xmlns:a16="http://schemas.microsoft.com/office/drawing/2014/main" id="{5064DFA4-05F2-45A0-B8C5-5AA16A4982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9441" r="23273" b="34964"/>
          <a:stretch/>
        </p:blipFill>
        <p:spPr>
          <a:xfrm>
            <a:off x="8294131" y="3139543"/>
            <a:ext cx="3162215" cy="1057013"/>
          </a:xfrm>
          <a:prstGeom prst="rect">
            <a:avLst/>
          </a:prstGeom>
        </p:spPr>
      </p:pic>
      <p:pic>
        <p:nvPicPr>
          <p:cNvPr id="4" name="Picture 3" descr="A close up of text on a white background&#10;&#10;Description generated with high confidence">
            <a:extLst>
              <a:ext uri="{FF2B5EF4-FFF2-40B4-BE49-F238E27FC236}">
                <a16:creationId xmlns:a16="http://schemas.microsoft.com/office/drawing/2014/main" id="{D9527342-01FD-496D-9A34-57579C69BB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913" y="4172905"/>
            <a:ext cx="3780001" cy="2520000"/>
          </a:xfrm>
          <a:prstGeom prst="rect">
            <a:avLst/>
          </a:prstGeom>
        </p:spPr>
      </p:pic>
      <p:pic>
        <p:nvPicPr>
          <p:cNvPr id="14" name="Picture 13" descr="A close up of a map&#10;&#10;Description generated with high confidence">
            <a:extLst>
              <a:ext uri="{FF2B5EF4-FFF2-40B4-BE49-F238E27FC236}">
                <a16:creationId xmlns:a16="http://schemas.microsoft.com/office/drawing/2014/main" id="{D83299C5-8186-4CFB-9D7F-56F0AB3567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85239" y="4172905"/>
            <a:ext cx="3780000" cy="2520000"/>
          </a:xfrm>
          <a:prstGeom prst="rect">
            <a:avLst/>
          </a:prstGeom>
        </p:spPr>
      </p:pic>
      <p:pic>
        <p:nvPicPr>
          <p:cNvPr id="16" name="Picture 15" descr="A screenshot of a cell phone&#10;&#10;Description generated with high confidence">
            <a:extLst>
              <a:ext uri="{FF2B5EF4-FFF2-40B4-BE49-F238E27FC236}">
                <a16:creationId xmlns:a16="http://schemas.microsoft.com/office/drawing/2014/main" id="{8806D628-E022-4A35-9E99-345CEBF93E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5239" y="4172905"/>
            <a:ext cx="3780000" cy="2520000"/>
          </a:xfrm>
          <a:prstGeom prst="rect">
            <a:avLst/>
          </a:prstGeom>
        </p:spPr>
      </p:pic>
    </p:spTree>
    <p:extLst>
      <p:ext uri="{BB962C8B-B14F-4D97-AF65-F5344CB8AC3E}">
        <p14:creationId xmlns:p14="http://schemas.microsoft.com/office/powerpoint/2010/main" val="291768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sp>
        <p:nvSpPr>
          <p:cNvPr id="5" name="Text Placeholder 2">
            <a:extLst>
              <a:ext uri="{FF2B5EF4-FFF2-40B4-BE49-F238E27FC236}">
                <a16:creationId xmlns:a16="http://schemas.microsoft.com/office/drawing/2014/main" id="{D977145E-2743-4833-9F08-BDE2E85925C4}"/>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Experiment Results – Bootstrapped-Rainbow’s heads’ rewards</a:t>
            </a:r>
          </a:p>
        </p:txBody>
      </p:sp>
      <p:sp>
        <p:nvSpPr>
          <p:cNvPr id="9" name="Content Placeholder 3">
            <a:extLst>
              <a:ext uri="{FF2B5EF4-FFF2-40B4-BE49-F238E27FC236}">
                <a16:creationId xmlns:a16="http://schemas.microsoft.com/office/drawing/2014/main" id="{BFA18A52-8BB9-476C-9AEC-76408D81F587}"/>
              </a:ext>
            </a:extLst>
          </p:cNvPr>
          <p:cNvSpPr txBox="1">
            <a:spLocks/>
          </p:cNvSpPr>
          <p:nvPr/>
        </p:nvSpPr>
        <p:spPr>
          <a:xfrm>
            <a:off x="1104899" y="1836574"/>
            <a:ext cx="9980682" cy="44971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The results here show the rewards achieved by each of Bootstrapped-Rainbow’s heads during the training period. Notice the large difference in reward between heads, which show the algorithm is exploring sub-optimal actions, which is what we set out to achieve.</a:t>
            </a:r>
          </a:p>
        </p:txBody>
      </p:sp>
      <p:pic>
        <p:nvPicPr>
          <p:cNvPr id="8" name="Picture 2" descr="https://gym.openai.com/videos/2019-04-06--My9IiAbqha/CartPole-v1/poster.jpg">
            <a:extLst>
              <a:ext uri="{FF2B5EF4-FFF2-40B4-BE49-F238E27FC236}">
                <a16:creationId xmlns:a16="http://schemas.microsoft.com/office/drawing/2014/main" id="{94FDC86E-B507-45E5-B1A1-168325F9F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505" y="2774248"/>
            <a:ext cx="1978815" cy="1319210"/>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0" name="Picture 4" descr="https://gym.openai.com/videos/2019-04-06--My9IiAbqha/Acrobot-v1/poster.jpg">
            <a:extLst>
              <a:ext uri="{FF2B5EF4-FFF2-40B4-BE49-F238E27FC236}">
                <a16:creationId xmlns:a16="http://schemas.microsoft.com/office/drawing/2014/main" id="{599235CC-8954-40F7-B96E-0A4640BE5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798" y="2774248"/>
            <a:ext cx="1310882" cy="1310882"/>
          </a:xfrm>
          <a:prstGeom prst="rect">
            <a:avLst/>
          </a:prstGeom>
          <a:ln>
            <a:solidFill>
              <a:schemeClr val="accent1"/>
            </a:solidFill>
          </a:ln>
          <a:extLst>
            <a:ext uri="{909E8E84-426E-40DD-AFC4-6F175D3DCCD1}">
              <a14:hiddenFill xmlns:a14="http://schemas.microsoft.com/office/drawing/2010/main">
                <a:solidFill>
                  <a:srgbClr val="FFFFFF"/>
                </a:solidFill>
              </a14:hiddenFill>
            </a:ext>
          </a:extLst>
        </p:spPr>
      </p:pic>
      <p:pic>
        <p:nvPicPr>
          <p:cNvPr id="12" name="Picture 11" descr="A close up of a light&#10;&#10;Description generated with high confidence">
            <a:extLst>
              <a:ext uri="{FF2B5EF4-FFF2-40B4-BE49-F238E27FC236}">
                <a16:creationId xmlns:a16="http://schemas.microsoft.com/office/drawing/2014/main" id="{5064DFA4-05F2-45A0-B8C5-5AA16A4982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9441" r="23273" b="34964"/>
          <a:stretch/>
        </p:blipFill>
        <p:spPr>
          <a:xfrm>
            <a:off x="8294131" y="3139543"/>
            <a:ext cx="3162215" cy="1057013"/>
          </a:xfrm>
          <a:prstGeom prst="rect">
            <a:avLst/>
          </a:prstGeom>
        </p:spPr>
      </p:pic>
      <p:pic>
        <p:nvPicPr>
          <p:cNvPr id="6" name="Picture 5" descr="A pencil and paper&#10;&#10;Description generated with high confidence">
            <a:extLst>
              <a:ext uri="{FF2B5EF4-FFF2-40B4-BE49-F238E27FC236}">
                <a16:creationId xmlns:a16="http://schemas.microsoft.com/office/drawing/2014/main" id="{99C0D1A5-6A61-460C-8BD9-62022E0F5E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5239" y="4270128"/>
            <a:ext cx="3780000" cy="2520000"/>
          </a:xfrm>
          <a:prstGeom prst="rect">
            <a:avLst/>
          </a:prstGeom>
        </p:spPr>
      </p:pic>
      <p:pic>
        <p:nvPicPr>
          <p:cNvPr id="11" name="Picture 10" descr="A screenshot of a cell phone&#10;&#10;Description generated with high confidence">
            <a:extLst>
              <a:ext uri="{FF2B5EF4-FFF2-40B4-BE49-F238E27FC236}">
                <a16:creationId xmlns:a16="http://schemas.microsoft.com/office/drawing/2014/main" id="{B6B55C30-C284-4E31-AA64-DE215BE496D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6923"/>
          <a:stretch/>
        </p:blipFill>
        <p:spPr>
          <a:xfrm>
            <a:off x="686912" y="4270128"/>
            <a:ext cx="3518326" cy="2520000"/>
          </a:xfrm>
          <a:prstGeom prst="rect">
            <a:avLst/>
          </a:prstGeom>
        </p:spPr>
      </p:pic>
      <p:pic>
        <p:nvPicPr>
          <p:cNvPr id="15" name="Picture 14" descr="A close up of a piece of paper&#10;&#10;Description generated with high confidence">
            <a:extLst>
              <a:ext uri="{FF2B5EF4-FFF2-40B4-BE49-F238E27FC236}">
                <a16:creationId xmlns:a16="http://schemas.microsoft.com/office/drawing/2014/main" id="{7D4E9292-831D-4F0D-95C7-5DBDA01002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87874" y="4270128"/>
            <a:ext cx="3780000" cy="2520000"/>
          </a:xfrm>
          <a:prstGeom prst="rect">
            <a:avLst/>
          </a:prstGeom>
        </p:spPr>
      </p:pic>
    </p:spTree>
    <p:extLst>
      <p:ext uri="{BB962C8B-B14F-4D97-AF65-F5344CB8AC3E}">
        <p14:creationId xmlns:p14="http://schemas.microsoft.com/office/powerpoint/2010/main" val="28753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5" name="Text Placeholder 2">
            <a:extLst>
              <a:ext uri="{FF2B5EF4-FFF2-40B4-BE49-F238E27FC236}">
                <a16:creationId xmlns:a16="http://schemas.microsoft.com/office/drawing/2014/main" id="{57F414D7-C16A-4134-B270-B93464A0FFFF}"/>
              </a:ext>
            </a:extLst>
          </p:cNvPr>
          <p:cNvSpPr txBox="1">
            <a:spLocks/>
          </p:cNvSpPr>
          <p:nvPr/>
        </p:nvSpPr>
        <p:spPr>
          <a:xfrm>
            <a:off x="1104900" y="1425095"/>
            <a:ext cx="9980682" cy="411480"/>
          </a:xfrm>
          <a:prstGeom prst="rect">
            <a:avLst/>
          </a:prstGeom>
        </p:spPr>
        <p:txBody>
          <a:bodyPr vert="horz" lIns="0" tIns="45720" rIns="0" bIns="45720" rtlCol="0" anchor="b">
            <a:normAutofit lnSpcReduction="10000"/>
          </a:bodyPr>
          <a:lstStyle>
            <a:lvl1pPr marL="0" indent="0" algn="l" defTabSz="914400" rtl="0" eaLnBrk="1" latinLnBrk="0" hangingPunct="1">
              <a:lnSpc>
                <a:spcPct val="90000"/>
              </a:lnSpc>
              <a:spcBef>
                <a:spcPts val="0"/>
              </a:spcBef>
              <a:buFont typeface="Wingdings" panose="05000000000000000000" pitchFamily="2" charset="2"/>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Wingdings" panose="05000000000000000000"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Wingdings" panose="05000000000000000000"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Wingdings" panose="05000000000000000000"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Wingdings" panose="05000000000000000000" pitchFamily="2" charset="2"/>
              <a:buNone/>
              <a:defRPr sz="1600" b="1" kern="1200">
                <a:solidFill>
                  <a:schemeClr val="tx1"/>
                </a:solidFill>
                <a:latin typeface="+mn-lt"/>
                <a:ea typeface="+mn-ea"/>
                <a:cs typeface="+mn-cs"/>
              </a:defRPr>
            </a:lvl9pPr>
          </a:lstStyle>
          <a:p>
            <a:r>
              <a:rPr lang="en-US" dirty="0"/>
              <a:t>Exploration vs Exploitation</a:t>
            </a:r>
          </a:p>
        </p:txBody>
      </p:sp>
      <p:sp>
        <p:nvSpPr>
          <p:cNvPr id="6" name="Content Placeholder 3">
            <a:extLst>
              <a:ext uri="{FF2B5EF4-FFF2-40B4-BE49-F238E27FC236}">
                <a16:creationId xmlns:a16="http://schemas.microsoft.com/office/drawing/2014/main" id="{40566032-95B0-4191-891D-A639E63AFEA2}"/>
              </a:ext>
            </a:extLst>
          </p:cNvPr>
          <p:cNvSpPr txBox="1">
            <a:spLocks/>
          </p:cNvSpPr>
          <p:nvPr/>
        </p:nvSpPr>
        <p:spPr>
          <a:xfrm>
            <a:off x="1104900" y="1836575"/>
            <a:ext cx="9980682" cy="44971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dirty="0"/>
              <a:t>The experiments show that using Bootstrapped-Rainbow in place of vanilla Rainbow can be very useful in certain environments where exploration is rewarded and encouraged, such as in Acrobot-v1 and </a:t>
            </a:r>
            <a:r>
              <a:rPr lang="en-US" sz="1800" dirty="0" err="1"/>
              <a:t>NChain</a:t>
            </a:r>
            <a:r>
              <a:rPr lang="en-US" sz="1800" dirty="0"/>
              <a:t>.</a:t>
            </a:r>
          </a:p>
          <a:p>
            <a:r>
              <a:rPr lang="en-US" sz="1800" dirty="0"/>
              <a:t>However, they also show the pitfalls of exploring too deeply, and of not exploiting the information that is available to the Agent to pursue a better policy, as in CartPole-v0.</a:t>
            </a:r>
          </a:p>
          <a:p>
            <a:r>
              <a:rPr lang="en-US" sz="1800" dirty="0"/>
              <a:t>Bootstrapped-Rainbow does not seem like a “one size fits all” exploration methodology for use in Rainbow, but it may be of use in those environments with sparse rewards, and with further tuning, could prove to be more useful in general testing environments.</a:t>
            </a:r>
          </a:p>
        </p:txBody>
      </p:sp>
    </p:spTree>
    <p:extLst>
      <p:ext uri="{BB962C8B-B14F-4D97-AF65-F5344CB8AC3E}">
        <p14:creationId xmlns:p14="http://schemas.microsoft.com/office/powerpoint/2010/main" val="1920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F4247AE9A5B9459B963C418BAD50CA" ma:contentTypeVersion="6" ma:contentTypeDescription="Create a new document." ma:contentTypeScope="" ma:versionID="014991f08b047631f6e1696ee592fca9">
  <xsd:schema xmlns:xsd="http://www.w3.org/2001/XMLSchema" xmlns:xs="http://www.w3.org/2001/XMLSchema" xmlns:p="http://schemas.microsoft.com/office/2006/metadata/properties" xmlns:ns2="57a38a13-f3bd-4b86-a8f3-fe5b0493c1ae" targetNamespace="http://schemas.microsoft.com/office/2006/metadata/properties" ma:root="true" ma:fieldsID="1cfed1f654027e85acabf6b89a6df4f7" ns2:_="">
    <xsd:import namespace="57a38a13-f3bd-4b86-a8f3-fe5b0493c1ae"/>
    <xsd:element name="properties">
      <xsd:complexType>
        <xsd:sequence>
          <xsd:element name="documentManagement">
            <xsd:complexType>
              <xsd:all>
                <xsd:element ref="ns2:SubID" minOccurs="0"/>
                <xsd:element ref="ns2:AssignID" minOccurs="0"/>
                <xsd:element ref="ns2:FileType"/>
                <xsd:element ref="ns2:FileSize"/>
                <xsd:element ref="ns2:SubTime"/>
                <xsd:element ref="ns2:Dele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a38a13-f3bd-4b86-a8f3-fe5b0493c1ae" elementFormDefault="qualified">
    <xsd:import namespace="http://schemas.microsoft.com/office/2006/documentManagement/types"/>
    <xsd:import namespace="http://schemas.microsoft.com/office/infopath/2007/PartnerControls"/>
    <xsd:element name="SubID" ma:index="8" nillable="true" ma:displayName="SubID" ma:indexed="true" ma:internalName="SubID">
      <xsd:simpleType>
        <xsd:restriction base="dms:Unknown"/>
      </xsd:simpleType>
    </xsd:element>
    <xsd:element name="AssignID" ma:index="9" nillable="true" ma:displayName="AssignID" ma:indexed="true" ma:internalName="AssignID">
      <xsd:simpleType>
        <xsd:restriction base="dms:Unknown"/>
      </xsd:simpleType>
    </xsd:element>
    <xsd:element name="FileType" ma:index="10" ma:displayName="FileType" ma:indexed="true" ma:internalName="FileType">
      <xsd:simpleType>
        <xsd:restriction base="dms:Unknown"/>
      </xsd:simpleType>
    </xsd:element>
    <xsd:element name="FileSize" ma:index="11" ma:displayName="FileSize" ma:internalName="FileSize">
      <xsd:simpleType>
        <xsd:restriction base="dms:Unknown"/>
      </xsd:simpleType>
    </xsd:element>
    <xsd:element name="SubTime" ma:index="12" ma:displayName="SubTime" ma:internalName="SubTime">
      <xsd:simpleType>
        <xsd:restriction base="dms:DateTime"/>
      </xsd:simpleType>
    </xsd:element>
    <xsd:element name="DeletionDate" ma:index="13" nillable="true" ma:displayName="DeletionDate" ma:internalName="Deletion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ubID xmlns="57a38a13-f3bd-4b86-a8f3-fe5b0493c1ae">24200</SubID>
    <FileSize xmlns="57a38a13-f3bd-4b86-a8f3-fe5b0493c1ae">1883435</FileSize>
    <FileType xmlns="57a38a13-f3bd-4b86-a8f3-fe5b0493c1ae">1</FileType>
    <SubTime xmlns="57a38a13-f3bd-4b86-a8f3-fe5b0493c1ae">2019-05-09T22:39:07+00:00</SubTime>
    <AssignID xmlns="57a38a13-f3bd-4b86-a8f3-fe5b0493c1ae">140</AssignID>
    <DeletionDate xmlns="57a38a13-f3bd-4b86-a8f3-fe5b0493c1ae" xsi:nil="true"/>
  </documentManagement>
</p:properties>
</file>

<file path=customXml/itemProps1.xml><?xml version="1.0" encoding="utf-8"?>
<ds:datastoreItem xmlns:ds="http://schemas.openxmlformats.org/officeDocument/2006/customXml" ds:itemID="{87B486EA-44BD-4627-9DED-14D285DAAA2B}"/>
</file>

<file path=customXml/itemProps2.xml><?xml version="1.0" encoding="utf-8"?>
<ds:datastoreItem xmlns:ds="http://schemas.openxmlformats.org/officeDocument/2006/customXml" ds:itemID="{7BC71AB7-ECC8-4BFB-9AF3-AEF24C1C0293}"/>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309</TotalTime>
  <Words>833</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Euphemia</vt:lpstr>
      <vt:lpstr>Plantagenet Cherokee</vt:lpstr>
      <vt:lpstr>Wingdings</vt:lpstr>
      <vt:lpstr>Academic Literature 16x9</vt:lpstr>
      <vt:lpstr>Rainbow Using Bootstrapped dqn </vt:lpstr>
      <vt:lpstr>Outline</vt:lpstr>
      <vt:lpstr>Background and research domain</vt:lpstr>
      <vt:lpstr>Background and research domain</vt:lpstr>
      <vt:lpstr>Bootstrapped DQN</vt:lpstr>
      <vt:lpstr>Experiments and results</vt:lpstr>
      <vt:lpstr>Experiments and results</vt:lpstr>
      <vt:lpstr>Experiments and results</vt:lpstr>
      <vt:lpstr>Concluding remarks</vt:lpstr>
      <vt:lpstr>Questioning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ShaneFearon- Bootstrapped with Rainbow.pptx</dc:title>
  <dc:creator>Shane Fearon</dc:creator>
  <cp:lastModifiedBy>Shane Fearon</cp:lastModifiedBy>
  <cp:revision>233</cp:revision>
  <dcterms:created xsi:type="dcterms:W3CDTF">2019-05-09T17:28:48Z</dcterms:created>
  <dcterms:modified xsi:type="dcterms:W3CDTF">2019-05-09T22:38:03Z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0x01010002F4247AE9A5B9459B963C418BAD50CA</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