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ppm"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03" r:id="rId1"/>
  </p:sldMasterIdLst>
  <p:notesMasterIdLst>
    <p:notesMasterId r:id="rId17"/>
  </p:notesMasterIdLst>
  <p:sldIdLst>
    <p:sldId id="275" r:id="rId2"/>
    <p:sldId id="297" r:id="rId3"/>
    <p:sldId id="299" r:id="rId4"/>
    <p:sldId id="287" r:id="rId5"/>
    <p:sldId id="292" r:id="rId6"/>
    <p:sldId id="293" r:id="rId7"/>
    <p:sldId id="294" r:id="rId8"/>
    <p:sldId id="288" r:id="rId9"/>
    <p:sldId id="291" r:id="rId10"/>
    <p:sldId id="289" r:id="rId11"/>
    <p:sldId id="290" r:id="rId12"/>
    <p:sldId id="295" r:id="rId13"/>
    <p:sldId id="300" r:id="rId14"/>
    <p:sldId id="298" r:id="rId15"/>
    <p:sldId id="267"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it Viit" initials="VV" lastIdx="2" clrIdx="0">
    <p:extLst>
      <p:ext uri="{19B8F6BF-5375-455C-9EA6-DF929625EA0E}">
        <p15:presenceInfo xmlns:p15="http://schemas.microsoft.com/office/powerpoint/2012/main" userId="Viit Vii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AEFF"/>
    <a:srgbClr val="25A2FF"/>
    <a:srgbClr val="189CDE"/>
    <a:srgbClr val="0996FF"/>
    <a:srgbClr val="0192FF"/>
    <a:srgbClr val="0594FF"/>
    <a:srgbClr val="008FFA"/>
    <a:srgbClr val="008A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9" y="61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9981B592-AEF7-4F19-89CE-62E2656F1C5E}" type="datetimeFigureOut">
              <a:rPr lang="en-IN" smtClean="0"/>
              <a:t>07-02-2023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D5559C-9A1D-465C-BD22-C64000BBBB10}" type="slidenum">
              <a:rPr lang="en-IN" smtClean="0"/>
              <a:t>‹#›</a:t>
            </a:fld>
            <a:endParaRPr lang="en-IN"/>
          </a:p>
        </p:txBody>
      </p:sp>
    </p:spTree>
    <p:extLst>
      <p:ext uri="{BB962C8B-B14F-4D97-AF65-F5344CB8AC3E}">
        <p14:creationId xmlns:p14="http://schemas.microsoft.com/office/powerpoint/2010/main" val="311978485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4</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8</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10</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11</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15</a:t>
            </a:fld>
            <a:endParaRPr lang="en-IN"/>
          </a:p>
        </p:txBody>
      </p:sp>
    </p:spTree>
    <p:extLst>
      <p:ext uri="{BB962C8B-B14F-4D97-AF65-F5344CB8AC3E}">
        <p14:creationId xmlns:p14="http://schemas.microsoft.com/office/powerpoint/2010/main" val="1212574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a:t>Faculty Name(optional), Department of ______Engineering, VIIT,Pune-48</a:t>
            </a:r>
            <a:endParaRPr lang="en-IN"/>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468590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a:t>Faculty Name(optional), Department of ______Engineering, VIIT,Pune-48</a:t>
            </a:r>
            <a:endParaRPr lang="en-IN"/>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1787170105"/>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a:t>Faculty Name(optional), Department of ______Engineering, VIIT,Pune-48</a:t>
            </a:r>
            <a:endParaRPr lang="en-IN"/>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3FCAF691-C30B-4477-A4FB-AFF7F164B000}" type="slidenum">
              <a:rPr lang="en-IN" smtClean="0"/>
              <a:t>‹#›</a:t>
            </a:fld>
            <a:endParaRPr lang="en-IN"/>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9065107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US"/>
              <a:t>Faculty Name(optional), Department of ______Engineering, VIIT,Pune-48</a:t>
            </a:r>
            <a:endParaRPr lang="en-IN"/>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779379028"/>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US"/>
              <a:t>Faculty Name(optional), Department of ______Engineering, VIIT,Pune-48</a:t>
            </a:r>
            <a:endParaRPr lang="en-IN"/>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3FCAF691-C30B-4477-A4FB-AFF7F164B000}" type="slidenum">
              <a:rPr lang="en-IN" smtClean="0"/>
              <a:t>‹#›</a:t>
            </a:fld>
            <a:endParaRPr lang="en-IN"/>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53899285"/>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US"/>
              <a:t>Faculty Name(optional), Department of ______Engineering, VIIT,Pune-48</a:t>
            </a:r>
            <a:endParaRPr lang="en-IN"/>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966558326"/>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a:t>Faculty Name(optional), Department of ______Engineering, VIIT,Pune-48</a:t>
            </a:r>
            <a:endParaRPr lang="en-IN"/>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52717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a:t>Faculty Name(optional), Department of ______Engineering, VIIT,Pune-48</a:t>
            </a:r>
            <a:endParaRPr lang="en-IN"/>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974445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a:t>Faculty Name(optional), Department of ______Engineering, VIIT,Pune-48</a:t>
            </a:r>
            <a:endParaRPr lang="en-IN"/>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3738901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a:t>Faculty Name(optional), Department of ______Engineering, VIIT,Pune-48</a:t>
            </a:r>
            <a:endParaRPr lang="en-IN"/>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2512175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US"/>
              <a:t>Faculty Name(optional), Department of ______Engineering, VIIT,Pune-48</a:t>
            </a:r>
            <a:endParaRPr lang="en-IN"/>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143465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r>
              <a:rPr lang="en-US"/>
              <a:t>Faculty Name(optional), Department of ______Engineering, VIIT,Pune-48</a:t>
            </a:r>
            <a:endParaRPr lang="en-IN"/>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966350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r>
              <a:rPr lang="en-US"/>
              <a:t>Faculty Name(optional), Department of ______Engineering, VIIT,Pune-48</a:t>
            </a:r>
            <a:endParaRPr lang="en-IN"/>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45232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r>
              <a:rPr lang="en-US"/>
              <a:t>Faculty Name(optional), Department of ______Engineering, VIIT,Pune-48</a:t>
            </a:r>
            <a:endParaRPr lang="en-IN"/>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2514796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US"/>
              <a:t>Faculty Name(optional), Department of ______Engineering, VIIT,Pune-48</a:t>
            </a:r>
            <a:endParaRPr lang="en-IN"/>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1801367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US"/>
              <a:t>Faculty Name(optional), Department of ______Engineering, VIIT,Pune-48</a:t>
            </a:r>
            <a:endParaRPr lang="en-IN"/>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2664483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r>
              <a:rPr lang="en-US"/>
              <a:t>Faculty Name(optional), Department of ______Engineering, VIIT,Pune-48</a:t>
            </a:r>
            <a:endParaRPr lang="en-IN"/>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fld id="{3FCAF691-C30B-4477-A4FB-AFF7F164B000}" type="slidenum">
              <a:rPr lang="en-IN" smtClean="0"/>
              <a:t>‹#›</a:t>
            </a:fld>
            <a:endParaRPr lang="en-IN"/>
          </a:p>
        </p:txBody>
      </p:sp>
    </p:spTree>
    <p:extLst>
      <p:ext uri="{BB962C8B-B14F-4D97-AF65-F5344CB8AC3E}">
        <p14:creationId xmlns:p14="http://schemas.microsoft.com/office/powerpoint/2010/main" val="87396897"/>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Lst>
  <p:hf hd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Lead%E2%80%93acid_battery" TargetMode="External"/><Relationship Id="rId2" Type="http://schemas.openxmlformats.org/officeDocument/2006/relationships/hyperlink" Target="https://youtu.be/HhxtfULIO7c"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jpg"/><Relationship Id="rId3" Type="http://schemas.microsoft.com/office/2007/relationships/media" Target="../media/media2.mp4"/><Relationship Id="rId7" Type="http://schemas.openxmlformats.org/officeDocument/2006/relationships/image" Target="../media/image4.jp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png"/><Relationship Id="rId5" Type="http://schemas.openxmlformats.org/officeDocument/2006/relationships/slideLayout" Target="../slideLayouts/slideLayout2.xml"/><Relationship Id="rId10" Type="http://schemas.openxmlformats.org/officeDocument/2006/relationships/image" Target="../media/image7.png"/><Relationship Id="rId4" Type="http://schemas.openxmlformats.org/officeDocument/2006/relationships/video" Target="../media/media2.mp4"/><Relationship Id="rId9"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pm"/><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22FD-CCA9-4406-9618-24339941CFF9}"/>
              </a:ext>
            </a:extLst>
          </p:cNvPr>
          <p:cNvSpPr>
            <a:spLocks noGrp="1"/>
          </p:cNvSpPr>
          <p:nvPr>
            <p:ph type="ctrTitle"/>
          </p:nvPr>
        </p:nvSpPr>
        <p:spPr>
          <a:xfrm>
            <a:off x="823305" y="111512"/>
            <a:ext cx="7673924" cy="1605776"/>
          </a:xfrm>
        </p:spPr>
        <p:txBody>
          <a:bodyPr>
            <a:normAutofit fontScale="90000"/>
          </a:bodyPr>
          <a:lstStyle/>
          <a:p>
            <a:pPr algn="ctr">
              <a:lnSpc>
                <a:spcPct val="100000"/>
              </a:lnSpc>
            </a:pPr>
            <a:r>
              <a:rPr lang="en-IN" sz="1800" b="1" dirty="0">
                <a:solidFill>
                  <a:schemeClr val="tx1"/>
                </a:solidFill>
                <a:latin typeface="Lucida Sans Typewriter" panose="020B0509030504030204" pitchFamily="49" charset="0"/>
              </a:rPr>
              <a:t>BRACT’s</a:t>
            </a:r>
            <a:br>
              <a:rPr lang="en-IN" sz="1800" b="1" dirty="0">
                <a:solidFill>
                  <a:schemeClr val="tx1"/>
                </a:solidFill>
                <a:latin typeface="Lucida Sans Typewriter" panose="020B0509030504030204" pitchFamily="49" charset="0"/>
              </a:rPr>
            </a:br>
            <a:r>
              <a:rPr lang="en-IN" sz="1800" b="1" dirty="0">
                <a:solidFill>
                  <a:schemeClr val="tx1"/>
                </a:solidFill>
                <a:latin typeface="Lucida Sans Typewriter" panose="020B0509030504030204" pitchFamily="49" charset="0"/>
              </a:rPr>
              <a:t>Vishwakarma Institute of Information Technology</a:t>
            </a:r>
            <a:br>
              <a:rPr lang="en-IN" sz="1800" b="1" dirty="0">
                <a:solidFill>
                  <a:schemeClr val="tx1"/>
                </a:solidFill>
                <a:latin typeface="Lucida Sans Typewriter" panose="020B0509030504030204" pitchFamily="49" charset="0"/>
              </a:rPr>
            </a:br>
            <a:r>
              <a:rPr lang="en-IN" sz="1100" b="1" dirty="0">
                <a:solidFill>
                  <a:schemeClr val="tx1"/>
                </a:solidFill>
              </a:rPr>
              <a:t>Department of Engineering and Applied Sciences </a:t>
            </a:r>
            <a:br>
              <a:rPr lang="en-IN" sz="1100" b="1" dirty="0">
                <a:solidFill>
                  <a:schemeClr val="tx1"/>
                </a:solidFill>
              </a:rPr>
            </a:br>
            <a:r>
              <a:rPr lang="en-IN" sz="1100" b="1" dirty="0">
                <a:solidFill>
                  <a:schemeClr val="tx1"/>
                </a:solidFill>
              </a:rPr>
              <a:t>ET10203A: Basic Electrical Engineering</a:t>
            </a:r>
            <a:br>
              <a:rPr lang="en-IN" sz="1100" b="1" dirty="0">
                <a:solidFill>
                  <a:schemeClr val="tx1"/>
                </a:solidFill>
              </a:rPr>
            </a:br>
            <a:r>
              <a:rPr lang="en-IN" sz="1100" b="1" dirty="0">
                <a:solidFill>
                  <a:schemeClr val="tx1"/>
                </a:solidFill>
              </a:rPr>
              <a:t>A Project On</a:t>
            </a:r>
            <a:br>
              <a:rPr lang="en-IN" sz="1100" b="1" dirty="0">
                <a:solidFill>
                  <a:schemeClr val="tx1"/>
                </a:solidFill>
              </a:rPr>
            </a:br>
            <a:r>
              <a:rPr lang="en-IN" sz="2800" b="1" dirty="0">
                <a:solidFill>
                  <a:schemeClr val="tx1"/>
                </a:solidFill>
              </a:rPr>
              <a:t>“UPS System Of VIIT”</a:t>
            </a:r>
            <a:br>
              <a:rPr lang="en-IN" sz="2800" b="1" dirty="0">
                <a:solidFill>
                  <a:schemeClr val="tx1"/>
                </a:solidFill>
              </a:rPr>
            </a:br>
            <a:r>
              <a:rPr lang="en-IN" sz="1600" b="1" dirty="0">
                <a:solidFill>
                  <a:schemeClr val="tx1"/>
                </a:solidFill>
              </a:rPr>
              <a:t>Academic Year:2022-23		Semester:1		Batch: B2</a:t>
            </a:r>
            <a:endParaRPr lang="en-IN" sz="2000" b="1" dirty="0">
              <a:solidFill>
                <a:schemeClr val="tx1"/>
              </a:solidFill>
              <a:latin typeface="Lucida Sans Typewriter" panose="020B0509030504030204" pitchFamily="49"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325"/>
            <a:ext cx="864804" cy="977851"/>
          </a:xfrm>
          <a:prstGeom prst="rect">
            <a:avLst/>
          </a:prstGeom>
        </p:spPr>
      </p:pic>
      <p:graphicFrame>
        <p:nvGraphicFramePr>
          <p:cNvPr id="7" name="Table 6">
            <a:extLst>
              <a:ext uri="{FF2B5EF4-FFF2-40B4-BE49-F238E27FC236}">
                <a16:creationId xmlns:a16="http://schemas.microsoft.com/office/drawing/2014/main" id="{0EEAE9ED-832E-214F-0B40-E9BDBE605FDF}"/>
              </a:ext>
            </a:extLst>
          </p:cNvPr>
          <p:cNvGraphicFramePr>
            <a:graphicFrameLocks noGrp="1"/>
          </p:cNvGraphicFramePr>
          <p:nvPr>
            <p:extLst>
              <p:ext uri="{D42A27DB-BD31-4B8C-83A1-F6EECF244321}">
                <p14:modId xmlns:p14="http://schemas.microsoft.com/office/powerpoint/2010/main" val="2607764371"/>
              </p:ext>
            </p:extLst>
          </p:nvPr>
        </p:nvGraphicFramePr>
        <p:xfrm>
          <a:off x="1446384" y="1717288"/>
          <a:ext cx="6686571" cy="3324661"/>
        </p:xfrm>
        <a:graphic>
          <a:graphicData uri="http://schemas.openxmlformats.org/drawingml/2006/table">
            <a:tbl>
              <a:tblPr firstRow="1" bandRow="1">
                <a:tableStyleId>{5C22544A-7EE6-4342-B048-85BDC9FD1C3A}</a:tableStyleId>
              </a:tblPr>
              <a:tblGrid>
                <a:gridCol w="2122006">
                  <a:extLst>
                    <a:ext uri="{9D8B030D-6E8A-4147-A177-3AD203B41FA5}">
                      <a16:colId xmlns:a16="http://schemas.microsoft.com/office/drawing/2014/main" val="1260144420"/>
                    </a:ext>
                  </a:extLst>
                </a:gridCol>
                <a:gridCol w="1390186">
                  <a:extLst>
                    <a:ext uri="{9D8B030D-6E8A-4147-A177-3AD203B41FA5}">
                      <a16:colId xmlns:a16="http://schemas.microsoft.com/office/drawing/2014/main" val="3572375843"/>
                    </a:ext>
                  </a:extLst>
                </a:gridCol>
                <a:gridCol w="1204331">
                  <a:extLst>
                    <a:ext uri="{9D8B030D-6E8A-4147-A177-3AD203B41FA5}">
                      <a16:colId xmlns:a16="http://schemas.microsoft.com/office/drawing/2014/main" val="1997552485"/>
                    </a:ext>
                  </a:extLst>
                </a:gridCol>
                <a:gridCol w="1970048">
                  <a:extLst>
                    <a:ext uri="{9D8B030D-6E8A-4147-A177-3AD203B41FA5}">
                      <a16:colId xmlns:a16="http://schemas.microsoft.com/office/drawing/2014/main" val="899717368"/>
                    </a:ext>
                  </a:extLst>
                </a:gridCol>
              </a:tblGrid>
              <a:tr h="340991">
                <a:tc>
                  <a:txBody>
                    <a:bodyPr/>
                    <a:lstStyle/>
                    <a:p>
                      <a:pPr algn="ctr"/>
                      <a:r>
                        <a:rPr lang="en-IN" sz="1600" b="1" dirty="0"/>
                        <a:t>Name</a:t>
                      </a:r>
                    </a:p>
                  </a:txBody>
                  <a:tcPr/>
                </a:tc>
                <a:tc>
                  <a:txBody>
                    <a:bodyPr/>
                    <a:lstStyle/>
                    <a:p>
                      <a:pPr algn="ctr"/>
                      <a:r>
                        <a:rPr lang="en-IN" sz="1600" b="1" dirty="0"/>
                        <a:t>PRN</a:t>
                      </a:r>
                    </a:p>
                  </a:txBody>
                  <a:tcPr/>
                </a:tc>
                <a:tc>
                  <a:txBody>
                    <a:bodyPr/>
                    <a:lstStyle/>
                    <a:p>
                      <a:pPr algn="ctr"/>
                      <a:r>
                        <a:rPr lang="en-IN" sz="1600" b="1" dirty="0"/>
                        <a:t>Roll No.</a:t>
                      </a:r>
                    </a:p>
                  </a:txBody>
                  <a:tcPr/>
                </a:tc>
                <a:tc>
                  <a:txBody>
                    <a:bodyPr/>
                    <a:lstStyle/>
                    <a:p>
                      <a:pPr algn="ctr"/>
                      <a:r>
                        <a:rPr lang="en-IN" sz="1600" b="1" dirty="0"/>
                        <a:t>Contact Numbers</a:t>
                      </a:r>
                    </a:p>
                  </a:txBody>
                  <a:tcPr/>
                </a:tc>
                <a:extLst>
                  <a:ext uri="{0D108BD9-81ED-4DB2-BD59-A6C34878D82A}">
                    <a16:rowId xmlns:a16="http://schemas.microsoft.com/office/drawing/2014/main" val="445195499"/>
                  </a:ext>
                </a:extLst>
              </a:tr>
              <a:tr h="596734">
                <a:tc>
                  <a:txBody>
                    <a:bodyPr/>
                    <a:lstStyle/>
                    <a:p>
                      <a:r>
                        <a:rPr lang="en-IN" sz="1600" b="1" dirty="0"/>
                        <a:t>Pranav Morge</a:t>
                      </a:r>
                    </a:p>
                  </a:txBody>
                  <a:tcPr/>
                </a:tc>
                <a:tc>
                  <a:txBody>
                    <a:bodyPr/>
                    <a:lstStyle/>
                    <a:p>
                      <a:r>
                        <a:rPr lang="en-IN" sz="1600" b="1" dirty="0"/>
                        <a:t>22210467</a:t>
                      </a:r>
                    </a:p>
                  </a:txBody>
                  <a:tcPr/>
                </a:tc>
                <a:tc>
                  <a:txBody>
                    <a:bodyPr/>
                    <a:lstStyle/>
                    <a:p>
                      <a:r>
                        <a:rPr lang="en-IN" sz="1600" b="1" dirty="0"/>
                        <a:t>228</a:t>
                      </a:r>
                    </a:p>
                  </a:txBody>
                  <a:tcPr/>
                </a:tc>
                <a:tc>
                  <a:txBody>
                    <a:bodyPr/>
                    <a:lstStyle/>
                    <a:p>
                      <a:r>
                        <a:rPr lang="en-IN" sz="1600" b="1" dirty="0"/>
                        <a:t>9119435171</a:t>
                      </a:r>
                    </a:p>
                  </a:txBody>
                  <a:tcPr/>
                </a:tc>
                <a:extLst>
                  <a:ext uri="{0D108BD9-81ED-4DB2-BD59-A6C34878D82A}">
                    <a16:rowId xmlns:a16="http://schemas.microsoft.com/office/drawing/2014/main" val="3933059552"/>
                  </a:ext>
                </a:extLst>
              </a:tr>
              <a:tr h="596734">
                <a:tc>
                  <a:txBody>
                    <a:bodyPr/>
                    <a:lstStyle/>
                    <a:p>
                      <a:r>
                        <a:rPr lang="en-IN" sz="1600" b="1" dirty="0"/>
                        <a:t>Pawan Chaudhari</a:t>
                      </a:r>
                    </a:p>
                  </a:txBody>
                  <a:tcPr/>
                </a:tc>
                <a:tc>
                  <a:txBody>
                    <a:bodyPr/>
                    <a:lstStyle/>
                    <a:p>
                      <a:r>
                        <a:rPr lang="en-IN" sz="1600" b="1" dirty="0"/>
                        <a:t>22210483</a:t>
                      </a:r>
                    </a:p>
                  </a:txBody>
                  <a:tcPr/>
                </a:tc>
                <a:tc>
                  <a:txBody>
                    <a:bodyPr/>
                    <a:lstStyle/>
                    <a:p>
                      <a:r>
                        <a:rPr lang="en-IN" sz="1600" b="1" dirty="0"/>
                        <a:t>229</a:t>
                      </a:r>
                    </a:p>
                  </a:txBody>
                  <a:tcPr/>
                </a:tc>
                <a:tc>
                  <a:txBody>
                    <a:bodyPr/>
                    <a:lstStyle/>
                    <a:p>
                      <a:r>
                        <a:rPr lang="en-IN" sz="1600" b="1" dirty="0"/>
                        <a:t>7666591553</a:t>
                      </a:r>
                    </a:p>
                  </a:txBody>
                  <a:tcPr/>
                </a:tc>
                <a:extLst>
                  <a:ext uri="{0D108BD9-81ED-4DB2-BD59-A6C34878D82A}">
                    <a16:rowId xmlns:a16="http://schemas.microsoft.com/office/drawing/2014/main" val="578366275"/>
                  </a:ext>
                </a:extLst>
              </a:tr>
              <a:tr h="596734">
                <a:tc>
                  <a:txBody>
                    <a:bodyPr/>
                    <a:lstStyle/>
                    <a:p>
                      <a:r>
                        <a:rPr lang="en-IN" sz="1600" b="1" dirty="0"/>
                        <a:t>Sanchit Chavan</a:t>
                      </a:r>
                    </a:p>
                  </a:txBody>
                  <a:tcPr/>
                </a:tc>
                <a:tc>
                  <a:txBody>
                    <a:bodyPr/>
                    <a:lstStyle/>
                    <a:p>
                      <a:r>
                        <a:rPr lang="en-IN" sz="1600" b="1" dirty="0"/>
                        <a:t>22210595</a:t>
                      </a:r>
                    </a:p>
                  </a:txBody>
                  <a:tcPr/>
                </a:tc>
                <a:tc>
                  <a:txBody>
                    <a:bodyPr/>
                    <a:lstStyle/>
                    <a:p>
                      <a:r>
                        <a:rPr lang="en-IN" sz="1600" b="1" dirty="0"/>
                        <a:t>235</a:t>
                      </a:r>
                    </a:p>
                  </a:txBody>
                  <a:tcPr/>
                </a:tc>
                <a:tc>
                  <a:txBody>
                    <a:bodyPr/>
                    <a:lstStyle/>
                    <a:p>
                      <a:r>
                        <a:rPr lang="en-IN" sz="1600" b="1" dirty="0"/>
                        <a:t>9527633816</a:t>
                      </a:r>
                    </a:p>
                  </a:txBody>
                  <a:tcPr/>
                </a:tc>
                <a:extLst>
                  <a:ext uri="{0D108BD9-81ED-4DB2-BD59-A6C34878D82A}">
                    <a16:rowId xmlns:a16="http://schemas.microsoft.com/office/drawing/2014/main" val="3412873822"/>
                  </a:ext>
                </a:extLst>
              </a:tr>
              <a:tr h="596734">
                <a:tc>
                  <a:txBody>
                    <a:bodyPr/>
                    <a:lstStyle/>
                    <a:p>
                      <a:r>
                        <a:rPr lang="en-IN" sz="1600" b="1" dirty="0"/>
                        <a:t>Darshan Chougule</a:t>
                      </a:r>
                    </a:p>
                  </a:txBody>
                  <a:tcPr/>
                </a:tc>
                <a:tc>
                  <a:txBody>
                    <a:bodyPr/>
                    <a:lstStyle/>
                    <a:p>
                      <a:r>
                        <a:rPr lang="en-IN" sz="1600" b="1" dirty="0"/>
                        <a:t>22210611</a:t>
                      </a:r>
                    </a:p>
                  </a:txBody>
                  <a:tcPr/>
                </a:tc>
                <a:tc>
                  <a:txBody>
                    <a:bodyPr/>
                    <a:lstStyle/>
                    <a:p>
                      <a:r>
                        <a:rPr lang="en-IN" sz="1600" b="1" dirty="0"/>
                        <a:t>236</a:t>
                      </a:r>
                    </a:p>
                  </a:txBody>
                  <a:tcPr/>
                </a:tc>
                <a:tc>
                  <a:txBody>
                    <a:bodyPr/>
                    <a:lstStyle/>
                    <a:p>
                      <a:r>
                        <a:rPr lang="en-IN" sz="1600" b="1" dirty="0"/>
                        <a:t>9405862602</a:t>
                      </a:r>
                    </a:p>
                  </a:txBody>
                  <a:tcPr/>
                </a:tc>
                <a:extLst>
                  <a:ext uri="{0D108BD9-81ED-4DB2-BD59-A6C34878D82A}">
                    <a16:rowId xmlns:a16="http://schemas.microsoft.com/office/drawing/2014/main" val="1044666739"/>
                  </a:ext>
                </a:extLst>
              </a:tr>
              <a:tr h="596734">
                <a:tc>
                  <a:txBody>
                    <a:bodyPr/>
                    <a:lstStyle/>
                    <a:p>
                      <a:r>
                        <a:rPr lang="en-IN" sz="1600" b="1" dirty="0"/>
                        <a:t>Siddhant Tade</a:t>
                      </a:r>
                    </a:p>
                  </a:txBody>
                  <a:tcPr/>
                </a:tc>
                <a:tc>
                  <a:txBody>
                    <a:bodyPr/>
                    <a:lstStyle/>
                    <a:p>
                      <a:r>
                        <a:rPr lang="en-IN" sz="1600" b="1" dirty="0"/>
                        <a:t>22210739</a:t>
                      </a:r>
                    </a:p>
                  </a:txBody>
                  <a:tcPr/>
                </a:tc>
                <a:tc>
                  <a:txBody>
                    <a:bodyPr/>
                    <a:lstStyle/>
                    <a:p>
                      <a:r>
                        <a:rPr lang="en-IN" sz="1600" b="1" dirty="0"/>
                        <a:t>240</a:t>
                      </a:r>
                    </a:p>
                  </a:txBody>
                  <a:tcPr/>
                </a:tc>
                <a:tc>
                  <a:txBody>
                    <a:bodyPr/>
                    <a:lstStyle/>
                    <a:p>
                      <a:r>
                        <a:rPr lang="en-IN" sz="1600" b="1" dirty="0"/>
                        <a:t>8459927380</a:t>
                      </a:r>
                    </a:p>
                  </a:txBody>
                  <a:tcPr/>
                </a:tc>
                <a:extLst>
                  <a:ext uri="{0D108BD9-81ED-4DB2-BD59-A6C34878D82A}">
                    <a16:rowId xmlns:a16="http://schemas.microsoft.com/office/drawing/2014/main" val="3122084100"/>
                  </a:ext>
                </a:extLst>
              </a:tr>
            </a:tbl>
          </a:graphicData>
        </a:graphic>
      </p:graphicFrame>
    </p:spTree>
    <p:extLst>
      <p:ext uri="{BB962C8B-B14F-4D97-AF65-F5344CB8AC3E}">
        <p14:creationId xmlns:p14="http://schemas.microsoft.com/office/powerpoint/2010/main" val="2675140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795454" cy="773840"/>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Siddhant, Department of Engineering and Applied Sciences, VIIT, Pune-48</a:t>
            </a:r>
          </a:p>
        </p:txBody>
      </p:sp>
      <p:sp>
        <p:nvSpPr>
          <p:cNvPr id="3" name="Title 2">
            <a:extLst>
              <a:ext uri="{FF2B5EF4-FFF2-40B4-BE49-F238E27FC236}">
                <a16:creationId xmlns:a16="http://schemas.microsoft.com/office/drawing/2014/main" id="{9089B6E3-F431-4921-1514-11BC14713BF5}"/>
              </a:ext>
            </a:extLst>
          </p:cNvPr>
          <p:cNvSpPr>
            <a:spLocks noGrp="1"/>
          </p:cNvSpPr>
          <p:nvPr>
            <p:ph type="title"/>
          </p:nvPr>
        </p:nvSpPr>
        <p:spPr>
          <a:xfrm>
            <a:off x="1944694" y="468082"/>
            <a:ext cx="6683765" cy="609869"/>
          </a:xfrm>
        </p:spPr>
        <p:txBody>
          <a:bodyPr>
            <a:normAutofit fontScale="90000"/>
          </a:bodyPr>
          <a:lstStyle/>
          <a:p>
            <a:pPr algn="ctr"/>
            <a:r>
              <a:rPr lang="en-IN" sz="3600" b="1" dirty="0">
                <a:solidFill>
                  <a:schemeClr val="accent6">
                    <a:lumMod val="50000"/>
                  </a:schemeClr>
                </a:solidFill>
              </a:rPr>
              <a:t>Circuit Breakers</a:t>
            </a:r>
            <a:br>
              <a:rPr lang="en-IN" sz="2800" b="1" dirty="0">
                <a:solidFill>
                  <a:schemeClr val="accent6">
                    <a:lumMod val="50000"/>
                  </a:schemeClr>
                </a:solidFill>
              </a:rPr>
            </a:br>
            <a:endParaRPr lang="en-IN" dirty="0"/>
          </a:p>
        </p:txBody>
      </p:sp>
      <p:sp>
        <p:nvSpPr>
          <p:cNvPr id="4" name="Content Placeholder 3">
            <a:extLst>
              <a:ext uri="{FF2B5EF4-FFF2-40B4-BE49-F238E27FC236}">
                <a16:creationId xmlns:a16="http://schemas.microsoft.com/office/drawing/2014/main" id="{055E52AB-BF6E-C04E-A168-CFCF03269513}"/>
              </a:ext>
            </a:extLst>
          </p:cNvPr>
          <p:cNvSpPr>
            <a:spLocks noGrp="1"/>
          </p:cNvSpPr>
          <p:nvPr>
            <p:ph idx="1"/>
          </p:nvPr>
        </p:nvSpPr>
        <p:spPr>
          <a:xfrm>
            <a:off x="1941909" y="1077952"/>
            <a:ext cx="6686550" cy="3355466"/>
          </a:xfrm>
        </p:spPr>
        <p:txBody>
          <a:bodyPr/>
          <a:lstStyle/>
          <a:p>
            <a:pPr algn="l"/>
            <a:r>
              <a:rPr lang="en-US" sz="1600" b="0" i="0" dirty="0">
                <a:solidFill>
                  <a:srgbClr val="374151"/>
                </a:solidFill>
                <a:effectLst/>
                <a:latin typeface="Söhne"/>
              </a:rPr>
              <a:t>Circuit breakers in uninterruptible power supplies (UPS) are electrical safety devices that are designed to protect the UPS and connected devices from damage due to power surges or short circuits. They work by automatically interrupting the flow of electricity when a hazardous condition is detected, such as an overcurrent, voltage spike, or ground fault. This helps prevent damage to the UPS components, connected devices, and the electrical wiring.</a:t>
            </a:r>
          </a:p>
          <a:p>
            <a:pPr algn="l"/>
            <a:r>
              <a:rPr lang="en-US" sz="1600" b="0" i="0" dirty="0">
                <a:solidFill>
                  <a:srgbClr val="374151"/>
                </a:solidFill>
                <a:effectLst/>
                <a:latin typeface="Söhne"/>
              </a:rPr>
              <a:t>Circuit breakers in UPS systems come in various types and ratings, depending on the specific requirements of the system. Some of the most common types include thermal-magnetic circuit breakers, which respond to both current and temperature, and electronic circuit breakers, which use solid-state components to detect and interrupt overcurrents.</a:t>
            </a:r>
          </a:p>
          <a:p>
            <a:pPr marL="0" indent="0">
              <a:buNone/>
            </a:pPr>
            <a:endParaRPr lang="en-IN" dirty="0"/>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10</a:t>
            </a:fld>
            <a:endParaRPr lang="en-IN" sz="1200" b="1" dirty="0">
              <a:solidFill>
                <a:schemeClr val="tx1"/>
              </a:solidFill>
            </a:endParaRPr>
          </a:p>
        </p:txBody>
      </p:sp>
    </p:spTree>
    <p:extLst>
      <p:ext uri="{BB962C8B-B14F-4D97-AF65-F5344CB8AC3E}">
        <p14:creationId xmlns:p14="http://schemas.microsoft.com/office/powerpoint/2010/main" val="1365333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CD12E-438F-45A1-AE6F-98E97C1FBCAE}"/>
              </a:ext>
            </a:extLst>
          </p:cNvPr>
          <p:cNvSpPr>
            <a:spLocks noGrp="1"/>
          </p:cNvSpPr>
          <p:nvPr>
            <p:ph idx="1"/>
          </p:nvPr>
        </p:nvSpPr>
        <p:spPr>
          <a:xfrm>
            <a:off x="1159726" y="178420"/>
            <a:ext cx="7355623" cy="4801543"/>
          </a:xfrm>
        </p:spPr>
        <p:txBody>
          <a:bodyPr>
            <a:normAutofit/>
          </a:bodyPr>
          <a:lstStyle/>
          <a:p>
            <a:pPr algn="l"/>
            <a:r>
              <a:rPr lang="en-US" sz="1800" b="0" i="0" dirty="0">
                <a:solidFill>
                  <a:srgbClr val="374151"/>
                </a:solidFill>
                <a:effectLst/>
                <a:latin typeface="Söhne"/>
              </a:rPr>
              <a:t>The selection of the appropriate type and rating of circuit breaker is critical to the safe and reliable operation of the UPS system. It is important to consider factors such as the expected load, the type of connected devices, and the environment in which the UPS will be used, when choosing a circuit breaker for a UPS system.</a:t>
            </a: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11</a:t>
            </a:fld>
            <a:endParaRPr lang="en-IN" sz="1200" b="1" dirty="0">
              <a:solidFill>
                <a:schemeClr val="tx1"/>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Siddhant, Department of Engineering and Applied Sciences, VIIT, Pune-48</a:t>
            </a:r>
          </a:p>
        </p:txBody>
      </p:sp>
      <p:pic>
        <p:nvPicPr>
          <p:cNvPr id="4" name="Picture 3">
            <a:extLst>
              <a:ext uri="{FF2B5EF4-FFF2-40B4-BE49-F238E27FC236}">
                <a16:creationId xmlns:a16="http://schemas.microsoft.com/office/drawing/2014/main" id="{B991F2E8-81DA-D5D3-61AF-6CC7745DD4F4}"/>
              </a:ext>
            </a:extLst>
          </p:cNvPr>
          <p:cNvPicPr>
            <a:picLocks noChangeAspect="1"/>
          </p:cNvPicPr>
          <p:nvPr/>
        </p:nvPicPr>
        <p:blipFill>
          <a:blip r:embed="rId4"/>
          <a:stretch>
            <a:fillRect/>
          </a:stretch>
        </p:blipFill>
        <p:spPr>
          <a:xfrm>
            <a:off x="724623" y="1851100"/>
            <a:ext cx="2297507" cy="2876175"/>
          </a:xfrm>
          <a:prstGeom prst="rect">
            <a:avLst/>
          </a:prstGeom>
        </p:spPr>
      </p:pic>
      <p:pic>
        <p:nvPicPr>
          <p:cNvPr id="7" name="Picture 6">
            <a:extLst>
              <a:ext uri="{FF2B5EF4-FFF2-40B4-BE49-F238E27FC236}">
                <a16:creationId xmlns:a16="http://schemas.microsoft.com/office/drawing/2014/main" id="{C17C23EB-B754-630C-173D-03FFEEA1B2F4}"/>
              </a:ext>
            </a:extLst>
          </p:cNvPr>
          <p:cNvPicPr>
            <a:picLocks noChangeAspect="1"/>
          </p:cNvPicPr>
          <p:nvPr/>
        </p:nvPicPr>
        <p:blipFill>
          <a:blip r:embed="rId5"/>
          <a:stretch>
            <a:fillRect/>
          </a:stretch>
        </p:blipFill>
        <p:spPr>
          <a:xfrm>
            <a:off x="6066263" y="1851102"/>
            <a:ext cx="2949264" cy="2876174"/>
          </a:xfrm>
          <a:prstGeom prst="rect">
            <a:avLst/>
          </a:prstGeom>
        </p:spPr>
      </p:pic>
      <p:pic>
        <p:nvPicPr>
          <p:cNvPr id="8" name="Picture 7">
            <a:extLst>
              <a:ext uri="{FF2B5EF4-FFF2-40B4-BE49-F238E27FC236}">
                <a16:creationId xmlns:a16="http://schemas.microsoft.com/office/drawing/2014/main" id="{FA5A40A6-E108-D11F-D9BF-52AC2D6957C9}"/>
              </a:ext>
            </a:extLst>
          </p:cNvPr>
          <p:cNvPicPr>
            <a:picLocks noChangeAspect="1"/>
          </p:cNvPicPr>
          <p:nvPr/>
        </p:nvPicPr>
        <p:blipFill>
          <a:blip r:embed="rId6"/>
          <a:stretch>
            <a:fillRect/>
          </a:stretch>
        </p:blipFill>
        <p:spPr>
          <a:xfrm>
            <a:off x="3348364" y="1851102"/>
            <a:ext cx="2391665" cy="2876174"/>
          </a:xfrm>
          <a:prstGeom prst="rect">
            <a:avLst/>
          </a:prstGeom>
        </p:spPr>
      </p:pic>
    </p:spTree>
    <p:extLst>
      <p:ext uri="{BB962C8B-B14F-4D97-AF65-F5344CB8AC3E}">
        <p14:creationId xmlns:p14="http://schemas.microsoft.com/office/powerpoint/2010/main" val="1148471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6A0A7-F3C7-BC31-2C5D-646644E1FD7D}"/>
              </a:ext>
            </a:extLst>
          </p:cNvPr>
          <p:cNvSpPr>
            <a:spLocks noGrp="1"/>
          </p:cNvSpPr>
          <p:nvPr>
            <p:ph type="title"/>
          </p:nvPr>
        </p:nvSpPr>
        <p:spPr>
          <a:xfrm>
            <a:off x="1941909" y="170984"/>
            <a:ext cx="6683765" cy="693697"/>
          </a:xfrm>
        </p:spPr>
        <p:txBody>
          <a:bodyPr>
            <a:normAutofit/>
          </a:bodyPr>
          <a:lstStyle/>
          <a:p>
            <a:pPr algn="ctr"/>
            <a:r>
              <a:rPr lang="en-IN" sz="3200" b="1" i="1" dirty="0">
                <a:solidFill>
                  <a:schemeClr val="accent4">
                    <a:lumMod val="50000"/>
                  </a:schemeClr>
                </a:solidFill>
              </a:rPr>
              <a:t>Working Of UPS</a:t>
            </a:r>
          </a:p>
        </p:txBody>
      </p:sp>
      <p:sp>
        <p:nvSpPr>
          <p:cNvPr id="3" name="Content Placeholder 2">
            <a:extLst>
              <a:ext uri="{FF2B5EF4-FFF2-40B4-BE49-F238E27FC236}">
                <a16:creationId xmlns:a16="http://schemas.microsoft.com/office/drawing/2014/main" id="{15797896-8076-E83E-F78C-FFA7051C68D0}"/>
              </a:ext>
            </a:extLst>
          </p:cNvPr>
          <p:cNvSpPr>
            <a:spLocks noGrp="1"/>
          </p:cNvSpPr>
          <p:nvPr>
            <p:ph idx="1"/>
          </p:nvPr>
        </p:nvSpPr>
        <p:spPr>
          <a:xfrm>
            <a:off x="1486829" y="921834"/>
            <a:ext cx="7141630" cy="3511583"/>
          </a:xfrm>
        </p:spPr>
        <p:txBody>
          <a:bodyPr>
            <a:normAutofit lnSpcReduction="10000"/>
          </a:bodyPr>
          <a:lstStyle/>
          <a:p>
            <a:pPr algn="l">
              <a:buFont typeface="+mj-lt"/>
              <a:buAutoNum type="arabicPeriod"/>
            </a:pPr>
            <a:r>
              <a:rPr lang="en-US" b="0" i="0" dirty="0">
                <a:solidFill>
                  <a:srgbClr val="374151"/>
                </a:solidFill>
                <a:effectLst/>
                <a:latin typeface="Söhne"/>
              </a:rPr>
              <a:t>Incoming AC power: The UPS receives incoming AC power from the electrical grid.</a:t>
            </a:r>
          </a:p>
          <a:p>
            <a:pPr algn="l">
              <a:buFont typeface="+mj-lt"/>
              <a:buAutoNum type="arabicPeriod"/>
            </a:pPr>
            <a:r>
              <a:rPr lang="en-US" b="0" i="0" dirty="0">
                <a:solidFill>
                  <a:srgbClr val="374151"/>
                </a:solidFill>
                <a:effectLst/>
                <a:latin typeface="Söhne"/>
              </a:rPr>
              <a:t>Rectification: The rectifier in the UPS converts the incoming AC power into DC power, which is then stored in the battery.</a:t>
            </a:r>
          </a:p>
          <a:p>
            <a:pPr algn="l">
              <a:buFont typeface="+mj-lt"/>
              <a:buAutoNum type="arabicPeriod"/>
            </a:pPr>
            <a:r>
              <a:rPr lang="en-US" b="0" i="0" dirty="0">
                <a:solidFill>
                  <a:srgbClr val="374151"/>
                </a:solidFill>
                <a:effectLst/>
                <a:latin typeface="Söhne"/>
              </a:rPr>
              <a:t>Battery charging: The charge controller in the UPS regulates the charging and discharging of the battery to ensure that it is always in good condition.</a:t>
            </a:r>
          </a:p>
          <a:p>
            <a:pPr algn="l">
              <a:buFont typeface="+mj-lt"/>
              <a:buAutoNum type="arabicPeriod"/>
            </a:pPr>
            <a:r>
              <a:rPr lang="en-US" b="0" i="0" dirty="0">
                <a:solidFill>
                  <a:srgbClr val="374151"/>
                </a:solidFill>
                <a:effectLst/>
                <a:latin typeface="Söhne"/>
              </a:rPr>
              <a:t>Power conditioning: When a power outage or other disruption occurs, the battery provides the DC power source that the inverter uses to generate AC power.</a:t>
            </a:r>
          </a:p>
          <a:p>
            <a:pPr algn="l">
              <a:buFont typeface="+mj-lt"/>
              <a:buAutoNum type="arabicPeriod"/>
            </a:pPr>
            <a:r>
              <a:rPr lang="en-US" b="0" i="0" dirty="0">
                <a:solidFill>
                  <a:srgbClr val="374151"/>
                </a:solidFill>
                <a:effectLst/>
                <a:latin typeface="Söhne"/>
              </a:rPr>
              <a:t>Inversion: The inverter converts the DC power from the battery into AC power, which is then supplied to the connected devices.</a:t>
            </a:r>
          </a:p>
          <a:p>
            <a:pPr algn="l">
              <a:buFont typeface="+mj-lt"/>
              <a:buAutoNum type="arabicPeriod"/>
            </a:pPr>
            <a:r>
              <a:rPr lang="en-US" b="0" i="0" dirty="0">
                <a:solidFill>
                  <a:srgbClr val="374151"/>
                </a:solidFill>
                <a:effectLst/>
                <a:latin typeface="Söhne"/>
              </a:rPr>
              <a:t>Circuit protection: Circuit breakers in the UPS protect the UPS and connected devices from damage due to power surges or short circuits.</a:t>
            </a:r>
          </a:p>
          <a:p>
            <a:pPr algn="l">
              <a:buFont typeface="+mj-lt"/>
              <a:buAutoNum type="arabicPeriod"/>
            </a:pPr>
            <a:r>
              <a:rPr lang="en-US" b="0" i="0" dirty="0">
                <a:solidFill>
                  <a:srgbClr val="374151"/>
                </a:solidFill>
                <a:effectLst/>
                <a:latin typeface="Söhne"/>
              </a:rPr>
              <a:t>Power management: The UPS system monitors the incoming power and switches between the main power source and the backup power source as needed, to ensure that connected devices have a continuous and reliable source of power.</a:t>
            </a:r>
          </a:p>
        </p:txBody>
      </p:sp>
      <p:sp>
        <p:nvSpPr>
          <p:cNvPr id="5" name="Slide Number Placeholder 4">
            <a:extLst>
              <a:ext uri="{FF2B5EF4-FFF2-40B4-BE49-F238E27FC236}">
                <a16:creationId xmlns:a16="http://schemas.microsoft.com/office/drawing/2014/main" id="{B8F3E10D-016B-4697-0A93-04376C56D004}"/>
              </a:ext>
            </a:extLst>
          </p:cNvPr>
          <p:cNvSpPr>
            <a:spLocks noGrp="1"/>
          </p:cNvSpPr>
          <p:nvPr>
            <p:ph type="sldNum" sz="quarter" idx="12"/>
          </p:nvPr>
        </p:nvSpPr>
        <p:spPr/>
        <p:txBody>
          <a:bodyPr/>
          <a:lstStyle/>
          <a:p>
            <a:fld id="{3FCAF691-C30B-4477-A4FB-AFF7F164B000}" type="slidenum">
              <a:rPr lang="en-IN" smtClean="0"/>
              <a:t>12</a:t>
            </a:fld>
            <a:endParaRPr lang="en-IN"/>
          </a:p>
        </p:txBody>
      </p:sp>
      <p:sp>
        <p:nvSpPr>
          <p:cNvPr id="6" name="Rectangle 5">
            <a:extLst>
              <a:ext uri="{FF2B5EF4-FFF2-40B4-BE49-F238E27FC236}">
                <a16:creationId xmlns:a16="http://schemas.microsoft.com/office/drawing/2014/main" id="{154F0726-596E-47D3-2524-AEA60CE5BAEB}"/>
              </a:ext>
            </a:extLst>
          </p:cNvPr>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Darshan, Department of Engineering and Applied Sciences, VIIT, Pune-48</a:t>
            </a:r>
          </a:p>
        </p:txBody>
      </p:sp>
    </p:spTree>
    <p:extLst>
      <p:ext uri="{BB962C8B-B14F-4D97-AF65-F5344CB8AC3E}">
        <p14:creationId xmlns:p14="http://schemas.microsoft.com/office/powerpoint/2010/main" val="4156859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F9756-26AC-4184-CBC5-056C43ED76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1BCF2F2-6B8B-0167-5FB4-DED73202BDA6}"/>
              </a:ext>
            </a:extLst>
          </p:cNvPr>
          <p:cNvSpPr>
            <a:spLocks noGrp="1"/>
          </p:cNvSpPr>
          <p:nvPr>
            <p:ph idx="1"/>
          </p:nvPr>
        </p:nvSpPr>
        <p:spPr/>
        <p:txBody>
          <a:bodyPr/>
          <a:lstStyle/>
          <a:p>
            <a:endParaRPr lang="en-IN"/>
          </a:p>
        </p:txBody>
      </p:sp>
      <p:sp>
        <p:nvSpPr>
          <p:cNvPr id="5" name="Slide Number Placeholder 4">
            <a:extLst>
              <a:ext uri="{FF2B5EF4-FFF2-40B4-BE49-F238E27FC236}">
                <a16:creationId xmlns:a16="http://schemas.microsoft.com/office/drawing/2014/main" id="{702FD224-D329-B513-EC38-5191D946562C}"/>
              </a:ext>
            </a:extLst>
          </p:cNvPr>
          <p:cNvSpPr>
            <a:spLocks noGrp="1"/>
          </p:cNvSpPr>
          <p:nvPr>
            <p:ph type="sldNum" sz="quarter" idx="12"/>
          </p:nvPr>
        </p:nvSpPr>
        <p:spPr/>
        <p:txBody>
          <a:bodyPr/>
          <a:lstStyle/>
          <a:p>
            <a:fld id="{3FCAF691-C30B-4477-A4FB-AFF7F164B000}" type="slidenum">
              <a:rPr lang="en-IN" smtClean="0"/>
              <a:t>13</a:t>
            </a:fld>
            <a:endParaRPr lang="en-IN"/>
          </a:p>
        </p:txBody>
      </p:sp>
      <p:sp>
        <p:nvSpPr>
          <p:cNvPr id="6" name="Rectangle 5">
            <a:extLst>
              <a:ext uri="{FF2B5EF4-FFF2-40B4-BE49-F238E27FC236}">
                <a16:creationId xmlns:a16="http://schemas.microsoft.com/office/drawing/2014/main" id="{E8822459-BD56-FB0F-A076-47B4BE02C27A}"/>
              </a:ext>
            </a:extLst>
          </p:cNvPr>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Darshan, Department of Engineering and Applied Sciences, VIIT, Pune-48</a:t>
            </a:r>
          </a:p>
        </p:txBody>
      </p:sp>
    </p:spTree>
    <p:extLst>
      <p:ext uri="{BB962C8B-B14F-4D97-AF65-F5344CB8AC3E}">
        <p14:creationId xmlns:p14="http://schemas.microsoft.com/office/powerpoint/2010/main" val="3105862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4C050-4817-E8B5-CF3F-E395503FB210}"/>
              </a:ext>
            </a:extLst>
          </p:cNvPr>
          <p:cNvSpPr>
            <a:spLocks noGrp="1"/>
          </p:cNvSpPr>
          <p:nvPr>
            <p:ph type="title"/>
          </p:nvPr>
        </p:nvSpPr>
        <p:spPr>
          <a:xfrm>
            <a:off x="1612742" y="110503"/>
            <a:ext cx="6683765" cy="640346"/>
          </a:xfrm>
        </p:spPr>
        <p:txBody>
          <a:bodyPr>
            <a:normAutofit/>
          </a:bodyPr>
          <a:lstStyle/>
          <a:p>
            <a:pPr algn="ctr"/>
            <a:r>
              <a:rPr lang="en-IN" sz="3200" b="1" dirty="0">
                <a:solidFill>
                  <a:schemeClr val="accent5">
                    <a:lumMod val="50000"/>
                  </a:schemeClr>
                </a:solidFill>
              </a:rPr>
              <a:t>REFERENCES</a:t>
            </a:r>
          </a:p>
        </p:txBody>
      </p:sp>
      <p:sp>
        <p:nvSpPr>
          <p:cNvPr id="3" name="Content Placeholder 2">
            <a:extLst>
              <a:ext uri="{FF2B5EF4-FFF2-40B4-BE49-F238E27FC236}">
                <a16:creationId xmlns:a16="http://schemas.microsoft.com/office/drawing/2014/main" id="{1AE3C018-3066-43FE-8325-EDE9A73D8684}"/>
              </a:ext>
            </a:extLst>
          </p:cNvPr>
          <p:cNvSpPr>
            <a:spLocks noGrp="1"/>
          </p:cNvSpPr>
          <p:nvPr>
            <p:ph idx="1"/>
          </p:nvPr>
        </p:nvSpPr>
        <p:spPr>
          <a:xfrm>
            <a:off x="1064141" y="698250"/>
            <a:ext cx="7780966" cy="4059044"/>
          </a:xfrm>
        </p:spPr>
        <p:txBody>
          <a:bodyPr/>
          <a:lstStyle/>
          <a:p>
            <a:r>
              <a:rPr lang="en-IN" sz="1200" dirty="0"/>
              <a:t>How Lead Acid Battery Works: </a:t>
            </a:r>
            <a:r>
              <a:rPr lang="en-IN" sz="1200" dirty="0">
                <a:hlinkClick r:id="rId2"/>
              </a:rPr>
              <a:t>https://youtu.be/HhxtfULIO7c</a:t>
            </a:r>
            <a:endParaRPr lang="en-IN" sz="1200" dirty="0"/>
          </a:p>
          <a:p>
            <a:r>
              <a:rPr lang="en-IN" sz="1200" dirty="0">
                <a:hlinkClick r:id="rId3"/>
              </a:rPr>
              <a:t>https://en.wikipedia.org/wiki/Lead%E2%80%93acid_battery</a:t>
            </a:r>
            <a:endParaRPr lang="en-IN" sz="1200" dirty="0"/>
          </a:p>
          <a:p>
            <a:r>
              <a:rPr lang="en-IN" sz="1200" dirty="0"/>
              <a:t>“Basic Electrical Engineering” book By V. K. Mehta</a:t>
            </a:r>
          </a:p>
          <a:p>
            <a:pPr marL="0" indent="0">
              <a:buNone/>
            </a:pPr>
            <a:r>
              <a:rPr lang="en-IN" sz="1200" dirty="0"/>
              <a:t>  	(Page 492: </a:t>
            </a:r>
            <a:r>
              <a:rPr lang="en-IN" sz="1200" b="1" dirty="0"/>
              <a:t>10.2-&gt; Lead Acid Cell</a:t>
            </a:r>
            <a:r>
              <a:rPr lang="en-IN" sz="1200" dirty="0"/>
              <a:t>)</a:t>
            </a:r>
          </a:p>
          <a:p>
            <a:endParaRPr lang="en-IN" sz="1200" dirty="0"/>
          </a:p>
          <a:p>
            <a:endParaRPr lang="en-IN" dirty="0"/>
          </a:p>
        </p:txBody>
      </p:sp>
      <p:sp>
        <p:nvSpPr>
          <p:cNvPr id="5" name="Slide Number Placeholder 4">
            <a:extLst>
              <a:ext uri="{FF2B5EF4-FFF2-40B4-BE49-F238E27FC236}">
                <a16:creationId xmlns:a16="http://schemas.microsoft.com/office/drawing/2014/main" id="{937981A9-1B44-A71D-A641-E70D84D15F5C}"/>
              </a:ext>
            </a:extLst>
          </p:cNvPr>
          <p:cNvSpPr>
            <a:spLocks noGrp="1"/>
          </p:cNvSpPr>
          <p:nvPr>
            <p:ph type="sldNum" sz="quarter" idx="12"/>
          </p:nvPr>
        </p:nvSpPr>
        <p:spPr/>
        <p:txBody>
          <a:bodyPr/>
          <a:lstStyle/>
          <a:p>
            <a:fld id="{3FCAF691-C30B-4477-A4FB-AFF7F164B000}" type="slidenum">
              <a:rPr lang="en-IN" smtClean="0"/>
              <a:t>14</a:t>
            </a:fld>
            <a:endParaRPr lang="en-IN"/>
          </a:p>
        </p:txBody>
      </p:sp>
      <p:sp>
        <p:nvSpPr>
          <p:cNvPr id="6" name="Rectangle 5">
            <a:extLst>
              <a:ext uri="{FF2B5EF4-FFF2-40B4-BE49-F238E27FC236}">
                <a16:creationId xmlns:a16="http://schemas.microsoft.com/office/drawing/2014/main" id="{59B00274-5242-FCAC-01AF-0FD82BD9582B}"/>
              </a:ext>
            </a:extLst>
          </p:cNvPr>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Department of Engineering and Applied Sciences, VIIT, Pune-48</a:t>
            </a:r>
          </a:p>
        </p:txBody>
      </p:sp>
    </p:spTree>
    <p:extLst>
      <p:ext uri="{BB962C8B-B14F-4D97-AF65-F5344CB8AC3E}">
        <p14:creationId xmlns:p14="http://schemas.microsoft.com/office/powerpoint/2010/main" val="3409956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582051" y="21103"/>
            <a:ext cx="7886700" cy="728004"/>
          </a:xfrm>
        </p:spPr>
        <p:txBody>
          <a:bodyPr>
            <a:normAutofit/>
          </a:bodyPr>
          <a:lstStyle/>
          <a:p>
            <a:pPr algn="ctr"/>
            <a:r>
              <a:rPr lang="en-IN" sz="2700" b="1" dirty="0"/>
              <a:t>   </a:t>
            </a:r>
          </a:p>
        </p:txBody>
      </p:sp>
      <p:sp>
        <p:nvSpPr>
          <p:cNvPr id="3" name="Content Placeholder 2">
            <a:extLst>
              <a:ext uri="{FF2B5EF4-FFF2-40B4-BE49-F238E27FC236}">
                <a16:creationId xmlns:a16="http://schemas.microsoft.com/office/drawing/2014/main" id="{48F90B0E-ED9E-4B65-820F-8F4890616EC9}"/>
              </a:ext>
            </a:extLst>
          </p:cNvPr>
          <p:cNvSpPr>
            <a:spLocks noGrp="1"/>
          </p:cNvSpPr>
          <p:nvPr>
            <p:ph idx="1"/>
          </p:nvPr>
        </p:nvSpPr>
        <p:spPr>
          <a:xfrm>
            <a:off x="628650" y="601394"/>
            <a:ext cx="7886700" cy="4389120"/>
          </a:xfrm>
        </p:spPr>
        <p:txBody>
          <a:bodyPr/>
          <a:lstStyle/>
          <a:p>
            <a:pPr marL="0" indent="0">
              <a:buNone/>
            </a:pPr>
            <a:endParaRPr lang="en-IN" sz="1800" dirty="0">
              <a:solidFill>
                <a:schemeClr val="bg2">
                  <a:lumMod val="75000"/>
                </a:schemeClr>
              </a:solidFill>
            </a:endParaRPr>
          </a:p>
          <a:p>
            <a:pPr marL="0" indent="0">
              <a:buNone/>
            </a:pPr>
            <a:endParaRPr lang="en-IN" sz="1800" dirty="0">
              <a:solidFill>
                <a:schemeClr val="bg2">
                  <a:lumMod val="75000"/>
                </a:schemeClr>
              </a:solidFill>
            </a:endParaRPr>
          </a:p>
          <a:p>
            <a:pPr marL="0" indent="0">
              <a:buNone/>
            </a:pPr>
            <a:endParaRPr lang="en-IN" sz="1800" dirty="0">
              <a:solidFill>
                <a:schemeClr val="bg2">
                  <a:lumMod val="75000"/>
                </a:schemeClr>
              </a:solidFill>
            </a:endParaRPr>
          </a:p>
          <a:p>
            <a:pPr marL="0" indent="0">
              <a:buNone/>
            </a:pPr>
            <a:endParaRPr lang="en-IN" sz="1800" dirty="0">
              <a:solidFill>
                <a:schemeClr val="bg2">
                  <a:lumMod val="75000"/>
                </a:schemeClr>
              </a:solidFill>
            </a:endParaRPr>
          </a:p>
          <a:p>
            <a:pPr marL="0" indent="0">
              <a:buNone/>
            </a:pPr>
            <a:endParaRPr lang="en-IN" sz="1800" dirty="0">
              <a:solidFill>
                <a:schemeClr val="bg2">
                  <a:lumMod val="75000"/>
                </a:schemeClr>
              </a:solidFill>
            </a:endParaRPr>
          </a:p>
          <a:p>
            <a:pPr marL="0" indent="0">
              <a:buNone/>
            </a:pPr>
            <a:r>
              <a:rPr lang="en-IN" sz="1800" dirty="0">
                <a:solidFill>
                  <a:schemeClr val="bg2">
                    <a:lumMod val="75000"/>
                  </a:schemeClr>
                </a:solidFill>
              </a:rPr>
              <a:t>                                                      </a:t>
            </a:r>
            <a:r>
              <a:rPr lang="en-IN" sz="5400" dirty="0"/>
              <a:t>Thank You!</a:t>
            </a:r>
            <a:endParaRPr lang="en-IN" sz="1800" dirty="0"/>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15</a:t>
            </a:fld>
            <a:endParaRPr lang="en-IN" sz="1200" b="1" dirty="0">
              <a:solidFill>
                <a:schemeClr val="tx1"/>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extLst>
      <p:ext uri="{BB962C8B-B14F-4D97-AF65-F5344CB8AC3E}">
        <p14:creationId xmlns:p14="http://schemas.microsoft.com/office/powerpoint/2010/main" val="3246460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119FE-7689-F3F3-9E83-001297D594FE}"/>
              </a:ext>
            </a:extLst>
          </p:cNvPr>
          <p:cNvSpPr>
            <a:spLocks noGrp="1"/>
          </p:cNvSpPr>
          <p:nvPr>
            <p:ph type="title"/>
          </p:nvPr>
        </p:nvSpPr>
        <p:spPr>
          <a:xfrm>
            <a:off x="1944694" y="468082"/>
            <a:ext cx="6683765" cy="676777"/>
          </a:xfrm>
        </p:spPr>
        <p:txBody>
          <a:bodyPr/>
          <a:lstStyle/>
          <a:p>
            <a:pPr algn="ctr"/>
            <a:r>
              <a:rPr lang="en-IN" b="1" dirty="0">
                <a:solidFill>
                  <a:schemeClr val="accent4">
                    <a:lumMod val="50000"/>
                  </a:schemeClr>
                </a:solidFill>
              </a:rPr>
              <a:t>CONTENTS</a:t>
            </a:r>
          </a:p>
        </p:txBody>
      </p:sp>
      <p:sp>
        <p:nvSpPr>
          <p:cNvPr id="3" name="Content Placeholder 2">
            <a:extLst>
              <a:ext uri="{FF2B5EF4-FFF2-40B4-BE49-F238E27FC236}">
                <a16:creationId xmlns:a16="http://schemas.microsoft.com/office/drawing/2014/main" id="{8F139FB0-85B0-B75E-5B15-FF5F0B4EF936}"/>
              </a:ext>
            </a:extLst>
          </p:cNvPr>
          <p:cNvSpPr>
            <a:spLocks noGrp="1"/>
          </p:cNvSpPr>
          <p:nvPr>
            <p:ph idx="1"/>
          </p:nvPr>
        </p:nvSpPr>
        <p:spPr>
          <a:xfrm>
            <a:off x="1941908" y="1241502"/>
            <a:ext cx="6770911" cy="3433916"/>
          </a:xfrm>
        </p:spPr>
        <p:txBody>
          <a:bodyPr>
            <a:normAutofit/>
          </a:bodyPr>
          <a:lstStyle/>
          <a:p>
            <a:pPr marL="342900" indent="-342900">
              <a:buFont typeface="+mj-lt"/>
              <a:buAutoNum type="arabicPeriod"/>
            </a:pPr>
            <a:r>
              <a:rPr lang="en-IN" sz="1800" b="1" dirty="0"/>
              <a:t>Introduction</a:t>
            </a:r>
          </a:p>
          <a:p>
            <a:pPr marL="342900" indent="-342900">
              <a:buFont typeface="+mj-lt"/>
              <a:buAutoNum type="arabicPeriod"/>
            </a:pPr>
            <a:r>
              <a:rPr lang="en-IN" sz="1800" b="1" dirty="0"/>
              <a:t>Components:</a:t>
            </a:r>
          </a:p>
          <a:p>
            <a:pPr marL="342900" indent="-342900">
              <a:buAutoNum type="alphaLcParenR"/>
            </a:pPr>
            <a:r>
              <a:rPr lang="en-IN" sz="1600" b="1" i="1" dirty="0"/>
              <a:t>Rectifier</a:t>
            </a:r>
          </a:p>
          <a:p>
            <a:pPr marL="342900" indent="-342900">
              <a:buAutoNum type="alphaLcParenR"/>
            </a:pPr>
            <a:r>
              <a:rPr lang="en-IN" sz="1600" b="1" i="1" dirty="0"/>
              <a:t>Batteries</a:t>
            </a:r>
          </a:p>
          <a:p>
            <a:pPr marL="342900" indent="-342900">
              <a:buAutoNum type="alphaLcParenR"/>
            </a:pPr>
            <a:r>
              <a:rPr lang="en-IN" sz="1600" b="1" i="1" dirty="0"/>
              <a:t>Inverter</a:t>
            </a:r>
          </a:p>
          <a:p>
            <a:pPr marL="342900" indent="-342900">
              <a:buAutoNum type="alphaLcParenR"/>
            </a:pPr>
            <a:r>
              <a:rPr lang="en-IN" sz="1600" b="1" i="1" dirty="0"/>
              <a:t>Circuit Breakers</a:t>
            </a:r>
          </a:p>
          <a:p>
            <a:pPr marL="342900" indent="-342900">
              <a:buAutoNum type="arabicPeriod" startAt="3"/>
            </a:pPr>
            <a:r>
              <a:rPr lang="en-IN" sz="1800" b="1" dirty="0"/>
              <a:t>Working of UPS</a:t>
            </a:r>
          </a:p>
          <a:p>
            <a:pPr marL="342900" indent="-342900">
              <a:buAutoNum type="arabicPeriod" startAt="3"/>
            </a:pPr>
            <a:r>
              <a:rPr lang="en-IN" sz="1800" b="1" dirty="0"/>
              <a:t>Conclusions</a:t>
            </a:r>
          </a:p>
          <a:p>
            <a:pPr marL="342900" indent="-342900">
              <a:buAutoNum type="arabicPeriod" startAt="3"/>
            </a:pPr>
            <a:r>
              <a:rPr lang="en-IN" sz="1800" b="1" dirty="0"/>
              <a:t>References</a:t>
            </a:r>
            <a:endParaRPr lang="en-IN" b="1" dirty="0"/>
          </a:p>
        </p:txBody>
      </p:sp>
      <p:sp>
        <p:nvSpPr>
          <p:cNvPr id="5" name="Slide Number Placeholder 4">
            <a:extLst>
              <a:ext uri="{FF2B5EF4-FFF2-40B4-BE49-F238E27FC236}">
                <a16:creationId xmlns:a16="http://schemas.microsoft.com/office/drawing/2014/main" id="{3DACE885-D155-4585-4638-6ECC74855883}"/>
              </a:ext>
            </a:extLst>
          </p:cNvPr>
          <p:cNvSpPr>
            <a:spLocks noGrp="1"/>
          </p:cNvSpPr>
          <p:nvPr>
            <p:ph type="sldNum" sz="quarter" idx="12"/>
          </p:nvPr>
        </p:nvSpPr>
        <p:spPr/>
        <p:txBody>
          <a:bodyPr/>
          <a:lstStyle/>
          <a:p>
            <a:fld id="{3FCAF691-C30B-4477-A4FB-AFF7F164B000}" type="slidenum">
              <a:rPr lang="en-IN" smtClean="0"/>
              <a:t>2</a:t>
            </a:fld>
            <a:endParaRPr lang="en-IN"/>
          </a:p>
        </p:txBody>
      </p:sp>
    </p:spTree>
    <p:extLst>
      <p:ext uri="{BB962C8B-B14F-4D97-AF65-F5344CB8AC3E}">
        <p14:creationId xmlns:p14="http://schemas.microsoft.com/office/powerpoint/2010/main" val="390980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E08BC-E352-6EA7-5E07-FAB3227D94A2}"/>
              </a:ext>
            </a:extLst>
          </p:cNvPr>
          <p:cNvSpPr>
            <a:spLocks noGrp="1"/>
          </p:cNvSpPr>
          <p:nvPr>
            <p:ph type="title"/>
          </p:nvPr>
        </p:nvSpPr>
        <p:spPr>
          <a:xfrm>
            <a:off x="1885221" y="124717"/>
            <a:ext cx="6683765" cy="574093"/>
          </a:xfrm>
        </p:spPr>
        <p:txBody>
          <a:bodyPr>
            <a:normAutofit fontScale="90000"/>
          </a:bodyPr>
          <a:lstStyle/>
          <a:p>
            <a:pPr algn="ctr"/>
            <a:r>
              <a:rPr lang="en-IN" sz="3200" b="1" dirty="0"/>
              <a:t>UPS: Uninterruptable Power System</a:t>
            </a:r>
          </a:p>
        </p:txBody>
      </p:sp>
      <p:sp>
        <p:nvSpPr>
          <p:cNvPr id="3" name="Content Placeholder 2">
            <a:extLst>
              <a:ext uri="{FF2B5EF4-FFF2-40B4-BE49-F238E27FC236}">
                <a16:creationId xmlns:a16="http://schemas.microsoft.com/office/drawing/2014/main" id="{5746BFE0-64E3-CA2F-A9CD-B24C86A8E210}"/>
              </a:ext>
            </a:extLst>
          </p:cNvPr>
          <p:cNvSpPr>
            <a:spLocks noGrp="1"/>
          </p:cNvSpPr>
          <p:nvPr>
            <p:ph idx="1"/>
          </p:nvPr>
        </p:nvSpPr>
        <p:spPr>
          <a:xfrm>
            <a:off x="983685" y="864681"/>
            <a:ext cx="4785213" cy="3945212"/>
          </a:xfrm>
        </p:spPr>
        <p:txBody>
          <a:bodyPr>
            <a:normAutofit/>
          </a:bodyPr>
          <a:lstStyle/>
          <a:p>
            <a:pPr marL="0" indent="0">
              <a:buNone/>
            </a:pPr>
            <a:r>
              <a:rPr lang="en-US" sz="1400" b="1" dirty="0"/>
              <a:t>There are several applications where even a temporary power failure can cause a great deal of public inconvenience leading to large economic losses. Examples of such applications are major computer installations, process control in chemical plant, safety monitors, general communication systems, hospital intensive care units (ICUs) etc. For such critical loads, it is of paramount importance to provide an uninterruptable power supply. Here, comes the importance of UPS. Application of UPS system caters to such critical loads.</a:t>
            </a:r>
          </a:p>
          <a:p>
            <a:pPr marL="0" indent="0">
              <a:buNone/>
            </a:pPr>
            <a:r>
              <a:rPr lang="en-US" sz="1400" b="1" dirty="0"/>
              <a:t>VIIT campus spreads over 5-6 acres. There are many departments in this campus and they require uninterrupted power supply. There are many computer labs, workshop which depend on UPS for seem less power supply. For this purpose our college is equipped with UPS.   </a:t>
            </a:r>
          </a:p>
          <a:p>
            <a:pPr marL="0" indent="0">
              <a:buNone/>
            </a:pPr>
            <a:endParaRPr lang="en-US" sz="1400" b="1" dirty="0"/>
          </a:p>
        </p:txBody>
      </p:sp>
      <p:sp>
        <p:nvSpPr>
          <p:cNvPr id="5" name="Slide Number Placeholder 4">
            <a:extLst>
              <a:ext uri="{FF2B5EF4-FFF2-40B4-BE49-F238E27FC236}">
                <a16:creationId xmlns:a16="http://schemas.microsoft.com/office/drawing/2014/main" id="{48937516-E026-669D-D49C-DA35023B343D}"/>
              </a:ext>
            </a:extLst>
          </p:cNvPr>
          <p:cNvSpPr>
            <a:spLocks noGrp="1"/>
          </p:cNvSpPr>
          <p:nvPr>
            <p:ph type="sldNum" sz="quarter" idx="12"/>
          </p:nvPr>
        </p:nvSpPr>
        <p:spPr/>
        <p:txBody>
          <a:bodyPr/>
          <a:lstStyle/>
          <a:p>
            <a:fld id="{3FCAF691-C30B-4477-A4FB-AFF7F164B000}" type="slidenum">
              <a:rPr lang="en-IN" smtClean="0"/>
              <a:t>3</a:t>
            </a:fld>
            <a:endParaRPr lang="en-IN"/>
          </a:p>
        </p:txBody>
      </p:sp>
      <p:sp>
        <p:nvSpPr>
          <p:cNvPr id="6" name="Rectangle 5">
            <a:extLst>
              <a:ext uri="{FF2B5EF4-FFF2-40B4-BE49-F238E27FC236}">
                <a16:creationId xmlns:a16="http://schemas.microsoft.com/office/drawing/2014/main" id="{6C162638-73F8-59F6-CCCC-35126F3B6EBA}"/>
              </a:ext>
            </a:extLst>
          </p:cNvPr>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Darshan, Department of Engineering and Applied Sciences, VIIT, Pune-48</a:t>
            </a:r>
          </a:p>
        </p:txBody>
      </p:sp>
      <p:pic>
        <p:nvPicPr>
          <p:cNvPr id="9" name="Picture 8">
            <a:extLst>
              <a:ext uri="{FF2B5EF4-FFF2-40B4-BE49-F238E27FC236}">
                <a16:creationId xmlns:a16="http://schemas.microsoft.com/office/drawing/2014/main" id="{D8BF8D15-4192-17D2-A44F-524409863B88}"/>
              </a:ext>
            </a:extLst>
          </p:cNvPr>
          <p:cNvPicPr>
            <a:picLocks noChangeAspect="1"/>
          </p:cNvPicPr>
          <p:nvPr/>
        </p:nvPicPr>
        <p:blipFill>
          <a:blip r:embed="rId2"/>
          <a:stretch>
            <a:fillRect/>
          </a:stretch>
        </p:blipFill>
        <p:spPr>
          <a:xfrm>
            <a:off x="5694556" y="771371"/>
            <a:ext cx="3390172" cy="4073975"/>
          </a:xfrm>
          <a:prstGeom prst="rect">
            <a:avLst/>
          </a:prstGeom>
        </p:spPr>
      </p:pic>
    </p:spTree>
    <p:extLst>
      <p:ext uri="{BB962C8B-B14F-4D97-AF65-F5344CB8AC3E}">
        <p14:creationId xmlns:p14="http://schemas.microsoft.com/office/powerpoint/2010/main" val="2591956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E050D-E42D-8E98-0998-546778987904}"/>
              </a:ext>
            </a:extLst>
          </p:cNvPr>
          <p:cNvSpPr>
            <a:spLocks noGrp="1"/>
          </p:cNvSpPr>
          <p:nvPr>
            <p:ph type="title"/>
          </p:nvPr>
        </p:nvSpPr>
        <p:spPr>
          <a:xfrm>
            <a:off x="1922392" y="468082"/>
            <a:ext cx="6683765" cy="960668"/>
          </a:xfrm>
        </p:spPr>
        <p:txBody>
          <a:bodyPr>
            <a:normAutofit/>
          </a:bodyPr>
          <a:lstStyle/>
          <a:p>
            <a:pPr algn="ctr"/>
            <a:r>
              <a:rPr lang="en-IN" sz="4000" b="1" dirty="0">
                <a:solidFill>
                  <a:schemeClr val="accent4">
                    <a:lumMod val="50000"/>
                  </a:schemeClr>
                </a:solidFill>
              </a:rPr>
              <a:t>RECTIFIER</a:t>
            </a:r>
          </a:p>
        </p:txBody>
      </p:sp>
      <p:sp>
        <p:nvSpPr>
          <p:cNvPr id="3" name="Content Placeholder 2">
            <a:extLst>
              <a:ext uri="{FF2B5EF4-FFF2-40B4-BE49-F238E27FC236}">
                <a16:creationId xmlns:a16="http://schemas.microsoft.com/office/drawing/2014/main" id="{544CD12E-438F-45A1-AE6F-98E97C1FBCAE}"/>
              </a:ext>
            </a:extLst>
          </p:cNvPr>
          <p:cNvSpPr>
            <a:spLocks noGrp="1"/>
          </p:cNvSpPr>
          <p:nvPr>
            <p:ph idx="1"/>
          </p:nvPr>
        </p:nvSpPr>
        <p:spPr>
          <a:xfrm>
            <a:off x="1211766" y="948416"/>
            <a:ext cx="7679473" cy="3645886"/>
          </a:xfrm>
        </p:spPr>
        <p:txBody>
          <a:bodyPr>
            <a:normAutofit fontScale="85000" lnSpcReduction="10000"/>
          </a:bodyPr>
          <a:lstStyle/>
          <a:p>
            <a:pPr marL="0" indent="0">
              <a:buNone/>
            </a:pPr>
            <a:endParaRPr lang="en-IN" dirty="0"/>
          </a:p>
          <a:p>
            <a:pPr algn="l"/>
            <a:r>
              <a:rPr lang="en-US" sz="1700" i="0" dirty="0">
                <a:solidFill>
                  <a:schemeClr val="tx1"/>
                </a:solidFill>
                <a:effectLst/>
                <a:latin typeface="Söhne"/>
              </a:rPr>
              <a:t>The rectifier is a component in an uninterruptible power supply (UPS) system that converts incoming AC power into DC power. The DC power is then stored in the battery, which serves as a backup power source during power outages or other disruptions to the main power source.</a:t>
            </a:r>
          </a:p>
          <a:p>
            <a:pPr algn="l"/>
            <a:r>
              <a:rPr lang="en-US" sz="1700" i="0" dirty="0">
                <a:solidFill>
                  <a:schemeClr val="tx1"/>
                </a:solidFill>
                <a:effectLst/>
                <a:latin typeface="Söhne"/>
              </a:rPr>
              <a:t>The rectifier typically consists of a series of diodes that convert the AC power into DC power by allowing current to flow in only one direction. The rectified DC power is then filtered to remove any remaining AC components, resulting in a clean and stable DC power source that can be stored in the battery.</a:t>
            </a:r>
          </a:p>
          <a:p>
            <a:pPr algn="l"/>
            <a:r>
              <a:rPr lang="en-US" sz="1700" i="0" dirty="0">
                <a:solidFill>
                  <a:schemeClr val="tx1"/>
                </a:solidFill>
                <a:effectLst/>
                <a:latin typeface="Söhne"/>
              </a:rPr>
              <a:t>The rectifier is a critical component in the UPS system, as it provides the DC power source that the inverter uses to generate the AC power that is supplied to the connected devices during a power outage. It is important to choose a rectifier that is suitable for the specific requirements of the UPS system, taking into account factors such as the expected load, the type of connected devices, and the environment in which the UPS will be used.</a:t>
            </a:r>
          </a:p>
          <a:p>
            <a:pPr algn="l"/>
            <a:r>
              <a:rPr lang="en-US" sz="1700" i="0" dirty="0">
                <a:solidFill>
                  <a:schemeClr val="tx1"/>
                </a:solidFill>
                <a:effectLst/>
                <a:latin typeface="Söhne"/>
              </a:rPr>
              <a:t>In summary, the rectifier plays a crucial role in the UPS system, by converting incoming AC power into a stable DC power source that can be used to supply power to connected devices during power outages and other disruptions.</a:t>
            </a:r>
          </a:p>
          <a:p>
            <a:pPr marL="0" indent="0">
              <a:lnSpc>
                <a:spcPct val="110000"/>
              </a:lnSpc>
              <a:spcBef>
                <a:spcPts val="0"/>
              </a:spcBef>
              <a:buNone/>
            </a:pPr>
            <a:endParaRPr lang="en-IN" sz="1500" dirty="0">
              <a:solidFill>
                <a:schemeClr val="tx1"/>
              </a:solidFill>
            </a:endParaRPr>
          </a:p>
          <a:p>
            <a:pPr marL="0" indent="0">
              <a:lnSpc>
                <a:spcPct val="110000"/>
              </a:lnSpc>
              <a:spcBef>
                <a:spcPts val="0"/>
              </a:spcBef>
              <a:buNone/>
            </a:pPr>
            <a:endParaRPr lang="en-IN" dirty="0"/>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4</a:t>
            </a:fld>
            <a:endParaRPr lang="en-IN" sz="1200" b="1" dirty="0">
              <a:solidFill>
                <a:schemeClr val="tx1"/>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Pawan, Department of Engineering and Applied Sciences, VIIT, Pune-48</a:t>
            </a:r>
          </a:p>
        </p:txBody>
      </p:sp>
    </p:spTree>
    <p:extLst>
      <p:ext uri="{BB962C8B-B14F-4D97-AF65-F5344CB8AC3E}">
        <p14:creationId xmlns:p14="http://schemas.microsoft.com/office/powerpoint/2010/main" val="409295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D7B4E31-6EC9-C661-9A53-EEF74FA7D4EE}"/>
              </a:ext>
            </a:extLst>
          </p:cNvPr>
          <p:cNvSpPr>
            <a:spLocks noGrp="1"/>
          </p:cNvSpPr>
          <p:nvPr>
            <p:ph type="sldNum" sz="quarter" idx="12"/>
          </p:nvPr>
        </p:nvSpPr>
        <p:spPr/>
        <p:txBody>
          <a:bodyPr/>
          <a:lstStyle/>
          <a:p>
            <a:fld id="{3FCAF691-C30B-4477-A4FB-AFF7F164B000}" type="slidenum">
              <a:rPr lang="en-IN" smtClean="0"/>
              <a:t>5</a:t>
            </a:fld>
            <a:endParaRPr lang="en-IN"/>
          </a:p>
        </p:txBody>
      </p:sp>
      <p:sp>
        <p:nvSpPr>
          <p:cNvPr id="6" name="Rectangle 5">
            <a:extLst>
              <a:ext uri="{FF2B5EF4-FFF2-40B4-BE49-F238E27FC236}">
                <a16:creationId xmlns:a16="http://schemas.microsoft.com/office/drawing/2014/main" id="{30D8435E-CEAC-3156-02AE-8542CC68B598}"/>
              </a:ext>
            </a:extLst>
          </p:cNvPr>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solidFill>
                  <a:schemeClr val="tx1"/>
                </a:solidFill>
              </a:rPr>
              <a:t>Pawan, Department of Engineering and Applied Sciences, VIIT, Pune-48</a:t>
            </a:r>
            <a:endParaRPr lang="en-IN" b="1" dirty="0">
              <a:solidFill>
                <a:schemeClr val="tx1"/>
              </a:solidFill>
            </a:endParaRPr>
          </a:p>
        </p:txBody>
      </p:sp>
      <p:pic>
        <p:nvPicPr>
          <p:cNvPr id="2" name="WhatsApp Video 2023-02-06 at 15.17.41">
            <a:hlinkClick r:id="" action="ppaction://media"/>
            <a:extLst>
              <a:ext uri="{FF2B5EF4-FFF2-40B4-BE49-F238E27FC236}">
                <a16:creationId xmlns:a16="http://schemas.microsoft.com/office/drawing/2014/main" id="{1F65DA90-A922-AF3A-92DC-3AB0AC6B43BF}"/>
              </a:ext>
            </a:extLst>
          </p:cNvPr>
          <p:cNvPicPr>
            <a:picLocks noChangeAspect="1"/>
          </p:cNvPicPr>
          <p:nvPr>
            <a:videoFile r:link="rId2"/>
            <p:extLst>
              <p:ext uri="{DAA4B4D4-6D71-4841-9C94-3DE7FCFB9230}">
                <p14:media xmlns:p14="http://schemas.microsoft.com/office/powerpoint/2010/main" r:embed="rId1"/>
              </p:ext>
            </p:extLst>
          </p:nvPr>
        </p:nvPicPr>
        <p:blipFill>
          <a:blip r:embed="rId6">
            <a:duotone>
              <a:prstClr val="black"/>
              <a:schemeClr val="accent1">
                <a:tint val="45000"/>
                <a:satMod val="400000"/>
              </a:schemeClr>
            </a:duotone>
          </a:blip>
          <a:stretch>
            <a:fillRect/>
          </a:stretch>
        </p:blipFill>
        <p:spPr>
          <a:xfrm>
            <a:off x="4505024" y="339055"/>
            <a:ext cx="4522454" cy="1706562"/>
          </a:xfrm>
          <a:prstGeom prst="rect">
            <a:avLst/>
          </a:prstGeom>
        </p:spPr>
      </p:pic>
      <p:pic>
        <p:nvPicPr>
          <p:cNvPr id="4" name="Picture 3" descr="Diagram&#10;&#10;Description automatically generated">
            <a:extLst>
              <a:ext uri="{FF2B5EF4-FFF2-40B4-BE49-F238E27FC236}">
                <a16:creationId xmlns:a16="http://schemas.microsoft.com/office/drawing/2014/main" id="{021B3F07-94AD-8308-B386-6A7F604D37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8860" y="2567483"/>
            <a:ext cx="2066693" cy="1793107"/>
          </a:xfrm>
          <a:prstGeom prst="rect">
            <a:avLst/>
          </a:prstGeom>
        </p:spPr>
      </p:pic>
      <p:pic>
        <p:nvPicPr>
          <p:cNvPr id="8" name="Picture 7" descr="A picture containing electronics, battery&#10;&#10;Description automatically generated">
            <a:extLst>
              <a:ext uri="{FF2B5EF4-FFF2-40B4-BE49-F238E27FC236}">
                <a16:creationId xmlns:a16="http://schemas.microsoft.com/office/drawing/2014/main" id="{AA4D6DBA-94C0-60AC-0736-D4ED5CE14D9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09729" y="2623684"/>
            <a:ext cx="1688019" cy="1852477"/>
          </a:xfrm>
          <a:prstGeom prst="rect">
            <a:avLst/>
          </a:prstGeom>
        </p:spPr>
      </p:pic>
      <p:pic>
        <p:nvPicPr>
          <p:cNvPr id="11" name="Picture 10" descr="A picture containing indoor, open, device, opened&#10;&#10;Description automatically generated">
            <a:extLst>
              <a:ext uri="{FF2B5EF4-FFF2-40B4-BE49-F238E27FC236}">
                <a16:creationId xmlns:a16="http://schemas.microsoft.com/office/drawing/2014/main" id="{3AEB3463-2598-9801-0EB2-CBEE744F376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11008" y="216718"/>
            <a:ext cx="2066693" cy="2088168"/>
          </a:xfrm>
          <a:prstGeom prst="rect">
            <a:avLst/>
          </a:prstGeom>
        </p:spPr>
      </p:pic>
      <p:pic>
        <p:nvPicPr>
          <p:cNvPr id="12" name="rectifiergif">
            <a:hlinkClick r:id="" action="ppaction://media"/>
            <a:extLst>
              <a:ext uri="{FF2B5EF4-FFF2-40B4-BE49-F238E27FC236}">
                <a16:creationId xmlns:a16="http://schemas.microsoft.com/office/drawing/2014/main" id="{A688D166-6D87-91E0-F4FD-55C2C639151E}"/>
              </a:ext>
            </a:extLst>
          </p:cNvPr>
          <p:cNvPicPr>
            <a:picLocks noChangeAspect="1"/>
          </p:cNvPicPr>
          <p:nvPr>
            <a:videoFile r:link="rId4"/>
            <p:extLst>
              <p:ext uri="{DAA4B4D4-6D71-4841-9C94-3DE7FCFB9230}">
                <p14:media xmlns:p14="http://schemas.microsoft.com/office/powerpoint/2010/main" r:embed="rId3"/>
              </p:ext>
            </p:extLst>
          </p:nvPr>
        </p:nvPicPr>
        <p:blipFill>
          <a:blip r:embed="rId10">
            <a:duotone>
              <a:prstClr val="black"/>
              <a:schemeClr val="accent1">
                <a:tint val="45000"/>
                <a:satMod val="400000"/>
              </a:schemeClr>
            </a:duotone>
          </a:blip>
          <a:stretch>
            <a:fillRect/>
          </a:stretch>
        </p:blipFill>
        <p:spPr>
          <a:xfrm>
            <a:off x="4572000" y="2470588"/>
            <a:ext cx="4522454" cy="1706562"/>
          </a:xfrm>
          <a:prstGeom prst="rect">
            <a:avLst/>
          </a:prstGeom>
        </p:spPr>
      </p:pic>
    </p:spTree>
    <p:extLst>
      <p:ext uri="{BB962C8B-B14F-4D97-AF65-F5344CB8AC3E}">
        <p14:creationId xmlns:p14="http://schemas.microsoft.com/office/powerpoint/2010/main" val="1656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004" fill="hold"/>
                                        <p:tgtEl>
                                          <p:spTgt spid="2"/>
                                        </p:tgtEl>
                                      </p:cBhvr>
                                    </p:cmd>
                                  </p:childTnLst>
                                </p:cTn>
                              </p:par>
                            </p:childTnLst>
                          </p:cTn>
                        </p:par>
                        <p:par>
                          <p:cTn id="7" fill="hold">
                            <p:stCondLst>
                              <p:cond delay="2004"/>
                            </p:stCondLst>
                            <p:childTnLst>
                              <p:par>
                                <p:cTn id="8" presetID="1" presetClass="mediacall" presetSubtype="0" fill="hold" nodeType="afterEffect">
                                  <p:stCondLst>
                                    <p:cond delay="0"/>
                                  </p:stCondLst>
                                  <p:childTnLst>
                                    <p:cmd type="call" cmd="playFrom(0.0)">
                                      <p:cBhvr>
                                        <p:cTn id="9" dur="1333"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0" repeatCount="indefinite" fill="hold" display="0">
                  <p:stCondLst>
                    <p:cond delay="indefinite"/>
                  </p:stCondLst>
                </p:cTn>
                <p:tgtEl>
                  <p:spTgt spid="2"/>
                </p:tgtEl>
              </p:cMediaNode>
            </p:video>
            <p:seq concurrent="1" nextAc="seek">
              <p:cTn id="11" restart="whenNotActive" fill="hold" evtFilter="cancelBubble" nodeType="interactiveSeq">
                <p:stCondLst>
                  <p:cond evt="onClick" delay="0">
                    <p:tgtEl>
                      <p:spTgt spid="2"/>
                    </p:tgtEl>
                  </p:cond>
                </p:stCondLst>
                <p:endSync evt="end" delay="0">
                  <p:rtn val="all"/>
                </p:endSync>
                <p:childTnLst>
                  <p:par>
                    <p:cTn id="12" fill="hold">
                      <p:stCondLst>
                        <p:cond delay="0"/>
                      </p:stCondLst>
                      <p:childTnLst>
                        <p:par>
                          <p:cTn id="13" fill="hold">
                            <p:stCondLst>
                              <p:cond delay="0"/>
                            </p:stCondLst>
                            <p:childTnLst>
                              <p:par>
                                <p:cTn id="14" presetID="2" presetClass="mediacall" presetSubtype="0" fill="hold" nodeType="clickEffect">
                                  <p:stCondLst>
                                    <p:cond delay="0"/>
                                  </p:stCondLst>
                                  <p:childTnLst>
                                    <p:cmd type="call" cmd="togglePause">
                                      <p:cBhvr>
                                        <p:cTn id="15" dur="1" fill="hold"/>
                                        <p:tgtEl>
                                          <p:spTgt spid="2"/>
                                        </p:tgtEl>
                                      </p:cBhvr>
                                    </p:cmd>
                                  </p:childTnLst>
                                </p:cTn>
                              </p:par>
                            </p:childTnLst>
                          </p:cTn>
                        </p:par>
                      </p:childTnLst>
                    </p:cTn>
                  </p:par>
                </p:childTnLst>
              </p:cTn>
              <p:nextCondLst>
                <p:cond evt="onClick" delay="0">
                  <p:tgtEl>
                    <p:spTgt spid="2"/>
                  </p:tgtEl>
                </p:cond>
              </p:nextCondLst>
            </p:seq>
            <p:video>
              <p:cMediaNode vol="80000">
                <p:cTn id="16" repeatCount="indefinite" fill="hold" display="0">
                  <p:stCondLst>
                    <p:cond delay="indefinite"/>
                  </p:stCondLst>
                </p:cTn>
                <p:tgtEl>
                  <p:spTgt spid="12"/>
                </p:tgtEl>
              </p:cMediaNode>
            </p:video>
            <p:seq concurrent="1" nextAc="seek">
              <p:cTn id="17" restart="whenNotActive" fill="hold" evtFilter="cancelBubble" nodeType="interactiveSeq">
                <p:stCondLst>
                  <p:cond evt="onClick" delay="0">
                    <p:tgtEl>
                      <p:spTgt spid="12"/>
                    </p:tgtEl>
                  </p:cond>
                </p:stCondLst>
                <p:endSync evt="end" delay="0">
                  <p:rtn val="all"/>
                </p:endSync>
                <p:childTnLst>
                  <p:par>
                    <p:cTn id="18" fill="hold">
                      <p:stCondLst>
                        <p:cond delay="0"/>
                      </p:stCondLst>
                      <p:childTnLst>
                        <p:par>
                          <p:cTn id="19" fill="hold">
                            <p:stCondLst>
                              <p:cond delay="0"/>
                            </p:stCondLst>
                            <p:childTnLst>
                              <p:par>
                                <p:cTn id="20" presetID="2" presetClass="mediacall" presetSubtype="0" fill="hold" nodeType="clickEffect">
                                  <p:stCondLst>
                                    <p:cond delay="0"/>
                                  </p:stCondLst>
                                  <p:childTnLst>
                                    <p:cmd type="call" cmd="togglePause">
                                      <p:cBhvr>
                                        <p:cTn id="21" dur="1" fill="hold"/>
                                        <p:tgtEl>
                                          <p:spTgt spid="12"/>
                                        </p:tgtEl>
                                      </p:cBhvr>
                                    </p:cmd>
                                  </p:childTnLst>
                                </p:cTn>
                              </p:par>
                            </p:childTnLst>
                          </p:cTn>
                        </p:par>
                      </p:childTnLst>
                    </p:cTn>
                  </p:par>
                </p:childTnLst>
              </p:cTn>
              <p:nextCondLst>
                <p:cond evt="onClick" delay="0">
                  <p:tgtEl>
                    <p:spTgt spid="12"/>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5CE25-5F00-65BE-F9E7-2A25783BD748}"/>
              </a:ext>
            </a:extLst>
          </p:cNvPr>
          <p:cNvSpPr>
            <a:spLocks noGrp="1"/>
          </p:cNvSpPr>
          <p:nvPr>
            <p:ph type="title"/>
          </p:nvPr>
        </p:nvSpPr>
        <p:spPr>
          <a:xfrm>
            <a:off x="1941909" y="140980"/>
            <a:ext cx="6683765" cy="780855"/>
          </a:xfrm>
        </p:spPr>
        <p:txBody>
          <a:bodyPr>
            <a:normAutofit/>
          </a:bodyPr>
          <a:lstStyle/>
          <a:p>
            <a:pPr algn="ctr"/>
            <a:r>
              <a:rPr lang="en-IN" sz="4000" b="1" dirty="0">
                <a:solidFill>
                  <a:schemeClr val="accent5">
                    <a:lumMod val="50000"/>
                  </a:schemeClr>
                </a:solidFill>
              </a:rPr>
              <a:t>BATTERIES</a:t>
            </a:r>
          </a:p>
        </p:txBody>
      </p:sp>
      <p:sp>
        <p:nvSpPr>
          <p:cNvPr id="3" name="Content Placeholder 2">
            <a:extLst>
              <a:ext uri="{FF2B5EF4-FFF2-40B4-BE49-F238E27FC236}">
                <a16:creationId xmlns:a16="http://schemas.microsoft.com/office/drawing/2014/main" id="{03243826-F090-BEDB-AF4D-46021A1903E2}"/>
              </a:ext>
            </a:extLst>
          </p:cNvPr>
          <p:cNvSpPr>
            <a:spLocks noGrp="1"/>
          </p:cNvSpPr>
          <p:nvPr>
            <p:ph idx="1"/>
          </p:nvPr>
        </p:nvSpPr>
        <p:spPr>
          <a:xfrm>
            <a:off x="1694881" y="1055648"/>
            <a:ext cx="6686550" cy="3422373"/>
          </a:xfrm>
        </p:spPr>
        <p:txBody>
          <a:bodyPr>
            <a:normAutofit/>
          </a:bodyPr>
          <a:lstStyle/>
          <a:p>
            <a:pPr algn="l"/>
            <a:r>
              <a:rPr lang="en-US" sz="1400" b="0" i="0" dirty="0">
                <a:solidFill>
                  <a:schemeClr val="tx1"/>
                </a:solidFill>
                <a:effectLst/>
                <a:latin typeface="Söhne"/>
              </a:rPr>
              <a:t>The battery is a crucial component in an uninterruptible power supply (UPS) system. Its main function is to store energy and provide backup power to connected devices during power outages or other disruptions to the main power source.</a:t>
            </a:r>
          </a:p>
          <a:p>
            <a:pPr algn="l"/>
            <a:r>
              <a:rPr lang="en-US" sz="1400" b="0" i="0" dirty="0">
                <a:solidFill>
                  <a:schemeClr val="tx1"/>
                </a:solidFill>
                <a:effectLst/>
                <a:latin typeface="Söhne"/>
              </a:rPr>
              <a:t>UPS batteries can be of various types, including lead-acid batteries, nickel-cadmium (NiCad) batteries, and lithium-ion (Li-ion) batteries. The type of battery used in a UPS system depends on the specific requirements of the system, such as the expected run time, the desired level of reliability, and the desired level of maintenance. Lead-acid batteries are the most commonly used type of battery in UPS systems, due to their low cost and high capacity, while Li-ion batteries offer longer run times and lower maintenance requirements, but are more expensive.</a:t>
            </a:r>
          </a:p>
          <a:p>
            <a:pPr algn="l"/>
            <a:r>
              <a:rPr lang="en-US" sz="1400" b="0" i="0" dirty="0">
                <a:solidFill>
                  <a:schemeClr val="tx1"/>
                </a:solidFill>
                <a:effectLst/>
                <a:latin typeface="Söhne"/>
              </a:rPr>
              <a:t>The battery in a UPS system is charged by the rectifier, which converts incoming AC power into DC power and stores it in the battery. When a power outage occurs, the battery provides the DC power source that the inverter uses to generate AC power that can be used by connected devices.</a:t>
            </a:r>
          </a:p>
          <a:p>
            <a:endParaRPr lang="en-IN" dirty="0"/>
          </a:p>
        </p:txBody>
      </p:sp>
      <p:sp>
        <p:nvSpPr>
          <p:cNvPr id="5" name="Slide Number Placeholder 4">
            <a:extLst>
              <a:ext uri="{FF2B5EF4-FFF2-40B4-BE49-F238E27FC236}">
                <a16:creationId xmlns:a16="http://schemas.microsoft.com/office/drawing/2014/main" id="{27F2209F-3AAD-7990-DCC2-21A67E67440E}"/>
              </a:ext>
            </a:extLst>
          </p:cNvPr>
          <p:cNvSpPr>
            <a:spLocks noGrp="1"/>
          </p:cNvSpPr>
          <p:nvPr>
            <p:ph type="sldNum" sz="quarter" idx="12"/>
          </p:nvPr>
        </p:nvSpPr>
        <p:spPr/>
        <p:txBody>
          <a:bodyPr/>
          <a:lstStyle/>
          <a:p>
            <a:fld id="{3FCAF691-C30B-4477-A4FB-AFF7F164B000}" type="slidenum">
              <a:rPr lang="en-IN" smtClean="0"/>
              <a:t>6</a:t>
            </a:fld>
            <a:endParaRPr lang="en-IN"/>
          </a:p>
        </p:txBody>
      </p:sp>
      <p:sp>
        <p:nvSpPr>
          <p:cNvPr id="8" name="Rectangle 7">
            <a:extLst>
              <a:ext uri="{FF2B5EF4-FFF2-40B4-BE49-F238E27FC236}">
                <a16:creationId xmlns:a16="http://schemas.microsoft.com/office/drawing/2014/main" id="{2ED86326-827D-EAD0-FA28-DB68AA286F46}"/>
              </a:ext>
            </a:extLst>
          </p:cNvPr>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Sanchit, Department of Engineering and Applied Sciences, VIIT, Pune-48</a:t>
            </a:r>
          </a:p>
        </p:txBody>
      </p:sp>
    </p:spTree>
    <p:extLst>
      <p:ext uri="{BB962C8B-B14F-4D97-AF65-F5344CB8AC3E}">
        <p14:creationId xmlns:p14="http://schemas.microsoft.com/office/powerpoint/2010/main" val="3559578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E1BD2-B7FD-11C9-83DC-6ACC4F3C034D}"/>
              </a:ext>
            </a:extLst>
          </p:cNvPr>
          <p:cNvSpPr>
            <a:spLocks noGrp="1"/>
          </p:cNvSpPr>
          <p:nvPr>
            <p:ph idx="1"/>
          </p:nvPr>
        </p:nvSpPr>
        <p:spPr>
          <a:xfrm>
            <a:off x="1228725" y="40351"/>
            <a:ext cx="6686550" cy="2833217"/>
          </a:xfrm>
        </p:spPr>
        <p:txBody>
          <a:bodyPr/>
          <a:lstStyle/>
          <a:p>
            <a:r>
              <a:rPr lang="en-US" b="0" i="0" dirty="0">
                <a:solidFill>
                  <a:srgbClr val="374151"/>
                </a:solidFill>
                <a:effectLst/>
                <a:latin typeface="Söhne"/>
              </a:rPr>
              <a:t>The battery in a UPS system is typically designed to provide power for a limited amount of time, typically in the range of a few minutes to several hours, depending on the specific requirements of the system. To ensure that the battery is always in good condition, the charge controller in the UPS regulates the charging and discharging of the battery.</a:t>
            </a:r>
          </a:p>
          <a:p>
            <a:r>
              <a:rPr lang="en-US" dirty="0">
                <a:solidFill>
                  <a:srgbClr val="374151"/>
                </a:solidFill>
                <a:latin typeface="Söhne"/>
              </a:rPr>
              <a:t>In UPS structure of VIIT we use 30 lead-acid batteries with a voltage rating of 12 volts each for supply of each building. All these batteries are connected in series and thus sum up to a total voltage of 360 volts. This backup is then used to provide power when there is a power outage for around 20-30 mins till the manual generator starts to supply power.</a:t>
            </a:r>
            <a:endParaRPr lang="en-US" b="0" i="0" dirty="0">
              <a:solidFill>
                <a:srgbClr val="374151"/>
              </a:solidFill>
              <a:effectLst/>
              <a:latin typeface="Söhne"/>
            </a:endParaRPr>
          </a:p>
          <a:p>
            <a:pPr marL="0" indent="0">
              <a:buNone/>
            </a:pPr>
            <a:endParaRPr lang="en-IN" dirty="0"/>
          </a:p>
        </p:txBody>
      </p:sp>
      <p:sp>
        <p:nvSpPr>
          <p:cNvPr id="5" name="Slide Number Placeholder 4">
            <a:extLst>
              <a:ext uri="{FF2B5EF4-FFF2-40B4-BE49-F238E27FC236}">
                <a16:creationId xmlns:a16="http://schemas.microsoft.com/office/drawing/2014/main" id="{C35704CB-259C-8853-15D7-270CE404D4B3}"/>
              </a:ext>
            </a:extLst>
          </p:cNvPr>
          <p:cNvSpPr>
            <a:spLocks noGrp="1"/>
          </p:cNvSpPr>
          <p:nvPr>
            <p:ph type="sldNum" sz="quarter" idx="12"/>
          </p:nvPr>
        </p:nvSpPr>
        <p:spPr/>
        <p:txBody>
          <a:bodyPr/>
          <a:lstStyle/>
          <a:p>
            <a:fld id="{3FCAF691-C30B-4477-A4FB-AFF7F164B000}" type="slidenum">
              <a:rPr lang="en-IN" smtClean="0"/>
              <a:t>7</a:t>
            </a:fld>
            <a:endParaRPr lang="en-IN"/>
          </a:p>
        </p:txBody>
      </p:sp>
      <p:sp>
        <p:nvSpPr>
          <p:cNvPr id="8" name="Rectangle 7">
            <a:extLst>
              <a:ext uri="{FF2B5EF4-FFF2-40B4-BE49-F238E27FC236}">
                <a16:creationId xmlns:a16="http://schemas.microsoft.com/office/drawing/2014/main" id="{D8D93248-5DF1-EB8A-9375-80492A03AC50}"/>
              </a:ext>
            </a:extLst>
          </p:cNvPr>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Sanchit, Department of Engineering and Applied Sciences, VIIT, Pune-48</a:t>
            </a:r>
          </a:p>
        </p:txBody>
      </p:sp>
      <p:pic>
        <p:nvPicPr>
          <p:cNvPr id="9" name="Picture 8">
            <a:extLst>
              <a:ext uri="{FF2B5EF4-FFF2-40B4-BE49-F238E27FC236}">
                <a16:creationId xmlns:a16="http://schemas.microsoft.com/office/drawing/2014/main" id="{4F79FCDE-7C82-1A91-AA51-430A621D2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038" y="1984916"/>
            <a:ext cx="5113880" cy="2793846"/>
          </a:xfrm>
          <a:prstGeom prst="rect">
            <a:avLst/>
          </a:prstGeom>
        </p:spPr>
      </p:pic>
      <p:pic>
        <p:nvPicPr>
          <p:cNvPr id="11" name="Picture 10">
            <a:extLst>
              <a:ext uri="{FF2B5EF4-FFF2-40B4-BE49-F238E27FC236}">
                <a16:creationId xmlns:a16="http://schemas.microsoft.com/office/drawing/2014/main" id="{F330ADF7-6CF1-65D9-4DE3-36F81B1B621F}"/>
              </a:ext>
            </a:extLst>
          </p:cNvPr>
          <p:cNvPicPr>
            <a:picLocks noChangeAspect="1"/>
          </p:cNvPicPr>
          <p:nvPr/>
        </p:nvPicPr>
        <p:blipFill rotWithShape="1">
          <a:blip r:embed="rId3">
            <a:extLst>
              <a:ext uri="{28A0092B-C50C-407E-A947-70E740481C1C}">
                <a14:useLocalDpi xmlns:a14="http://schemas.microsoft.com/office/drawing/2010/main" val="0"/>
              </a:ext>
            </a:extLst>
          </a:blip>
          <a:srcRect t="26883" r="48073" b="20506"/>
          <a:stretch/>
        </p:blipFill>
        <p:spPr>
          <a:xfrm>
            <a:off x="6913698" y="1984916"/>
            <a:ext cx="2003153" cy="2706030"/>
          </a:xfrm>
          <a:prstGeom prst="rect">
            <a:avLst/>
          </a:prstGeom>
        </p:spPr>
      </p:pic>
    </p:spTree>
    <p:extLst>
      <p:ext uri="{BB962C8B-B14F-4D97-AF65-F5344CB8AC3E}">
        <p14:creationId xmlns:p14="http://schemas.microsoft.com/office/powerpoint/2010/main" val="3739864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5AF299C-9A67-1E9A-3612-2624AD06677D}"/>
              </a:ext>
            </a:extLst>
          </p:cNvPr>
          <p:cNvSpPr>
            <a:spLocks noGrp="1"/>
          </p:cNvSpPr>
          <p:nvPr>
            <p:ph type="title"/>
          </p:nvPr>
        </p:nvSpPr>
        <p:spPr>
          <a:xfrm>
            <a:off x="1941909" y="110503"/>
            <a:ext cx="6683765" cy="960668"/>
          </a:xfrm>
        </p:spPr>
        <p:txBody>
          <a:bodyPr>
            <a:normAutofit/>
          </a:bodyPr>
          <a:lstStyle/>
          <a:p>
            <a:pPr algn="ctr"/>
            <a:r>
              <a:rPr lang="en-IN" sz="3600" b="1" dirty="0"/>
              <a:t>INVERTER</a:t>
            </a:r>
          </a:p>
        </p:txBody>
      </p:sp>
      <p:sp>
        <p:nvSpPr>
          <p:cNvPr id="12" name="Content Placeholder 11">
            <a:extLst>
              <a:ext uri="{FF2B5EF4-FFF2-40B4-BE49-F238E27FC236}">
                <a16:creationId xmlns:a16="http://schemas.microsoft.com/office/drawing/2014/main" id="{5884A650-20D9-9AA8-4F60-DD88006D9A55}"/>
              </a:ext>
            </a:extLst>
          </p:cNvPr>
          <p:cNvSpPr>
            <a:spLocks noGrp="1"/>
          </p:cNvSpPr>
          <p:nvPr>
            <p:ph idx="1"/>
          </p:nvPr>
        </p:nvSpPr>
        <p:spPr>
          <a:xfrm>
            <a:off x="1941909" y="1226634"/>
            <a:ext cx="6686550" cy="3206783"/>
          </a:xfrm>
        </p:spPr>
        <p:txBody>
          <a:bodyPr>
            <a:normAutofit fontScale="92500" lnSpcReduction="10000"/>
          </a:bodyPr>
          <a:lstStyle/>
          <a:p>
            <a:pPr algn="l"/>
            <a:r>
              <a:rPr lang="en-US" b="0" i="0" dirty="0">
                <a:solidFill>
                  <a:srgbClr val="374151"/>
                </a:solidFill>
                <a:effectLst/>
                <a:latin typeface="Söhne"/>
              </a:rPr>
              <a:t>The inverter is a key component in an uninterruptible power supply (UPS) system. Its main function is to convert the DC power stored in the UPS battery into AC power that can be used by connected devices.</a:t>
            </a:r>
          </a:p>
          <a:p>
            <a:pPr algn="l"/>
            <a:r>
              <a:rPr lang="en-US" b="0" i="0" dirty="0">
                <a:solidFill>
                  <a:srgbClr val="374151"/>
                </a:solidFill>
                <a:effectLst/>
                <a:latin typeface="Söhne"/>
              </a:rPr>
              <a:t>When the main power source, such as the electrical grid, is functioning normally, the rectifier in the UPS converts the incoming AC power into DC power, which is then stored in the battery. When a power outage occurs, the inverter takes over, drawing power from the battery and converting it back into AC power. This provides a continuous supply of AC power to the connected devices, allowing them to continue functioning even if the main power source is lost.</a:t>
            </a:r>
          </a:p>
          <a:p>
            <a:pPr algn="l"/>
            <a:r>
              <a:rPr lang="en-US" b="0" i="0" dirty="0">
                <a:solidFill>
                  <a:srgbClr val="374151"/>
                </a:solidFill>
                <a:effectLst/>
                <a:latin typeface="Söhne"/>
              </a:rPr>
              <a:t>Inverters in UPS systems can be of various types, including square wave, modified sine wave, and pure sine wave inverters. The type of inverter used depends on the specific requirements of the UPS system, such as the type of connected devices, their power requirements, and the desired level of power quality. Pure sine wave inverters are typically more expensive but provide a cleaner and more stable output, while square wave and modified sine wave inverters are less expensive and simpler in design but provide a lower quality output.</a:t>
            </a:r>
          </a:p>
          <a:p>
            <a:r>
              <a:rPr lang="en-US" b="0" i="0" dirty="0">
                <a:solidFill>
                  <a:srgbClr val="374151"/>
                </a:solidFill>
                <a:effectLst/>
                <a:latin typeface="Söhne"/>
              </a:rPr>
              <a:t>Overall, the inverter plays a critical role in the UPS system, ensuring that connected devices have a reliable source of power during power outages and other disruptions.</a:t>
            </a:r>
            <a:endParaRPr lang="en-IN" dirty="0"/>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8</a:t>
            </a:fld>
            <a:endParaRPr lang="en-IN" sz="1200" b="1" dirty="0">
              <a:solidFill>
                <a:schemeClr val="tx1"/>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899532" cy="898162"/>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Pranav, Department of Engineering and Applied Sciences, VIIT, Pune-48</a:t>
            </a:r>
          </a:p>
        </p:txBody>
      </p:sp>
    </p:spTree>
    <p:extLst>
      <p:ext uri="{BB962C8B-B14F-4D97-AF65-F5344CB8AC3E}">
        <p14:creationId xmlns:p14="http://schemas.microsoft.com/office/powerpoint/2010/main" val="2599086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35332FA-863E-FAA3-C35C-8E4730176AF1}"/>
              </a:ext>
            </a:extLst>
          </p:cNvPr>
          <p:cNvSpPr>
            <a:spLocks noGrp="1"/>
          </p:cNvSpPr>
          <p:nvPr>
            <p:ph type="sldNum" sz="quarter" idx="12"/>
          </p:nvPr>
        </p:nvSpPr>
        <p:spPr/>
        <p:txBody>
          <a:bodyPr/>
          <a:lstStyle/>
          <a:p>
            <a:fld id="{3FCAF691-C30B-4477-A4FB-AFF7F164B000}" type="slidenum">
              <a:rPr lang="en-IN" smtClean="0"/>
              <a:pPr/>
              <a:t>9</a:t>
            </a:fld>
            <a:endParaRPr lang="en-IN"/>
          </a:p>
        </p:txBody>
      </p:sp>
      <p:sp>
        <p:nvSpPr>
          <p:cNvPr id="7" name="Rectangle 6">
            <a:extLst>
              <a:ext uri="{FF2B5EF4-FFF2-40B4-BE49-F238E27FC236}">
                <a16:creationId xmlns:a16="http://schemas.microsoft.com/office/drawing/2014/main" id="{15156584-EA4E-A95C-ACB5-1FAB8A9D1139}"/>
              </a:ext>
            </a:extLst>
          </p:cNvPr>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Pranav, Department of Engineering and Applied Sciences, VIIT, Pune-48</a:t>
            </a:r>
          </a:p>
        </p:txBody>
      </p:sp>
      <p:pic>
        <p:nvPicPr>
          <p:cNvPr id="1026" name="Picture 2" descr="Amaze AQ 1075+">
            <a:extLst>
              <a:ext uri="{FF2B5EF4-FFF2-40B4-BE49-F238E27FC236}">
                <a16:creationId xmlns:a16="http://schemas.microsoft.com/office/drawing/2014/main" id="{424014F2-C0C3-7FB2-1901-EC80F2152F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403" y="123619"/>
            <a:ext cx="3313597" cy="28423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S - Uninterruptible Power Supply - Javatpoint">
            <a:extLst>
              <a:ext uri="{FF2B5EF4-FFF2-40B4-BE49-F238E27FC236}">
                <a16:creationId xmlns:a16="http://schemas.microsoft.com/office/drawing/2014/main" id="{5E79FEAF-F344-3369-4C8F-BF8260568B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92225"/>
            <a:ext cx="4467324" cy="2952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43060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3192</TotalTime>
  <Words>1672</Words>
  <Application>Microsoft Office PowerPoint</Application>
  <PresentationFormat>On-screen Show (16:9)</PresentationFormat>
  <Paragraphs>110</Paragraphs>
  <Slides>15</Slides>
  <Notes>5</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Lucida Sans Typewriter</vt:lpstr>
      <vt:lpstr>Söhne</vt:lpstr>
      <vt:lpstr>Wingdings 3</vt:lpstr>
      <vt:lpstr>Wisp</vt:lpstr>
      <vt:lpstr>BRACT’s Vishwakarma Institute of Information Technology Department of Engineering and Applied Sciences  ET10203A: Basic Electrical Engineering A Project On “UPS System Of VIIT” Academic Year:2022-23  Semester:1  Batch: B2</vt:lpstr>
      <vt:lpstr>CONTENTS</vt:lpstr>
      <vt:lpstr>UPS: Uninterruptable Power System</vt:lpstr>
      <vt:lpstr>RECTIFIER</vt:lpstr>
      <vt:lpstr>PowerPoint Presentation</vt:lpstr>
      <vt:lpstr>BATTERIES</vt:lpstr>
      <vt:lpstr>PowerPoint Presentation</vt:lpstr>
      <vt:lpstr>INVERTER</vt:lpstr>
      <vt:lpstr>PowerPoint Presentation</vt:lpstr>
      <vt:lpstr>Circuit Breakers </vt:lpstr>
      <vt:lpstr>PowerPoint Presentation</vt:lpstr>
      <vt:lpstr>Working Of UPS</vt:lpstr>
      <vt:lpstr>PowerPoint Presentation</vt:lpstr>
      <vt:lpstr>REFERENCES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and Standard Practices for Engineers</dc:title>
  <dc:creator>Viit Viit</dc:creator>
  <cp:lastModifiedBy>Rajesh Tuppalwad</cp:lastModifiedBy>
  <cp:revision>133</cp:revision>
  <dcterms:created xsi:type="dcterms:W3CDTF">2020-04-02T16:05:06Z</dcterms:created>
  <dcterms:modified xsi:type="dcterms:W3CDTF">2023-02-07T18:33:08Z</dcterms:modified>
</cp:coreProperties>
</file>