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3AAC7C-3863-4DE2-9E3D-AA2C173D94F3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5372E9-073C-4376-80E0-5801889141DE}">
      <dgm:prSet/>
      <dgm:spPr/>
      <dgm:t>
        <a:bodyPr/>
        <a:lstStyle/>
        <a:p>
          <a:r>
            <a:rPr lang="en-US"/>
            <a:t>Training Process</a:t>
          </a:r>
        </a:p>
      </dgm:t>
    </dgm:pt>
    <dgm:pt modelId="{73F931EF-6C48-4659-9C79-AD0CF6B113D2}" type="parTrans" cxnId="{30199369-2089-4971-A949-E3404F0A24AD}">
      <dgm:prSet/>
      <dgm:spPr/>
      <dgm:t>
        <a:bodyPr/>
        <a:lstStyle/>
        <a:p>
          <a:endParaRPr lang="en-US"/>
        </a:p>
      </dgm:t>
    </dgm:pt>
    <dgm:pt modelId="{0B2B71B0-C696-4732-9B56-0A32F7F44EC7}" type="sibTrans" cxnId="{30199369-2089-4971-A949-E3404F0A24AD}">
      <dgm:prSet/>
      <dgm:spPr/>
      <dgm:t>
        <a:bodyPr/>
        <a:lstStyle/>
        <a:p>
          <a:endParaRPr lang="en-US"/>
        </a:p>
      </dgm:t>
    </dgm:pt>
    <dgm:pt modelId="{63EDE0C7-AB70-4752-898C-FC15B63CF23B}">
      <dgm:prSet/>
      <dgm:spPr/>
      <dgm:t>
        <a:bodyPr/>
        <a:lstStyle/>
        <a:p>
          <a:r>
            <a:rPr lang="en-US"/>
            <a:t>Split the data into training and testing sets of 80/20</a:t>
          </a:r>
        </a:p>
      </dgm:t>
    </dgm:pt>
    <dgm:pt modelId="{C1573135-8492-4072-95E9-219CBC8137A8}" type="parTrans" cxnId="{A648823D-8210-4D27-B3AB-689BFE7242C4}">
      <dgm:prSet/>
      <dgm:spPr/>
      <dgm:t>
        <a:bodyPr/>
        <a:lstStyle/>
        <a:p>
          <a:endParaRPr lang="en-US"/>
        </a:p>
      </dgm:t>
    </dgm:pt>
    <dgm:pt modelId="{A99B2CAF-2951-49CC-8182-C70AFB0814FF}" type="sibTrans" cxnId="{A648823D-8210-4D27-B3AB-689BFE7242C4}">
      <dgm:prSet/>
      <dgm:spPr/>
      <dgm:t>
        <a:bodyPr/>
        <a:lstStyle/>
        <a:p>
          <a:endParaRPr lang="en-US"/>
        </a:p>
      </dgm:t>
    </dgm:pt>
    <dgm:pt modelId="{7649B674-6D16-4593-8F68-FC411AE18A3D}">
      <dgm:prSet/>
      <dgm:spPr/>
      <dgm:t>
        <a:bodyPr/>
        <a:lstStyle/>
        <a:p>
          <a:r>
            <a:rPr lang="en-US"/>
            <a:t>Training: 40k rows</a:t>
          </a:r>
        </a:p>
      </dgm:t>
    </dgm:pt>
    <dgm:pt modelId="{451B808D-1049-48E7-9EEB-2BAEA43AC97C}" type="parTrans" cxnId="{4EFCA54D-5B3C-4585-8794-39CCFCE9B1E4}">
      <dgm:prSet/>
      <dgm:spPr/>
      <dgm:t>
        <a:bodyPr/>
        <a:lstStyle/>
        <a:p>
          <a:endParaRPr lang="en-US"/>
        </a:p>
      </dgm:t>
    </dgm:pt>
    <dgm:pt modelId="{54020E37-E7CF-4783-A56B-43F78E18F08C}" type="sibTrans" cxnId="{4EFCA54D-5B3C-4585-8794-39CCFCE9B1E4}">
      <dgm:prSet/>
      <dgm:spPr/>
      <dgm:t>
        <a:bodyPr/>
        <a:lstStyle/>
        <a:p>
          <a:endParaRPr lang="en-US"/>
        </a:p>
      </dgm:t>
    </dgm:pt>
    <dgm:pt modelId="{EB277A7A-74B8-4ADA-95D2-B4D179ECA889}">
      <dgm:prSet/>
      <dgm:spPr/>
      <dgm:t>
        <a:bodyPr/>
        <a:lstStyle/>
        <a:p>
          <a:r>
            <a:rPr lang="en-US"/>
            <a:t>Testing: 10k rows</a:t>
          </a:r>
        </a:p>
      </dgm:t>
    </dgm:pt>
    <dgm:pt modelId="{01C67E21-BA49-4598-913E-8A8A77C84824}" type="parTrans" cxnId="{B17B4F33-FD03-4E63-AAFD-95C2DC9F822E}">
      <dgm:prSet/>
      <dgm:spPr/>
      <dgm:t>
        <a:bodyPr/>
        <a:lstStyle/>
        <a:p>
          <a:endParaRPr lang="en-US"/>
        </a:p>
      </dgm:t>
    </dgm:pt>
    <dgm:pt modelId="{58AF38AE-AC7A-4D84-BBF0-ECC155815DE1}" type="sibTrans" cxnId="{B17B4F33-FD03-4E63-AAFD-95C2DC9F822E}">
      <dgm:prSet/>
      <dgm:spPr/>
      <dgm:t>
        <a:bodyPr/>
        <a:lstStyle/>
        <a:p>
          <a:endParaRPr lang="en-US"/>
        </a:p>
      </dgm:t>
    </dgm:pt>
    <dgm:pt modelId="{018A46A5-D9C5-42CA-AC77-0D524BF4A7DE}">
      <dgm:prSet/>
      <dgm:spPr/>
      <dgm:t>
        <a:bodyPr/>
        <a:lstStyle/>
        <a:p>
          <a:r>
            <a:rPr lang="en-US"/>
            <a:t>Fit the Random Forest model on the training data</a:t>
          </a:r>
        </a:p>
      </dgm:t>
    </dgm:pt>
    <dgm:pt modelId="{F0CC8275-0E44-40EF-B9B1-DB7F0EFFF1A0}" type="parTrans" cxnId="{BE1DAAB2-D59E-45F2-900D-3481D47DF9C1}">
      <dgm:prSet/>
      <dgm:spPr/>
      <dgm:t>
        <a:bodyPr/>
        <a:lstStyle/>
        <a:p>
          <a:endParaRPr lang="en-US"/>
        </a:p>
      </dgm:t>
    </dgm:pt>
    <dgm:pt modelId="{2222134F-0146-43B2-B3CA-3A588FD2BA01}" type="sibTrans" cxnId="{BE1DAAB2-D59E-45F2-900D-3481D47DF9C1}">
      <dgm:prSet/>
      <dgm:spPr/>
      <dgm:t>
        <a:bodyPr/>
        <a:lstStyle/>
        <a:p>
          <a:endParaRPr lang="en-US"/>
        </a:p>
      </dgm:t>
    </dgm:pt>
    <dgm:pt modelId="{9B014E87-4E84-443F-8000-4F1BDD438F3E}" type="pres">
      <dgm:prSet presAssocID="{813AAC7C-3863-4DE2-9E3D-AA2C173D94F3}" presName="Name0" presStyleCnt="0">
        <dgm:presLayoutVars>
          <dgm:dir/>
          <dgm:animLvl val="lvl"/>
          <dgm:resizeHandles val="exact"/>
        </dgm:presLayoutVars>
      </dgm:prSet>
      <dgm:spPr/>
    </dgm:pt>
    <dgm:pt modelId="{7BC5AF8C-F3C3-4E6C-8FD6-4B7296D2CD94}" type="pres">
      <dgm:prSet presAssocID="{F05372E9-073C-4376-80E0-5801889141DE}" presName="boxAndChildren" presStyleCnt="0"/>
      <dgm:spPr/>
    </dgm:pt>
    <dgm:pt modelId="{A5C29D2B-C1CA-49AF-92D9-7AA5D4E42FA0}" type="pres">
      <dgm:prSet presAssocID="{F05372E9-073C-4376-80E0-5801889141DE}" presName="parentTextBox" presStyleLbl="node1" presStyleIdx="0" presStyleCnt="1"/>
      <dgm:spPr/>
    </dgm:pt>
    <dgm:pt modelId="{771732B1-973E-430B-ABA2-5A3F95996B4C}" type="pres">
      <dgm:prSet presAssocID="{F05372E9-073C-4376-80E0-5801889141DE}" presName="entireBox" presStyleLbl="node1" presStyleIdx="0" presStyleCnt="1"/>
      <dgm:spPr/>
    </dgm:pt>
    <dgm:pt modelId="{9F4C384D-3882-4079-A034-AB3C85B39F9C}" type="pres">
      <dgm:prSet presAssocID="{F05372E9-073C-4376-80E0-5801889141DE}" presName="descendantBox" presStyleCnt="0"/>
      <dgm:spPr/>
    </dgm:pt>
    <dgm:pt modelId="{C98ECCD8-AD8A-43F7-B5B7-009ACEC7C22C}" type="pres">
      <dgm:prSet presAssocID="{63EDE0C7-AB70-4752-898C-FC15B63CF23B}" presName="childTextBox" presStyleLbl="fgAccFollowNode1" presStyleIdx="0" presStyleCnt="2">
        <dgm:presLayoutVars>
          <dgm:bulletEnabled val="1"/>
        </dgm:presLayoutVars>
      </dgm:prSet>
      <dgm:spPr/>
    </dgm:pt>
    <dgm:pt modelId="{5B3376CD-FDBA-440F-80DA-DE03FB7934C2}" type="pres">
      <dgm:prSet presAssocID="{018A46A5-D9C5-42CA-AC77-0D524BF4A7DE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DF29B231-1BC9-4521-B9D4-8C868F7AD96E}" type="presOf" srcId="{EB277A7A-74B8-4ADA-95D2-B4D179ECA889}" destId="{C98ECCD8-AD8A-43F7-B5B7-009ACEC7C22C}" srcOrd="0" destOrd="2" presId="urn:microsoft.com/office/officeart/2005/8/layout/process4"/>
    <dgm:cxn modelId="{B17B4F33-FD03-4E63-AAFD-95C2DC9F822E}" srcId="{63EDE0C7-AB70-4752-898C-FC15B63CF23B}" destId="{EB277A7A-74B8-4ADA-95D2-B4D179ECA889}" srcOrd="1" destOrd="0" parTransId="{01C67E21-BA49-4598-913E-8A8A77C84824}" sibTransId="{58AF38AE-AC7A-4D84-BBF0-ECC155815DE1}"/>
    <dgm:cxn modelId="{A648823D-8210-4D27-B3AB-689BFE7242C4}" srcId="{F05372E9-073C-4376-80E0-5801889141DE}" destId="{63EDE0C7-AB70-4752-898C-FC15B63CF23B}" srcOrd="0" destOrd="0" parTransId="{C1573135-8492-4072-95E9-219CBC8137A8}" sibTransId="{A99B2CAF-2951-49CC-8182-C70AFB0814FF}"/>
    <dgm:cxn modelId="{30199369-2089-4971-A949-E3404F0A24AD}" srcId="{813AAC7C-3863-4DE2-9E3D-AA2C173D94F3}" destId="{F05372E9-073C-4376-80E0-5801889141DE}" srcOrd="0" destOrd="0" parTransId="{73F931EF-6C48-4659-9C79-AD0CF6B113D2}" sibTransId="{0B2B71B0-C696-4732-9B56-0A32F7F44EC7}"/>
    <dgm:cxn modelId="{1847DB49-659A-4D5A-888A-96D60A27E751}" type="presOf" srcId="{F05372E9-073C-4376-80E0-5801889141DE}" destId="{771732B1-973E-430B-ABA2-5A3F95996B4C}" srcOrd="1" destOrd="0" presId="urn:microsoft.com/office/officeart/2005/8/layout/process4"/>
    <dgm:cxn modelId="{4EFCA54D-5B3C-4585-8794-39CCFCE9B1E4}" srcId="{63EDE0C7-AB70-4752-898C-FC15B63CF23B}" destId="{7649B674-6D16-4593-8F68-FC411AE18A3D}" srcOrd="0" destOrd="0" parTransId="{451B808D-1049-48E7-9EEB-2BAEA43AC97C}" sibTransId="{54020E37-E7CF-4783-A56B-43F78E18F08C}"/>
    <dgm:cxn modelId="{A599D96F-5D60-4FF6-AD62-B1849D76A4DC}" type="presOf" srcId="{7649B674-6D16-4593-8F68-FC411AE18A3D}" destId="{C98ECCD8-AD8A-43F7-B5B7-009ACEC7C22C}" srcOrd="0" destOrd="1" presId="urn:microsoft.com/office/officeart/2005/8/layout/process4"/>
    <dgm:cxn modelId="{3CEF0370-0A25-44B2-95F7-E9967EC8AA78}" type="presOf" srcId="{63EDE0C7-AB70-4752-898C-FC15B63CF23B}" destId="{C98ECCD8-AD8A-43F7-B5B7-009ACEC7C22C}" srcOrd="0" destOrd="0" presId="urn:microsoft.com/office/officeart/2005/8/layout/process4"/>
    <dgm:cxn modelId="{FDED5070-B25D-4AB2-B91A-0B88F83FFE77}" type="presOf" srcId="{F05372E9-073C-4376-80E0-5801889141DE}" destId="{A5C29D2B-C1CA-49AF-92D9-7AA5D4E42FA0}" srcOrd="0" destOrd="0" presId="urn:microsoft.com/office/officeart/2005/8/layout/process4"/>
    <dgm:cxn modelId="{45460DB0-3941-489E-992A-EC4770C2072E}" type="presOf" srcId="{018A46A5-D9C5-42CA-AC77-0D524BF4A7DE}" destId="{5B3376CD-FDBA-440F-80DA-DE03FB7934C2}" srcOrd="0" destOrd="0" presId="urn:microsoft.com/office/officeart/2005/8/layout/process4"/>
    <dgm:cxn modelId="{BE1DAAB2-D59E-45F2-900D-3481D47DF9C1}" srcId="{F05372E9-073C-4376-80E0-5801889141DE}" destId="{018A46A5-D9C5-42CA-AC77-0D524BF4A7DE}" srcOrd="1" destOrd="0" parTransId="{F0CC8275-0E44-40EF-B9B1-DB7F0EFFF1A0}" sibTransId="{2222134F-0146-43B2-B3CA-3A588FD2BA01}"/>
    <dgm:cxn modelId="{3E4ED1BD-B85F-4C9D-AE75-B7B7BE0B3E1D}" type="presOf" srcId="{813AAC7C-3863-4DE2-9E3D-AA2C173D94F3}" destId="{9B014E87-4E84-443F-8000-4F1BDD438F3E}" srcOrd="0" destOrd="0" presId="urn:microsoft.com/office/officeart/2005/8/layout/process4"/>
    <dgm:cxn modelId="{1C68C353-7D4B-41A0-B249-CBCE5E2C0546}" type="presParOf" srcId="{9B014E87-4E84-443F-8000-4F1BDD438F3E}" destId="{7BC5AF8C-F3C3-4E6C-8FD6-4B7296D2CD94}" srcOrd="0" destOrd="0" presId="urn:microsoft.com/office/officeart/2005/8/layout/process4"/>
    <dgm:cxn modelId="{578B765B-A7EE-477E-AB86-42A8010DE360}" type="presParOf" srcId="{7BC5AF8C-F3C3-4E6C-8FD6-4B7296D2CD94}" destId="{A5C29D2B-C1CA-49AF-92D9-7AA5D4E42FA0}" srcOrd="0" destOrd="0" presId="urn:microsoft.com/office/officeart/2005/8/layout/process4"/>
    <dgm:cxn modelId="{4E0206DE-30AD-4B99-BDDF-5832D1BBC7F1}" type="presParOf" srcId="{7BC5AF8C-F3C3-4E6C-8FD6-4B7296D2CD94}" destId="{771732B1-973E-430B-ABA2-5A3F95996B4C}" srcOrd="1" destOrd="0" presId="urn:microsoft.com/office/officeart/2005/8/layout/process4"/>
    <dgm:cxn modelId="{2D1E3D76-894C-4DC3-ADF0-88A715E2C801}" type="presParOf" srcId="{7BC5AF8C-F3C3-4E6C-8FD6-4B7296D2CD94}" destId="{9F4C384D-3882-4079-A034-AB3C85B39F9C}" srcOrd="2" destOrd="0" presId="urn:microsoft.com/office/officeart/2005/8/layout/process4"/>
    <dgm:cxn modelId="{8F9CDBE3-B256-4B0C-8A33-4CFFA9632A9C}" type="presParOf" srcId="{9F4C384D-3882-4079-A034-AB3C85B39F9C}" destId="{C98ECCD8-AD8A-43F7-B5B7-009ACEC7C22C}" srcOrd="0" destOrd="0" presId="urn:microsoft.com/office/officeart/2005/8/layout/process4"/>
    <dgm:cxn modelId="{E51D22C4-BF76-414A-A2B3-3DD9CECF99FE}" type="presParOf" srcId="{9F4C384D-3882-4079-A034-AB3C85B39F9C}" destId="{5B3376CD-FDBA-440F-80DA-DE03FB7934C2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1732B1-973E-430B-ABA2-5A3F95996B4C}">
      <dsp:nvSpPr>
        <dsp:cNvPr id="0" name=""/>
        <dsp:cNvSpPr/>
      </dsp:nvSpPr>
      <dsp:spPr>
        <a:xfrm>
          <a:off x="0" y="0"/>
          <a:ext cx="9823509" cy="39703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62280" tIns="462280" rIns="462280" bIns="46228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Training Process</a:t>
          </a:r>
        </a:p>
      </dsp:txBody>
      <dsp:txXfrm>
        <a:off x="0" y="0"/>
        <a:ext cx="9823509" cy="2143971"/>
      </dsp:txXfrm>
    </dsp:sp>
    <dsp:sp modelId="{C98ECCD8-AD8A-43F7-B5B7-009ACEC7C22C}">
      <dsp:nvSpPr>
        <dsp:cNvPr id="0" name=""/>
        <dsp:cNvSpPr/>
      </dsp:nvSpPr>
      <dsp:spPr>
        <a:xfrm>
          <a:off x="0" y="2064565"/>
          <a:ext cx="4911754" cy="18263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Split the data into training and testing sets of 80/20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Training: 40k rows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/>
            <a:t>Testing: 10k rows</a:t>
          </a:r>
        </a:p>
      </dsp:txBody>
      <dsp:txXfrm>
        <a:off x="0" y="2064565"/>
        <a:ext cx="4911754" cy="1826346"/>
      </dsp:txXfrm>
    </dsp:sp>
    <dsp:sp modelId="{5B3376CD-FDBA-440F-80DA-DE03FB7934C2}">
      <dsp:nvSpPr>
        <dsp:cNvPr id="0" name=""/>
        <dsp:cNvSpPr/>
      </dsp:nvSpPr>
      <dsp:spPr>
        <a:xfrm>
          <a:off x="4911754" y="2064565"/>
          <a:ext cx="4911754" cy="182634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38100" rIns="21336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Fit the Random Forest model on the training data</a:t>
          </a:r>
        </a:p>
      </dsp:txBody>
      <dsp:txXfrm>
        <a:off x="4911754" y="2064565"/>
        <a:ext cx="4911754" cy="18263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04E9-8217-1DDE-A94C-A95D0622B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23DF1-851C-2777-A0FC-E819A5DBAB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1AFA-2A3D-D5BE-8A21-268755C99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12969-9B7C-2AC3-1E55-C953F6658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7B52-5312-5731-D722-EBB18137C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544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4E5C-E911-86E6-9400-895EB15D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5605F3-CCCC-7B36-8C59-3C156FD26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5B0EF-42F4-6460-C7A6-348DEABBD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FA1C-142A-D13D-19BB-B4477F5A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94AA-291D-078F-B4DF-4CF3CB311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6757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1EB7F9-3487-3C38-238F-87E1A6E4C9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EDE6B8-BD87-10D3-2347-549826D62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D3B70-96F0-8347-57F6-F497C52D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EA9F6-E6B9-2C61-C309-69D9A8A74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2C8FC-7650-CC72-3D18-5061603EB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035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31588-F68B-1A2C-0D41-65513060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51DA-D2E4-0C69-AF82-1CC790B40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3B546-6FE8-E51E-2E7F-99037AFB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9B-CE20-099D-458D-3F17AA1D5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C8CC0-7ADF-5A4A-94D4-C628B4165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3889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8C837-0663-24F0-EC14-3F5E50A4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652A4-0A28-DA85-EC5A-FE77D3DFF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7C08-D7DC-1B4B-8CE1-C284EC83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F59BA-13A7-3D28-9E59-D4A276D8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CF65E-873F-DB57-83FA-90F7E384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512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2446-D8DA-BE03-4776-717003D7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B860E-345B-44C9-D649-9B40A08349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09C2A-2A16-836B-6F9C-F7DE2BD54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E97FA-98BA-DA93-00DE-B2B9CE70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E3D96-7984-93CD-8C42-BDB005737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B9967B-AE51-1534-CB56-EB5CF1BE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3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4E49A-C065-4074-C5DA-630B2DD15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5381F-606D-6CFC-9041-69AB2F82B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A44DB-8DEA-AE87-4BA3-9A4714B98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187BD-E6E2-F01D-1154-1D991550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C8B6F-FC55-85F2-B449-9E002A9B7A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47F10A-20A5-C01B-BBD3-6FDD961C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CD2BDB-4495-EA50-9139-0975E35A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8BFA2-1A2C-997C-6787-39FAC493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2289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93B2-1EAB-92B7-E7F0-0EAFB902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C68AB4-C816-EEC7-1AED-4E716A20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BC861-590D-3D1B-1F9C-00A197FDA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10F72-66E7-7643-AC1C-A67AA57C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710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D0A58-7540-4E77-509C-88591C6A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D705F-3623-44B0-4F2F-61D26279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FE169-8222-6A66-56B4-5DFCB8E9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463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D9DF-5024-4C0E-C151-9AEC48E9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B43DB-F735-D460-5993-AB87AA3DF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76C9A-A1CE-629D-8D65-66FD4CA43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229898-2367-A385-0A08-DEC23195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10283-720E-9467-81CB-4E0AF637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75367-9E8E-DE96-884A-CC08640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444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37E43-6130-5126-F05D-DDABB31C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A689C7-5A4D-5D01-4F17-2B6D0C284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A02B0-8FF5-0AB9-D7DB-74F534DC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10EFB6-9CE7-0B5C-E662-946BC746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36791-AD6C-A13A-B8AC-7E66F8655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4E7F0-24C8-C28A-569E-35ADABD8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393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B07BD-772D-4E28-2993-E6AA97D30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EC41C-0E27-3968-3B66-6790F4B99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22AF-5876-1B4C-284F-A2AF29990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FFB22-D78E-4D58-945C-EEAAB094953F}" type="datetimeFigureOut">
              <a:rPr lang="en-ID" smtClean="0"/>
              <a:t>03/03/2025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04EB3-CDB9-BABD-8420-5B6343CFB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89CEB-C210-1D67-DDDC-289E88E9E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9FF7BB-7F4A-4074-BFA2-90BC00B2DE7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4300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7134D-67A8-16E4-BF63-C219506FC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effectLst/>
                <a:latin typeface="Segoe WPC"/>
              </a:rPr>
              <a:t>British Airways Customer Booking Prediction Analysis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03D5D-0C51-A180-C239-3ED88A8311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egoe WPC"/>
              </a:rPr>
              <a:t>Machine Learning Model to Predict Customer Bookings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3107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5A28E5-1BBC-D5CD-E562-CC244C1922C3}"/>
              </a:ext>
            </a:extLst>
          </p:cNvPr>
          <p:cNvSpPr txBox="1"/>
          <p:nvPr/>
        </p:nvSpPr>
        <p:spPr>
          <a:xfrm>
            <a:off x="494950" y="562062"/>
            <a:ext cx="495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Project Overview</a:t>
            </a:r>
            <a:endParaRPr lang="en-ID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539EAE-014E-37F3-DC91-88088317FCDD}"/>
              </a:ext>
            </a:extLst>
          </p:cNvPr>
          <p:cNvSpPr txBox="1"/>
          <p:nvPr/>
        </p:nvSpPr>
        <p:spPr>
          <a:xfrm>
            <a:off x="6096000" y="562062"/>
            <a:ext cx="49578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Overview</a:t>
            </a:r>
            <a:endParaRPr lang="en-ID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6800F-BD5A-6DD4-63BE-FA7926892603}"/>
              </a:ext>
            </a:extLst>
          </p:cNvPr>
          <p:cNvSpPr txBox="1"/>
          <p:nvPr/>
        </p:nvSpPr>
        <p:spPr>
          <a:xfrm>
            <a:off x="494950" y="1553361"/>
            <a:ext cx="49578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Objective: </a:t>
            </a:r>
            <a:r>
              <a:rPr lang="en-US" b="0" i="0" dirty="0">
                <a:effectLst/>
                <a:latin typeface="Segoe WPC"/>
              </a:rPr>
              <a:t>Predict whether a customer will complete a flight booking or not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Context: </a:t>
            </a:r>
            <a:r>
              <a:rPr lang="en-US" b="0" i="0" dirty="0">
                <a:effectLst/>
                <a:latin typeface="Segoe WPC"/>
              </a:rPr>
              <a:t>Understanding factors that influence bookings to help improve marketing strategies and increase overall customer experience</a:t>
            </a:r>
            <a:endParaRPr lang="en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884BA5-7B37-D774-BF44-28D5086F195B}"/>
              </a:ext>
            </a:extLst>
          </p:cNvPr>
          <p:cNvSpPr txBox="1"/>
          <p:nvPr/>
        </p:nvSpPr>
        <p:spPr>
          <a:xfrm>
            <a:off x="6096000" y="1542875"/>
            <a:ext cx="495789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customer_booking.csv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50k 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 of passengers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Sales channel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Type of trip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Purchase lead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 of stay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 hour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Flight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Route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Booking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Wants extra baggage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Has a preferred seat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Wants an in-flight meal or not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Flight 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/>
              <a:t>Completed Booking or Not</a:t>
            </a:r>
          </a:p>
        </p:txBody>
      </p:sp>
    </p:spTree>
    <p:extLst>
      <p:ext uri="{BB962C8B-B14F-4D97-AF65-F5344CB8AC3E}">
        <p14:creationId xmlns:p14="http://schemas.microsoft.com/office/powerpoint/2010/main" val="24328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Picture 8" descr="A graph with a bar chart&#10;&#10;AI-generated content may be incorrect.">
            <a:extLst>
              <a:ext uri="{FF2B5EF4-FFF2-40B4-BE49-F238E27FC236}">
                <a16:creationId xmlns:a16="http://schemas.microsoft.com/office/drawing/2014/main" id="{BFF93569-FF47-B78B-E540-955BFED8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10" y="1499402"/>
            <a:ext cx="4647851" cy="3718280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graph of different colors&#10;&#10;AI-generated content may be incorrect.">
            <a:extLst>
              <a:ext uri="{FF2B5EF4-FFF2-40B4-BE49-F238E27FC236}">
                <a16:creationId xmlns:a16="http://schemas.microsoft.com/office/drawing/2014/main" id="{545F0B5A-6C17-6CA9-7310-D9A332D39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468" y="2555855"/>
            <a:ext cx="6765163" cy="24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647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EC50-68F5-4E11-D773-FB15C805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229"/>
            <a:ext cx="10515600" cy="753063"/>
          </a:xfrm>
        </p:spPr>
        <p:txBody>
          <a:bodyPr/>
          <a:lstStyle/>
          <a:p>
            <a:r>
              <a:rPr lang="en-US"/>
              <a:t>Modelling – Random Forest</a:t>
            </a:r>
            <a:endParaRPr lang="en-ID" dirty="0"/>
          </a:p>
        </p:txBody>
      </p:sp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1BBAC9EE-64E7-C229-4CDA-E31A827385E6}"/>
              </a:ext>
            </a:extLst>
          </p:cNvPr>
          <p:cNvGraphicFramePr/>
          <p:nvPr/>
        </p:nvGraphicFramePr>
        <p:xfrm>
          <a:off x="1184245" y="1649345"/>
          <a:ext cx="9823509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095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1F262-3334-1E0D-880E-858573439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8E8C-4F28-EC2D-4E28-F76AAA9B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229"/>
            <a:ext cx="10515600" cy="753063"/>
          </a:xfrm>
        </p:spPr>
        <p:txBody>
          <a:bodyPr/>
          <a:lstStyle/>
          <a:p>
            <a:r>
              <a:rPr lang="en-US" dirty="0"/>
              <a:t>Modelling – Random Forest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108307-080E-F956-56B6-37C5FBC0597B}"/>
              </a:ext>
            </a:extLst>
          </p:cNvPr>
          <p:cNvSpPr txBox="1"/>
          <p:nvPr/>
        </p:nvSpPr>
        <p:spPr>
          <a:xfrm>
            <a:off x="578840" y="4264377"/>
            <a:ext cx="4453156" cy="147732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D" b="1" i="0" dirty="0">
                <a:effectLst/>
                <a:latin typeface="Consolas" panose="020B0609020204030204" pitchFamily="49" charset="0"/>
              </a:rPr>
              <a:t>--- Model Performance Metrics ---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Consolas" panose="020B0609020204030204" pitchFamily="49" charset="0"/>
              </a:rPr>
              <a:t>Accuracy: 0.8539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Consolas" panose="020B0609020204030204" pitchFamily="49" charset="0"/>
              </a:rPr>
              <a:t>Precision: 0.5636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Consolas" panose="020B0609020204030204" pitchFamily="49" charset="0"/>
              </a:rPr>
              <a:t>Recall: 0.1036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b="0" i="0" dirty="0">
                <a:effectLst/>
                <a:latin typeface="Consolas" panose="020B0609020204030204" pitchFamily="49" charset="0"/>
              </a:rPr>
              <a:t>F1 Score: 0.1750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2D608E-9999-21D0-C60C-52FF95EDF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0" y="1594769"/>
            <a:ext cx="5083729" cy="22241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D1C991-5DA5-38E1-3A3A-3FD765813593}"/>
              </a:ext>
            </a:extLst>
          </p:cNvPr>
          <p:cNvSpPr txBox="1"/>
          <p:nvPr/>
        </p:nvSpPr>
        <p:spPr>
          <a:xfrm>
            <a:off x="6216241" y="2526238"/>
            <a:ext cx="49578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model correctly predicts the outcome (whether a booking was completed or not) 85% of the time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F1-Score (0.1750): This gives a better overall measure of performance for imbalanced datasets. The low F1-score for Class 1 indicates a significant imbalance issue, which is due to the target variable having an overwhelming number of non-bookings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14482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D78D0E-FD63-5AD6-9370-7D4CECFE3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BFA83-D4DB-4CA0-B229-9E44634D7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A515A1-4D80-430E-BE0A-71A290516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542" y="729175"/>
            <a:ext cx="1109935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554C4-C0F1-2332-8C47-F08A5C9E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7016" y="905011"/>
            <a:ext cx="4589328" cy="18891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– Random Forest</a:t>
            </a:r>
          </a:p>
        </p:txBody>
      </p:sp>
      <p:pic>
        <p:nvPicPr>
          <p:cNvPr id="6" name="Picture 5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08A48137-91D5-308D-499D-280DE402D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07" y="1148420"/>
            <a:ext cx="5468347" cy="4552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F67D03-AE97-258A-5202-37AB4F741148}"/>
              </a:ext>
            </a:extLst>
          </p:cNvPr>
          <p:cNvSpPr txBox="1"/>
          <p:nvPr/>
        </p:nvSpPr>
        <p:spPr>
          <a:xfrm>
            <a:off x="6597016" y="2965592"/>
            <a:ext cx="4589328" cy="2987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The matrix strengthens the imbalance claim. The model is very good at predicting completed bookings (large number in the top-left) but poor at predicting not completed bookings (small number in the bottom-right).</a:t>
            </a:r>
          </a:p>
        </p:txBody>
      </p:sp>
    </p:spTree>
    <p:extLst>
      <p:ext uri="{BB962C8B-B14F-4D97-AF65-F5344CB8AC3E}">
        <p14:creationId xmlns:p14="http://schemas.microsoft.com/office/powerpoint/2010/main" val="2407722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1D2EB-2913-22BC-23A9-33D478B9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1D2BBB-9BE6-C236-FF4D-72454929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Modelling – Random Forest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5B13E0-9587-0465-87CB-7B614DC98BA7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200" b="1" i="0" dirty="0">
                <a:effectLst/>
              </a:rPr>
              <a:t>5-fold cross validation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Cross-validation scores: [0.852625 0.852625 0.851875 0.85275 0.8525 ]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Mean CV accuracy: 0.8525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model's performance is relatively stable across different folds of the data as there are minimal differences among them</a:t>
            </a:r>
            <a:endParaRPr lang="en-US" sz="1700" b="0" i="0" dirty="0">
              <a:effectLst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</a:rPr>
              <a:t>Standard deviation: 0.0003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numeric proof of the model’s consistent accuracy across different folds</a:t>
            </a:r>
          </a:p>
        </p:txBody>
      </p:sp>
    </p:spTree>
    <p:extLst>
      <p:ext uri="{BB962C8B-B14F-4D97-AF65-F5344CB8AC3E}">
        <p14:creationId xmlns:p14="http://schemas.microsoft.com/office/powerpoint/2010/main" val="1839554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7DF6C7D2-71F6-88E9-D7A9-92F1302161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5" b="2"/>
          <a:stretch/>
        </p:blipFill>
        <p:spPr>
          <a:xfrm>
            <a:off x="0" y="1111546"/>
            <a:ext cx="7728234" cy="4634907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62D9331-F563-0C2D-743C-60C009FAA1E2}"/>
              </a:ext>
            </a:extLst>
          </p:cNvPr>
          <p:cNvSpPr txBox="1"/>
          <p:nvPr/>
        </p:nvSpPr>
        <p:spPr>
          <a:xfrm>
            <a:off x="8025581" y="1629489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The "Purchase Lead" is by far the most dominant feature, suggesting that the timing of the booking is crucial.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“Route” importance suggests that certain routes may have different booking completion patterns.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Features related to the flight itself (hour, day, duration) and booking details (length of stay, origin) are generally more important than the optional service features.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893859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ine graph with blue and orange lines&#10;&#10;AI-generated content may be incorrect.">
            <a:extLst>
              <a:ext uri="{FF2B5EF4-FFF2-40B4-BE49-F238E27FC236}">
                <a16:creationId xmlns:a16="http://schemas.microsoft.com/office/drawing/2014/main" id="{7E6B1982-30C7-86F5-4258-EF4272FF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235" y="1005772"/>
            <a:ext cx="6221895" cy="4853078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5F5768-4A7B-E65C-83A3-A43F77EFC992}"/>
              </a:ext>
            </a:extLst>
          </p:cNvPr>
          <p:cNvSpPr txBox="1"/>
          <p:nvPr/>
        </p:nvSpPr>
        <p:spPr>
          <a:xfrm>
            <a:off x="8153400" y="2543364"/>
            <a:ext cx="3434180" cy="3599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shape of the curve is above the diagonal line, indicating a better than random performance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An ROC curve area of 0.78 means that the model has a 78% chance of correctly ranking a randomly chosen positive case higher than a randomly chosen negative case.</a:t>
            </a:r>
          </a:p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853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431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Segoe WPC</vt:lpstr>
      <vt:lpstr>Office Theme</vt:lpstr>
      <vt:lpstr>British Airways Customer Booking Prediction Analysis</vt:lpstr>
      <vt:lpstr>PowerPoint Presentation</vt:lpstr>
      <vt:lpstr>PowerPoint Presentation</vt:lpstr>
      <vt:lpstr>Modelling – Random Forest</vt:lpstr>
      <vt:lpstr>Modelling – Random Forest</vt:lpstr>
      <vt:lpstr>Modelling – Random Forest</vt:lpstr>
      <vt:lpstr>Modelling – Random Forest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Kasandika Andariefli</dc:creator>
  <cp:lastModifiedBy>Kasandika Andariefli</cp:lastModifiedBy>
  <cp:revision>70</cp:revision>
  <dcterms:created xsi:type="dcterms:W3CDTF">2025-03-03T13:24:41Z</dcterms:created>
  <dcterms:modified xsi:type="dcterms:W3CDTF">2025-03-03T14:19:26Z</dcterms:modified>
</cp:coreProperties>
</file>