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6" r:id="rId7"/>
    <p:sldId id="265"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roject.inria.fr/aerialimagelabel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vgl.stanford.edu/projects/uav_data/"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pfl.ch/labs/mmspg/downloads/mini-dro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47BC98-7855-4D35-A262-72A4D2B771AB}"/>
              </a:ext>
            </a:extLst>
          </p:cNvPr>
          <p:cNvSpPr>
            <a:spLocks noGrp="1"/>
          </p:cNvSpPr>
          <p:nvPr>
            <p:ph type="ctrTitle"/>
          </p:nvPr>
        </p:nvSpPr>
        <p:spPr/>
        <p:txBody>
          <a:bodyPr/>
          <a:lstStyle/>
          <a:p>
            <a:r>
              <a:rPr lang="en-IN" dirty="0"/>
              <a:t>Drone DATASETS</a:t>
            </a:r>
          </a:p>
        </p:txBody>
      </p:sp>
    </p:spTree>
    <p:extLst>
      <p:ext uri="{BB962C8B-B14F-4D97-AF65-F5344CB8AC3E}">
        <p14:creationId xmlns:p14="http://schemas.microsoft.com/office/powerpoint/2010/main" val="402621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20C34-3CA7-4A3F-8514-EC2F6570EB69}"/>
              </a:ext>
            </a:extLst>
          </p:cNvPr>
          <p:cNvSpPr>
            <a:spLocks noGrp="1"/>
          </p:cNvSpPr>
          <p:nvPr>
            <p:ph type="title"/>
          </p:nvPr>
        </p:nvSpPr>
        <p:spPr/>
        <p:txBody>
          <a:bodyPr/>
          <a:lstStyle/>
          <a:p>
            <a:r>
              <a:rPr lang="en-IN" dirty="0"/>
              <a:t/>
            </a:r>
            <a:br>
              <a:rPr lang="en-IN" dirty="0"/>
            </a:br>
            <a:endParaRPr lang="en-IN" dirty="0"/>
          </a:p>
        </p:txBody>
      </p:sp>
      <p:sp>
        <p:nvSpPr>
          <p:cNvPr id="3" name="Content Placeholder 2">
            <a:extLst>
              <a:ext uri="{FF2B5EF4-FFF2-40B4-BE49-F238E27FC236}">
                <a16:creationId xmlns="" xmlns:a16="http://schemas.microsoft.com/office/drawing/2014/main" id="{C5B0D24B-107D-48C3-AB11-7D5EF8129125}"/>
              </a:ext>
            </a:extLst>
          </p:cNvPr>
          <p:cNvSpPr>
            <a:spLocks noGrp="1"/>
          </p:cNvSpPr>
          <p:nvPr>
            <p:ph idx="1"/>
          </p:nvPr>
        </p:nvSpPr>
        <p:spPr>
          <a:xfrm>
            <a:off x="958132" y="1200648"/>
            <a:ext cx="5879990" cy="4619045"/>
          </a:xfrm>
        </p:spPr>
        <p:txBody>
          <a:bodyPr>
            <a:normAutofit/>
          </a:bodyPr>
          <a:lstStyle/>
          <a:p>
            <a:endParaRPr lang="en-US" sz="1900" dirty="0">
              <a:solidFill>
                <a:schemeClr val="tx1"/>
              </a:solidFill>
              <a:latin typeface="Arial" pitchFamily="34" charset="0"/>
              <a:cs typeface="Arial" pitchFamily="34" charset="0"/>
            </a:endParaRPr>
          </a:p>
          <a:p>
            <a:pPr marL="0" indent="0">
              <a:buNone/>
            </a:pPr>
            <a:endParaRPr lang="en-IN" sz="1900" dirty="0" smtClean="0">
              <a:solidFill>
                <a:schemeClr val="tx1"/>
              </a:solidFill>
              <a:latin typeface="Arial" pitchFamily="34" charset="0"/>
              <a:cs typeface="Arial" pitchFamily="34" charset="0"/>
            </a:endParaRPr>
          </a:p>
          <a:p>
            <a:endParaRPr lang="en-US" sz="1900" dirty="0">
              <a:solidFill>
                <a:schemeClr val="tx1"/>
              </a:solidFill>
              <a:latin typeface="Arial" pitchFamily="34" charset="0"/>
              <a:cs typeface="Arial" pitchFamily="34" charset="0"/>
            </a:endParaRPr>
          </a:p>
          <a:p>
            <a:pPr marL="0" indent="0">
              <a:buNone/>
            </a:pPr>
            <a:endParaRPr lang="en-IN" sz="1900" dirty="0" smtClean="0">
              <a:solidFill>
                <a:schemeClr val="tx1"/>
              </a:solidFill>
              <a:latin typeface="Arial" pitchFamily="34" charset="0"/>
              <a:cs typeface="Arial" pitchFamily="34" charset="0"/>
            </a:endParaRPr>
          </a:p>
          <a:p>
            <a:r>
              <a:rPr lang="en-IN" sz="1900" dirty="0" err="1">
                <a:solidFill>
                  <a:schemeClr val="tx1"/>
                </a:solidFill>
                <a:latin typeface="Arial" pitchFamily="34" charset="0"/>
                <a:cs typeface="Arial" pitchFamily="34" charset="0"/>
              </a:rPr>
              <a:t>Inria</a:t>
            </a:r>
            <a:r>
              <a:rPr lang="en-IN" sz="1900" dirty="0">
                <a:solidFill>
                  <a:schemeClr val="tx1"/>
                </a:solidFill>
                <a:latin typeface="Arial" pitchFamily="34" charset="0"/>
                <a:cs typeface="Arial" pitchFamily="34" charset="0"/>
              </a:rPr>
              <a:t> Aerial Image </a:t>
            </a:r>
            <a:r>
              <a:rPr lang="en-IN" sz="1900" dirty="0" err="1" smtClean="0">
                <a:solidFill>
                  <a:schemeClr val="tx1"/>
                </a:solidFill>
                <a:latin typeface="Arial" pitchFamily="34" charset="0"/>
                <a:cs typeface="Arial" pitchFamily="34" charset="0"/>
              </a:rPr>
              <a:t>Labeling</a:t>
            </a:r>
            <a:r>
              <a:rPr lang="en-IN" sz="1900" dirty="0">
                <a:solidFill>
                  <a:schemeClr val="tx1"/>
                </a:solidFill>
                <a:latin typeface="Arial" pitchFamily="34" charset="0"/>
                <a:cs typeface="Arial" pitchFamily="34" charset="0"/>
              </a:rPr>
              <a:t/>
            </a:r>
            <a:br>
              <a:rPr lang="en-IN" sz="1900" dirty="0">
                <a:solidFill>
                  <a:schemeClr val="tx1"/>
                </a:solidFill>
                <a:latin typeface="Arial" pitchFamily="34" charset="0"/>
                <a:cs typeface="Arial" pitchFamily="34" charset="0"/>
              </a:rPr>
            </a:br>
            <a:r>
              <a:rPr lang="en-IN" sz="1900" dirty="0">
                <a:solidFill>
                  <a:schemeClr val="tx1"/>
                </a:solidFill>
                <a:latin typeface="Arial" pitchFamily="34" charset="0"/>
                <a:cs typeface="Arial" pitchFamily="34" charset="0"/>
                <a:hlinkClick r:id="rId2"/>
              </a:rPr>
              <a:t>https://</a:t>
            </a:r>
            <a:r>
              <a:rPr lang="en-IN" sz="1900" dirty="0" smtClean="0">
                <a:solidFill>
                  <a:schemeClr val="tx1"/>
                </a:solidFill>
                <a:latin typeface="Arial" pitchFamily="34" charset="0"/>
                <a:cs typeface="Arial" pitchFamily="34" charset="0"/>
                <a:hlinkClick r:id="rId2"/>
              </a:rPr>
              <a:t>project.inria.fr/aerialimagelabeling/</a:t>
            </a:r>
            <a:r>
              <a:rPr lang="en-IN" sz="1900" dirty="0" smtClean="0">
                <a:solidFill>
                  <a:schemeClr val="tx1"/>
                </a:solidFill>
                <a:latin typeface="Arial" pitchFamily="34" charset="0"/>
                <a:cs typeface="Arial" pitchFamily="34" charset="0"/>
              </a:rPr>
              <a:t/>
            </a:r>
            <a:br>
              <a:rPr lang="en-IN" sz="1900" dirty="0" smtClean="0">
                <a:solidFill>
                  <a:schemeClr val="tx1"/>
                </a:solidFill>
                <a:latin typeface="Arial" pitchFamily="34" charset="0"/>
                <a:cs typeface="Arial" pitchFamily="34" charset="0"/>
              </a:rPr>
            </a:br>
            <a:r>
              <a:rPr lang="en-US" sz="1900" dirty="0" smtClean="0">
                <a:solidFill>
                  <a:schemeClr val="tx1"/>
                </a:solidFill>
                <a:latin typeface="Arial" pitchFamily="34" charset="0"/>
                <a:cs typeface="Arial" pitchFamily="34" charset="0"/>
              </a:rPr>
              <a:t>Coverage </a:t>
            </a:r>
            <a:r>
              <a:rPr lang="en-US" sz="1900" dirty="0">
                <a:solidFill>
                  <a:schemeClr val="tx1"/>
                </a:solidFill>
                <a:latin typeface="Arial" pitchFamily="34" charset="0"/>
                <a:cs typeface="Arial" pitchFamily="34" charset="0"/>
              </a:rPr>
              <a:t>of 810 km² (405 km² for training and 405 km² for </a:t>
            </a:r>
            <a:r>
              <a:rPr lang="en-US" sz="1900" dirty="0" smtClean="0">
                <a:solidFill>
                  <a:schemeClr val="tx1"/>
                </a:solidFill>
                <a:latin typeface="Arial" pitchFamily="34" charset="0"/>
                <a:cs typeface="Arial" pitchFamily="34" charset="0"/>
              </a:rPr>
              <a:t>testing)</a:t>
            </a:r>
            <a:br>
              <a:rPr lang="en-US" sz="1900" dirty="0" smtClean="0">
                <a:solidFill>
                  <a:schemeClr val="tx1"/>
                </a:solidFill>
                <a:latin typeface="Arial" pitchFamily="34" charset="0"/>
                <a:cs typeface="Arial" pitchFamily="34" charset="0"/>
              </a:rPr>
            </a:br>
            <a:r>
              <a:rPr lang="en-US" sz="1900" dirty="0" smtClean="0">
                <a:solidFill>
                  <a:schemeClr val="tx1"/>
                </a:solidFill>
                <a:latin typeface="Arial" pitchFamily="34" charset="0"/>
                <a:cs typeface="Arial" pitchFamily="34" charset="0"/>
              </a:rPr>
              <a:t>Aerial </a:t>
            </a:r>
            <a:r>
              <a:rPr lang="en-US" sz="1900" dirty="0" err="1">
                <a:solidFill>
                  <a:schemeClr val="tx1"/>
                </a:solidFill>
                <a:latin typeface="Arial" pitchFamily="34" charset="0"/>
                <a:cs typeface="Arial" pitchFamily="34" charset="0"/>
              </a:rPr>
              <a:t>orthorectified</a:t>
            </a:r>
            <a:r>
              <a:rPr lang="en-US" sz="1900" dirty="0">
                <a:solidFill>
                  <a:schemeClr val="tx1"/>
                </a:solidFill>
                <a:latin typeface="Arial" pitchFamily="34" charset="0"/>
                <a:cs typeface="Arial" pitchFamily="34" charset="0"/>
              </a:rPr>
              <a:t> color imagery with a spatial resolution of 0.3 m</a:t>
            </a:r>
          </a:p>
          <a:p>
            <a:endParaRPr lang="en-IN" dirty="0"/>
          </a:p>
          <a:p>
            <a:endParaRPr lang="en-IN" dirty="0"/>
          </a:p>
        </p:txBody>
      </p:sp>
      <p:pic>
        <p:nvPicPr>
          <p:cNvPr id="7" name="Picture 6">
            <a:extLst>
              <a:ext uri="{FF2B5EF4-FFF2-40B4-BE49-F238E27FC236}">
                <a16:creationId xmlns="" xmlns:a16="http://schemas.microsoft.com/office/drawing/2014/main" id="{B7EC6268-9A9B-4952-ADA2-399A64E5752C}"/>
              </a:ext>
            </a:extLst>
          </p:cNvPr>
          <p:cNvPicPr>
            <a:picLocks noChangeAspect="1"/>
          </p:cNvPicPr>
          <p:nvPr/>
        </p:nvPicPr>
        <p:blipFill>
          <a:blip r:embed="rId3"/>
          <a:stretch>
            <a:fillRect/>
          </a:stretch>
        </p:blipFill>
        <p:spPr>
          <a:xfrm>
            <a:off x="7004644" y="4810539"/>
            <a:ext cx="5007283" cy="1749287"/>
          </a:xfrm>
          <a:prstGeom prst="rect">
            <a:avLst/>
          </a:prstGeom>
        </p:spPr>
      </p:pic>
    </p:spTree>
    <p:extLst>
      <p:ext uri="{BB962C8B-B14F-4D97-AF65-F5344CB8AC3E}">
        <p14:creationId xmlns:p14="http://schemas.microsoft.com/office/powerpoint/2010/main" val="220779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5458571" cy="1485900"/>
          </a:xfrm>
        </p:spPr>
        <p:txBody>
          <a:bodyPr>
            <a:noAutofit/>
          </a:bodyPr>
          <a:lstStyle/>
          <a:p>
            <a:r>
              <a:rPr lang="en-IN" sz="2400" dirty="0">
                <a:solidFill>
                  <a:schemeClr val="tx1"/>
                </a:solidFill>
                <a:latin typeface="Arial" pitchFamily="34" charset="0"/>
                <a:cs typeface="Arial" pitchFamily="34" charset="0"/>
              </a:rPr>
              <a:t>Stanford Drone Dataset  </a:t>
            </a:r>
            <a:r>
              <a:rPr lang="en-IN" sz="2400" dirty="0">
                <a:solidFill>
                  <a:schemeClr val="tx1"/>
                </a:solidFill>
                <a:latin typeface="Arial" pitchFamily="34" charset="0"/>
                <a:cs typeface="Arial" pitchFamily="34" charset="0"/>
                <a:hlinkClick r:id="rId2"/>
              </a:rPr>
              <a:t>https://cvgl.stanford.edu/projects/uav_data/</a:t>
            </a:r>
            <a:r>
              <a:rPr lang="en-IN" sz="2400" dirty="0">
                <a:solidFill>
                  <a:schemeClr val="tx1"/>
                </a:solidFill>
                <a:latin typeface="Arial" pitchFamily="34" charset="0"/>
                <a:cs typeface="Arial" pitchFamily="34" charset="0"/>
              </a:rPr>
              <a:t> </a:t>
            </a:r>
            <a:br>
              <a:rPr lang="en-IN" sz="2400" dirty="0">
                <a:solidFill>
                  <a:schemeClr val="tx1"/>
                </a:solidFill>
                <a:latin typeface="Arial" pitchFamily="34" charset="0"/>
                <a:cs typeface="Arial" pitchFamily="34" charset="0"/>
              </a:rPr>
            </a:br>
            <a:r>
              <a:rPr lang="en-IN" sz="2400" dirty="0">
                <a:solidFill>
                  <a:schemeClr val="tx1"/>
                </a:solidFill>
                <a:latin typeface="Arial" pitchFamily="34" charset="0"/>
                <a:cs typeface="Arial" pitchFamily="34" charset="0"/>
              </a:rPr>
              <a:t>69 GB of images collected over different scenes</a:t>
            </a:r>
            <a:br>
              <a:rPr lang="en-IN" sz="2400" dirty="0">
                <a:solidFill>
                  <a:schemeClr val="tx1"/>
                </a:solidFill>
                <a:latin typeface="Arial" pitchFamily="34" charset="0"/>
                <a:cs typeface="Arial" pitchFamily="34" charset="0"/>
              </a:rPr>
            </a:br>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672" y="2323976"/>
            <a:ext cx="9676738"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id="{E18ED7FF-8C3B-4160-A0D0-65D2AD3D4217}"/>
              </a:ext>
            </a:extLst>
          </p:cNvPr>
          <p:cNvPicPr>
            <a:picLocks noChangeAspect="1"/>
          </p:cNvPicPr>
          <p:nvPr/>
        </p:nvPicPr>
        <p:blipFill>
          <a:blip r:embed="rId4"/>
          <a:stretch>
            <a:fillRect/>
          </a:stretch>
        </p:blipFill>
        <p:spPr>
          <a:xfrm>
            <a:off x="7156175" y="471466"/>
            <a:ext cx="4950078" cy="1852510"/>
          </a:xfrm>
          <a:prstGeom prst="rect">
            <a:avLst/>
          </a:prstGeom>
        </p:spPr>
      </p:pic>
    </p:spTree>
    <p:extLst>
      <p:ext uri="{BB962C8B-B14F-4D97-AF65-F5344CB8AC3E}">
        <p14:creationId xmlns:p14="http://schemas.microsoft.com/office/powerpoint/2010/main" val="154587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5116664" cy="1485900"/>
          </a:xfrm>
        </p:spPr>
        <p:txBody>
          <a:bodyPr>
            <a:normAutofit fontScale="90000"/>
          </a:bodyPr>
          <a:lstStyle/>
          <a:p>
            <a:r>
              <a:rPr lang="en-IN" sz="2700" dirty="0">
                <a:solidFill>
                  <a:schemeClr val="tx1"/>
                </a:solidFill>
                <a:latin typeface="Arial" pitchFamily="34" charset="0"/>
                <a:cs typeface="Arial" pitchFamily="34" charset="0"/>
              </a:rPr>
              <a:t>Mini-drone video dataset</a:t>
            </a:r>
            <a:br>
              <a:rPr lang="en-IN" sz="2700" dirty="0">
                <a:solidFill>
                  <a:schemeClr val="tx1"/>
                </a:solidFill>
                <a:latin typeface="Arial" pitchFamily="34" charset="0"/>
                <a:cs typeface="Arial" pitchFamily="34" charset="0"/>
              </a:rPr>
            </a:br>
            <a:r>
              <a:rPr lang="en-IN" sz="2700" dirty="0">
                <a:solidFill>
                  <a:schemeClr val="tx1"/>
                </a:solidFill>
                <a:latin typeface="Arial" pitchFamily="34" charset="0"/>
                <a:cs typeface="Arial" pitchFamily="34" charset="0"/>
                <a:hlinkClick r:id="rId2"/>
              </a:rPr>
              <a:t>https://www.epfl.ch/labs/mmspg/downloads/mini-drone/</a:t>
            </a:r>
            <a:r>
              <a:rPr lang="en-IN" sz="2700" dirty="0">
                <a:solidFill>
                  <a:schemeClr val="tx1"/>
                </a:solidFill>
                <a:latin typeface="Arial" pitchFamily="34" charset="0"/>
                <a:cs typeface="Arial" pitchFamily="34" charset="0"/>
              </a:rPr>
              <a:t> 38 videos</a:t>
            </a:r>
            <a:r>
              <a:rPr lang="en-IN" dirty="0">
                <a:solidFill>
                  <a:schemeClr val="tx1"/>
                </a:solidFill>
                <a:latin typeface="Arial" pitchFamily="34" charset="0"/>
                <a:cs typeface="Arial" pitchFamily="34" charset="0"/>
              </a:rPr>
              <a:t/>
            </a:r>
            <a:br>
              <a:rPr lang="en-IN" dirty="0">
                <a:solidFill>
                  <a:schemeClr val="tx1"/>
                </a:solidFill>
                <a:latin typeface="Arial" pitchFamily="34" charset="0"/>
                <a:cs typeface="Arial" pitchFamily="34" charset="0"/>
              </a:rPr>
            </a:br>
            <a:endParaRPr lang="en-IN" dirty="0"/>
          </a:p>
        </p:txBody>
      </p:sp>
      <p:sp>
        <p:nvSpPr>
          <p:cNvPr id="3" name="Content Placeholder 2"/>
          <p:cNvSpPr>
            <a:spLocks noGrp="1"/>
          </p:cNvSpPr>
          <p:nvPr>
            <p:ph idx="1"/>
          </p:nvPr>
        </p:nvSpPr>
        <p:spPr>
          <a:xfrm>
            <a:off x="1105230" y="2421172"/>
            <a:ext cx="6035041" cy="3581400"/>
          </a:xfrm>
        </p:spPr>
        <p:txBody>
          <a:bodyPr/>
          <a:lstStyle/>
          <a:p>
            <a:r>
              <a:rPr lang="en-US" dirty="0"/>
              <a:t>The created dataset consists of 38 different contents captured in full HD resolution, with a duration of 16 to 24 seconds each, shot with the mini-drone Phantom 2 Vision+ in a parking lot. </a:t>
            </a:r>
            <a:endParaRPr lang="en-IN" dirty="0"/>
          </a:p>
        </p:txBody>
      </p:sp>
      <p:pic>
        <p:nvPicPr>
          <p:cNvPr id="4" name="Picture 3">
            <a:extLst>
              <a:ext uri="{FF2B5EF4-FFF2-40B4-BE49-F238E27FC236}">
                <a16:creationId xmlns="" xmlns:a16="http://schemas.microsoft.com/office/drawing/2014/main" id="{51729DDF-2207-4241-BC50-8985732D5AA9}"/>
              </a:ext>
            </a:extLst>
          </p:cNvPr>
          <p:cNvPicPr>
            <a:picLocks noChangeAspect="1"/>
          </p:cNvPicPr>
          <p:nvPr/>
        </p:nvPicPr>
        <p:blipFill>
          <a:blip r:embed="rId3"/>
          <a:stretch>
            <a:fillRect/>
          </a:stretch>
        </p:blipFill>
        <p:spPr>
          <a:xfrm>
            <a:off x="6965342" y="2450220"/>
            <a:ext cx="4579951" cy="3386036"/>
          </a:xfrm>
          <a:prstGeom prst="rect">
            <a:avLst/>
          </a:prstGeom>
        </p:spPr>
      </p:pic>
    </p:spTree>
    <p:extLst>
      <p:ext uri="{BB962C8B-B14F-4D97-AF65-F5344CB8AC3E}">
        <p14:creationId xmlns:p14="http://schemas.microsoft.com/office/powerpoint/2010/main" val="222768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Visdrone</a:t>
            </a:r>
            <a:r>
              <a:rPr lang="en-IN" dirty="0"/>
              <a:t/>
            </a:r>
            <a:br>
              <a:rPr lang="en-IN" dirty="0"/>
            </a:br>
            <a:r>
              <a:rPr lang="en-IN" sz="3100" dirty="0"/>
              <a:t>https://github.com/VisDrone/VisDrone-Dataset</a:t>
            </a:r>
          </a:p>
        </p:txBody>
      </p:sp>
      <p:sp>
        <p:nvSpPr>
          <p:cNvPr id="3" name="Content Placeholder 2"/>
          <p:cNvSpPr>
            <a:spLocks noGrp="1"/>
          </p:cNvSpPr>
          <p:nvPr>
            <p:ph idx="1"/>
          </p:nvPr>
        </p:nvSpPr>
        <p:spPr>
          <a:xfrm>
            <a:off x="1371600" y="2286000"/>
            <a:ext cx="5387009" cy="3581400"/>
          </a:xfrm>
        </p:spPr>
        <p:txBody>
          <a:bodyPr/>
          <a:lstStyle/>
          <a:p>
            <a:r>
              <a:rPr lang="en-US" dirty="0"/>
              <a:t>The benchmark dataset consists of 288 video clips formed by 261,908 frames and 10,209 static images, captured by various drone-mounted cameras, covering a wide range of aspects including location (taken from 14 different cities separated by thousands of kilometers in China), environment (urban and country), objects (pedestrian, vehicles, bicycles, etc.), and density (sparse and crowded scenes). </a:t>
            </a:r>
            <a:endParaRPr lang="en-IN" dirty="0"/>
          </a:p>
        </p:txBody>
      </p:sp>
      <p:sp>
        <p:nvSpPr>
          <p:cNvPr id="4" name="AutoShape 2" descr="CFENet: An Accurate and Efficient Single-Shot Object Detec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CFENet: An Accurate and Efficient Single-Shot Object Detect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The class distribution in Visdrone VID-Train, Val Dataset.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198" y="2325730"/>
            <a:ext cx="5715802" cy="343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Sensefly</a:t>
            </a:r>
            <a:r>
              <a:rPr lang="en-IN" dirty="0" smtClean="0"/>
              <a:t> Datasets</a:t>
            </a:r>
            <a:endParaRPr lang="en-IN" dirty="0"/>
          </a:p>
        </p:txBody>
      </p:sp>
      <p:sp>
        <p:nvSpPr>
          <p:cNvPr id="3" name="Content Placeholder 2"/>
          <p:cNvSpPr>
            <a:spLocks noGrp="1"/>
          </p:cNvSpPr>
          <p:nvPr>
            <p:ph idx="1"/>
          </p:nvPr>
        </p:nvSpPr>
        <p:spPr>
          <a:xfrm>
            <a:off x="1371600" y="2286000"/>
            <a:ext cx="5275690" cy="3581400"/>
          </a:xfrm>
        </p:spPr>
        <p:txBody>
          <a:bodyPr/>
          <a:lstStyle/>
          <a:p>
            <a:r>
              <a:rPr lang="en-IN" dirty="0" smtClean="0"/>
              <a:t>Thermal Industrial estate 777 grey + 777 </a:t>
            </a:r>
            <a:r>
              <a:rPr lang="en-IN" dirty="0" err="1" smtClean="0"/>
              <a:t>rgb</a:t>
            </a:r>
            <a:endParaRPr lang="en-IN" dirty="0" smtClean="0"/>
          </a:p>
          <a:p>
            <a:r>
              <a:rPr lang="en-IN" dirty="0" smtClean="0"/>
              <a:t>Mixed used fields 12740</a:t>
            </a:r>
          </a:p>
          <a:p>
            <a:r>
              <a:rPr lang="en-IN" dirty="0"/>
              <a:t>University Campus </a:t>
            </a:r>
            <a:r>
              <a:rPr lang="en-IN" dirty="0" smtClean="0"/>
              <a:t>443</a:t>
            </a:r>
          </a:p>
          <a:p>
            <a:r>
              <a:rPr lang="en-IN" dirty="0" smtClean="0"/>
              <a:t>Quarry 136</a:t>
            </a:r>
          </a:p>
          <a:p>
            <a:r>
              <a:rPr lang="en-IN" dirty="0" smtClean="0"/>
              <a:t>Industrial estate 113 </a:t>
            </a:r>
          </a:p>
          <a:p>
            <a:r>
              <a:rPr lang="en-IN" dirty="0" smtClean="0"/>
              <a:t>And more</a:t>
            </a:r>
          </a:p>
          <a:p>
            <a:pPr marL="0" indent="0">
              <a:buNone/>
            </a:pPr>
            <a:endParaRPr lang="en-IN" dirty="0"/>
          </a:p>
        </p:txBody>
      </p:sp>
      <p:pic>
        <p:nvPicPr>
          <p:cNvPr id="3074" name="Picture 2" descr="https://www.sensefly.com/app/uploads/2017/10/Assessing-crops-multispectral-eBee-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795" y="302149"/>
            <a:ext cx="3202935" cy="18804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sensefly.com/app/uploads/2019/05/web-thumbn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1795" y="2425148"/>
            <a:ext cx="3202935" cy="17065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sensefly.com/app/uploads/2019/02/thamasa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795" y="4489520"/>
            <a:ext cx="3234854" cy="167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08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AU-AIR</a:t>
            </a:r>
            <a:br>
              <a:rPr lang="en-IN" dirty="0"/>
            </a:br>
            <a:endParaRPr lang="en-IN" dirty="0"/>
          </a:p>
        </p:txBody>
      </p:sp>
      <p:sp>
        <p:nvSpPr>
          <p:cNvPr id="3" name="Content Placeholder 2"/>
          <p:cNvSpPr>
            <a:spLocks noGrp="1"/>
          </p:cNvSpPr>
          <p:nvPr>
            <p:ph idx="1"/>
          </p:nvPr>
        </p:nvSpPr>
        <p:spPr>
          <a:xfrm>
            <a:off x="1371600" y="2286000"/>
            <a:ext cx="6349117" cy="3581400"/>
          </a:xfrm>
        </p:spPr>
        <p:txBody>
          <a:bodyPr>
            <a:normAutofit fontScale="85000" lnSpcReduction="20000"/>
          </a:bodyPr>
          <a:lstStyle/>
          <a:p>
            <a:r>
              <a:rPr lang="en-US" dirty="0"/>
              <a:t>AU-AIR dataset is the first multi-modal UAV dataset for object detection.</a:t>
            </a:r>
          </a:p>
          <a:p>
            <a:r>
              <a:rPr lang="en-US" dirty="0"/>
              <a:t>It meets vision and robotics for UAVs having the multi-modal data from different on-board sensors, and pushes forward the development of computer vision and robotic algorithms targeted at autonomous aerial surveillance.AU-AIR has several </a:t>
            </a:r>
            <a:r>
              <a:rPr lang="en-US" dirty="0" err="1"/>
              <a:t>features:Object</a:t>
            </a:r>
            <a:r>
              <a:rPr lang="en-US" dirty="0"/>
              <a:t> detection in aerial images</a:t>
            </a:r>
          </a:p>
          <a:p>
            <a:r>
              <a:rPr lang="en-US" dirty="0"/>
              <a:t>&gt;2 hours raw videos</a:t>
            </a:r>
          </a:p>
          <a:p>
            <a:r>
              <a:rPr lang="en-US" dirty="0"/>
              <a:t>32,823 </a:t>
            </a:r>
            <a:r>
              <a:rPr lang="en-US" dirty="0" err="1"/>
              <a:t>labelled</a:t>
            </a:r>
            <a:r>
              <a:rPr lang="en-US" dirty="0"/>
              <a:t> frames</a:t>
            </a:r>
          </a:p>
          <a:p>
            <a:r>
              <a:rPr lang="en-US" dirty="0"/>
              <a:t>132,034 object instances</a:t>
            </a:r>
          </a:p>
          <a:p>
            <a:r>
              <a:rPr lang="en-US" dirty="0"/>
              <a:t>8 object categories related to traffic surveillance</a:t>
            </a:r>
          </a:p>
          <a:p>
            <a:r>
              <a:rPr lang="en-US" dirty="0"/>
              <a:t>Frames are also </a:t>
            </a:r>
            <a:r>
              <a:rPr lang="en-US" dirty="0" err="1"/>
              <a:t>labelled</a:t>
            </a:r>
            <a:r>
              <a:rPr lang="en-US" dirty="0"/>
              <a:t> with time, GPS, IMU, altitude, linear velocities of the UAV</a:t>
            </a:r>
          </a:p>
          <a:p>
            <a:pPr marL="0" indent="0">
              <a:buNone/>
            </a:pPr>
            <a:endParaRPr lang="en-IN" dirty="0"/>
          </a:p>
        </p:txBody>
      </p:sp>
      <p:pic>
        <p:nvPicPr>
          <p:cNvPr id="4098" name="Picture 2" descr="Italian Trul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475" y="1921190"/>
            <a:ext cx="3919689" cy="333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2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https://www.kaggle.com/kmader/drone-videos</a:t>
            </a:r>
          </a:p>
        </p:txBody>
      </p:sp>
      <p:sp>
        <p:nvSpPr>
          <p:cNvPr id="3" name="Content Placeholder 2"/>
          <p:cNvSpPr>
            <a:spLocks noGrp="1"/>
          </p:cNvSpPr>
          <p:nvPr>
            <p:ph idx="1"/>
          </p:nvPr>
        </p:nvSpPr>
        <p:spPr/>
        <p:txBody>
          <a:bodyPr/>
          <a:lstStyle/>
          <a:p>
            <a:r>
              <a:rPr lang="en-US" dirty="0"/>
              <a:t>Found 5 videos and 5 flight </a:t>
            </a:r>
            <a:r>
              <a:rPr lang="en-US" dirty="0" smtClean="0"/>
              <a:t>files of drone surveillance</a:t>
            </a:r>
          </a:p>
          <a:p>
            <a:pPr marL="0" indent="0">
              <a:buNone/>
            </a:pPr>
            <a:endParaRPr lang="en-IN" dirty="0"/>
          </a:p>
        </p:txBody>
      </p:sp>
    </p:spTree>
    <p:extLst>
      <p:ext uri="{BB962C8B-B14F-4D97-AF65-F5344CB8AC3E}">
        <p14:creationId xmlns:p14="http://schemas.microsoft.com/office/powerpoint/2010/main" val="8868895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237</TotalTime>
  <Words>248</Words>
  <Application>Microsoft Office PowerPoint</Application>
  <PresentationFormat>Custom</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Crop</vt:lpstr>
      <vt:lpstr>Drone DATASETS</vt:lpstr>
      <vt:lpstr> </vt:lpstr>
      <vt:lpstr>Stanford Drone Dataset  https://cvgl.stanford.edu/projects/uav_data/  69 GB of images collected over different scenes </vt:lpstr>
      <vt:lpstr>Mini-drone video dataset https://www.epfl.ch/labs/mmspg/downloads/mini-drone/ 38 videos </vt:lpstr>
      <vt:lpstr>Visdrone https://github.com/VisDrone/VisDrone-Dataset</vt:lpstr>
      <vt:lpstr>Sensefly Datasets</vt:lpstr>
      <vt:lpstr>AU-AIR </vt:lpstr>
      <vt:lpstr>https://www.kaggle.com/kmader/drone-videos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DATASETS</dc:title>
  <dc:creator>Aboli Marathe</dc:creator>
  <cp:lastModifiedBy>Aboli</cp:lastModifiedBy>
  <cp:revision>19</cp:revision>
  <dcterms:created xsi:type="dcterms:W3CDTF">2020-09-30T20:11:05Z</dcterms:created>
  <dcterms:modified xsi:type="dcterms:W3CDTF">2020-10-12T20:18:02Z</dcterms:modified>
</cp:coreProperties>
</file>