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73" r:id="rId7"/>
    <p:sldId id="263" r:id="rId8"/>
    <p:sldId id="266" r:id="rId9"/>
    <p:sldId id="260" r:id="rId10"/>
    <p:sldId id="267" r:id="rId11"/>
    <p:sldId id="259" r:id="rId12"/>
    <p:sldId id="261" r:id="rId13"/>
    <p:sldId id="268" r:id="rId14"/>
    <p:sldId id="262" r:id="rId15"/>
    <p:sldId id="270" r:id="rId16"/>
    <p:sldId id="271" r:id="rId17"/>
    <p:sldId id="272" r:id="rId18"/>
    <p:sldId id="274" r:id="rId19"/>
    <p:sldId id="265" r:id="rId20"/>
    <p:sldId id="269"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19" autoAdjust="0"/>
  </p:normalViewPr>
  <p:slideViewPr>
    <p:cSldViewPr snapToGrid="0">
      <p:cViewPr varScale="1">
        <p:scale>
          <a:sx n="88" d="100"/>
          <a:sy n="88" d="100"/>
        </p:scale>
        <p:origin x="-37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9/24/2020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9/24/2020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9/24/2020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9/24/2020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9/24/2020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9/24/2020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9/24/2020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9/24/2020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9/24/2020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review-fpn-feature-pyramid-network-object-detection-262fc7482610" TargetMode="External"/><Relationship Id="rId2" Type="http://schemas.openxmlformats.org/officeDocument/2006/relationships/hyperlink" Target="https://towardsdatascience.com/review-resnet-winner-of-ilsvrc-2015-image-classification-localization-detection-e39402bfa5d8"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search/cs?searchtype=author&amp;query=Li,+Y" TargetMode="External"/><Relationship Id="rId2" Type="http://schemas.openxmlformats.org/officeDocument/2006/relationships/hyperlink" Target="https://github.com/Infernolia/Basic_Object_Detection" TargetMode="External"/><Relationship Id="rId1" Type="http://schemas.openxmlformats.org/officeDocument/2006/relationships/slideLayout" Target="../slideLayouts/slideLayout9.xml"/><Relationship Id="rId6" Type="http://schemas.openxmlformats.org/officeDocument/2006/relationships/hyperlink" Target="https://arxiv.org/search/cs?searchtype=author&amp;query=Farhadi,+A" TargetMode="External"/><Relationship Id="rId5" Type="http://schemas.openxmlformats.org/officeDocument/2006/relationships/hyperlink" Target="https://arxiv.org/search/cs?searchtype=author&amp;query=Redmon,+J" TargetMode="External"/><Relationship Id="rId4" Type="http://schemas.openxmlformats.org/officeDocument/2006/relationships/hyperlink" Target="https://arxiv.org/search/cs?searchtype=author&amp;query=Ren,+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sz="5400" dirty="0" smtClean="0"/>
              <a:t>SCAAI Research Application</a:t>
            </a:r>
            <a:endParaRPr lang="en-US" sz="54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fontScale="70000" lnSpcReduction="20000"/>
          </a:bodyPr>
          <a:lstStyle/>
          <a:p>
            <a:r>
              <a:rPr lang="en-US" dirty="0" smtClean="0">
                <a:solidFill>
                  <a:schemeClr val="tx1">
                    <a:lumMod val="85000"/>
                    <a:lumOff val="15000"/>
                  </a:schemeClr>
                </a:solidFill>
              </a:rPr>
              <a:t>Applicant name: </a:t>
            </a:r>
            <a:r>
              <a:rPr lang="en-US" dirty="0" err="1" smtClean="0">
                <a:solidFill>
                  <a:schemeClr val="tx1">
                    <a:lumMod val="85000"/>
                    <a:lumOff val="15000"/>
                  </a:schemeClr>
                </a:solidFill>
              </a:rPr>
              <a:t>aboli</a:t>
            </a:r>
            <a:r>
              <a:rPr lang="en-US" dirty="0" smtClean="0">
                <a:solidFill>
                  <a:schemeClr val="tx1">
                    <a:lumMod val="85000"/>
                    <a:lumOff val="15000"/>
                  </a:schemeClr>
                </a:solidFill>
              </a:rPr>
              <a:t> </a:t>
            </a:r>
            <a:r>
              <a:rPr lang="en-US" dirty="0" err="1" smtClean="0">
                <a:solidFill>
                  <a:schemeClr val="tx1">
                    <a:lumMod val="85000"/>
                    <a:lumOff val="15000"/>
                  </a:schemeClr>
                </a:solidFill>
              </a:rPr>
              <a:t>marathe</a:t>
            </a:r>
            <a:endParaRPr lang="en-US" dirty="0" smtClean="0">
              <a:solidFill>
                <a:schemeClr val="tx1">
                  <a:lumMod val="85000"/>
                  <a:lumOff val="15000"/>
                </a:schemeClr>
              </a:solidFill>
            </a:endParaRPr>
          </a:p>
          <a:p>
            <a:r>
              <a:rPr lang="en-US" sz="2400" dirty="0" smtClean="0">
                <a:solidFill>
                  <a:schemeClr val="tx1">
                    <a:lumMod val="85000"/>
                    <a:lumOff val="15000"/>
                  </a:schemeClr>
                </a:solidFill>
              </a:rPr>
              <a:t>INSTITUTE:           PUNE INSTITUTE OF COMPUTER 		    TECHNOLOGY</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Image Results</a:t>
            </a:r>
            <a:endParaRPr lang="en-IN"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929" y="2122098"/>
            <a:ext cx="4169884" cy="424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35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1084095"/>
              </p:ext>
            </p:extLst>
          </p:nvPr>
        </p:nvGraphicFramePr>
        <p:xfrm>
          <a:off x="2587925" y="2872596"/>
          <a:ext cx="6494250" cy="3116725"/>
        </p:xfrm>
        <a:graphic>
          <a:graphicData uri="http://schemas.openxmlformats.org/drawingml/2006/table">
            <a:tbl>
              <a:tblPr firstRow="1" bandRow="1">
                <a:tableStyleId>{5C22544A-7EE6-4342-B048-85BDC9FD1C3A}</a:tableStyleId>
              </a:tblPr>
              <a:tblGrid>
                <a:gridCol w="1082375"/>
                <a:gridCol w="1082375"/>
                <a:gridCol w="1082375"/>
                <a:gridCol w="1082375"/>
                <a:gridCol w="1082375"/>
                <a:gridCol w="1082375"/>
              </a:tblGrid>
              <a:tr h="922165">
                <a:tc>
                  <a:txBody>
                    <a:bodyPr/>
                    <a:lstStyle/>
                    <a:p>
                      <a:r>
                        <a:rPr lang="en-IN" dirty="0" smtClean="0"/>
                        <a:t>Architecture</a:t>
                      </a:r>
                      <a:endParaRPr lang="en-IN" dirty="0"/>
                    </a:p>
                  </a:txBody>
                  <a:tcPr/>
                </a:tc>
                <a:tc>
                  <a:txBody>
                    <a:bodyPr/>
                    <a:lstStyle/>
                    <a:p>
                      <a:r>
                        <a:rPr lang="en-IN" dirty="0" smtClean="0"/>
                        <a:t>Precision (</a:t>
                      </a:r>
                      <a:r>
                        <a:rPr lang="en-IN" dirty="0" err="1" smtClean="0"/>
                        <a:t>mAP</a:t>
                      </a:r>
                      <a:r>
                        <a:rPr lang="en-IN" dirty="0" smtClean="0"/>
                        <a:t>)</a:t>
                      </a:r>
                      <a:endParaRPr lang="en-IN" dirty="0"/>
                    </a:p>
                  </a:txBody>
                  <a:tcPr/>
                </a:tc>
                <a:tc>
                  <a:txBody>
                    <a:bodyPr/>
                    <a:lstStyle/>
                    <a:p>
                      <a:r>
                        <a:rPr lang="en-IN" dirty="0" smtClean="0"/>
                        <a:t>F1- Score</a:t>
                      </a:r>
                      <a:endParaRPr lang="en-IN" dirty="0"/>
                    </a:p>
                  </a:txBody>
                  <a:tcPr/>
                </a:tc>
                <a:tc>
                  <a:txBody>
                    <a:bodyPr/>
                    <a:lstStyle/>
                    <a:p>
                      <a:r>
                        <a:rPr lang="en-US" dirty="0" smtClean="0"/>
                        <a:t>Recall</a:t>
                      </a:r>
                      <a:endParaRPr lang="en-IN" dirty="0"/>
                    </a:p>
                  </a:txBody>
                  <a:tcPr/>
                </a:tc>
                <a:tc>
                  <a:txBody>
                    <a:bodyPr/>
                    <a:lstStyle/>
                    <a:p>
                      <a:r>
                        <a:rPr lang="en-IN" dirty="0" smtClean="0"/>
                        <a:t>Accuracy</a:t>
                      </a:r>
                      <a:endParaRPr lang="en-IN" dirty="0"/>
                    </a:p>
                  </a:txBody>
                  <a:tcPr/>
                </a:tc>
                <a:tc>
                  <a:txBody>
                    <a:bodyPr/>
                    <a:lstStyle/>
                    <a:p>
                      <a:r>
                        <a:rPr lang="en-IN" dirty="0" smtClean="0"/>
                        <a:t>Training Time</a:t>
                      </a:r>
                      <a:endParaRPr lang="en-IN" dirty="0"/>
                    </a:p>
                  </a:txBody>
                  <a:tcPr/>
                </a:tc>
              </a:tr>
              <a:tr h="438456">
                <a:tc>
                  <a:txBody>
                    <a:bodyPr/>
                    <a:lstStyle/>
                    <a:p>
                      <a:r>
                        <a:rPr lang="en-IN" dirty="0" smtClean="0"/>
                        <a:t>CNN –Inception V3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0.250</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0.29</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78</a:t>
                      </a:r>
                      <a:endParaRPr lang="en-IN" dirty="0" smtClean="0"/>
                    </a:p>
                  </a:txBody>
                  <a:tcPr/>
                </a:tc>
                <a:tc>
                  <a:txBody>
                    <a:bodyPr/>
                    <a:lstStyle/>
                    <a:p>
                      <a:r>
                        <a:rPr lang="en-IN" dirty="0" err="1" smtClean="0"/>
                        <a:t>Pretrained</a:t>
                      </a:r>
                      <a:endParaRPr lang="en-IN" dirty="0"/>
                    </a:p>
                  </a:txBody>
                  <a:tcPr/>
                </a:tc>
              </a:tr>
              <a:tr h="438456">
                <a:tc>
                  <a:txBody>
                    <a:bodyPr/>
                    <a:lstStyle/>
                    <a:p>
                      <a:r>
                        <a:rPr lang="en-IN" dirty="0" smtClean="0"/>
                        <a:t>YOLO V3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0.21</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0.266</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0.43</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84</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c>
                  <a:txBody>
                    <a:bodyPr/>
                    <a:lstStyle/>
                    <a:p>
                      <a:r>
                        <a:rPr lang="en-IN" dirty="0" smtClean="0"/>
                        <a:t>2 days</a:t>
                      </a:r>
                      <a:endParaRPr lang="en-IN" dirty="0"/>
                    </a:p>
                  </a:txBody>
                  <a:tcPr/>
                </a:tc>
              </a:tr>
              <a:tr h="438456">
                <a:tc>
                  <a:txBody>
                    <a:bodyPr/>
                    <a:lstStyle/>
                    <a:p>
                      <a:r>
                        <a:rPr lang="en-IN" dirty="0" smtClean="0"/>
                        <a:t>RetinaNet</a:t>
                      </a:r>
                      <a:endParaRPr lang="en-IN" dirty="0"/>
                    </a:p>
                  </a:txBody>
                  <a:tcPr/>
                </a:tc>
                <a:tc>
                  <a:txBody>
                    <a:bodyPr/>
                    <a:lstStyle/>
                    <a:p>
                      <a:r>
                        <a:rPr lang="en-IN" sz="1800" b="0" i="0" kern="1200" dirty="0" smtClean="0">
                          <a:solidFill>
                            <a:schemeClr val="dk1"/>
                          </a:solidFill>
                          <a:effectLst/>
                          <a:latin typeface="+mn-lt"/>
                          <a:ea typeface="+mn-ea"/>
                          <a:cs typeface="+mn-cs"/>
                        </a:rPr>
                        <a:t>0.318</a:t>
                      </a:r>
                      <a:endParaRPr lang="en-IN" dirty="0"/>
                    </a:p>
                  </a:txBody>
                  <a:tcPr/>
                </a:tc>
                <a:tc>
                  <a:txBody>
                    <a:bodyPr/>
                    <a:lstStyle/>
                    <a:p>
                      <a:r>
                        <a:rPr lang="en-US" smtClean="0"/>
                        <a:t>0.300</a:t>
                      </a:r>
                      <a:endParaRPr lang="en-IN" dirty="0"/>
                    </a:p>
                  </a:txBody>
                  <a:tcPr/>
                </a:tc>
                <a:tc>
                  <a:txBody>
                    <a:bodyPr/>
                    <a:lstStyle/>
                    <a:p>
                      <a:r>
                        <a:rPr lang="en-US" dirty="0" smtClean="0"/>
                        <a:t>0.306</a:t>
                      </a:r>
                      <a:endParaRPr lang="en-IN" dirty="0"/>
                    </a:p>
                  </a:txBody>
                  <a:tcPr/>
                </a:tc>
                <a:tc>
                  <a:txBody>
                    <a:bodyPr/>
                    <a:lstStyle/>
                    <a:p>
                      <a:r>
                        <a:rPr lang="en-IN" dirty="0" smtClean="0"/>
                        <a:t>86.8</a:t>
                      </a:r>
                      <a:endParaRPr lang="en-IN" dirty="0"/>
                    </a:p>
                  </a:txBody>
                  <a:tcPr/>
                </a:tc>
                <a:tc>
                  <a:txBody>
                    <a:bodyPr/>
                    <a:lstStyle/>
                    <a:p>
                      <a:r>
                        <a:rPr lang="en-IN" sz="1800" b="0" i="0" kern="1200" dirty="0" smtClean="0">
                          <a:solidFill>
                            <a:schemeClr val="dk1"/>
                          </a:solidFill>
                          <a:effectLst/>
                          <a:latin typeface="+mn-lt"/>
                          <a:ea typeface="+mn-ea"/>
                          <a:cs typeface="+mn-cs"/>
                        </a:rPr>
                        <a:t>6 </a:t>
                      </a:r>
                      <a:r>
                        <a:rPr lang="en-IN" sz="1800" b="0" i="0" kern="1200" dirty="0" err="1" smtClean="0">
                          <a:solidFill>
                            <a:schemeClr val="dk1"/>
                          </a:solidFill>
                          <a:effectLst/>
                          <a:latin typeface="+mn-lt"/>
                          <a:ea typeface="+mn-ea"/>
                          <a:cs typeface="+mn-cs"/>
                        </a:rPr>
                        <a:t>hrs</a:t>
                      </a:r>
                      <a:endParaRPr lang="en-IN" dirty="0"/>
                    </a:p>
                  </a:txBody>
                  <a:tcPr/>
                </a:tc>
              </a:tr>
            </a:tbl>
          </a:graphicData>
        </a:graphic>
      </p:graphicFrame>
      <p:sp>
        <p:nvSpPr>
          <p:cNvPr id="3" name="TextBox 2"/>
          <p:cNvSpPr txBox="1"/>
          <p:nvPr/>
        </p:nvSpPr>
        <p:spPr>
          <a:xfrm>
            <a:off x="4839417" y="1064515"/>
            <a:ext cx="4830793" cy="769441"/>
          </a:xfrm>
          <a:prstGeom prst="rect">
            <a:avLst/>
          </a:prstGeom>
          <a:noFill/>
        </p:spPr>
        <p:txBody>
          <a:bodyPr wrap="square" rtlCol="0">
            <a:spAutoFit/>
          </a:bodyPr>
          <a:lstStyle/>
          <a:p>
            <a:r>
              <a:rPr lang="en-IN" sz="4400" dirty="0" smtClean="0"/>
              <a:t>RESULTS</a:t>
            </a:r>
            <a:endParaRPr lang="en-IN" sz="4400" dirty="0"/>
          </a:p>
        </p:txBody>
      </p:sp>
    </p:spTree>
    <p:extLst>
      <p:ext uri="{BB962C8B-B14F-4D97-AF65-F5344CB8AC3E}">
        <p14:creationId xmlns:p14="http://schemas.microsoft.com/office/powerpoint/2010/main" val="353339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542" y="819509"/>
            <a:ext cx="5331125" cy="461665"/>
          </a:xfrm>
          <a:prstGeom prst="rect">
            <a:avLst/>
          </a:prstGeom>
          <a:noFill/>
        </p:spPr>
        <p:txBody>
          <a:bodyPr wrap="square" rtlCol="0">
            <a:spAutoFit/>
          </a:bodyPr>
          <a:lstStyle/>
          <a:p>
            <a:r>
              <a:rPr lang="en-IN" sz="2400" dirty="0" err="1" smtClean="0"/>
              <a:t>RetinaNet</a:t>
            </a:r>
            <a:r>
              <a:rPr lang="en-IN" sz="2400" dirty="0" smtClean="0"/>
              <a:t> Confusion Matrix</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558" y="1683464"/>
            <a:ext cx="3879370" cy="409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99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5040" y="549214"/>
            <a:ext cx="5331125" cy="461665"/>
          </a:xfrm>
          <a:prstGeom prst="rect">
            <a:avLst/>
          </a:prstGeom>
          <a:noFill/>
        </p:spPr>
        <p:txBody>
          <a:bodyPr wrap="square" rtlCol="0">
            <a:spAutoFit/>
          </a:bodyPr>
          <a:lstStyle/>
          <a:p>
            <a:r>
              <a:rPr lang="en-IN" sz="2400" dirty="0" smtClean="0"/>
              <a:t>YOLO V3 Confusion Matrix</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757363"/>
            <a:ext cx="100488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76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4270" y="710242"/>
            <a:ext cx="5331125" cy="461665"/>
          </a:xfrm>
          <a:prstGeom prst="rect">
            <a:avLst/>
          </a:prstGeom>
          <a:noFill/>
        </p:spPr>
        <p:txBody>
          <a:bodyPr wrap="square" rtlCol="0">
            <a:spAutoFit/>
          </a:bodyPr>
          <a:lstStyle/>
          <a:p>
            <a:r>
              <a:rPr lang="en-IN" sz="2400" dirty="0" smtClean="0"/>
              <a:t>INCEPTION V3 Confusion Matrix</a:t>
            </a:r>
            <a:endParaRPr lang="en-IN"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112" y="1561472"/>
            <a:ext cx="4602013" cy="400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95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785" y="776376"/>
            <a:ext cx="6814868" cy="769441"/>
          </a:xfrm>
          <a:prstGeom prst="rect">
            <a:avLst/>
          </a:prstGeom>
          <a:noFill/>
        </p:spPr>
        <p:txBody>
          <a:bodyPr wrap="square" rtlCol="0">
            <a:spAutoFit/>
          </a:bodyPr>
          <a:lstStyle/>
          <a:p>
            <a:r>
              <a:rPr lang="en-US" sz="4400" dirty="0" smtClean="0"/>
              <a:t>INTERESTING POINTS</a:t>
            </a:r>
            <a:endParaRPr lang="en-IN" sz="4400" dirty="0"/>
          </a:p>
        </p:txBody>
      </p:sp>
      <p:sp>
        <p:nvSpPr>
          <p:cNvPr id="3" name="TextBox 2"/>
          <p:cNvSpPr txBox="1"/>
          <p:nvPr/>
        </p:nvSpPr>
        <p:spPr>
          <a:xfrm>
            <a:off x="1207698" y="2173857"/>
            <a:ext cx="8773064" cy="3416320"/>
          </a:xfrm>
          <a:prstGeom prst="rect">
            <a:avLst/>
          </a:prstGeom>
          <a:noFill/>
        </p:spPr>
        <p:txBody>
          <a:bodyPr wrap="square" rtlCol="0">
            <a:spAutoFit/>
          </a:bodyPr>
          <a:lstStyle/>
          <a:p>
            <a:pPr marL="285750" indent="-285750">
              <a:buFont typeface="Arial" pitchFamily="34" charset="0"/>
              <a:buChar char="•"/>
            </a:pPr>
            <a:r>
              <a:rPr lang="en-US" dirty="0"/>
              <a:t>Feature Pyramid Network (</a:t>
            </a:r>
            <a:r>
              <a:rPr lang="en-US" b="1" dirty="0"/>
              <a:t>FPN</a:t>
            </a:r>
            <a:r>
              <a:rPr lang="en-US" dirty="0"/>
              <a:t>) is a feature extractor designed for such pyramid concept with accuracy and speed in mind. It replaces the feature extractor of detectors like Faster R-CNN and generates multiple feature map layers (</a:t>
            </a:r>
            <a:r>
              <a:rPr lang="en-US" b="1" dirty="0"/>
              <a:t>multi-scale feature maps</a:t>
            </a:r>
            <a:r>
              <a:rPr lang="en-US" dirty="0"/>
              <a:t>) with better quality information than the regular feature pyramid for object detection</a:t>
            </a:r>
            <a:r>
              <a:rPr lang="en-US" dirty="0" smtClean="0"/>
              <a:t>.</a:t>
            </a:r>
          </a:p>
          <a:p>
            <a:pPr marL="285750" indent="-285750">
              <a:buFont typeface="Arial" pitchFamily="34" charset="0"/>
              <a:buChar char="•"/>
            </a:pPr>
            <a:r>
              <a:rPr lang="en-US" dirty="0"/>
              <a:t>FPN extracts feature maps and later feeds into a detector, says RPN, for object detection. RPN applies a sliding window over the feature maps to make predictions on the </a:t>
            </a:r>
            <a:r>
              <a:rPr lang="en-US" dirty="0" err="1"/>
              <a:t>objectness</a:t>
            </a:r>
            <a:r>
              <a:rPr lang="en-US" dirty="0"/>
              <a:t> (has an object or not) and the object boundary box at each location</a:t>
            </a:r>
            <a:r>
              <a:rPr lang="en-US" dirty="0" smtClean="0"/>
              <a:t>.</a:t>
            </a:r>
          </a:p>
          <a:p>
            <a:pPr marL="285750" indent="-285750">
              <a:buFont typeface="Arial" pitchFamily="34" charset="0"/>
              <a:buChar char="•"/>
            </a:pPr>
            <a:r>
              <a:rPr lang="en-US" dirty="0"/>
              <a:t>Instead of trying to reduce outliers or predictions where the model’s prediction is far off from the truth, Focal Loss reduces the weight (or impact) the values it predicted correctly carry. The loss function is just a mathematical way of saying how far off a guess is from the real value of a </a:t>
            </a:r>
            <a:r>
              <a:rPr lang="en-US" dirty="0" err="1"/>
              <a:t>datapoint</a:t>
            </a:r>
            <a:r>
              <a:rPr lang="en-US"/>
              <a:t>. </a:t>
            </a:r>
            <a:endParaRPr lang="en-IN" dirty="0"/>
          </a:p>
        </p:txBody>
      </p:sp>
    </p:spTree>
    <p:extLst>
      <p:ext uri="{BB962C8B-B14F-4D97-AF65-F5344CB8AC3E}">
        <p14:creationId xmlns:p14="http://schemas.microsoft.com/office/powerpoint/2010/main" val="202603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Conclusion</a:t>
            </a:r>
            <a:endParaRPr lang="en-IN" dirty="0"/>
          </a:p>
        </p:txBody>
      </p:sp>
      <p:sp>
        <p:nvSpPr>
          <p:cNvPr id="6" name="TextBox 5"/>
          <p:cNvSpPr txBox="1"/>
          <p:nvPr/>
        </p:nvSpPr>
        <p:spPr>
          <a:xfrm>
            <a:off x="577970" y="508957"/>
            <a:ext cx="8721305" cy="3323987"/>
          </a:xfrm>
          <a:prstGeom prst="rect">
            <a:avLst/>
          </a:prstGeom>
          <a:noFill/>
        </p:spPr>
        <p:txBody>
          <a:bodyPr wrap="square" rtlCol="0">
            <a:spAutoFit/>
          </a:bodyPr>
          <a:lstStyle/>
          <a:p>
            <a:pPr marL="285750" indent="-285750">
              <a:buFont typeface="Arial" pitchFamily="34" charset="0"/>
              <a:buChar char="•"/>
            </a:pPr>
            <a:r>
              <a:rPr lang="en-IN" sz="2400" dirty="0" smtClean="0">
                <a:latin typeface="Arial" pitchFamily="34" charset="0"/>
                <a:cs typeface="Arial" pitchFamily="34" charset="0"/>
              </a:rPr>
              <a:t>RetinaNet has the best performance in terms of </a:t>
            </a:r>
            <a:r>
              <a:rPr lang="en-IN" sz="2400" dirty="0" err="1" smtClean="0">
                <a:latin typeface="Arial" pitchFamily="34" charset="0"/>
                <a:cs typeface="Arial" pitchFamily="34" charset="0"/>
              </a:rPr>
              <a:t>mAP</a:t>
            </a:r>
            <a:r>
              <a:rPr lang="en-IN" sz="2400" dirty="0">
                <a:latin typeface="Arial" pitchFamily="34" charset="0"/>
                <a:cs typeface="Arial" pitchFamily="34" charset="0"/>
              </a:rPr>
              <a:t> </a:t>
            </a:r>
            <a:r>
              <a:rPr lang="en-IN" sz="2400" dirty="0" smtClean="0">
                <a:latin typeface="Arial" pitchFamily="34" charset="0"/>
                <a:cs typeface="Arial" pitchFamily="34" charset="0"/>
              </a:rPr>
              <a:t>and training time</a:t>
            </a:r>
          </a:p>
          <a:p>
            <a:pPr marL="285750" indent="-285750">
              <a:buFont typeface="Arial" pitchFamily="34" charset="0"/>
              <a:buChar char="•"/>
            </a:pPr>
            <a:r>
              <a:rPr lang="en-IN" sz="2400" dirty="0" smtClean="0">
                <a:latin typeface="Arial" pitchFamily="34" charset="0"/>
                <a:cs typeface="Arial" pitchFamily="34" charset="0"/>
              </a:rPr>
              <a:t>Upon analysis of architecture, the </a:t>
            </a:r>
            <a:r>
              <a:rPr lang="en-US" sz="2400" b="1" dirty="0" err="1" smtClean="0">
                <a:latin typeface="Arial" pitchFamily="34" charset="0"/>
                <a:cs typeface="Arial" pitchFamily="34" charset="0"/>
                <a:hlinkClick r:id="rId2"/>
              </a:rPr>
              <a:t>ResNet</a:t>
            </a:r>
            <a:r>
              <a:rPr lang="en-US" sz="2400" b="1" dirty="0" err="1" smtClean="0">
                <a:latin typeface="Arial" pitchFamily="34" charset="0"/>
                <a:cs typeface="Arial" pitchFamily="34" charset="0"/>
              </a:rPr>
              <a:t>+</a:t>
            </a:r>
            <a:r>
              <a:rPr lang="en-US" sz="2400" b="1" dirty="0" err="1" smtClean="0">
                <a:latin typeface="Arial" pitchFamily="34" charset="0"/>
                <a:cs typeface="Arial" pitchFamily="34" charset="0"/>
                <a:hlinkClick r:id="rId3"/>
              </a:rPr>
              <a:t>FPN</a:t>
            </a:r>
            <a:r>
              <a:rPr lang="en-US" sz="2400" b="1" dirty="0">
                <a:latin typeface="Arial" pitchFamily="34" charset="0"/>
                <a:cs typeface="Arial" pitchFamily="34" charset="0"/>
              </a:rPr>
              <a:t> as backbone </a:t>
            </a:r>
            <a:r>
              <a:rPr lang="en-US" sz="2400" dirty="0">
                <a:latin typeface="Arial" pitchFamily="34" charset="0"/>
                <a:cs typeface="Arial" pitchFamily="34" charset="0"/>
              </a:rPr>
              <a:t>for feature extraction,</a:t>
            </a:r>
            <a:r>
              <a:rPr lang="en-US" sz="2400" b="1" dirty="0">
                <a:latin typeface="Arial" pitchFamily="34" charset="0"/>
                <a:cs typeface="Arial" pitchFamily="34" charset="0"/>
              </a:rPr>
              <a:t> plus two task-specific </a:t>
            </a:r>
            <a:r>
              <a:rPr lang="en-US" sz="2400" b="1" dirty="0" err="1">
                <a:latin typeface="Arial" pitchFamily="34" charset="0"/>
                <a:cs typeface="Arial" pitchFamily="34" charset="0"/>
              </a:rPr>
              <a:t>subnetworks</a:t>
            </a:r>
            <a:r>
              <a:rPr lang="en-US" sz="2400" b="1" dirty="0">
                <a:latin typeface="Arial" pitchFamily="34" charset="0"/>
                <a:cs typeface="Arial" pitchFamily="34" charset="0"/>
              </a:rPr>
              <a:t> for classification and bounding box </a:t>
            </a:r>
            <a:r>
              <a:rPr lang="en-US" sz="2400" b="1" dirty="0" smtClean="0">
                <a:latin typeface="Arial" pitchFamily="34" charset="0"/>
                <a:cs typeface="Arial" pitchFamily="34" charset="0"/>
              </a:rPr>
              <a:t>regression </a:t>
            </a:r>
            <a:r>
              <a:rPr lang="en-US" sz="2400" dirty="0" smtClean="0">
                <a:latin typeface="Arial" pitchFamily="34" charset="0"/>
                <a:cs typeface="Arial" pitchFamily="34" charset="0"/>
              </a:rPr>
              <a:t>may be the reason for this performance</a:t>
            </a:r>
            <a:r>
              <a:rPr lang="en-US" sz="2400" b="1" dirty="0" smtClean="0">
                <a:latin typeface="Arial" pitchFamily="34" charset="0"/>
                <a:cs typeface="Arial" pitchFamily="34" charset="0"/>
              </a:rPr>
              <a:t>.</a:t>
            </a:r>
          </a:p>
          <a:p>
            <a:pPr marL="285750" indent="-285750">
              <a:buFont typeface="Arial" pitchFamily="34" charset="0"/>
              <a:buChar char="•"/>
            </a:pPr>
            <a:r>
              <a:rPr lang="en-US" sz="2400" dirty="0" err="1">
                <a:latin typeface="Arial" pitchFamily="34" charset="0"/>
                <a:cs typeface="Arial" pitchFamily="34" charset="0"/>
              </a:rPr>
              <a:t>RetinaNet</a:t>
            </a:r>
            <a:r>
              <a:rPr lang="en-US" sz="2400" dirty="0">
                <a:latin typeface="Arial" pitchFamily="34" charset="0"/>
                <a:cs typeface="Arial" pitchFamily="34" charset="0"/>
              </a:rPr>
              <a:t> can have ~100k boxes with the resolve of class imbalance problem using focal loss.</a:t>
            </a:r>
            <a:endParaRPr lang="en-IN" sz="2400" dirty="0" smtClean="0">
              <a:latin typeface="Arial" pitchFamily="34" charset="0"/>
              <a:cs typeface="Arial" pitchFamily="34" charset="0"/>
            </a:endParaRPr>
          </a:p>
          <a:p>
            <a:pPr marL="285750" indent="-285750">
              <a:buFont typeface="Arial" pitchFamily="34" charset="0"/>
              <a:buChar char="•"/>
            </a:pPr>
            <a:endParaRPr lang="en-IN" dirty="0"/>
          </a:p>
        </p:txBody>
      </p:sp>
    </p:spTree>
    <p:extLst>
      <p:ext uri="{BB962C8B-B14F-4D97-AF65-F5344CB8AC3E}">
        <p14:creationId xmlns:p14="http://schemas.microsoft.com/office/powerpoint/2010/main" val="140361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References</a:t>
            </a:r>
            <a:endParaRPr lang="en-IN" dirty="0"/>
          </a:p>
        </p:txBody>
      </p:sp>
      <p:sp>
        <p:nvSpPr>
          <p:cNvPr id="5" name="TextBox 4"/>
          <p:cNvSpPr txBox="1"/>
          <p:nvPr/>
        </p:nvSpPr>
        <p:spPr>
          <a:xfrm>
            <a:off x="879894" y="655608"/>
            <a:ext cx="9273397" cy="3631763"/>
          </a:xfrm>
          <a:prstGeom prst="rect">
            <a:avLst/>
          </a:prstGeom>
          <a:noFill/>
        </p:spPr>
        <p:txBody>
          <a:bodyPr wrap="square" rtlCol="0">
            <a:spAutoFit/>
          </a:bodyPr>
          <a:lstStyle/>
          <a:p>
            <a:pPr marL="285750" indent="-285750">
              <a:buFont typeface="Arial" pitchFamily="34" charset="0"/>
              <a:buChar char="•"/>
            </a:pPr>
            <a:r>
              <a:rPr lang="en-IN" sz="2000" dirty="0">
                <a:latin typeface="Arial" pitchFamily="34" charset="0"/>
                <a:cs typeface="Arial" pitchFamily="34" charset="0"/>
              </a:rPr>
              <a:t>Source Code: </a:t>
            </a:r>
            <a:r>
              <a:rPr lang="en-IN" sz="2000" dirty="0">
                <a:latin typeface="Arial" pitchFamily="34" charset="0"/>
                <a:cs typeface="Arial" pitchFamily="34" charset="0"/>
                <a:hlinkClick r:id="rId2"/>
              </a:rPr>
              <a:t>https://</a:t>
            </a:r>
            <a:r>
              <a:rPr lang="en-IN" sz="2000" dirty="0" smtClean="0">
                <a:latin typeface="Arial" pitchFamily="34" charset="0"/>
                <a:cs typeface="Arial" pitchFamily="34" charset="0"/>
                <a:hlinkClick r:id="rId2"/>
              </a:rPr>
              <a:t>github.com/Infernolia/Basic_Object_Detection</a:t>
            </a:r>
            <a:endParaRPr lang="en-IN" sz="2000" dirty="0">
              <a:latin typeface="Arial" pitchFamily="34" charset="0"/>
              <a:cs typeface="Arial" pitchFamily="34" charset="0"/>
            </a:endParaRPr>
          </a:p>
          <a:p>
            <a:pPr marL="285750" indent="-285750">
              <a:buFont typeface="Arial" pitchFamily="34" charset="0"/>
              <a:buChar char="•"/>
            </a:pPr>
            <a:r>
              <a:rPr lang="en-US" sz="2000" b="1" dirty="0" smtClean="0">
                <a:latin typeface="Arial" pitchFamily="34" charset="0"/>
                <a:cs typeface="Arial" pitchFamily="34" charset="0"/>
              </a:rPr>
              <a:t>Light-Weight </a:t>
            </a:r>
            <a:r>
              <a:rPr lang="en-US" sz="2000" b="1" dirty="0" err="1">
                <a:latin typeface="Arial" pitchFamily="34" charset="0"/>
                <a:cs typeface="Arial" pitchFamily="34" charset="0"/>
              </a:rPr>
              <a:t>RetinaNet</a:t>
            </a:r>
            <a:r>
              <a:rPr lang="en-US" sz="2000" b="1" dirty="0">
                <a:latin typeface="Arial" pitchFamily="34" charset="0"/>
                <a:cs typeface="Arial" pitchFamily="34" charset="0"/>
              </a:rPr>
              <a:t> for Object </a:t>
            </a:r>
            <a:r>
              <a:rPr lang="en-US" sz="2000" b="1" dirty="0" smtClean="0">
                <a:latin typeface="Arial" pitchFamily="34" charset="0"/>
                <a:cs typeface="Arial" pitchFamily="34" charset="0"/>
              </a:rPr>
              <a:t>Detection- </a:t>
            </a:r>
            <a:r>
              <a:rPr lang="en-US" sz="2000" dirty="0" err="1" smtClean="0">
                <a:latin typeface="Arial" pitchFamily="34" charset="0"/>
                <a:cs typeface="Arial" pitchFamily="34" charset="0"/>
                <a:hlinkClick r:id="rId3"/>
              </a:rPr>
              <a:t>Yixing</a:t>
            </a:r>
            <a:r>
              <a:rPr lang="en-US" sz="2000" dirty="0" smtClean="0">
                <a:latin typeface="Arial" pitchFamily="34" charset="0"/>
                <a:cs typeface="Arial" pitchFamily="34" charset="0"/>
                <a:hlinkClick r:id="rId3"/>
              </a:rPr>
              <a:t> </a:t>
            </a:r>
            <a:r>
              <a:rPr lang="en-US" sz="2000" dirty="0">
                <a:latin typeface="Arial" pitchFamily="34" charset="0"/>
                <a:cs typeface="Arial" pitchFamily="34" charset="0"/>
                <a:hlinkClick r:id="rId3"/>
              </a:rPr>
              <a:t>Li</a:t>
            </a:r>
            <a:r>
              <a:rPr lang="en-US" sz="2000" dirty="0">
                <a:latin typeface="Arial" pitchFamily="34" charset="0"/>
                <a:cs typeface="Arial" pitchFamily="34" charset="0"/>
              </a:rPr>
              <a:t>, </a:t>
            </a:r>
            <a:r>
              <a:rPr lang="en-US" sz="2000" dirty="0" err="1">
                <a:latin typeface="Arial" pitchFamily="34" charset="0"/>
                <a:cs typeface="Arial" pitchFamily="34" charset="0"/>
                <a:hlinkClick r:id="rId4"/>
              </a:rPr>
              <a:t>Fengbo</a:t>
            </a:r>
            <a:r>
              <a:rPr lang="en-US" sz="2000" dirty="0">
                <a:latin typeface="Arial" pitchFamily="34" charset="0"/>
                <a:cs typeface="Arial" pitchFamily="34" charset="0"/>
                <a:hlinkClick r:id="rId4"/>
              </a:rPr>
              <a:t> </a:t>
            </a:r>
            <a:r>
              <a:rPr lang="en-US" sz="2000" dirty="0" err="1" smtClean="0">
                <a:latin typeface="Arial" pitchFamily="34" charset="0"/>
                <a:cs typeface="Arial" pitchFamily="34" charset="0"/>
                <a:hlinkClick r:id="rId4"/>
              </a:rPr>
              <a:t>Ren</a:t>
            </a:r>
            <a:endParaRPr lang="en-US" sz="2000" dirty="0" smtClean="0">
              <a:latin typeface="Arial" pitchFamily="34" charset="0"/>
              <a:cs typeface="Arial" pitchFamily="34" charset="0"/>
            </a:endParaRPr>
          </a:p>
          <a:p>
            <a:pPr marL="285750" indent="-285750">
              <a:buFont typeface="Arial" pitchFamily="34" charset="0"/>
              <a:buChar char="•"/>
            </a:pPr>
            <a:r>
              <a:rPr lang="en-IN" sz="2000" dirty="0" smtClean="0">
                <a:latin typeface="Arial" pitchFamily="34" charset="0"/>
                <a:cs typeface="Arial" pitchFamily="34" charset="0"/>
              </a:rPr>
              <a:t>Recurrent </a:t>
            </a:r>
            <a:r>
              <a:rPr lang="en-IN" sz="2000" dirty="0">
                <a:latin typeface="Arial" pitchFamily="34" charset="0"/>
                <a:cs typeface="Arial" pitchFamily="34" charset="0"/>
              </a:rPr>
              <a:t>RetinaNet: A Video Object Detection Model Based on Focal </a:t>
            </a:r>
            <a:r>
              <a:rPr lang="en-IN" sz="2000" dirty="0" smtClean="0">
                <a:latin typeface="Arial" pitchFamily="34" charset="0"/>
                <a:cs typeface="Arial" pitchFamily="34" charset="0"/>
              </a:rPr>
              <a:t>Loss- </a:t>
            </a:r>
            <a:r>
              <a:rPr lang="en-IN" sz="2000" dirty="0" err="1">
                <a:latin typeface="Arial" pitchFamily="34" charset="0"/>
                <a:cs typeface="Arial" pitchFamily="34" charset="0"/>
              </a:rPr>
              <a:t>Xiaobo</a:t>
            </a:r>
            <a:r>
              <a:rPr lang="en-IN" sz="2000" dirty="0">
                <a:latin typeface="Arial" pitchFamily="34" charset="0"/>
                <a:cs typeface="Arial" pitchFamily="34" charset="0"/>
              </a:rPr>
              <a:t> </a:t>
            </a:r>
            <a:r>
              <a:rPr lang="en-IN" sz="2000" dirty="0" smtClean="0">
                <a:latin typeface="Arial" pitchFamily="34" charset="0"/>
                <a:cs typeface="Arial" pitchFamily="34" charset="0"/>
              </a:rPr>
              <a:t>Li, </a:t>
            </a:r>
            <a:r>
              <a:rPr lang="en-IN" sz="2000" dirty="0" err="1" smtClean="0">
                <a:latin typeface="Arial" pitchFamily="34" charset="0"/>
                <a:cs typeface="Arial" pitchFamily="34" charset="0"/>
              </a:rPr>
              <a:t>Haohua</a:t>
            </a:r>
            <a:r>
              <a:rPr lang="en-IN" sz="2000" dirty="0">
                <a:latin typeface="Arial" pitchFamily="34" charset="0"/>
                <a:cs typeface="Arial" pitchFamily="34" charset="0"/>
              </a:rPr>
              <a:t> </a:t>
            </a:r>
            <a:r>
              <a:rPr lang="en-IN" sz="2000" dirty="0" smtClean="0">
                <a:latin typeface="Arial" pitchFamily="34" charset="0"/>
                <a:cs typeface="Arial" pitchFamily="34" charset="0"/>
              </a:rPr>
              <a:t>Zhao, </a:t>
            </a:r>
            <a:r>
              <a:rPr lang="en-IN" sz="2000" dirty="0" err="1" smtClean="0">
                <a:latin typeface="Arial" pitchFamily="34" charset="0"/>
                <a:cs typeface="Arial" pitchFamily="34" charset="0"/>
              </a:rPr>
              <a:t>Liqing</a:t>
            </a:r>
            <a:r>
              <a:rPr lang="en-IN" sz="2000" dirty="0">
                <a:latin typeface="Arial" pitchFamily="34" charset="0"/>
                <a:cs typeface="Arial" pitchFamily="34" charset="0"/>
              </a:rPr>
              <a:t> </a:t>
            </a:r>
            <a:r>
              <a:rPr lang="en-IN" sz="2000" dirty="0" smtClean="0">
                <a:latin typeface="Arial" pitchFamily="34" charset="0"/>
                <a:cs typeface="Arial" pitchFamily="34" charset="0"/>
              </a:rPr>
              <a:t>Zhang</a:t>
            </a:r>
          </a:p>
          <a:p>
            <a:pPr marL="285750" indent="-285750">
              <a:buFont typeface="Arial" pitchFamily="34" charset="0"/>
              <a:buChar char="•"/>
            </a:pPr>
            <a:r>
              <a:rPr lang="en-IN" sz="2000" b="1" dirty="0" smtClean="0">
                <a:latin typeface="Arial" pitchFamily="34" charset="0"/>
                <a:cs typeface="Arial" pitchFamily="34" charset="0"/>
              </a:rPr>
              <a:t>YOLOv3</a:t>
            </a:r>
            <a:r>
              <a:rPr lang="en-IN" sz="2000" b="1" dirty="0">
                <a:latin typeface="Arial" pitchFamily="34" charset="0"/>
                <a:cs typeface="Arial" pitchFamily="34" charset="0"/>
              </a:rPr>
              <a:t>: An Incremental </a:t>
            </a:r>
            <a:r>
              <a:rPr lang="en-IN" sz="2000" b="1" dirty="0" smtClean="0">
                <a:latin typeface="Arial" pitchFamily="34" charset="0"/>
                <a:cs typeface="Arial" pitchFamily="34" charset="0"/>
              </a:rPr>
              <a:t>Improvement- </a:t>
            </a:r>
            <a:r>
              <a:rPr lang="en-IN" sz="2000" dirty="0" smtClean="0">
                <a:latin typeface="Arial" pitchFamily="34" charset="0"/>
                <a:cs typeface="Arial" pitchFamily="34" charset="0"/>
                <a:hlinkClick r:id="rId5"/>
              </a:rPr>
              <a:t>Joseph </a:t>
            </a:r>
            <a:r>
              <a:rPr lang="en-IN" sz="2000" dirty="0" err="1">
                <a:latin typeface="Arial" pitchFamily="34" charset="0"/>
                <a:cs typeface="Arial" pitchFamily="34" charset="0"/>
                <a:hlinkClick r:id="rId5"/>
              </a:rPr>
              <a:t>Redmon</a:t>
            </a:r>
            <a:r>
              <a:rPr lang="en-IN" sz="2000" dirty="0">
                <a:latin typeface="Arial" pitchFamily="34" charset="0"/>
                <a:cs typeface="Arial" pitchFamily="34" charset="0"/>
              </a:rPr>
              <a:t>, </a:t>
            </a:r>
            <a:r>
              <a:rPr lang="en-IN" sz="2000" dirty="0">
                <a:latin typeface="Arial" pitchFamily="34" charset="0"/>
                <a:cs typeface="Arial" pitchFamily="34" charset="0"/>
                <a:hlinkClick r:id="rId6"/>
              </a:rPr>
              <a:t>Ali </a:t>
            </a:r>
            <a:r>
              <a:rPr lang="en-IN" sz="2000" dirty="0" err="1" smtClean="0">
                <a:latin typeface="Arial" pitchFamily="34" charset="0"/>
                <a:cs typeface="Arial" pitchFamily="34" charset="0"/>
                <a:hlinkClick r:id="rId6"/>
              </a:rPr>
              <a:t>Farhadi</a:t>
            </a:r>
            <a:endParaRPr lang="en-IN" sz="2000" dirty="0" smtClean="0">
              <a:latin typeface="Arial" pitchFamily="34" charset="0"/>
              <a:cs typeface="Arial" pitchFamily="34" charset="0"/>
            </a:endParaRPr>
          </a:p>
          <a:p>
            <a:pPr marL="285750" indent="-285750">
              <a:buFont typeface="Arial" pitchFamily="34" charset="0"/>
              <a:buChar char="•"/>
            </a:pPr>
            <a:r>
              <a:rPr lang="en-IN" sz="2000" dirty="0" smtClean="0">
                <a:latin typeface="Arial" pitchFamily="34" charset="0"/>
                <a:cs typeface="Arial" pitchFamily="34" charset="0"/>
              </a:rPr>
              <a:t>Bag </a:t>
            </a:r>
            <a:r>
              <a:rPr lang="en-IN" sz="2000" dirty="0">
                <a:latin typeface="Arial" pitchFamily="34" charset="0"/>
                <a:cs typeface="Arial" pitchFamily="34" charset="0"/>
              </a:rPr>
              <a:t>of Tricks for Image Classification with Convolutional Neural </a:t>
            </a:r>
            <a:r>
              <a:rPr lang="en-IN" sz="2000" dirty="0" smtClean="0">
                <a:latin typeface="Arial" pitchFamily="34" charset="0"/>
                <a:cs typeface="Arial" pitchFamily="34" charset="0"/>
              </a:rPr>
              <a:t>Networks- </a:t>
            </a:r>
            <a:r>
              <a:rPr lang="en-IN" sz="2000" dirty="0">
                <a:latin typeface="Arial" pitchFamily="34" charset="0"/>
                <a:cs typeface="Arial" pitchFamily="34" charset="0"/>
              </a:rPr>
              <a:t/>
            </a:r>
            <a:br>
              <a:rPr lang="en-IN" sz="2000" dirty="0">
                <a:latin typeface="Arial" pitchFamily="34" charset="0"/>
                <a:cs typeface="Arial" pitchFamily="34" charset="0"/>
              </a:rPr>
            </a:br>
            <a:r>
              <a:rPr lang="en-IN" sz="2000" b="1" i="1" dirty="0">
                <a:latin typeface="Arial" pitchFamily="34" charset="0"/>
                <a:cs typeface="Arial" pitchFamily="34" charset="0"/>
              </a:rPr>
              <a:t>Tong He, </a:t>
            </a:r>
            <a:r>
              <a:rPr lang="en-IN" sz="2000" b="1" i="1" dirty="0" err="1">
                <a:latin typeface="Arial" pitchFamily="34" charset="0"/>
                <a:cs typeface="Arial" pitchFamily="34" charset="0"/>
              </a:rPr>
              <a:t>Zhi</a:t>
            </a:r>
            <a:r>
              <a:rPr lang="en-IN" sz="2000" b="1" i="1" dirty="0">
                <a:latin typeface="Arial" pitchFamily="34" charset="0"/>
                <a:cs typeface="Arial" pitchFamily="34" charset="0"/>
              </a:rPr>
              <a:t> Zhang, Hang Zhang, </a:t>
            </a:r>
            <a:r>
              <a:rPr lang="en-IN" sz="2000" b="1" i="1" dirty="0" err="1">
                <a:latin typeface="Arial" pitchFamily="34" charset="0"/>
                <a:cs typeface="Arial" pitchFamily="34" charset="0"/>
              </a:rPr>
              <a:t>Zhongyue</a:t>
            </a:r>
            <a:r>
              <a:rPr lang="en-IN" sz="2000" b="1" i="1" dirty="0">
                <a:latin typeface="Arial" pitchFamily="34" charset="0"/>
                <a:cs typeface="Arial" pitchFamily="34" charset="0"/>
              </a:rPr>
              <a:t> Zhang, </a:t>
            </a:r>
            <a:r>
              <a:rPr lang="en-IN" sz="2000" b="1" i="1" dirty="0" err="1">
                <a:latin typeface="Arial" pitchFamily="34" charset="0"/>
                <a:cs typeface="Arial" pitchFamily="34" charset="0"/>
              </a:rPr>
              <a:t>Junyuan</a:t>
            </a:r>
            <a:r>
              <a:rPr lang="en-IN" sz="2000" b="1" i="1" dirty="0">
                <a:latin typeface="Arial" pitchFamily="34" charset="0"/>
                <a:cs typeface="Arial" pitchFamily="34" charset="0"/>
              </a:rPr>
              <a:t> </a:t>
            </a:r>
            <a:r>
              <a:rPr lang="en-IN" sz="2000" b="1" i="1" dirty="0" err="1">
                <a:latin typeface="Arial" pitchFamily="34" charset="0"/>
                <a:cs typeface="Arial" pitchFamily="34" charset="0"/>
              </a:rPr>
              <a:t>Xie</a:t>
            </a:r>
            <a:r>
              <a:rPr lang="en-IN" sz="2000" b="1" i="1" dirty="0">
                <a:latin typeface="Arial" pitchFamily="34" charset="0"/>
                <a:cs typeface="Arial" pitchFamily="34" charset="0"/>
              </a:rPr>
              <a:t>, Mu Li</a:t>
            </a:r>
            <a:r>
              <a:rPr lang="en-IN" sz="2000" dirty="0">
                <a:latin typeface="Arial" pitchFamily="34" charset="0"/>
                <a:cs typeface="Arial" pitchFamily="34" charset="0"/>
              </a:rPr>
              <a:t>;</a:t>
            </a:r>
          </a:p>
          <a:p>
            <a:pPr marL="285750" indent="-285750">
              <a:buFont typeface="Arial" pitchFamily="34" charset="0"/>
              <a:buChar char="•"/>
            </a:pPr>
            <a:endParaRPr lang="en-IN" dirty="0"/>
          </a:p>
          <a:p>
            <a:pPr marL="285750" indent="-285750">
              <a:buFont typeface="Arial" pitchFamily="34" charset="0"/>
              <a:buChar char="•"/>
            </a:pPr>
            <a:endParaRPr lang="en-IN" dirty="0"/>
          </a:p>
          <a:p>
            <a:pPr marL="285750" indent="-285750">
              <a:buFont typeface="Arial" pitchFamily="34" charset="0"/>
              <a:buChar char="•"/>
            </a:pPr>
            <a:endParaRPr lang="en-US" dirty="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spTree>
    <p:extLst>
      <p:ext uri="{BB962C8B-B14F-4D97-AF65-F5344CB8AC3E}">
        <p14:creationId xmlns:p14="http://schemas.microsoft.com/office/powerpoint/2010/main" val="1983783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67882" y="5489475"/>
            <a:ext cx="10113645" cy="743682"/>
          </a:xfrm>
        </p:spPr>
        <p:txBody>
          <a:bodyPr/>
          <a:lstStyle/>
          <a:p>
            <a:r>
              <a:rPr lang="en-IN" dirty="0" smtClean="0"/>
              <a:t>Appendix</a:t>
            </a:r>
            <a:br>
              <a:rPr lang="en-IN" dirty="0" smtClean="0"/>
            </a:br>
            <a:endParaRPr lang="en-IN" dirty="0"/>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5" y="593785"/>
            <a:ext cx="45148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70" y="1935252"/>
            <a:ext cx="39814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70" y="3769832"/>
            <a:ext cx="2686050" cy="666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79696" y="963886"/>
            <a:ext cx="5909095" cy="3139321"/>
          </a:xfrm>
          <a:prstGeom prst="rect">
            <a:avLst/>
          </a:prstGeom>
          <a:noFill/>
        </p:spPr>
        <p:txBody>
          <a:bodyPr wrap="square" rtlCol="0">
            <a:spAutoFit/>
          </a:bodyPr>
          <a:lstStyle/>
          <a:p>
            <a:pPr marL="285750" indent="-285750">
              <a:buFont typeface="Arial" pitchFamily="34" charset="0"/>
              <a:buChar char="•"/>
            </a:pPr>
            <a:r>
              <a:rPr lang="en-US" dirty="0"/>
              <a:t>Precision is a good measure to determine, when the costs of False Positive is high. For instance, email spam detection. In email spam detection, a false positive means that an email that is non-spam (actual negative) has been identified as spam (predicted spam). The email user might lose important emails if the precision is not high for the spam detection model</a:t>
            </a:r>
            <a:r>
              <a:rPr lang="en-US" dirty="0" smtClean="0"/>
              <a:t>.</a:t>
            </a:r>
          </a:p>
          <a:p>
            <a:pPr marL="285750" indent="-285750">
              <a:buFont typeface="Arial" pitchFamily="34" charset="0"/>
              <a:buChar char="•"/>
            </a:pPr>
            <a:r>
              <a:rPr lang="en-US" dirty="0"/>
              <a:t>For instance, in fraud detection or sick patient detection. If a fraudulent transaction (Actual Positive) is predicted as non-fraudulent (Predicted Negative), the consequence can be very bad for the bank.</a:t>
            </a:r>
            <a:endParaRPr lang="en-IN" dirty="0"/>
          </a:p>
        </p:txBody>
      </p:sp>
    </p:spTree>
    <p:extLst>
      <p:ext uri="{BB962C8B-B14F-4D97-AF65-F5344CB8AC3E}">
        <p14:creationId xmlns:p14="http://schemas.microsoft.com/office/powerpoint/2010/main" val="218230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Compare the CNN, YOLO and </a:t>
            </a:r>
            <a:r>
              <a:rPr lang="en-US" sz="4800" i="1" dirty="0" err="1">
                <a:solidFill>
                  <a:srgbClr val="FFFFFF"/>
                </a:solidFill>
              </a:rPr>
              <a:t>RetinaNet</a:t>
            </a:r>
            <a:r>
              <a:rPr lang="en-US" sz="4800" i="1" dirty="0">
                <a:solidFill>
                  <a:srgbClr val="FFFFFF"/>
                </a:solidFill>
              </a:rPr>
              <a:t> architectures for </a:t>
            </a:r>
            <a:br>
              <a:rPr lang="en-US" sz="4800" i="1" dirty="0">
                <a:solidFill>
                  <a:srgbClr val="FFFFFF"/>
                </a:solidFill>
              </a:rPr>
            </a:br>
            <a:r>
              <a:rPr lang="en-US" sz="4800" i="1" dirty="0">
                <a:solidFill>
                  <a:srgbClr val="FFFFFF"/>
                </a:solidFill>
              </a:rPr>
              <a:t>performance over benchmark datasets.</a:t>
            </a:r>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-PROBLEM STATEMENT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DataSet</a:t>
            </a:r>
            <a:r>
              <a:rPr lang="en-US" dirty="0" smtClean="0"/>
              <a:t> Description</a:t>
            </a:r>
            <a:endParaRPr lang="en-IN" dirty="0"/>
          </a:p>
        </p:txBody>
      </p:sp>
      <p:sp>
        <p:nvSpPr>
          <p:cNvPr id="3" name="Content Placeholder 2"/>
          <p:cNvSpPr>
            <a:spLocks noGrp="1"/>
          </p:cNvSpPr>
          <p:nvPr>
            <p:ph idx="1"/>
          </p:nvPr>
        </p:nvSpPr>
        <p:spPr/>
        <p:txBody>
          <a:bodyPr/>
          <a:lstStyle/>
          <a:p>
            <a:r>
              <a:rPr lang="en-US" dirty="0" smtClean="0"/>
              <a:t>Datasets Used</a:t>
            </a:r>
          </a:p>
          <a:p>
            <a:endParaRPr lang="en-US" dirty="0" smtClean="0"/>
          </a:p>
          <a:p>
            <a:endParaRPr lang="en-US" dirty="0"/>
          </a:p>
          <a:p>
            <a:r>
              <a:rPr lang="en-US" dirty="0" smtClean="0"/>
              <a:t>COCO 2014: </a:t>
            </a:r>
            <a:r>
              <a:rPr lang="en-US" dirty="0"/>
              <a:t>80 classes, 82,783 training, 40,504 validation, and 40,775 testing images</a:t>
            </a:r>
            <a:endParaRPr lang="en-US" dirty="0" smtClean="0"/>
          </a:p>
          <a:p>
            <a:endParaRPr lang="en-US" dirty="0"/>
          </a:p>
        </p:txBody>
      </p:sp>
    </p:spTree>
    <p:extLst>
      <p:ext uri="{BB962C8B-B14F-4D97-AF65-F5344CB8AC3E}">
        <p14:creationId xmlns:p14="http://schemas.microsoft.com/office/powerpoint/2010/main" val="121599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8A50E-0765-427B-9FA8-6F0883B20ED0}"/>
              </a:ext>
            </a:extLst>
          </p:cNvPr>
          <p:cNvSpPr>
            <a:spLocks noGrp="1"/>
          </p:cNvSpPr>
          <p:nvPr>
            <p:ph type="title"/>
          </p:nvPr>
        </p:nvSpPr>
        <p:spPr/>
        <p:txBody>
          <a:bodyPr/>
          <a:lstStyle/>
          <a:p>
            <a:r>
              <a:rPr lang="en-US" dirty="0" smtClean="0"/>
              <a:t>CNN – INCEPTION V3</a:t>
            </a:r>
            <a:endParaRPr lang="en-IN" dirty="0"/>
          </a:p>
        </p:txBody>
      </p:sp>
      <p:pic>
        <p:nvPicPr>
          <p:cNvPr id="1028" name="Picture 4" descr="Inception V3 Deep Convolutional Architecture For Classifying Ac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219" y="2165231"/>
            <a:ext cx="6786273" cy="381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06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573" y="2246822"/>
            <a:ext cx="45910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1097280" y="286603"/>
            <a:ext cx="10058400" cy="1450757"/>
          </a:xfrm>
        </p:spPr>
        <p:txBody>
          <a:bodyPr/>
          <a:lstStyle/>
          <a:p>
            <a:r>
              <a:rPr lang="en-IN" dirty="0" smtClean="0"/>
              <a:t>Test Image Results</a:t>
            </a:r>
            <a:endParaRPr lang="en-IN" dirty="0"/>
          </a:p>
        </p:txBody>
      </p:sp>
    </p:spTree>
    <p:extLst>
      <p:ext uri="{BB962C8B-B14F-4D97-AF65-F5344CB8AC3E}">
        <p14:creationId xmlns:p14="http://schemas.microsoft.com/office/powerpoint/2010/main" val="40817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4580D-8C37-4A43-980E-8323F9EC463F}"/>
              </a:ext>
            </a:extLst>
          </p:cNvPr>
          <p:cNvSpPr>
            <a:spLocks noGrp="1"/>
          </p:cNvSpPr>
          <p:nvPr>
            <p:ph type="title"/>
          </p:nvPr>
        </p:nvSpPr>
        <p:spPr/>
        <p:txBody>
          <a:bodyPr/>
          <a:lstStyle/>
          <a:p>
            <a:r>
              <a:rPr lang="en-US" dirty="0"/>
              <a:t>YOLO V3</a:t>
            </a:r>
            <a:endParaRPr lang="en-IN" dirty="0"/>
          </a:p>
        </p:txBody>
      </p:sp>
      <p:pic>
        <p:nvPicPr>
          <p:cNvPr id="3074" name="Picture 2" descr="The YOLO-v3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540" y="2398229"/>
            <a:ext cx="6578300" cy="366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4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Image Results</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879" y="2091717"/>
            <a:ext cx="7059643" cy="397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21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334A2CC-80E5-4FD8-B50F-5FBE33C1DF0C}"/>
              </a:ext>
            </a:extLst>
          </p:cNvPr>
          <p:cNvPicPr>
            <a:picLocks noChangeAspect="1"/>
          </p:cNvPicPr>
          <p:nvPr/>
        </p:nvPicPr>
        <p:blipFill>
          <a:blip r:embed="rId2"/>
          <a:stretch>
            <a:fillRect/>
          </a:stretch>
        </p:blipFill>
        <p:spPr>
          <a:xfrm>
            <a:off x="1990725" y="476250"/>
            <a:ext cx="7867650" cy="5486400"/>
          </a:xfrm>
          <a:prstGeom prst="rect">
            <a:avLst/>
          </a:prstGeom>
        </p:spPr>
      </p:pic>
    </p:spTree>
    <p:extLst>
      <p:ext uri="{BB962C8B-B14F-4D97-AF65-F5344CB8AC3E}">
        <p14:creationId xmlns:p14="http://schemas.microsoft.com/office/powerpoint/2010/main" val="369030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8A50E-0765-427B-9FA8-6F0883B20ED0}"/>
              </a:ext>
            </a:extLst>
          </p:cNvPr>
          <p:cNvSpPr>
            <a:spLocks noGrp="1"/>
          </p:cNvSpPr>
          <p:nvPr>
            <p:ph type="title"/>
          </p:nvPr>
        </p:nvSpPr>
        <p:spPr/>
        <p:txBody>
          <a:bodyPr/>
          <a:lstStyle/>
          <a:p>
            <a:r>
              <a:rPr lang="en-US" dirty="0" err="1"/>
              <a:t>RetinaNet</a:t>
            </a:r>
            <a:endParaRPr lang="en-IN" dirty="0"/>
          </a:p>
        </p:txBody>
      </p:sp>
      <p:pic>
        <p:nvPicPr>
          <p:cNvPr id="2053" name="Picture 5" descr="Sensors | Free Full-Text | Deep RetinaNet-Based Detection and  Classification of Road Markings by Visible Light Camera Sensors | 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524" y="2249479"/>
            <a:ext cx="6462943" cy="373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6083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Custom</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1_RetrospectVTI</vt:lpstr>
      <vt:lpstr>SCAAI Research Application</vt:lpstr>
      <vt:lpstr>Compare the CNN, YOLO and RetinaNet architectures for  performance over benchmark datasets.</vt:lpstr>
      <vt:lpstr>DataSet Description</vt:lpstr>
      <vt:lpstr>CNN – INCEPTION V3</vt:lpstr>
      <vt:lpstr>Test Image Results</vt:lpstr>
      <vt:lpstr>YOLO V3</vt:lpstr>
      <vt:lpstr>Test Image Results</vt:lpstr>
      <vt:lpstr>PowerPoint Presentation</vt:lpstr>
      <vt:lpstr>RetinaNet</vt:lpstr>
      <vt:lpstr>Test Image Results</vt:lpstr>
      <vt:lpstr>PowerPoint Presentation</vt:lpstr>
      <vt:lpstr>PowerPoint Presentation</vt:lpstr>
      <vt:lpstr>PowerPoint Presentation</vt:lpstr>
      <vt:lpstr>PowerPoint Presentation</vt:lpstr>
      <vt:lpstr>PowerPoint Presentation</vt:lpstr>
      <vt:lpstr>Conclusion</vt:lpstr>
      <vt:lpstr>References</vt:lpstr>
      <vt:lpstr>Appendix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2020-09-17T11:23:17Z</dcterms:created>
  <dcterms:modified xsi:type="dcterms:W3CDTF">2020-09-24T08:42:28Z</dcterms:modified>
</cp:coreProperties>
</file>