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varScale="1">
        <p:scale>
          <a:sx n="83" d="100"/>
          <a:sy n="83" d="100"/>
        </p:scale>
        <p:origin x="-1421"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F34AA0-58F6-4718-BB67-B4B118DE9B60}"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E1083-DE35-4100-92FC-0533CE24B04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34AA0-58F6-4718-BB67-B4B118DE9B60}"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E1083-DE35-4100-92FC-0533CE24B04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34AA0-58F6-4718-BB67-B4B118DE9B60}"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E1083-DE35-4100-92FC-0533CE24B04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34AA0-58F6-4718-BB67-B4B118DE9B60}"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E1083-DE35-4100-92FC-0533CE24B04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34AA0-58F6-4718-BB67-B4B118DE9B60}"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EE1083-DE35-4100-92FC-0533CE24B04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F34AA0-58F6-4718-BB67-B4B118DE9B60}"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E1083-DE35-4100-92FC-0533CE24B04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F34AA0-58F6-4718-BB67-B4B118DE9B60}" type="datetimeFigureOut">
              <a:rPr lang="en-IN" smtClean="0"/>
              <a:t>17-10-2019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EE1083-DE35-4100-92FC-0533CE24B04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34AA0-58F6-4718-BB67-B4B118DE9B60}" type="datetimeFigureOut">
              <a:rPr lang="en-IN" smtClean="0"/>
              <a:t>17-10-2019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EE1083-DE35-4100-92FC-0533CE24B04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34AA0-58F6-4718-BB67-B4B118DE9B60}" type="datetimeFigureOut">
              <a:rPr lang="en-IN" smtClean="0"/>
              <a:t>17-10-2019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EE1083-DE35-4100-92FC-0533CE24B04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34AA0-58F6-4718-BB67-B4B118DE9B60}"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EE1083-DE35-4100-92FC-0533CE24B04A}"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F34AA0-58F6-4718-BB67-B4B118DE9B60}" type="datetimeFigureOut">
              <a:rPr lang="en-IN" smtClean="0"/>
              <a:t>17-10-2019</a:t>
            </a:fld>
            <a:endParaRPr lang="en-IN"/>
          </a:p>
        </p:txBody>
      </p:sp>
      <p:sp>
        <p:nvSpPr>
          <p:cNvPr id="9" name="Slide Number Placeholder 8"/>
          <p:cNvSpPr>
            <a:spLocks noGrp="1"/>
          </p:cNvSpPr>
          <p:nvPr>
            <p:ph type="sldNum" sz="quarter" idx="11"/>
          </p:nvPr>
        </p:nvSpPr>
        <p:spPr/>
        <p:txBody>
          <a:bodyPr/>
          <a:lstStyle/>
          <a:p>
            <a:fld id="{E0EE1083-DE35-4100-92FC-0533CE24B04A}"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0EE1083-DE35-4100-92FC-0533CE24B04A}"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F34AA0-58F6-4718-BB67-B4B118DE9B60}" type="datetimeFigureOut">
              <a:rPr lang="en-IN" smtClean="0"/>
              <a:t>17-10-2019</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ree_and_open-source_software" TargetMode="External"/><Relationship Id="rId2" Type="http://schemas.openxmlformats.org/officeDocument/2006/relationships/hyperlink" Target="http://www.teamtactile.com/" TargetMode="External"/><Relationship Id="rId1" Type="http://schemas.openxmlformats.org/officeDocument/2006/relationships/slideLayout" Target="../slideLayouts/slideLayout2.xml"/><Relationship Id="rId6" Type="http://schemas.openxmlformats.org/officeDocument/2006/relationships/hyperlink" Target="https://en.wikipedia.org/wiki/AT-SPI" TargetMode="External"/><Relationship Id="rId5" Type="http://schemas.openxmlformats.org/officeDocument/2006/relationships/hyperlink" Target="https://en.wikipedia.org/wiki/GNOME" TargetMode="External"/><Relationship Id="rId4" Type="http://schemas.openxmlformats.org/officeDocument/2006/relationships/hyperlink" Target="https://en.wikipedia.org/wiki/Screen_read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2400" b="1" dirty="0" err="1" smtClean="0">
                <a:solidFill>
                  <a:schemeClr val="tx1"/>
                </a:solidFill>
              </a:rPr>
              <a:t>Aboli</a:t>
            </a:r>
            <a:r>
              <a:rPr lang="en-US" sz="2400" b="1" dirty="0" smtClean="0">
                <a:solidFill>
                  <a:schemeClr val="tx1"/>
                </a:solidFill>
              </a:rPr>
              <a:t> </a:t>
            </a:r>
            <a:r>
              <a:rPr lang="en-US" sz="2400" b="1" dirty="0" err="1" smtClean="0">
                <a:solidFill>
                  <a:schemeClr val="tx1"/>
                </a:solidFill>
              </a:rPr>
              <a:t>Marathe</a:t>
            </a:r>
            <a:endParaRPr lang="en-US" sz="2400" b="1" dirty="0" smtClean="0">
              <a:solidFill>
                <a:schemeClr val="tx1"/>
              </a:solidFill>
            </a:endParaRPr>
          </a:p>
          <a:p>
            <a:r>
              <a:rPr lang="en-US" sz="2400" b="1" dirty="0" err="1" smtClean="0">
                <a:solidFill>
                  <a:schemeClr val="tx1"/>
                </a:solidFill>
              </a:rPr>
              <a:t>Anuraag</a:t>
            </a:r>
            <a:r>
              <a:rPr lang="en-US" sz="2400" b="1" dirty="0" smtClean="0">
                <a:solidFill>
                  <a:schemeClr val="tx1"/>
                </a:solidFill>
              </a:rPr>
              <a:t> Shankar</a:t>
            </a:r>
          </a:p>
          <a:p>
            <a:r>
              <a:rPr lang="en-US" sz="2400" b="1" dirty="0" err="1" smtClean="0">
                <a:solidFill>
                  <a:schemeClr val="tx1"/>
                </a:solidFill>
              </a:rPr>
              <a:t>Mufaddal</a:t>
            </a:r>
            <a:r>
              <a:rPr lang="en-US" sz="2400" b="1" dirty="0" smtClean="0">
                <a:solidFill>
                  <a:schemeClr val="tx1"/>
                </a:solidFill>
              </a:rPr>
              <a:t> </a:t>
            </a:r>
            <a:r>
              <a:rPr lang="en-US" sz="2400" b="1" dirty="0" err="1" smtClean="0">
                <a:solidFill>
                  <a:schemeClr val="tx1"/>
                </a:solidFill>
              </a:rPr>
              <a:t>Diwan</a:t>
            </a:r>
            <a:endParaRPr lang="en-US" sz="2400" b="1" dirty="0" smtClean="0">
              <a:solidFill>
                <a:schemeClr val="tx1"/>
              </a:solidFill>
            </a:endParaRPr>
          </a:p>
          <a:p>
            <a:r>
              <a:rPr lang="en-US" sz="2400" b="1" dirty="0" err="1" smtClean="0">
                <a:solidFill>
                  <a:schemeClr val="tx1"/>
                </a:solidFill>
              </a:rPr>
              <a:t>Saloni</a:t>
            </a:r>
            <a:r>
              <a:rPr lang="en-US" sz="2400" b="1" dirty="0" smtClean="0">
                <a:solidFill>
                  <a:schemeClr val="tx1"/>
                </a:solidFill>
              </a:rPr>
              <a:t> Parekh</a:t>
            </a:r>
            <a:endParaRPr lang="en-IN" sz="2400" b="1" dirty="0">
              <a:solidFill>
                <a:schemeClr val="tx1"/>
              </a:solidFill>
            </a:endParaRPr>
          </a:p>
        </p:txBody>
      </p:sp>
      <p:sp>
        <p:nvSpPr>
          <p:cNvPr id="6" name="Rectangle 5"/>
          <p:cNvSpPr/>
          <p:nvPr/>
        </p:nvSpPr>
        <p:spPr>
          <a:xfrm>
            <a:off x="1115616" y="1124744"/>
            <a:ext cx="6635151" cy="132343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RAKATHON 2.0</a:t>
            </a:r>
            <a:endParaRPr lang="en-US" sz="8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591567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pPr marL="114300" indent="0">
              <a:buNone/>
            </a:pPr>
            <a:r>
              <a:rPr lang="en-US" b="1" dirty="0" smtClean="0">
                <a:latin typeface="Times New Roman" pitchFamily="18" charset="0"/>
                <a:cs typeface="Times New Roman" pitchFamily="18" charset="0"/>
              </a:rPr>
              <a:t>THEME: COMMUNITY</a:t>
            </a:r>
          </a:p>
          <a:p>
            <a:pPr marL="114300" indent="0">
              <a:buNone/>
            </a:pPr>
            <a:endParaRPr lang="en-US" b="1" dirty="0">
              <a:latin typeface="Times New Roman" pitchFamily="18" charset="0"/>
              <a:cs typeface="Times New Roman" pitchFamily="18" charset="0"/>
            </a:endParaRPr>
          </a:p>
          <a:p>
            <a:pPr marL="114300" indent="0">
              <a:buNone/>
            </a:pPr>
            <a:endParaRPr lang="en-US" b="1"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            Develop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complete application using AI that </a:t>
            </a:r>
            <a:r>
              <a:rPr lang="en-US" dirty="0">
                <a:latin typeface="Times New Roman" pitchFamily="18" charset="0"/>
                <a:cs typeface="Times New Roman" pitchFamily="18" charset="0"/>
              </a:rPr>
              <a:t>will allow the </a:t>
            </a:r>
            <a:r>
              <a:rPr lang="en-US" dirty="0" smtClean="0">
                <a:latin typeface="Times New Roman" pitchFamily="18" charset="0"/>
                <a:cs typeface="Times New Roman" pitchFamily="18" charset="0"/>
              </a:rPr>
              <a:t>visually impaired to give examinations, with no external aid. To conduct examinations independent of </a:t>
            </a:r>
            <a:r>
              <a:rPr lang="en-US" dirty="0">
                <a:latin typeface="Times New Roman" pitchFamily="18" charset="0"/>
                <a:cs typeface="Times New Roman" pitchFamily="18" charset="0"/>
              </a:rPr>
              <a:t>scribes, expensive hardware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Braille keyboards) and inefficient software. </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96731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TAKE ON THE PROBLEM</a:t>
            </a:r>
            <a:endParaRPr lang="en-IN" dirty="0"/>
          </a:p>
        </p:txBody>
      </p:sp>
      <p:sp>
        <p:nvSpPr>
          <p:cNvPr id="3" name="Content Placeholder 2"/>
          <p:cNvSpPr>
            <a:spLocks noGrp="1"/>
          </p:cNvSpPr>
          <p:nvPr>
            <p:ph idx="1"/>
          </p:nvPr>
        </p:nvSpPr>
        <p:spPr/>
        <p:txBody>
          <a:bodyPr>
            <a:normAutofit fontScale="92500" lnSpcReduction="10000"/>
          </a:bodyPr>
          <a:lstStyle/>
          <a:p>
            <a:pPr marL="114300" indent="0">
              <a:buNone/>
            </a:pPr>
            <a:r>
              <a:rPr lang="en-IN" dirty="0">
                <a:latin typeface="Times New Roman" pitchFamily="18" charset="0"/>
                <a:cs typeface="Times New Roman" pitchFamily="18" charset="0"/>
              </a:rPr>
              <a:t>Visually impaired students all over India are facing massive issues on a daily basis while giving examinations. There are multiple NGOs and activists working every day to get scribes for the visually impaired. Hundreds of hours are wasted every week in arranging scribes, and managing this process. </a:t>
            </a:r>
            <a:r>
              <a:rPr lang="en-IN" dirty="0" err="1">
                <a:latin typeface="Times New Roman" pitchFamily="18" charset="0"/>
                <a:cs typeface="Times New Roman" pitchFamily="18" charset="0"/>
              </a:rPr>
              <a:t>Inspite</a:t>
            </a:r>
            <a:r>
              <a:rPr lang="en-IN" dirty="0">
                <a:latin typeface="Times New Roman" pitchFamily="18" charset="0"/>
                <a:cs typeface="Times New Roman" pitchFamily="18" charset="0"/>
              </a:rPr>
              <a:t> of all these efforts, scribes tend to be inefficient in transferring the ideas of the candidates and their originality cannot shine through! Currently there is not a single software to aid visually impaired students and guide them through the complete examination. The existing software are only screen reading software</a:t>
            </a:r>
            <a:r>
              <a:rPr lang="en-IN" dirty="0" smtClean="0">
                <a:latin typeface="Times New Roman" pitchFamily="18" charset="0"/>
                <a:cs typeface="Times New Roman" pitchFamily="18" charset="0"/>
              </a:rPr>
              <a:t>. While </a:t>
            </a:r>
            <a:r>
              <a:rPr lang="en-IN" dirty="0">
                <a:latin typeface="Times New Roman" pitchFamily="18" charset="0"/>
                <a:cs typeface="Times New Roman" pitchFamily="18" charset="0"/>
              </a:rPr>
              <a:t>giving the examinations, the students require constant assistance with the procedure and waste time in overcoming their disability, rather than attempting to score. To guide the candidates at every stage they need help, without human assistance and to make their exam giving process as smooth as possible</a:t>
            </a:r>
            <a:r>
              <a:rPr lang="en-IN" dirty="0" smtClean="0">
                <a:latin typeface="Times New Roman" pitchFamily="18" charset="0"/>
                <a:cs typeface="Times New Roman" pitchFamily="18" charset="0"/>
              </a:rPr>
              <a:t>. We </a:t>
            </a:r>
            <a:r>
              <a:rPr lang="en-IN" dirty="0">
                <a:latin typeface="Times New Roman" pitchFamily="18" charset="0"/>
                <a:cs typeface="Times New Roman" pitchFamily="18" charset="0"/>
              </a:rPr>
              <a:t>also intend to eliminate </a:t>
            </a:r>
            <a:r>
              <a:rPr lang="en-IN" dirty="0" err="1">
                <a:latin typeface="Times New Roman" pitchFamily="18" charset="0"/>
                <a:cs typeface="Times New Roman" pitchFamily="18" charset="0"/>
              </a:rPr>
              <a:t>lumbersome</a:t>
            </a:r>
            <a:r>
              <a:rPr lang="en-IN" dirty="0">
                <a:latin typeface="Times New Roman" pitchFamily="18" charset="0"/>
                <a:cs typeface="Times New Roman" pitchFamily="18" charset="0"/>
              </a:rPr>
              <a:t> hardware such as Braille keyboards and additional software.</a:t>
            </a:r>
          </a:p>
          <a:p>
            <a:endParaRPr lang="en-IN" dirty="0"/>
          </a:p>
        </p:txBody>
      </p:sp>
    </p:spTree>
    <p:extLst>
      <p:ext uri="{BB962C8B-B14F-4D97-AF65-F5344CB8AC3E}">
        <p14:creationId xmlns:p14="http://schemas.microsoft.com/office/powerpoint/2010/main" val="2177619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WORKS</a:t>
            </a:r>
            <a:endParaRPr lang="en-IN" dirty="0"/>
          </a:p>
        </p:txBody>
      </p:sp>
      <p:sp>
        <p:nvSpPr>
          <p:cNvPr id="3" name="Content Placeholder 2"/>
          <p:cNvSpPr>
            <a:spLocks noGrp="1"/>
          </p:cNvSpPr>
          <p:nvPr>
            <p:ph idx="1"/>
          </p:nvPr>
        </p:nvSpPr>
        <p:spPr>
          <a:xfrm>
            <a:off x="457200" y="1268760"/>
            <a:ext cx="7620000" cy="5132040"/>
          </a:xfrm>
        </p:spPr>
        <p:txBody>
          <a:bodyPr numCol="2">
            <a:normAutofit fontScale="62500" lnSpcReduction="20000"/>
          </a:bodyPr>
          <a:lstStyle/>
          <a:p>
            <a:pPr marL="114300" indent="0">
              <a:buNone/>
            </a:pPr>
            <a:r>
              <a:rPr lang="en-US" dirty="0"/>
              <a:t/>
            </a:r>
            <a:br>
              <a:rPr lang="en-US" dirty="0"/>
            </a:br>
            <a:r>
              <a:rPr lang="en-US" b="1" u="sng" dirty="0">
                <a:solidFill>
                  <a:schemeClr val="accent2">
                    <a:lumMod val="50000"/>
                  </a:schemeClr>
                </a:solidFill>
              </a:rPr>
              <a:t>-NVDA</a:t>
            </a:r>
            <a:endParaRPr lang="en-IN" u="sng" dirty="0">
              <a:solidFill>
                <a:schemeClr val="accent2">
                  <a:lumMod val="50000"/>
                </a:schemeClr>
              </a:solidFill>
            </a:endParaRPr>
          </a:p>
          <a:p>
            <a:pPr marL="114300" indent="0">
              <a:buNone/>
            </a:pPr>
            <a:r>
              <a:rPr lang="en-US" dirty="0"/>
              <a:t> </a:t>
            </a:r>
            <a:endParaRPr lang="en-IN" dirty="0"/>
          </a:p>
          <a:p>
            <a:pPr marL="114300" indent="0">
              <a:buNone/>
            </a:pPr>
            <a:r>
              <a:rPr lang="en-IN" dirty="0"/>
              <a:t>NVDA (</a:t>
            </a:r>
            <a:r>
              <a:rPr lang="en-IN" dirty="0" err="1"/>
              <a:t>NonVisual</a:t>
            </a:r>
            <a:r>
              <a:rPr lang="en-IN" dirty="0"/>
              <a:t> Desktop Access) is a free "screen reader" which enables blind and vision impaired people to use computers. It reads the text on the screen in a computerized voice. You can control what is read to you by moving the cursor to the relevant area of text with a mouse or the arrows on your keyboard.</a:t>
            </a:r>
          </a:p>
          <a:p>
            <a:pPr marL="114300" indent="0" fontAlgn="base">
              <a:buNone/>
            </a:pPr>
            <a:r>
              <a:rPr lang="en-IN" dirty="0"/>
              <a:t>NVDA can also convert the text into braille if the computer user owns a device called a "braille display".</a:t>
            </a:r>
          </a:p>
          <a:p>
            <a:pPr marL="114300" indent="0">
              <a:buNone/>
            </a:pPr>
            <a:r>
              <a:rPr lang="en-IN" b="1" dirty="0"/>
              <a:t> </a:t>
            </a:r>
            <a:endParaRPr lang="en-IN" dirty="0"/>
          </a:p>
          <a:p>
            <a:pPr marL="114300" indent="0">
              <a:buNone/>
            </a:pPr>
            <a:r>
              <a:rPr lang="en-IN" b="1" dirty="0"/>
              <a:t> </a:t>
            </a:r>
            <a:endParaRPr lang="en-IN" dirty="0"/>
          </a:p>
          <a:p>
            <a:pPr marL="114300" indent="0">
              <a:buNone/>
            </a:pPr>
            <a:r>
              <a:rPr lang="en-IN" b="1" dirty="0">
                <a:solidFill>
                  <a:srgbClr val="7030A0"/>
                </a:solidFill>
              </a:rPr>
              <a:t>-</a:t>
            </a:r>
            <a:r>
              <a:rPr lang="en-IN" b="1" u="sng" dirty="0">
                <a:solidFill>
                  <a:srgbClr val="7030A0"/>
                </a:solidFill>
                <a:hlinkClick r:id="rId2"/>
              </a:rPr>
              <a:t>TACTILE</a:t>
            </a:r>
            <a:r>
              <a:rPr lang="en-IN" b="1" dirty="0">
                <a:solidFill>
                  <a:srgbClr val="7030A0"/>
                </a:solidFill>
              </a:rPr>
              <a:t> </a:t>
            </a:r>
            <a:endParaRPr lang="en-IN" dirty="0">
              <a:solidFill>
                <a:srgbClr val="7030A0"/>
              </a:solidFill>
            </a:endParaRPr>
          </a:p>
          <a:p>
            <a:pPr marL="114300" indent="0">
              <a:buNone/>
            </a:pPr>
            <a:r>
              <a:rPr lang="en-IN" b="1" dirty="0"/>
              <a:t> </a:t>
            </a:r>
            <a:endParaRPr lang="en-IN" dirty="0"/>
          </a:p>
          <a:p>
            <a:pPr marL="114300" indent="0">
              <a:buNone/>
            </a:pPr>
            <a:r>
              <a:rPr lang="en-IN" b="1" dirty="0"/>
              <a:t>Text-to-Braille Converter</a:t>
            </a:r>
            <a:endParaRPr lang="en-IN" dirty="0"/>
          </a:p>
          <a:p>
            <a:pPr marL="114300" indent="0">
              <a:buNone/>
            </a:pPr>
            <a:r>
              <a:rPr lang="en-IN" dirty="0"/>
              <a:t>Developed by a team at MIT, this prototype hopes to bring text-to-braille conversion to a wider audience. Although this product is still in development, the goal is to make this technology affordable and accessible for the visually impaired community. About the width of a paperback book page, this device will be easy to carry around and use on the go.</a:t>
            </a:r>
          </a:p>
          <a:p>
            <a:pPr marL="114300" indent="0">
              <a:buNone/>
            </a:pPr>
            <a:endParaRPr lang="en-IN" dirty="0"/>
          </a:p>
          <a:p>
            <a:pPr marL="114300" indent="0">
              <a:buNone/>
            </a:pPr>
            <a:r>
              <a:rPr lang="en-IN" dirty="0"/>
              <a:t> </a:t>
            </a:r>
          </a:p>
          <a:p>
            <a:pPr marL="114300" indent="0">
              <a:buNone/>
            </a:pPr>
            <a:r>
              <a:rPr lang="en-US" b="1" u="sng" dirty="0">
                <a:solidFill>
                  <a:schemeClr val="accent2">
                    <a:lumMod val="75000"/>
                  </a:schemeClr>
                </a:solidFill>
              </a:rPr>
              <a:t>-ORCA (Linux)</a:t>
            </a:r>
            <a:endParaRPr lang="en-IN" u="sng" dirty="0">
              <a:solidFill>
                <a:schemeClr val="accent2">
                  <a:lumMod val="75000"/>
                </a:schemeClr>
              </a:solidFill>
            </a:endParaRPr>
          </a:p>
          <a:p>
            <a:pPr marL="114300" indent="0">
              <a:buNone/>
            </a:pPr>
            <a:r>
              <a:rPr lang="en-US" dirty="0"/>
              <a:t> </a:t>
            </a:r>
            <a:endParaRPr lang="en-IN" dirty="0"/>
          </a:p>
          <a:p>
            <a:pPr marL="114300" indent="0">
              <a:buNone/>
            </a:pPr>
            <a:r>
              <a:rPr lang="en-IN" b="1" dirty="0"/>
              <a:t>Orca</a:t>
            </a:r>
            <a:r>
              <a:rPr lang="en-IN" dirty="0"/>
              <a:t> is a </a:t>
            </a:r>
            <a:r>
              <a:rPr lang="en-IN" dirty="0">
                <a:hlinkClick r:id="rId3" tooltip="Free and open-source software"/>
              </a:rPr>
              <a:t>free and open-source</a:t>
            </a:r>
            <a:r>
              <a:rPr lang="en-IN" dirty="0"/>
              <a:t>, flexible, extensible </a:t>
            </a:r>
            <a:r>
              <a:rPr lang="en-IN" dirty="0">
                <a:hlinkClick r:id="rId4" tooltip="Screen reader"/>
              </a:rPr>
              <a:t>screen reader</a:t>
            </a:r>
            <a:r>
              <a:rPr lang="en-IN" dirty="0"/>
              <a:t> from the </a:t>
            </a:r>
            <a:r>
              <a:rPr lang="en-IN" dirty="0">
                <a:hlinkClick r:id="rId5" tooltip="GNOME"/>
              </a:rPr>
              <a:t>GNOME</a:t>
            </a:r>
            <a:r>
              <a:rPr lang="en-IN" dirty="0"/>
              <a:t> project for individuals who are blind or visually impaired. Using various combinations of speech synthesis and braille, Orca helps provide access to applications and toolkits that support the </a:t>
            </a:r>
            <a:r>
              <a:rPr lang="en-IN" dirty="0">
                <a:hlinkClick r:id="rId6" tooltip="AT-SPI"/>
              </a:rPr>
              <a:t>AT-SPI</a:t>
            </a:r>
            <a:r>
              <a:rPr lang="en-IN" dirty="0"/>
              <a:t> .</a:t>
            </a:r>
          </a:p>
          <a:p>
            <a:pPr marL="114300" indent="0">
              <a:buNone/>
            </a:pPr>
            <a:r>
              <a:rPr lang="en-US" dirty="0"/>
              <a:t> </a:t>
            </a:r>
            <a:endParaRPr lang="en-IN" dirty="0"/>
          </a:p>
          <a:p>
            <a:pPr marL="114300" indent="0">
              <a:buNone/>
            </a:pPr>
            <a:r>
              <a:rPr lang="en-US" dirty="0"/>
              <a:t> </a:t>
            </a:r>
            <a:endParaRPr lang="en-US" dirty="0" smtClean="0"/>
          </a:p>
          <a:p>
            <a:pPr marL="114300" indent="0">
              <a:buNone/>
            </a:pPr>
            <a:endParaRPr lang="en-US" dirty="0" smtClean="0"/>
          </a:p>
          <a:p>
            <a:pPr marL="114300" indent="0">
              <a:buNone/>
            </a:pPr>
            <a:endParaRPr lang="en-IN" dirty="0"/>
          </a:p>
          <a:p>
            <a:pPr marL="114300" indent="0">
              <a:buNone/>
            </a:pPr>
            <a:r>
              <a:rPr lang="en-US" b="1" u="sng" dirty="0">
                <a:solidFill>
                  <a:srgbClr val="7030A0"/>
                </a:solidFill>
              </a:rPr>
              <a:t>-</a:t>
            </a:r>
            <a:r>
              <a:rPr lang="en-US" b="1" u="sng" dirty="0" smtClean="0">
                <a:solidFill>
                  <a:srgbClr val="7030A0"/>
                </a:solidFill>
              </a:rPr>
              <a:t>JAWS</a:t>
            </a:r>
          </a:p>
          <a:p>
            <a:pPr marL="114300" indent="0">
              <a:buNone/>
            </a:pPr>
            <a:endParaRPr lang="en-IN" dirty="0"/>
          </a:p>
          <a:p>
            <a:pPr marL="114300" indent="0">
              <a:buNone/>
            </a:pPr>
            <a:r>
              <a:rPr lang="en-IN" dirty="0"/>
              <a:t>Developed for computer users whose vision loss prevents them from seeing screen content or navigating with a mouse. JAWS provides speech and Braille output for the most popular computer applications on your PC. You will be able to navigate the Internet, write a document, read an email and create presentations from your office, remote desktop, or from home.</a:t>
            </a:r>
          </a:p>
          <a:p>
            <a:endParaRPr lang="en-IN" dirty="0"/>
          </a:p>
        </p:txBody>
      </p:sp>
    </p:spTree>
    <p:extLst>
      <p:ext uri="{BB962C8B-B14F-4D97-AF65-F5344CB8AC3E}">
        <p14:creationId xmlns:p14="http://schemas.microsoft.com/office/powerpoint/2010/main" val="842986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normAutofit/>
          </a:bodyPr>
          <a:lstStyle/>
          <a:p>
            <a:r>
              <a:rPr lang="en-US" b="1" dirty="0" smtClean="0">
                <a:latin typeface="Times New Roman" pitchFamily="18" charset="0"/>
                <a:cs typeface="Times New Roman" pitchFamily="18" charset="0"/>
              </a:rPr>
              <a:t>NONE OF THESE SOFTWARE CONDUCT COMPLETE EXAMINATIONS FOR THE VISUALLY IMPAIRED</a:t>
            </a:r>
          </a:p>
          <a:p>
            <a:endParaRPr lang="en-US" b="1" dirty="0">
              <a:latin typeface="Times New Roman" pitchFamily="18" charset="0"/>
              <a:cs typeface="Times New Roman" pitchFamily="18" charset="0"/>
            </a:endParaRPr>
          </a:p>
          <a:p>
            <a:pPr marL="114300" indent="0">
              <a:buNone/>
            </a:pP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NONE OF THESE SOFTWARE ACCEPT SPOKEN ANSWERS FROM CANDIDATE AND PROCESSES THE ANSWERS SIMULTANEOUSLY</a:t>
            </a:r>
          </a:p>
          <a:p>
            <a:endParaRPr lang="en-US" b="1" dirty="0">
              <a:latin typeface="Times New Roman" pitchFamily="18" charset="0"/>
              <a:cs typeface="Times New Roman" pitchFamily="18" charset="0"/>
            </a:endParaRPr>
          </a:p>
          <a:p>
            <a:pPr marL="114300" indent="0">
              <a:buNone/>
            </a:pP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NONE OF THESE SOFTWARE CAN CONDUCT EXAMINATIONS INDEPENDENT OF BRAILLE KEYBOARDS OR ADDITIONAL SOFTWARE.</a:t>
            </a: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NONE OF THESE SOFTWARES ARE THE ANSWER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180616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To develop a complete </a:t>
            </a:r>
            <a:r>
              <a:rPr lang="en-IN" dirty="0" err="1"/>
              <a:t>chatbot</a:t>
            </a:r>
            <a:r>
              <a:rPr lang="en-IN" dirty="0"/>
              <a:t> that guides, assists and conducts examinations for the visually impaired. The Board or Society conducting the examination must submit their question paper to us in a format easily available, and specified by us. Our program will analyse the paper, and convert into a form easily understandable in audio format. It will then read out the questions, repeating them if required and enunciate all the words perfectly. It will then accept answers from the candidate, who will speak into a microphone or headset, and the software will convert the answers to text. But the answers may not always be in the expected form, and our program will handle such exceptions. Simple short commands will be provided in the program to allow the candidate to break the exam flow, ask for technical assistance or help in general, thus eliminating human assistance. Furthermore, the answers will be provided to the Board in a convenient format for evaluation and further assessment. We believe that we can expand our software to multiple users over various countries, domains and handicaps.</a:t>
            </a:r>
          </a:p>
          <a:p>
            <a:endParaRPr lang="en-IN" dirty="0"/>
          </a:p>
        </p:txBody>
      </p:sp>
    </p:spTree>
    <p:extLst>
      <p:ext uri="{BB962C8B-B14F-4D97-AF65-F5344CB8AC3E}">
        <p14:creationId xmlns:p14="http://schemas.microsoft.com/office/powerpoint/2010/main" val="3080786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36</TotalTime>
  <Words>485</Words>
  <Application>Microsoft Office PowerPoint</Application>
  <PresentationFormat>On-screen Show (4:3)</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PowerPoint Presentation</vt:lpstr>
      <vt:lpstr>PROBLEM STATEMENT</vt:lpstr>
      <vt:lpstr>OUR  TAKE ON THE PROBLEM</vt:lpstr>
      <vt:lpstr>PREVIOUS WORKS</vt:lpstr>
      <vt:lpstr>PowerPoint Presentation</vt:lpstr>
      <vt:lpstr>OUR 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Aboli</dc:creator>
  <cp:lastModifiedBy>Aboli</cp:lastModifiedBy>
  <cp:revision>8</cp:revision>
  <dcterms:created xsi:type="dcterms:W3CDTF">2019-10-17T10:14:55Z</dcterms:created>
  <dcterms:modified xsi:type="dcterms:W3CDTF">2019-10-17T10:51:53Z</dcterms:modified>
</cp:coreProperties>
</file>