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5"/>
  </p:notesMasterIdLst>
  <p:handoutMasterIdLst>
    <p:handoutMasterId r:id="rId16"/>
  </p:handoutMasterIdLst>
  <p:sldIdLst>
    <p:sldId id="267" r:id="rId5"/>
    <p:sldId id="278" r:id="rId6"/>
    <p:sldId id="283" r:id="rId7"/>
    <p:sldId id="271" r:id="rId8"/>
    <p:sldId id="272" r:id="rId9"/>
    <p:sldId id="273" r:id="rId10"/>
    <p:sldId id="284" r:id="rId11"/>
    <p:sldId id="285" r:id="rId12"/>
    <p:sldId id="286" r:id="rId13"/>
    <p:sldId id="282"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6" d="100"/>
          <a:sy n="86" d="100"/>
        </p:scale>
        <p:origin x="562" y="5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10/30/2021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10/30/2021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10/30/2021</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10/30/2021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10/30/2021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10/30/2021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10/30/2021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10/30/2021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10/30/2021</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10/30/2021</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10/30/2021</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10/30/2021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10/30/2021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10/30/2021</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Curt-Park/rainbow-is-all-you-need"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dirty="0"/>
              <a:t>Honors in Machine Learning and Artificial Intelligence</a:t>
            </a:r>
            <a:br>
              <a:rPr lang="en-US" dirty="0"/>
            </a:br>
            <a:r>
              <a:rPr lang="en-US" sz="2800" dirty="0"/>
              <a:t>Mini Project</a:t>
            </a:r>
            <a:br>
              <a:rPr lang="en-US" sz="2800" dirty="0"/>
            </a:br>
            <a:r>
              <a:rPr lang="en-US" sz="2800" dirty="0"/>
              <a:t>Evaluating the performance of Deep Reinforcement Learning for solving the Cartpole Problem</a:t>
            </a:r>
            <a:endParaRPr lang="en-US" dirty="0"/>
          </a:p>
        </p:txBody>
      </p:sp>
      <p:sp>
        <p:nvSpPr>
          <p:cNvPr id="3" name="Subtitle 2"/>
          <p:cNvSpPr>
            <a:spLocks noGrp="1"/>
          </p:cNvSpPr>
          <p:nvPr>
            <p:ph type="subTitle" idx="1"/>
          </p:nvPr>
        </p:nvSpPr>
        <p:spPr>
          <a:xfrm>
            <a:off x="1382103" y="3573017"/>
            <a:ext cx="9429931" cy="1224136"/>
          </a:xfrm>
        </p:spPr>
        <p:txBody>
          <a:bodyPr>
            <a:normAutofit fontScale="85000" lnSpcReduction="20000"/>
          </a:bodyPr>
          <a:lstStyle/>
          <a:p>
            <a:r>
              <a:rPr lang="en-US" cap="none" dirty="0"/>
              <a:t>Aboli Marathe</a:t>
            </a:r>
          </a:p>
          <a:p>
            <a:endParaRPr lang="en-US" cap="none" dirty="0"/>
          </a:p>
          <a:p>
            <a:r>
              <a:rPr lang="en-US" cap="none" dirty="0"/>
              <a:t>Roll No. </a:t>
            </a:r>
            <a:r>
              <a:rPr lang="en-US" dirty="0"/>
              <a:t>41301 | PRN. </a:t>
            </a:r>
            <a:r>
              <a:rPr lang="en-IN" dirty="0"/>
              <a:t>71900008E | </a:t>
            </a:r>
            <a:r>
              <a:rPr lang="en-US" dirty="0"/>
              <a:t>be 3</a:t>
            </a:r>
          </a:p>
          <a:p>
            <a:endParaRPr lang="en-US" dirty="0"/>
          </a:p>
          <a:p>
            <a:r>
              <a:rPr lang="en-US" cap="none" dirty="0"/>
              <a:t>Department Of Computer Engineering</a:t>
            </a:r>
          </a:p>
          <a:p>
            <a:r>
              <a:rPr lang="en-US" cap="none" dirty="0"/>
              <a:t>Pune Institute Of Computer Technology</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218883" y="1803400"/>
            <a:ext cx="10420145" cy="4267201"/>
          </a:xfrm>
        </p:spPr>
        <p:txBody>
          <a:bodyPr>
            <a:normAutofit fontScale="62500" lnSpcReduction="20000"/>
          </a:bodyPr>
          <a:lstStyle/>
          <a:p>
            <a:pPr marL="0" indent="0">
              <a:buNone/>
            </a:pPr>
            <a:r>
              <a:rPr lang="en-US" dirty="0"/>
              <a:t>1. V. </a:t>
            </a:r>
            <a:r>
              <a:rPr lang="en-US" dirty="0" err="1"/>
              <a:t>Mnih</a:t>
            </a:r>
            <a:r>
              <a:rPr lang="en-US" dirty="0"/>
              <a:t> et al., "Human-level control through deep reinforcement learning." Nature, 518 (7540):529–533, 2015.</a:t>
            </a:r>
          </a:p>
          <a:p>
            <a:pPr marL="0" indent="0">
              <a:buNone/>
            </a:pPr>
            <a:r>
              <a:rPr lang="en-US" dirty="0"/>
              <a:t>2. van Hasselt et al., "Deep Reinforcement Learning with Double Q-learning." arXiv preprint arXiv:1509.06461, 2015.</a:t>
            </a:r>
          </a:p>
          <a:p>
            <a:pPr marL="0" indent="0">
              <a:buNone/>
            </a:pPr>
            <a:r>
              <a:rPr lang="en-US" dirty="0"/>
              <a:t>3. T. </a:t>
            </a:r>
            <a:r>
              <a:rPr lang="en-US" dirty="0" err="1"/>
              <a:t>Schaul</a:t>
            </a:r>
            <a:r>
              <a:rPr lang="en-US" dirty="0"/>
              <a:t> et al., "Prioritized Experience Replay." arXiv preprint arXiv:1511.05952, 2015.</a:t>
            </a:r>
          </a:p>
          <a:p>
            <a:pPr marL="0" indent="0">
              <a:buNone/>
            </a:pPr>
            <a:r>
              <a:rPr lang="en-US" dirty="0"/>
              <a:t>4. Z. Wang et al., "Dueling Network Architectures for Deep Reinforcement Learning." arXiv preprint arXiv:1511.06581, 2015.</a:t>
            </a:r>
          </a:p>
          <a:p>
            <a:pPr marL="0" indent="0">
              <a:buNone/>
            </a:pPr>
            <a:r>
              <a:rPr lang="en-US" dirty="0"/>
              <a:t>5. M. Fortunato et al., "Noisy Networks for Exploration." arXiv preprint arXiv:1706.10295, 2017.</a:t>
            </a:r>
          </a:p>
          <a:p>
            <a:pPr marL="0" indent="0">
              <a:buNone/>
            </a:pPr>
            <a:r>
              <a:rPr lang="en-US" dirty="0"/>
              <a:t>6. M. G. Bellemare et al., "A Distributional Perspective on Reinforcement Learning." arXiv preprint arXiv:1707.06887, 2017.</a:t>
            </a:r>
          </a:p>
          <a:p>
            <a:pPr marL="0" indent="0">
              <a:buNone/>
            </a:pPr>
            <a:r>
              <a:rPr lang="en-US" dirty="0"/>
              <a:t>7. R. S. Sutton, "Learning to predict by the methods of temporal differences." Machine learning, 3(1):9–44, 1988.</a:t>
            </a:r>
          </a:p>
          <a:p>
            <a:pPr marL="0" indent="0">
              <a:buNone/>
            </a:pPr>
            <a:r>
              <a:rPr lang="en-US" dirty="0"/>
              <a:t>8. M. Hessel et al., "Rainbow: Combining Improvements in Deep Reinforcement Learning." arXiv preprint arXiv:1710.02298, 2017.</a:t>
            </a:r>
          </a:p>
          <a:p>
            <a:pPr marL="0" indent="0">
              <a:buNone/>
            </a:pPr>
            <a:r>
              <a:rPr lang="en-US" dirty="0"/>
              <a:t>9. </a:t>
            </a:r>
            <a:r>
              <a:rPr lang="en-US" dirty="0">
                <a:hlinkClick r:id="rId2"/>
              </a:rPr>
              <a:t>https://github.com/Curt-Park/rainbow-is-all-you-need</a:t>
            </a:r>
            <a:endParaRPr lang="en-US" dirty="0"/>
          </a:p>
          <a:p>
            <a:pPr marL="0" indent="0">
              <a:buNone/>
            </a:pPr>
            <a:r>
              <a:rPr lang="en-US" dirty="0"/>
              <a:t>10. </a:t>
            </a:r>
            <a:r>
              <a:rPr lang="en-US" dirty="0" err="1"/>
              <a:t>Mnih</a:t>
            </a:r>
            <a:r>
              <a:rPr lang="en-US" dirty="0"/>
              <a:t>, Volodymyr, et al. "Playing </a:t>
            </a:r>
            <a:r>
              <a:rPr lang="en-US" dirty="0" err="1"/>
              <a:t>atari</a:t>
            </a:r>
            <a:r>
              <a:rPr lang="en-US" dirty="0"/>
              <a:t> with deep reinforcement learning." arXiv preprint arXiv:1312.5602 (2013).</a:t>
            </a:r>
          </a:p>
        </p:txBody>
      </p:sp>
    </p:spTree>
    <p:extLst>
      <p:ext uri="{BB962C8B-B14F-4D97-AF65-F5344CB8AC3E}">
        <p14:creationId xmlns:p14="http://schemas.microsoft.com/office/powerpoint/2010/main" val="423777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pPr marL="0" indent="0">
              <a:buNone/>
            </a:pPr>
            <a:r>
              <a:rPr lang="en-US" dirty="0"/>
              <a:t>Reinforcement learning is an area of machine learning concerned with how intelligent agents ought to take actions in an environment in order to maximize the notion of cumulative reward.</a:t>
            </a:r>
          </a:p>
          <a:p>
            <a:pPr marL="0" indent="0">
              <a:buNone/>
            </a:pPr>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84A2-1BA9-4B38-877D-28997F0AEBA0}"/>
              </a:ext>
            </a:extLst>
          </p:cNvPr>
          <p:cNvSpPr>
            <a:spLocks noGrp="1"/>
          </p:cNvSpPr>
          <p:nvPr>
            <p:ph type="title"/>
          </p:nvPr>
        </p:nvSpPr>
        <p:spPr>
          <a:xfrm>
            <a:off x="1218883" y="431800"/>
            <a:ext cx="9751060" cy="1168400"/>
          </a:xfrm>
        </p:spPr>
        <p:txBody>
          <a:bodyPr anchor="b">
            <a:normAutofit/>
          </a:bodyPr>
          <a:lstStyle/>
          <a:p>
            <a:r>
              <a:rPr lang="en-US" dirty="0"/>
              <a:t>Cartpole problem</a:t>
            </a:r>
            <a:br>
              <a:rPr lang="en-US" dirty="0"/>
            </a:br>
            <a:endParaRPr lang="en-IN" dirty="0"/>
          </a:p>
        </p:txBody>
      </p:sp>
      <p:sp>
        <p:nvSpPr>
          <p:cNvPr id="3" name="Content Placeholder 2">
            <a:extLst>
              <a:ext uri="{FF2B5EF4-FFF2-40B4-BE49-F238E27FC236}">
                <a16:creationId xmlns:a16="http://schemas.microsoft.com/office/drawing/2014/main" id="{BC5522F9-CD97-4939-9305-83AF2A0B52B5}"/>
              </a:ext>
            </a:extLst>
          </p:cNvPr>
          <p:cNvSpPr>
            <a:spLocks noGrp="1"/>
          </p:cNvSpPr>
          <p:nvPr>
            <p:ph sz="half" idx="1"/>
          </p:nvPr>
        </p:nvSpPr>
        <p:spPr>
          <a:xfrm>
            <a:off x="1218883" y="1803400"/>
            <a:ext cx="4773956" cy="4267200"/>
          </a:xfrm>
        </p:spPr>
        <p:txBody>
          <a:bodyPr>
            <a:normAutofit/>
          </a:bodyPr>
          <a:lstStyle/>
          <a:p>
            <a:pPr marL="0" indent="0">
              <a:buNone/>
            </a:pPr>
            <a:r>
              <a:rPr lang="en-US" dirty="0"/>
              <a:t>Cartpole - known also as an Inverted Pendulum is a pendulum with a center of gravity above its pivot point. It’s unstable but can be controlled by moving the pivot point under the center of mass. The goal is to keep the cartpole balanced by applying appropriate forces to a pivot point.</a:t>
            </a:r>
            <a:endParaRPr lang="en-IN" dirty="0"/>
          </a:p>
        </p:txBody>
      </p:sp>
      <p:pic>
        <p:nvPicPr>
          <p:cNvPr id="5" name="Picture 4" descr="Chart&#10;&#10;Description automatically generated with low confidence">
            <a:extLst>
              <a:ext uri="{FF2B5EF4-FFF2-40B4-BE49-F238E27FC236}">
                <a16:creationId xmlns:a16="http://schemas.microsoft.com/office/drawing/2014/main" id="{4DBBBE87-CFB0-4A4F-B642-052E0DA9C17B}"/>
              </a:ext>
            </a:extLst>
          </p:cNvPr>
          <p:cNvPicPr>
            <a:picLocks noChangeAspect="1"/>
          </p:cNvPicPr>
          <p:nvPr/>
        </p:nvPicPr>
        <p:blipFill>
          <a:blip r:embed="rId2"/>
          <a:stretch>
            <a:fillRect/>
          </a:stretch>
        </p:blipFill>
        <p:spPr>
          <a:xfrm>
            <a:off x="6195986" y="2152856"/>
            <a:ext cx="4773956" cy="3568288"/>
          </a:xfrm>
          <a:prstGeom prst="rect">
            <a:avLst/>
          </a:prstGeom>
          <a:noFill/>
        </p:spPr>
      </p:pic>
    </p:spTree>
    <p:extLst>
      <p:ext uri="{BB962C8B-B14F-4D97-AF65-F5344CB8AC3E}">
        <p14:creationId xmlns:p14="http://schemas.microsoft.com/office/powerpoint/2010/main" val="209681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1168400"/>
          </a:xfrm>
        </p:spPr>
        <p:txBody>
          <a:bodyPr anchor="b">
            <a:normAutofit/>
          </a:bodyPr>
          <a:lstStyle/>
          <a:p>
            <a:r>
              <a:rPr lang="en-US" dirty="0"/>
              <a:t>Rainbow</a:t>
            </a:r>
          </a:p>
        </p:txBody>
      </p:sp>
      <p:pic>
        <p:nvPicPr>
          <p:cNvPr id="9" name="Picture 8">
            <a:extLst>
              <a:ext uri="{FF2B5EF4-FFF2-40B4-BE49-F238E27FC236}">
                <a16:creationId xmlns:a16="http://schemas.microsoft.com/office/drawing/2014/main" id="{1613F671-BA73-4EB2-97D5-B7577E34FCE0}"/>
              </a:ext>
            </a:extLst>
          </p:cNvPr>
          <p:cNvPicPr>
            <a:picLocks noChangeAspect="1"/>
          </p:cNvPicPr>
          <p:nvPr/>
        </p:nvPicPr>
        <p:blipFill>
          <a:blip r:embed="rId2"/>
          <a:stretch>
            <a:fillRect/>
          </a:stretch>
        </p:blipFill>
        <p:spPr>
          <a:xfrm>
            <a:off x="1218883" y="1914036"/>
            <a:ext cx="4773956" cy="4045927"/>
          </a:xfrm>
          <a:prstGeom prst="rect">
            <a:avLst/>
          </a:prstGeom>
          <a:noFill/>
        </p:spPr>
      </p:pic>
      <p:sp>
        <p:nvSpPr>
          <p:cNvPr id="7" name="Content Placeholder 6">
            <a:extLst>
              <a:ext uri="{FF2B5EF4-FFF2-40B4-BE49-F238E27FC236}">
                <a16:creationId xmlns:a16="http://schemas.microsoft.com/office/drawing/2014/main" id="{5B951754-204F-4965-B598-D93C8DE1596F}"/>
              </a:ext>
            </a:extLst>
          </p:cNvPr>
          <p:cNvSpPr>
            <a:spLocks noGrp="1"/>
          </p:cNvSpPr>
          <p:nvPr>
            <p:ph sz="half" idx="2"/>
          </p:nvPr>
        </p:nvSpPr>
        <p:spPr>
          <a:xfrm>
            <a:off x="6195986" y="980728"/>
            <a:ext cx="5083002" cy="5089872"/>
          </a:xfrm>
        </p:spPr>
        <p:txBody>
          <a:bodyPr>
            <a:normAutofit fontScale="92500"/>
          </a:bodyPr>
          <a:lstStyle/>
          <a:p>
            <a:pPr marL="0" indent="0">
              <a:buNone/>
            </a:pPr>
            <a:r>
              <a:rPr lang="en-US" dirty="0"/>
              <a:t>A selection of the below six extensions that each have addressed a limitation and improved overall performance were integrated into a single integrated agent, Rainbow for improved performance on RL tasks [8]:</a:t>
            </a:r>
          </a:p>
          <a:p>
            <a:pPr marL="0" indent="0">
              <a:buNone/>
            </a:pPr>
            <a:r>
              <a:rPr lang="en-US" dirty="0"/>
              <a:t>1. Double Q-learning</a:t>
            </a:r>
          </a:p>
          <a:p>
            <a:pPr marL="0" indent="0">
              <a:buNone/>
            </a:pPr>
            <a:r>
              <a:rPr lang="en-US" dirty="0"/>
              <a:t>2. Prioritized replay</a:t>
            </a:r>
          </a:p>
          <a:p>
            <a:pPr marL="0" indent="0">
              <a:buNone/>
            </a:pPr>
            <a:r>
              <a:rPr lang="en-US" dirty="0"/>
              <a:t>3. Dueling networks</a:t>
            </a:r>
          </a:p>
          <a:p>
            <a:pPr marL="0" indent="0">
              <a:buNone/>
            </a:pPr>
            <a:r>
              <a:rPr lang="en-US" dirty="0"/>
              <a:t>4. Multi-step learning</a:t>
            </a:r>
          </a:p>
          <a:p>
            <a:pPr marL="0" indent="0">
              <a:buNone/>
            </a:pPr>
            <a:r>
              <a:rPr lang="en-US" dirty="0"/>
              <a:t>5. Distributional RL</a:t>
            </a:r>
          </a:p>
          <a:p>
            <a:pPr marL="0" indent="0">
              <a:buNone/>
            </a:pPr>
            <a:r>
              <a:rPr lang="en-US" dirty="0"/>
              <a:t>6. Noisy Nets</a:t>
            </a:r>
            <a:endParaRPr lang="en-IN" dirty="0"/>
          </a:p>
        </p:txBody>
      </p:sp>
    </p:spTree>
    <p:extLst>
      <p:ext uri="{BB962C8B-B14F-4D97-AF65-F5344CB8AC3E}">
        <p14:creationId xmlns:p14="http://schemas.microsoft.com/office/powerpoint/2010/main" val="41812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Rainbow Agent</a:t>
            </a:r>
          </a:p>
        </p:txBody>
      </p:sp>
      <p:pic>
        <p:nvPicPr>
          <p:cNvPr id="4" name="Picture 3">
            <a:extLst>
              <a:ext uri="{FF2B5EF4-FFF2-40B4-BE49-F238E27FC236}">
                <a16:creationId xmlns:a16="http://schemas.microsoft.com/office/drawing/2014/main" id="{F8ED6597-434B-4BC5-8A0D-C652371C6195}"/>
              </a:ext>
            </a:extLst>
          </p:cNvPr>
          <p:cNvPicPr>
            <a:picLocks noChangeAspect="1"/>
          </p:cNvPicPr>
          <p:nvPr/>
        </p:nvPicPr>
        <p:blipFill>
          <a:blip r:embed="rId2"/>
          <a:stretch>
            <a:fillRect/>
          </a:stretch>
        </p:blipFill>
        <p:spPr>
          <a:xfrm>
            <a:off x="2638028" y="1772816"/>
            <a:ext cx="7124700" cy="3895725"/>
          </a:xfrm>
          <a:prstGeom prst="rect">
            <a:avLst/>
          </a:prstGeom>
        </p:spPr>
      </p:pic>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7B36-4854-4D6A-B34E-8599FA095896}"/>
              </a:ext>
            </a:extLst>
          </p:cNvPr>
          <p:cNvSpPr>
            <a:spLocks noGrp="1"/>
          </p:cNvSpPr>
          <p:nvPr>
            <p:ph type="title"/>
          </p:nvPr>
        </p:nvSpPr>
        <p:spPr>
          <a:xfrm>
            <a:off x="1218883" y="431800"/>
            <a:ext cx="9751060" cy="1168400"/>
          </a:xfrm>
        </p:spPr>
        <p:txBody>
          <a:bodyPr anchor="b">
            <a:normAutofit/>
          </a:bodyPr>
          <a:lstStyle/>
          <a:p>
            <a:r>
              <a:rPr lang="en-IN" dirty="0"/>
              <a:t>Training</a:t>
            </a:r>
          </a:p>
        </p:txBody>
      </p:sp>
      <p:pic>
        <p:nvPicPr>
          <p:cNvPr id="7" name="Picture 6">
            <a:extLst>
              <a:ext uri="{FF2B5EF4-FFF2-40B4-BE49-F238E27FC236}">
                <a16:creationId xmlns:a16="http://schemas.microsoft.com/office/drawing/2014/main" id="{E272852A-5C7A-4C96-A96D-DE1CF1F7CA76}"/>
              </a:ext>
            </a:extLst>
          </p:cNvPr>
          <p:cNvPicPr>
            <a:picLocks noChangeAspect="1"/>
          </p:cNvPicPr>
          <p:nvPr/>
        </p:nvPicPr>
        <p:blipFill>
          <a:blip r:embed="rId2"/>
          <a:stretch>
            <a:fillRect/>
          </a:stretch>
        </p:blipFill>
        <p:spPr>
          <a:xfrm>
            <a:off x="3305393" y="1803400"/>
            <a:ext cx="5578039" cy="4267200"/>
          </a:xfrm>
          <a:prstGeom prst="rect">
            <a:avLst/>
          </a:prstGeom>
          <a:noFill/>
        </p:spPr>
      </p:pic>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8188-7D23-4ACA-9D13-BDAB832B5C90}"/>
              </a:ext>
            </a:extLst>
          </p:cNvPr>
          <p:cNvSpPr>
            <a:spLocks noGrp="1"/>
          </p:cNvSpPr>
          <p:nvPr>
            <p:ph type="title"/>
          </p:nvPr>
        </p:nvSpPr>
        <p:spPr/>
        <p:txBody>
          <a:bodyPr/>
          <a:lstStyle/>
          <a:p>
            <a:r>
              <a:rPr lang="en-IN" dirty="0"/>
              <a:t>Results</a:t>
            </a:r>
          </a:p>
        </p:txBody>
      </p:sp>
      <p:pic>
        <p:nvPicPr>
          <p:cNvPr id="5" name="Picture 4">
            <a:extLst>
              <a:ext uri="{FF2B5EF4-FFF2-40B4-BE49-F238E27FC236}">
                <a16:creationId xmlns:a16="http://schemas.microsoft.com/office/drawing/2014/main" id="{54A4D241-511B-4AB0-9495-A761544118C7}"/>
              </a:ext>
            </a:extLst>
          </p:cNvPr>
          <p:cNvPicPr>
            <a:picLocks noChangeAspect="1"/>
          </p:cNvPicPr>
          <p:nvPr/>
        </p:nvPicPr>
        <p:blipFill>
          <a:blip r:embed="rId2"/>
          <a:stretch>
            <a:fillRect/>
          </a:stretch>
        </p:blipFill>
        <p:spPr>
          <a:xfrm>
            <a:off x="1557908" y="1844824"/>
            <a:ext cx="10009187" cy="4263172"/>
          </a:xfrm>
          <a:prstGeom prst="rect">
            <a:avLst/>
          </a:prstGeom>
        </p:spPr>
      </p:pic>
    </p:spTree>
    <p:extLst>
      <p:ext uri="{BB962C8B-B14F-4D97-AF65-F5344CB8AC3E}">
        <p14:creationId xmlns:p14="http://schemas.microsoft.com/office/powerpoint/2010/main" val="60124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ED39-1353-4F9D-B62C-1FC1C5650FD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4B499BC-0418-45E7-B83A-1517D6316AD3}"/>
              </a:ext>
            </a:extLst>
          </p:cNvPr>
          <p:cNvSpPr>
            <a:spLocks noGrp="1"/>
          </p:cNvSpPr>
          <p:nvPr>
            <p:ph idx="1"/>
          </p:nvPr>
        </p:nvSpPr>
        <p:spPr>
          <a:xfrm>
            <a:off x="1218882" y="1803400"/>
            <a:ext cx="9988097" cy="4361904"/>
          </a:xfrm>
        </p:spPr>
        <p:txBody>
          <a:bodyPr/>
          <a:lstStyle/>
          <a:p>
            <a:r>
              <a:rPr lang="en-IN" dirty="0"/>
              <a:t>The model is able to reach a score of 200 with a minimal training time of 5 minutes. We selected a small sample of training to demonstrate in the project and showed the model after training during this period.</a:t>
            </a:r>
          </a:p>
          <a:p>
            <a:r>
              <a:rPr lang="en-IN" dirty="0"/>
              <a:t>Thus in this project we have applied and demonstrated the efficiency of the Rainbow method of Reinforcement Learning and used it for solving the cartpole problem.</a:t>
            </a:r>
          </a:p>
          <a:p>
            <a:r>
              <a:rPr lang="en-IN" dirty="0"/>
              <a:t>The final video and performance of model can be seen in next slide and is attached as a part of the submission.</a:t>
            </a:r>
          </a:p>
          <a:p>
            <a:endParaRPr lang="en-IN" dirty="0"/>
          </a:p>
        </p:txBody>
      </p:sp>
    </p:spTree>
    <p:extLst>
      <p:ext uri="{BB962C8B-B14F-4D97-AF65-F5344CB8AC3E}">
        <p14:creationId xmlns:p14="http://schemas.microsoft.com/office/powerpoint/2010/main" val="285553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47F9E0-7E6B-41DD-983A-24E19068EF2B}"/>
              </a:ext>
            </a:extLst>
          </p:cNvPr>
          <p:cNvPicPr>
            <a:picLocks noChangeAspect="1"/>
          </p:cNvPicPr>
          <p:nvPr/>
        </p:nvPicPr>
        <p:blipFill>
          <a:blip r:embed="rId2"/>
          <a:stretch>
            <a:fillRect/>
          </a:stretch>
        </p:blipFill>
        <p:spPr>
          <a:xfrm>
            <a:off x="1269876" y="848060"/>
            <a:ext cx="9342768" cy="5161880"/>
          </a:xfrm>
          <a:prstGeom prst="rect">
            <a:avLst/>
          </a:prstGeom>
          <a:noFill/>
        </p:spPr>
      </p:pic>
    </p:spTree>
    <p:extLst>
      <p:ext uri="{BB962C8B-B14F-4D97-AF65-F5344CB8AC3E}">
        <p14:creationId xmlns:p14="http://schemas.microsoft.com/office/powerpoint/2010/main" val="56416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44</TotalTime>
  <Words>524</Words>
  <Application>Microsoft Office PowerPoint</Application>
  <PresentationFormat>Custom</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Constantia</vt:lpstr>
      <vt:lpstr>Books Classic 16x9</vt:lpstr>
      <vt:lpstr>Honors in Machine Learning and Artificial Intelligence Mini Project Evaluating the performance of Deep Reinforcement Learning for solving the Cartpole Problem</vt:lpstr>
      <vt:lpstr>Introduction</vt:lpstr>
      <vt:lpstr>Cartpole problem </vt:lpstr>
      <vt:lpstr>Rainbow</vt:lpstr>
      <vt:lpstr>Rainbow Agent</vt:lpstr>
      <vt:lpstr>Training</vt:lpstr>
      <vt:lpstr>Results</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Honors in Machine Learning and Artificial Intelligence Mini Project Evaluating the performance of Deep Reinforcement Learning for solving the Cartpole Problem</dc:title>
  <dc:creator>Anu Patil</dc:creator>
  <cp:lastModifiedBy>Anu Patil</cp:lastModifiedBy>
  <cp:revision>18</cp:revision>
  <dcterms:created xsi:type="dcterms:W3CDTF">2021-10-30T06:49:11Z</dcterms:created>
  <dcterms:modified xsi:type="dcterms:W3CDTF">2021-10-30T07:33:18Z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