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3"/>
  </p:notesMasterIdLst>
  <p:sldIdLst>
    <p:sldId id="311" r:id="rId2"/>
    <p:sldId id="308" r:id="rId3"/>
    <p:sldId id="309" r:id="rId4"/>
    <p:sldId id="312" r:id="rId5"/>
    <p:sldId id="310" r:id="rId6"/>
    <p:sldId id="271" r:id="rId7"/>
    <p:sldId id="272" r:id="rId8"/>
    <p:sldId id="273" r:id="rId9"/>
    <p:sldId id="313" r:id="rId10"/>
    <p:sldId id="275" r:id="rId11"/>
    <p:sldId id="276" r:id="rId12"/>
    <p:sldId id="277" r:id="rId13"/>
    <p:sldId id="278" r:id="rId14"/>
    <p:sldId id="279" r:id="rId15"/>
    <p:sldId id="314" r:id="rId16"/>
    <p:sldId id="281" r:id="rId17"/>
    <p:sldId id="282" r:id="rId18"/>
    <p:sldId id="315" r:id="rId19"/>
    <p:sldId id="284" r:id="rId20"/>
    <p:sldId id="285" r:id="rId21"/>
    <p:sldId id="316" r:id="rId22"/>
    <p:sldId id="287" r:id="rId23"/>
    <p:sldId id="288" r:id="rId24"/>
    <p:sldId id="317" r:id="rId25"/>
    <p:sldId id="290" r:id="rId26"/>
    <p:sldId id="291" r:id="rId27"/>
    <p:sldId id="292" r:id="rId28"/>
    <p:sldId id="293" r:id="rId29"/>
    <p:sldId id="294" r:id="rId30"/>
    <p:sldId id="318" r:id="rId31"/>
    <p:sldId id="296" r:id="rId32"/>
    <p:sldId id="297" r:id="rId33"/>
    <p:sldId id="298" r:id="rId34"/>
    <p:sldId id="299" r:id="rId35"/>
    <p:sldId id="300" r:id="rId36"/>
    <p:sldId id="301" r:id="rId37"/>
    <p:sldId id="302" r:id="rId38"/>
    <p:sldId id="303" r:id="rId39"/>
    <p:sldId id="304" r:id="rId40"/>
    <p:sldId id="307" r:id="rId41"/>
    <p:sldId id="306" r:id="rId42"/>
  </p:sldIdLst>
  <p:sldSz cx="9144000" cy="6858000" type="screen4x3"/>
  <p:notesSz cx="6858000" cy="9144000"/>
  <p:custDataLst>
    <p:tags r:id="rId4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71921"/>
    <a:srgbClr val="CC0066"/>
    <a:srgbClr val="FF0066"/>
    <a:srgbClr val="FF3399"/>
    <a:srgbClr val="CC0099"/>
    <a:srgbClr val="009BAE"/>
    <a:srgbClr val="0099AC"/>
    <a:srgbClr val="007DBC"/>
    <a:srgbClr val="ED008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8" autoAdjust="0"/>
    <p:restoredTop sz="87730" autoAdjust="0"/>
  </p:normalViewPr>
  <p:slideViewPr>
    <p:cSldViewPr>
      <p:cViewPr varScale="1">
        <p:scale>
          <a:sx n="69" d="100"/>
          <a:sy n="69" d="100"/>
        </p:scale>
        <p:origin x="-14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0FD396E-4161-426D-8302-AEB38B7BC3A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D4EA6C57-11CC-4243-A567-B608C68163DE}" type="slidenum">
              <a:rPr lang="en-US" smtClean="0"/>
              <a:pPr/>
              <a:t>1</a:t>
            </a:fld>
            <a:endParaRPr lang="en-US"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DD1C9EBB-BEB4-48FF-B890-7EC30970B153}" type="slidenum">
              <a:rPr lang="en-US" smtClean="0">
                <a:solidFill>
                  <a:srgbClr val="000000"/>
                </a:solidFill>
              </a:rPr>
              <a:pPr/>
              <a:t>2</a:t>
            </a:fld>
            <a:endParaRPr lang="en-US" smtClean="0">
              <a:solidFill>
                <a:srgbClr val="000000"/>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91FAAC9-7487-4652-993E-E786AD710B64}" type="slidenum">
              <a:rPr lang="en-US" smtClean="0">
                <a:solidFill>
                  <a:srgbClr val="000000"/>
                </a:solidFill>
              </a:rPr>
              <a:pPr/>
              <a:t>5</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91FAAC9-7487-4652-993E-E786AD710B64}" type="slidenum">
              <a:rPr lang="en-US" smtClean="0">
                <a:solidFill>
                  <a:srgbClr val="000000"/>
                </a:solidFill>
              </a:rPr>
              <a:pPr/>
              <a:t>9</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91FAAC9-7487-4652-993E-E786AD710B64}" type="slidenum">
              <a:rPr lang="en-US" smtClean="0">
                <a:solidFill>
                  <a:srgbClr val="000000"/>
                </a:solidFill>
              </a:rPr>
              <a:pPr/>
              <a:t>15</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91FAAC9-7487-4652-993E-E786AD710B64}" type="slidenum">
              <a:rPr lang="en-US" smtClean="0">
                <a:solidFill>
                  <a:srgbClr val="000000"/>
                </a:solidFill>
              </a:rPr>
              <a:pPr/>
              <a:t>18</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91FAAC9-7487-4652-993E-E786AD710B64}" type="slidenum">
              <a:rPr lang="en-US" smtClean="0">
                <a:solidFill>
                  <a:srgbClr val="000000"/>
                </a:solidFill>
              </a:rPr>
              <a:pPr/>
              <a:t>21</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91FAAC9-7487-4652-993E-E786AD710B64}" type="slidenum">
              <a:rPr lang="en-US" smtClean="0">
                <a:solidFill>
                  <a:srgbClr val="000000"/>
                </a:solidFill>
              </a:rPr>
              <a:pPr/>
              <a:t>24</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91FAAC9-7487-4652-993E-E786AD710B64}" type="slidenum">
              <a:rPr lang="en-US" smtClean="0">
                <a:solidFill>
                  <a:srgbClr val="000000"/>
                </a:solidFill>
              </a:rPr>
              <a:pPr/>
              <a:t>30</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2760" y="152400"/>
            <a:ext cx="8763000" cy="11430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Font typeface="Arial" pitchFamily="34" charset="0"/>
              <a:buNone/>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endParaRPr lang="en-US"/>
          </a:p>
        </p:txBody>
      </p:sp>
      <p:sp>
        <p:nvSpPr>
          <p:cNvPr id="5" name="Rectangle 4"/>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39738" y="168275"/>
            <a:ext cx="8247062" cy="6384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userDrawn="1">
            <p:ph type="dt" sz="half" idx="10"/>
          </p:nvPr>
        </p:nvSpPr>
        <p:spPr/>
        <p:txBody>
          <a:bodyPr/>
          <a:lstStyle>
            <a:lvl1pPr>
              <a:defRPr>
                <a:solidFill>
                  <a:srgbClr val="000000"/>
                </a:solidFill>
              </a:defRPr>
            </a:lvl1pPr>
          </a:lstStyle>
          <a:p>
            <a:pPr>
              <a:defRPr/>
            </a:pPr>
            <a:endParaRPr lang="en-US"/>
          </a:p>
        </p:txBody>
      </p:sp>
      <p:sp>
        <p:nvSpPr>
          <p:cNvPr id="4" name="Rectangle 4"/>
          <p:cNvSpPr>
            <a:spLocks noGrp="1" noChangeArrowheads="1"/>
          </p:cNvSpPr>
          <p:nvPr userDrawn="1">
            <p:ph type="ftr" sz="quarter" idx="11"/>
          </p:nvPr>
        </p:nvSpPr>
        <p:spPr/>
        <p:txBody>
          <a:bodyPr/>
          <a:lstStyle>
            <a:lvl1pPr>
              <a:defRPr>
                <a:solidFill>
                  <a:srgbClr val="000000"/>
                </a:solidFill>
              </a:defRPr>
            </a:lvl1pPr>
          </a:lstStyle>
          <a:p>
            <a:pPr>
              <a:defRPr/>
            </a:pPr>
            <a:endParaRPr lang="en-US"/>
          </a:p>
        </p:txBody>
      </p:sp>
      <p:sp>
        <p:nvSpPr>
          <p:cNvPr id="5" name="Rectangle 6"/>
          <p:cNvSpPr>
            <a:spLocks noGrp="1" noChangeArrowheads="1"/>
          </p:cNvSpPr>
          <p:nvPr userDrawn="1">
            <p:ph type="sldNum" sz="quarter" idx="12"/>
          </p:nvPr>
        </p:nvSpPr>
        <p:spPr/>
        <p:txBody>
          <a:bodyPr/>
          <a:lstStyle>
            <a:lvl1pPr>
              <a:defRPr>
                <a:solidFill>
                  <a:srgbClr val="000000"/>
                </a:solidFill>
              </a:defRPr>
            </a:lvl1pPr>
          </a:lstStyle>
          <a:p>
            <a:pPr>
              <a:defRPr/>
            </a:pPr>
            <a:fld id="{B0B3F72C-1EF9-404B-A735-611E0C8C392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userDrawn="1">
            <p:ph type="dt" sz="half" idx="10"/>
          </p:nvPr>
        </p:nvSpPr>
        <p:spPr>
          <a:ln/>
        </p:spPr>
        <p:txBody>
          <a:bodyPr/>
          <a:lstStyle>
            <a:lvl1pPr>
              <a:defRPr/>
            </a:lvl1pPr>
          </a:lstStyle>
          <a:p>
            <a:pPr>
              <a:defRPr/>
            </a:pPr>
            <a:endParaRPr lang="en-US"/>
          </a:p>
        </p:txBody>
      </p:sp>
      <p:sp>
        <p:nvSpPr>
          <p:cNvPr id="5" name="Rectangle 4"/>
          <p:cNvSpPr>
            <a:spLocks noGrp="1" noChangeArrowheads="1"/>
          </p:cNvSpPr>
          <p:nvPr userDrawn="1">
            <p:ph type="ftr" sz="quarter" idx="11"/>
          </p:nvPr>
        </p:nvSpPr>
        <p:spPr>
          <a:ln/>
        </p:spPr>
        <p:txBody>
          <a:bodyPr/>
          <a:lstStyle>
            <a:lvl1pPr>
              <a:defRPr/>
            </a:lvl1pPr>
          </a:lstStyle>
          <a:p>
            <a:pPr>
              <a:defRPr/>
            </a:pPr>
            <a:endParaRPr lang="en-US"/>
          </a:p>
        </p:txBody>
      </p:sp>
      <p:sp>
        <p:nvSpPr>
          <p:cNvPr id="6" name="Rectangle 6"/>
          <p:cNvSpPr>
            <a:spLocks noGrp="1" noChangeArrowheads="1"/>
          </p:cNvSpPr>
          <p:nvPr userDrawn="1">
            <p:ph type="sldNum" sz="quarter" idx="12"/>
          </p:nvPr>
        </p:nvSpPr>
        <p:spPr>
          <a:ln/>
        </p:spPr>
        <p:txBody>
          <a:bodyPr/>
          <a:lstStyle>
            <a:lvl1pPr>
              <a:defRPr/>
            </a:lvl1pPr>
          </a:lstStyle>
          <a:p>
            <a:pPr>
              <a:defRPr/>
            </a:pPr>
            <a:fld id="{9478BEB9-654D-44CA-A1E2-A110FEAF5B3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ed Rectangle 11"/>
          <p:cNvSpPr/>
          <p:nvPr/>
        </p:nvSpPr>
        <p:spPr bwMode="auto">
          <a:xfrm>
            <a:off x="225425" y="368300"/>
            <a:ext cx="8839200" cy="727075"/>
          </a:xfrm>
          <a:prstGeom prst="roundRect">
            <a:avLst/>
          </a:prstGeom>
          <a:solidFill>
            <a:srgbClr val="F51F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Rectangle 2"/>
          <p:cNvSpPr>
            <a:spLocks noGrp="1" noChangeArrowheads="1"/>
          </p:cNvSpPr>
          <p:nvPr>
            <p:ph type="body" idx="1"/>
          </p:nvPr>
        </p:nvSpPr>
        <p:spPr bwMode="auto">
          <a:xfrm>
            <a:off x="457200" y="1462088"/>
            <a:ext cx="8229600" cy="5091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endParaRPr lang="en-US"/>
          </a:p>
        </p:txBody>
      </p:sp>
      <p:sp>
        <p:nvSpPr>
          <p:cNvPr id="108551" name="Text Box 7"/>
          <p:cNvSpPr txBox="1">
            <a:spLocks noChangeArrowheads="1"/>
          </p:cNvSpPr>
          <p:nvPr/>
        </p:nvSpPr>
        <p:spPr bwMode="auto">
          <a:xfrm>
            <a:off x="8496300" y="6388100"/>
            <a:ext cx="647700" cy="366713"/>
          </a:xfrm>
          <a:prstGeom prst="rect">
            <a:avLst/>
          </a:prstGeom>
          <a:noFill/>
          <a:ln w="9525">
            <a:noFill/>
            <a:miter lim="800000"/>
            <a:headEnd/>
            <a:tailEnd/>
          </a:ln>
          <a:effectLst/>
        </p:spPr>
        <p:txBody>
          <a:bodyPr>
            <a:spAutoFit/>
          </a:bodyPr>
          <a:lstStyle/>
          <a:p>
            <a:pPr>
              <a:spcBef>
                <a:spcPct val="50000"/>
              </a:spcBef>
              <a:defRPr/>
            </a:pPr>
            <a:fld id="{9B69068C-3B55-48CF-8247-C39BDB0B07F4}" type="slidenum">
              <a:rPr lang="en-US"/>
              <a:pPr>
                <a:spcBef>
                  <a:spcPct val="50000"/>
                </a:spcBef>
                <a:defRPr/>
              </a:pPr>
              <a:t>‹#›</a:t>
            </a:fld>
            <a:endParaRPr lang="en-US" dirty="0"/>
          </a:p>
        </p:txBody>
      </p:sp>
      <p:sp>
        <p:nvSpPr>
          <p:cNvPr id="1032" name="Rectangle 5"/>
          <p:cNvSpPr>
            <a:spLocks noGrp="1" noChangeArrowheads="1"/>
          </p:cNvSpPr>
          <p:nvPr>
            <p:ph type="title"/>
          </p:nvPr>
        </p:nvSpPr>
        <p:spPr bwMode="auto">
          <a:xfrm>
            <a:off x="381000" y="106363"/>
            <a:ext cx="8763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rtl="0" eaLnBrk="1" fontAlgn="base" hangingPunct="1">
        <a:spcBef>
          <a:spcPct val="0"/>
        </a:spcBef>
        <a:spcAft>
          <a:spcPct val="0"/>
        </a:spcAft>
        <a:defRPr sz="4000">
          <a:solidFill>
            <a:schemeClr val="bg1"/>
          </a:solidFill>
          <a:latin typeface="+mj-lt"/>
          <a:ea typeface="+mj-ea"/>
          <a:cs typeface="+mj-cs"/>
        </a:defRPr>
      </a:lvl1pPr>
      <a:lvl2pPr algn="l" rtl="0" eaLnBrk="1" fontAlgn="base" hangingPunct="1">
        <a:spcBef>
          <a:spcPct val="0"/>
        </a:spcBef>
        <a:spcAft>
          <a:spcPct val="0"/>
        </a:spcAft>
        <a:defRPr sz="4000">
          <a:solidFill>
            <a:schemeClr val="bg1"/>
          </a:solidFill>
          <a:latin typeface="Arial" charset="0"/>
        </a:defRPr>
      </a:lvl2pPr>
      <a:lvl3pPr algn="l" rtl="0" eaLnBrk="1" fontAlgn="base" hangingPunct="1">
        <a:spcBef>
          <a:spcPct val="0"/>
        </a:spcBef>
        <a:spcAft>
          <a:spcPct val="0"/>
        </a:spcAft>
        <a:defRPr sz="4000">
          <a:solidFill>
            <a:schemeClr val="bg1"/>
          </a:solidFill>
          <a:latin typeface="Arial" charset="0"/>
        </a:defRPr>
      </a:lvl3pPr>
      <a:lvl4pPr algn="l" rtl="0" eaLnBrk="1" fontAlgn="base" hangingPunct="1">
        <a:spcBef>
          <a:spcPct val="0"/>
        </a:spcBef>
        <a:spcAft>
          <a:spcPct val="0"/>
        </a:spcAft>
        <a:defRPr sz="4000">
          <a:solidFill>
            <a:schemeClr val="bg1"/>
          </a:solidFill>
          <a:latin typeface="Arial" charset="0"/>
        </a:defRPr>
      </a:lvl4pPr>
      <a:lvl5pPr algn="l" rtl="0" eaLnBrk="1" fontAlgn="base" hangingPunct="1">
        <a:spcBef>
          <a:spcPct val="0"/>
        </a:spcBef>
        <a:spcAft>
          <a:spcPct val="0"/>
        </a:spcAft>
        <a:defRPr sz="4000">
          <a:solidFill>
            <a:schemeClr val="bg1"/>
          </a:solidFill>
          <a:latin typeface="Arial" charset="0"/>
        </a:defRPr>
      </a:lvl5pPr>
      <a:lvl6pPr marL="457200" algn="l" rtl="0" eaLnBrk="1" fontAlgn="base" hangingPunct="1">
        <a:spcBef>
          <a:spcPct val="0"/>
        </a:spcBef>
        <a:spcAft>
          <a:spcPct val="0"/>
        </a:spcAft>
        <a:defRPr sz="4000">
          <a:solidFill>
            <a:schemeClr val="bg1"/>
          </a:solidFill>
          <a:latin typeface="Arial" charset="0"/>
        </a:defRPr>
      </a:lvl6pPr>
      <a:lvl7pPr marL="914400" algn="l" rtl="0" eaLnBrk="1" fontAlgn="base" hangingPunct="1">
        <a:spcBef>
          <a:spcPct val="0"/>
        </a:spcBef>
        <a:spcAft>
          <a:spcPct val="0"/>
        </a:spcAft>
        <a:defRPr sz="4000">
          <a:solidFill>
            <a:schemeClr val="bg1"/>
          </a:solidFill>
          <a:latin typeface="Arial" charset="0"/>
        </a:defRPr>
      </a:lvl7pPr>
      <a:lvl8pPr marL="1371600" algn="l" rtl="0" eaLnBrk="1" fontAlgn="base" hangingPunct="1">
        <a:spcBef>
          <a:spcPct val="0"/>
        </a:spcBef>
        <a:spcAft>
          <a:spcPct val="0"/>
        </a:spcAft>
        <a:defRPr sz="4000">
          <a:solidFill>
            <a:schemeClr val="bg1"/>
          </a:solidFill>
          <a:latin typeface="Arial" charset="0"/>
        </a:defRPr>
      </a:lvl8pPr>
      <a:lvl9pPr marL="1828800" algn="l" rtl="0" eaLnBrk="1" fontAlgn="base" hangingPunct="1">
        <a:spcBef>
          <a:spcPct val="0"/>
        </a:spcBef>
        <a:spcAft>
          <a:spcPct val="0"/>
        </a:spcAft>
        <a:defRPr sz="40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11.wmf"/><Relationship Id="rId11" Type="http://schemas.openxmlformats.org/officeDocument/2006/relationships/image" Target="../media/image16.png"/><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23.png"/><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wmf"/><Relationship Id="rId7"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39.wmf"/><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1.xml"/><Relationship Id="rId1" Type="http://schemas.openxmlformats.org/officeDocument/2006/relationships/tags" Target="../tags/tag19.xml"/><Relationship Id="rId5" Type="http://schemas.openxmlformats.org/officeDocument/2006/relationships/image" Target="../media/image42.png"/><Relationship Id="rId4" Type="http://schemas.openxmlformats.org/officeDocument/2006/relationships/image" Target="../media/image41.wmf"/></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35.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53.wmf"/></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55.wmf"/></Relationships>
</file>

<file path=ppt/slides/_rels/slide37.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slideLayout" Target="../slideLayouts/slideLayout1.xml"/><Relationship Id="rId1" Type="http://schemas.openxmlformats.org/officeDocument/2006/relationships/tags" Target="../tags/tag28.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0"/>
            <a:ext cx="9144000" cy="6324600"/>
          </a:xfrm>
          <a:prstGeom prst="rect">
            <a:avLst/>
          </a:prstGeom>
          <a:solidFill>
            <a:srgbClr val="F51F36"/>
          </a:solidFill>
          <a:ln>
            <a:noFill/>
          </a:ln>
          <a:scene3d>
            <a:camera prst="orthographicFront"/>
            <a:lightRig rig="balanced" dir="t"/>
          </a:scene3d>
          <a:sp3d contourW="12700" prstMaterial="dkEdge">
            <a:bevelT/>
            <a:contourClr>
              <a:srgbClr val="FF0000"/>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51F36"/>
              </a:solidFill>
            </a:endParaRPr>
          </a:p>
        </p:txBody>
      </p:sp>
      <p:sp>
        <p:nvSpPr>
          <p:cNvPr id="6" name="Round Diagonal Corner Rectangle 5"/>
          <p:cNvSpPr/>
          <p:nvPr/>
        </p:nvSpPr>
        <p:spPr>
          <a:xfrm>
            <a:off x="47625" y="57150"/>
            <a:ext cx="9048750" cy="6210300"/>
          </a:xfrm>
          <a:prstGeom prst="round2Diag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3" name="Text Box 2"/>
          <p:cNvSpPr txBox="1">
            <a:spLocks noChangeArrowheads="1"/>
          </p:cNvSpPr>
          <p:nvPr/>
        </p:nvSpPr>
        <p:spPr bwMode="auto">
          <a:xfrm>
            <a:off x="2133600" y="6248400"/>
            <a:ext cx="5486400" cy="366713"/>
          </a:xfrm>
          <a:prstGeom prst="rect">
            <a:avLst/>
          </a:prstGeom>
          <a:noFill/>
          <a:ln w="9525">
            <a:noFill/>
            <a:miter lim="800000"/>
            <a:headEnd/>
            <a:tailEnd/>
          </a:ln>
        </p:spPr>
        <p:txBody>
          <a:bodyPr>
            <a:spAutoFit/>
          </a:bodyPr>
          <a:lstStyle/>
          <a:p>
            <a:pPr algn="ctr" eaLnBrk="0" hangingPunct="0">
              <a:spcBef>
                <a:spcPct val="50000"/>
              </a:spcBef>
            </a:pPr>
            <a:r>
              <a:rPr lang="en-US" sz="1400"/>
              <a:t>Copyright © Cengage Learning. All rights reserved.</a:t>
            </a:r>
            <a:r>
              <a:rPr lang="en-US"/>
              <a:t> </a:t>
            </a:r>
          </a:p>
        </p:txBody>
      </p:sp>
      <p:sp>
        <p:nvSpPr>
          <p:cNvPr id="2054" name="Text Box 4"/>
          <p:cNvSpPr txBox="1">
            <a:spLocks noChangeArrowheads="1"/>
          </p:cNvSpPr>
          <p:nvPr/>
        </p:nvSpPr>
        <p:spPr bwMode="auto">
          <a:xfrm>
            <a:off x="2819400" y="-76200"/>
            <a:ext cx="536575" cy="1231900"/>
          </a:xfrm>
          <a:prstGeom prst="rect">
            <a:avLst/>
          </a:prstGeom>
          <a:noFill/>
          <a:ln w="9525">
            <a:noFill/>
            <a:miter lim="800000"/>
            <a:headEnd/>
            <a:tailEnd/>
          </a:ln>
        </p:spPr>
        <p:txBody>
          <a:bodyPr tIns="0" bIns="0" anchor="ctr">
            <a:spAutoFit/>
          </a:bodyPr>
          <a:lstStyle/>
          <a:p>
            <a:pPr algn="ctr">
              <a:spcBef>
                <a:spcPct val="50000"/>
              </a:spcBef>
            </a:pPr>
            <a:r>
              <a:rPr lang="en-US" sz="8000" b="1" dirty="0" smtClean="0">
                <a:solidFill>
                  <a:srgbClr val="D71921"/>
                </a:solidFill>
              </a:rPr>
              <a:t>3</a:t>
            </a:r>
            <a:endParaRPr lang="en-US" sz="8000" b="1" dirty="0">
              <a:solidFill>
                <a:srgbClr val="D71921"/>
              </a:solidFill>
            </a:endParaRPr>
          </a:p>
        </p:txBody>
      </p:sp>
      <p:sp>
        <p:nvSpPr>
          <p:cNvPr id="2055" name="TextBox 7"/>
          <p:cNvSpPr txBox="1">
            <a:spLocks noChangeArrowheads="1"/>
          </p:cNvSpPr>
          <p:nvPr/>
        </p:nvSpPr>
        <p:spPr bwMode="auto">
          <a:xfrm>
            <a:off x="3657600" y="185807"/>
            <a:ext cx="3812178" cy="707886"/>
          </a:xfrm>
          <a:prstGeom prst="rect">
            <a:avLst/>
          </a:prstGeom>
          <a:noFill/>
          <a:ln w="9525">
            <a:noFill/>
            <a:miter lim="800000"/>
            <a:headEnd/>
            <a:tailEnd/>
          </a:ln>
        </p:spPr>
        <p:txBody>
          <a:bodyPr wrap="square">
            <a:spAutoFit/>
          </a:bodyPr>
          <a:lstStyle/>
          <a:p>
            <a:r>
              <a:rPr lang="en-US" sz="4000" b="1" dirty="0" smtClean="0"/>
              <a:t>Differentiation</a:t>
            </a:r>
            <a:endParaRPr lang="en-US" sz="4000" b="1" dirty="0">
              <a:solidFill>
                <a:srgbClr val="807296"/>
              </a:solidFill>
            </a:endParaRPr>
          </a:p>
        </p:txBody>
      </p:sp>
      <p:pic>
        <p:nvPicPr>
          <p:cNvPr id="22" name="Picture 21" descr="Picture4.jpg"/>
          <p:cNvPicPr>
            <a:picLocks noChangeAspect="1"/>
          </p:cNvPicPr>
          <p:nvPr/>
        </p:nvPicPr>
        <p:blipFill>
          <a:blip r:embed="rId4" cstate="print"/>
          <a:stretch>
            <a:fillRect/>
          </a:stretch>
        </p:blipFill>
        <p:spPr>
          <a:xfrm>
            <a:off x="431074" y="1143000"/>
            <a:ext cx="8290560" cy="4870704"/>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347472"/>
            <a:ext cx="8311896" cy="704088"/>
          </a:xfrm>
        </p:spPr>
        <p:txBody>
          <a:bodyPr/>
          <a:lstStyle/>
          <a:p>
            <a:r>
              <a:rPr lang="en-US" dirty="0"/>
              <a:t>The Power Rule</a:t>
            </a:r>
          </a:p>
        </p:txBody>
      </p:sp>
      <p:sp>
        <p:nvSpPr>
          <p:cNvPr id="97283" name="Rectangle 3"/>
          <p:cNvSpPr>
            <a:spLocks noGrp="1" noChangeArrowheads="1"/>
          </p:cNvSpPr>
          <p:nvPr>
            <p:ph idx="1"/>
          </p:nvPr>
        </p:nvSpPr>
        <p:spPr>
          <a:xfrm>
            <a:off x="457200" y="1462088"/>
            <a:ext cx="8412480" cy="5091112"/>
          </a:xfrm>
        </p:spPr>
        <p:txBody>
          <a:bodyPr/>
          <a:lstStyle/>
          <a:p>
            <a:r>
              <a:rPr lang="en-US" dirty="0"/>
              <a:t>Before proving the next rule, </a:t>
            </a:r>
            <a:r>
              <a:rPr lang="en-IN" dirty="0" smtClean="0"/>
              <a:t>it is important to review</a:t>
            </a:r>
            <a:r>
              <a:rPr lang="en-US" dirty="0" smtClean="0"/>
              <a:t> </a:t>
            </a:r>
            <a:r>
              <a:rPr lang="en-US" dirty="0"/>
              <a:t>the procedure for expanding a binomial.</a:t>
            </a:r>
          </a:p>
          <a:p>
            <a:pPr marL="0" indent="0"/>
            <a:endParaRPr lang="en-US" sz="800" dirty="0"/>
          </a:p>
          <a:p>
            <a:pPr marL="0" indent="0"/>
            <a:r>
              <a:rPr lang="en-US" sz="2300" dirty="0"/>
              <a:t>(</a:t>
            </a:r>
            <a:r>
              <a:rPr lang="en-US" sz="2300" i="1" dirty="0"/>
              <a:t>x </a:t>
            </a:r>
            <a:r>
              <a:rPr lang="en-US" sz="2300" dirty="0"/>
              <a:t>+ </a:t>
            </a:r>
            <a:r>
              <a:rPr lang="en-US" sz="2300" dirty="0">
                <a:sym typeface="Symbol" pitchFamily="18" charset="2"/>
              </a:rPr>
              <a:t></a:t>
            </a:r>
            <a:r>
              <a:rPr lang="en-US" sz="2300" i="1" dirty="0"/>
              <a:t>x</a:t>
            </a:r>
            <a:r>
              <a:rPr lang="en-US" sz="2300" dirty="0"/>
              <a:t>)</a:t>
            </a:r>
            <a:r>
              <a:rPr lang="en-US" sz="2300" baseline="30000" dirty="0"/>
              <a:t>2</a:t>
            </a:r>
            <a:r>
              <a:rPr lang="en-US" sz="2300" dirty="0"/>
              <a:t> = </a:t>
            </a:r>
            <a:r>
              <a:rPr lang="en-US" sz="2300" i="1" dirty="0"/>
              <a:t>x</a:t>
            </a:r>
            <a:r>
              <a:rPr lang="en-US" sz="2300" baseline="30000" dirty="0"/>
              <a:t>2</a:t>
            </a:r>
            <a:r>
              <a:rPr lang="en-US" sz="2300" dirty="0"/>
              <a:t> + 2</a:t>
            </a:r>
            <a:r>
              <a:rPr lang="en-US" sz="2300" i="1" dirty="0"/>
              <a:t>x</a:t>
            </a:r>
            <a:r>
              <a:rPr lang="en-US" sz="2300" dirty="0">
                <a:sym typeface="Symbol" pitchFamily="18" charset="2"/>
              </a:rPr>
              <a:t></a:t>
            </a:r>
            <a:r>
              <a:rPr lang="en-US" sz="2300" i="1" dirty="0"/>
              <a:t>x </a:t>
            </a:r>
            <a:r>
              <a:rPr lang="en-US" sz="2300" dirty="0"/>
              <a:t>+ (</a:t>
            </a:r>
            <a:r>
              <a:rPr lang="en-US" sz="2300" dirty="0">
                <a:sym typeface="Symbol" pitchFamily="18" charset="2"/>
              </a:rPr>
              <a:t></a:t>
            </a:r>
            <a:r>
              <a:rPr lang="en-US" sz="2300" i="1" dirty="0" smtClean="0"/>
              <a:t>x</a:t>
            </a:r>
            <a:r>
              <a:rPr lang="en-US" sz="2300" dirty="0" smtClean="0"/>
              <a:t>)</a:t>
            </a:r>
            <a:r>
              <a:rPr lang="en-US" sz="2300" baseline="30000" dirty="0" smtClean="0"/>
              <a:t>2</a:t>
            </a:r>
          </a:p>
          <a:p>
            <a:pPr marL="0" indent="0"/>
            <a:endParaRPr lang="en-US" sz="800" baseline="30000" dirty="0" smtClean="0"/>
          </a:p>
          <a:p>
            <a:pPr marL="0" indent="0"/>
            <a:r>
              <a:rPr lang="en-US" sz="2300" dirty="0" smtClean="0"/>
              <a:t>(</a:t>
            </a:r>
            <a:r>
              <a:rPr lang="en-US" sz="2300" i="1" dirty="0" smtClean="0"/>
              <a:t>x </a:t>
            </a:r>
            <a:r>
              <a:rPr lang="en-US" sz="2300" dirty="0"/>
              <a:t>+ </a:t>
            </a:r>
            <a:r>
              <a:rPr lang="en-US" sz="2300" dirty="0">
                <a:sym typeface="Symbol" pitchFamily="18" charset="2"/>
              </a:rPr>
              <a:t></a:t>
            </a:r>
            <a:r>
              <a:rPr lang="en-US" sz="2300" i="1" dirty="0"/>
              <a:t>x</a:t>
            </a:r>
            <a:r>
              <a:rPr lang="en-US" sz="2300" dirty="0"/>
              <a:t>)</a:t>
            </a:r>
            <a:r>
              <a:rPr lang="en-US" sz="2300" baseline="30000" dirty="0"/>
              <a:t>3</a:t>
            </a:r>
            <a:r>
              <a:rPr lang="en-US" sz="2300" dirty="0"/>
              <a:t> = </a:t>
            </a:r>
            <a:r>
              <a:rPr lang="en-US" sz="2300" i="1" dirty="0"/>
              <a:t>x</a:t>
            </a:r>
            <a:r>
              <a:rPr lang="en-US" sz="2300" baseline="30000" dirty="0"/>
              <a:t>3</a:t>
            </a:r>
            <a:r>
              <a:rPr lang="en-US" sz="2300" dirty="0"/>
              <a:t> + 3</a:t>
            </a:r>
            <a:r>
              <a:rPr lang="en-US" sz="2300" i="1" dirty="0"/>
              <a:t>x</a:t>
            </a:r>
            <a:r>
              <a:rPr lang="en-US" sz="2300" baseline="30000" dirty="0"/>
              <a:t>2</a:t>
            </a:r>
            <a:r>
              <a:rPr lang="en-US" sz="2300" dirty="0">
                <a:sym typeface="Symbol" pitchFamily="18" charset="2"/>
              </a:rPr>
              <a:t></a:t>
            </a:r>
            <a:r>
              <a:rPr lang="en-US" sz="2300" i="1" dirty="0"/>
              <a:t>x </a:t>
            </a:r>
            <a:r>
              <a:rPr lang="en-US" sz="2300" dirty="0"/>
              <a:t>+ 3</a:t>
            </a:r>
            <a:r>
              <a:rPr lang="en-US" sz="2300" i="1" dirty="0"/>
              <a:t>x</a:t>
            </a:r>
            <a:r>
              <a:rPr lang="en-US" sz="2300" dirty="0"/>
              <a:t>(</a:t>
            </a:r>
            <a:r>
              <a:rPr lang="en-US" sz="2300" dirty="0">
                <a:sym typeface="Symbol" pitchFamily="18" charset="2"/>
              </a:rPr>
              <a:t></a:t>
            </a:r>
            <a:r>
              <a:rPr lang="en-US" sz="2300" i="1" dirty="0"/>
              <a:t>x</a:t>
            </a:r>
            <a:r>
              <a:rPr lang="en-US" sz="2300" dirty="0"/>
              <a:t>)</a:t>
            </a:r>
            <a:r>
              <a:rPr lang="en-US" sz="2300" baseline="30000" dirty="0"/>
              <a:t>2</a:t>
            </a:r>
            <a:r>
              <a:rPr lang="en-US" sz="2300" dirty="0"/>
              <a:t> + (</a:t>
            </a:r>
            <a:r>
              <a:rPr lang="en-US" sz="2300" dirty="0">
                <a:sym typeface="Symbol" pitchFamily="18" charset="2"/>
              </a:rPr>
              <a:t></a:t>
            </a:r>
            <a:r>
              <a:rPr lang="en-US" sz="2300" i="1" dirty="0" smtClean="0"/>
              <a:t>x</a:t>
            </a:r>
            <a:r>
              <a:rPr lang="en-US" sz="2300" dirty="0" smtClean="0"/>
              <a:t>)</a:t>
            </a:r>
            <a:r>
              <a:rPr lang="en-US" sz="2300" baseline="30000" dirty="0" smtClean="0"/>
              <a:t>3</a:t>
            </a:r>
          </a:p>
          <a:p>
            <a:pPr marL="0" indent="0"/>
            <a:endParaRPr lang="en-US" sz="800" baseline="30000" dirty="0" smtClean="0"/>
          </a:p>
          <a:p>
            <a:pPr marL="0" indent="0"/>
            <a:r>
              <a:rPr lang="en-US" sz="2300" dirty="0" smtClean="0"/>
              <a:t>(</a:t>
            </a:r>
            <a:r>
              <a:rPr lang="en-US" sz="2300" i="1" dirty="0" smtClean="0"/>
              <a:t>x </a:t>
            </a:r>
            <a:r>
              <a:rPr lang="en-US" sz="2300" dirty="0"/>
              <a:t>+ </a:t>
            </a:r>
            <a:r>
              <a:rPr lang="en-US" sz="2300" dirty="0">
                <a:sym typeface="Symbol" pitchFamily="18" charset="2"/>
              </a:rPr>
              <a:t></a:t>
            </a:r>
            <a:r>
              <a:rPr lang="en-US" sz="2300" i="1" dirty="0"/>
              <a:t>x</a:t>
            </a:r>
            <a:r>
              <a:rPr lang="en-US" sz="2300" dirty="0"/>
              <a:t>)</a:t>
            </a:r>
            <a:r>
              <a:rPr lang="en-US" sz="2300" baseline="30000" dirty="0"/>
              <a:t>4</a:t>
            </a:r>
            <a:r>
              <a:rPr lang="en-US" sz="2300" dirty="0"/>
              <a:t> = </a:t>
            </a:r>
            <a:r>
              <a:rPr lang="en-US" sz="2300" i="1" dirty="0"/>
              <a:t>x</a:t>
            </a:r>
            <a:r>
              <a:rPr lang="en-US" sz="2300" baseline="30000" dirty="0"/>
              <a:t>4</a:t>
            </a:r>
            <a:r>
              <a:rPr lang="en-US" sz="2300" dirty="0"/>
              <a:t> + 4</a:t>
            </a:r>
            <a:r>
              <a:rPr lang="en-US" sz="2300" i="1" dirty="0"/>
              <a:t>x</a:t>
            </a:r>
            <a:r>
              <a:rPr lang="en-US" sz="2300" baseline="30000" dirty="0"/>
              <a:t>3</a:t>
            </a:r>
            <a:r>
              <a:rPr lang="en-US" sz="2300" dirty="0">
                <a:sym typeface="Symbol" pitchFamily="18" charset="2"/>
              </a:rPr>
              <a:t></a:t>
            </a:r>
            <a:r>
              <a:rPr lang="en-US" sz="2300" i="1" dirty="0"/>
              <a:t>x </a:t>
            </a:r>
            <a:r>
              <a:rPr lang="en-US" sz="2300" dirty="0"/>
              <a:t>+ 6</a:t>
            </a:r>
            <a:r>
              <a:rPr lang="en-US" sz="2300" i="1" dirty="0"/>
              <a:t>x</a:t>
            </a:r>
            <a:r>
              <a:rPr lang="en-US" sz="2300" baseline="30000" dirty="0"/>
              <a:t>2</a:t>
            </a:r>
            <a:r>
              <a:rPr lang="en-US" sz="2300" dirty="0"/>
              <a:t>(</a:t>
            </a:r>
            <a:r>
              <a:rPr lang="en-US" sz="2300" dirty="0">
                <a:sym typeface="Symbol" pitchFamily="18" charset="2"/>
              </a:rPr>
              <a:t></a:t>
            </a:r>
            <a:r>
              <a:rPr lang="en-US" sz="2300" i="1" dirty="0"/>
              <a:t>x</a:t>
            </a:r>
            <a:r>
              <a:rPr lang="en-US" sz="2300" dirty="0"/>
              <a:t>)</a:t>
            </a:r>
            <a:r>
              <a:rPr lang="en-US" sz="2300" baseline="30000" dirty="0"/>
              <a:t>2</a:t>
            </a:r>
            <a:r>
              <a:rPr lang="en-US" sz="2300" dirty="0"/>
              <a:t> + 4</a:t>
            </a:r>
            <a:r>
              <a:rPr lang="en-US" sz="2300" i="1" dirty="0"/>
              <a:t>x</a:t>
            </a:r>
            <a:r>
              <a:rPr lang="en-US" sz="2300" dirty="0"/>
              <a:t>(</a:t>
            </a:r>
            <a:r>
              <a:rPr lang="en-US" sz="2300" dirty="0">
                <a:sym typeface="Symbol" pitchFamily="18" charset="2"/>
              </a:rPr>
              <a:t></a:t>
            </a:r>
            <a:r>
              <a:rPr lang="en-US" sz="2300" i="1" dirty="0"/>
              <a:t>x</a:t>
            </a:r>
            <a:r>
              <a:rPr lang="en-US" sz="2300" dirty="0"/>
              <a:t>)</a:t>
            </a:r>
            <a:r>
              <a:rPr lang="en-US" sz="2300" baseline="30000" dirty="0"/>
              <a:t>3</a:t>
            </a:r>
            <a:r>
              <a:rPr lang="en-US" sz="2300" dirty="0"/>
              <a:t> + (</a:t>
            </a:r>
            <a:r>
              <a:rPr lang="en-US" sz="2300" dirty="0">
                <a:sym typeface="Symbol" pitchFamily="18" charset="2"/>
              </a:rPr>
              <a:t></a:t>
            </a:r>
            <a:r>
              <a:rPr lang="en-US" sz="2300" i="1" dirty="0" smtClean="0"/>
              <a:t>x</a:t>
            </a:r>
            <a:r>
              <a:rPr lang="en-US" sz="2300" dirty="0" smtClean="0"/>
              <a:t>)</a:t>
            </a:r>
            <a:r>
              <a:rPr lang="en-US" sz="2300" baseline="30000" dirty="0" smtClean="0"/>
              <a:t>4</a:t>
            </a:r>
          </a:p>
          <a:p>
            <a:pPr marL="0" indent="0"/>
            <a:endParaRPr lang="en-US" sz="800" baseline="30000" dirty="0" smtClean="0"/>
          </a:p>
          <a:p>
            <a:pPr marL="0" indent="0"/>
            <a:r>
              <a:rPr lang="en-US" sz="2300" dirty="0" smtClean="0"/>
              <a:t>(</a:t>
            </a:r>
            <a:r>
              <a:rPr lang="en-US" sz="2300" i="1" dirty="0" smtClean="0"/>
              <a:t>x </a:t>
            </a:r>
            <a:r>
              <a:rPr lang="en-US" sz="2300" dirty="0" smtClean="0"/>
              <a:t>+ </a:t>
            </a:r>
            <a:r>
              <a:rPr lang="en-US" sz="2300" dirty="0" smtClean="0">
                <a:sym typeface="Symbol" pitchFamily="18" charset="2"/>
              </a:rPr>
              <a:t></a:t>
            </a:r>
            <a:r>
              <a:rPr lang="en-US" sz="2300" i="1" dirty="0" smtClean="0"/>
              <a:t>x</a:t>
            </a:r>
            <a:r>
              <a:rPr lang="en-US" sz="2300" dirty="0" smtClean="0"/>
              <a:t>)</a:t>
            </a:r>
            <a:r>
              <a:rPr lang="en-US" sz="2300" baseline="30000" dirty="0" smtClean="0"/>
              <a:t>5</a:t>
            </a:r>
            <a:r>
              <a:rPr lang="en-US" sz="2300" dirty="0" smtClean="0"/>
              <a:t> = </a:t>
            </a:r>
            <a:r>
              <a:rPr lang="en-US" sz="2300" i="1" dirty="0" smtClean="0"/>
              <a:t>x</a:t>
            </a:r>
            <a:r>
              <a:rPr lang="en-US" sz="2300" baseline="30000" dirty="0" smtClean="0"/>
              <a:t>5</a:t>
            </a:r>
            <a:r>
              <a:rPr lang="en-US" sz="2300" dirty="0" smtClean="0"/>
              <a:t> + 5</a:t>
            </a:r>
            <a:r>
              <a:rPr lang="en-US" sz="2300" i="1" dirty="0" smtClean="0"/>
              <a:t>x</a:t>
            </a:r>
            <a:r>
              <a:rPr lang="en-US" sz="2300" baseline="30000" dirty="0" smtClean="0"/>
              <a:t>4</a:t>
            </a:r>
            <a:r>
              <a:rPr lang="en-US" sz="2300" dirty="0" smtClean="0">
                <a:sym typeface="Symbol" pitchFamily="18" charset="2"/>
              </a:rPr>
              <a:t></a:t>
            </a:r>
            <a:r>
              <a:rPr lang="en-US" sz="2300" i="1" dirty="0" smtClean="0"/>
              <a:t>x </a:t>
            </a:r>
            <a:r>
              <a:rPr lang="en-US" sz="2300" dirty="0" smtClean="0"/>
              <a:t>+ 10</a:t>
            </a:r>
            <a:r>
              <a:rPr lang="en-US" sz="2300" i="1" dirty="0" smtClean="0"/>
              <a:t>x</a:t>
            </a:r>
            <a:r>
              <a:rPr lang="en-US" sz="2300" baseline="30000" dirty="0" smtClean="0"/>
              <a:t>3</a:t>
            </a:r>
            <a:r>
              <a:rPr lang="en-US" sz="2300" dirty="0" smtClean="0"/>
              <a:t>(</a:t>
            </a:r>
            <a:r>
              <a:rPr lang="en-US" sz="2300" dirty="0" smtClean="0">
                <a:sym typeface="Symbol" pitchFamily="18" charset="2"/>
              </a:rPr>
              <a:t></a:t>
            </a:r>
            <a:r>
              <a:rPr lang="en-US" sz="2300" i="1" dirty="0" smtClean="0"/>
              <a:t>x</a:t>
            </a:r>
            <a:r>
              <a:rPr lang="en-US" sz="2300" dirty="0" smtClean="0"/>
              <a:t>)</a:t>
            </a:r>
            <a:r>
              <a:rPr lang="en-US" sz="2300" baseline="30000" dirty="0" smtClean="0"/>
              <a:t>2</a:t>
            </a:r>
            <a:r>
              <a:rPr lang="en-US" sz="2300" dirty="0" smtClean="0"/>
              <a:t> + 10</a:t>
            </a:r>
            <a:r>
              <a:rPr lang="en-US" sz="2300" i="1" dirty="0" smtClean="0"/>
              <a:t>x</a:t>
            </a:r>
            <a:r>
              <a:rPr lang="en-US" sz="2300" baseline="30000" dirty="0" smtClean="0"/>
              <a:t>2</a:t>
            </a:r>
            <a:r>
              <a:rPr lang="en-US" sz="2300" dirty="0" smtClean="0"/>
              <a:t>(</a:t>
            </a:r>
            <a:r>
              <a:rPr lang="en-US" sz="2300" dirty="0" smtClean="0">
                <a:sym typeface="Symbol" pitchFamily="18" charset="2"/>
              </a:rPr>
              <a:t></a:t>
            </a:r>
            <a:r>
              <a:rPr lang="en-US" sz="2300" i="1" dirty="0" smtClean="0"/>
              <a:t>x</a:t>
            </a:r>
            <a:r>
              <a:rPr lang="en-US" sz="2300" dirty="0" smtClean="0"/>
              <a:t>)</a:t>
            </a:r>
            <a:r>
              <a:rPr lang="en-US" sz="2300" baseline="30000" dirty="0" smtClean="0"/>
              <a:t>3</a:t>
            </a:r>
            <a:r>
              <a:rPr lang="en-US" sz="2300" dirty="0" smtClean="0"/>
              <a:t> + 5</a:t>
            </a:r>
            <a:r>
              <a:rPr lang="en-US" sz="2300" i="1" dirty="0" smtClean="0"/>
              <a:t>x</a:t>
            </a:r>
            <a:r>
              <a:rPr lang="en-US" sz="2300" dirty="0" smtClean="0"/>
              <a:t>(</a:t>
            </a:r>
            <a:r>
              <a:rPr lang="en-US" sz="2300" dirty="0" smtClean="0">
                <a:sym typeface="Symbol" pitchFamily="18" charset="2"/>
              </a:rPr>
              <a:t></a:t>
            </a:r>
            <a:r>
              <a:rPr lang="en-US" sz="2300" i="1" dirty="0" smtClean="0"/>
              <a:t>x</a:t>
            </a:r>
            <a:r>
              <a:rPr lang="en-US" sz="2300" dirty="0" smtClean="0"/>
              <a:t>)</a:t>
            </a:r>
            <a:r>
              <a:rPr lang="en-US" sz="2300" baseline="30000" dirty="0" smtClean="0"/>
              <a:t>4</a:t>
            </a:r>
            <a:r>
              <a:rPr lang="en-US" sz="2300" dirty="0" smtClean="0"/>
              <a:t> + (</a:t>
            </a:r>
            <a:r>
              <a:rPr lang="en-US" sz="2300" dirty="0" smtClean="0">
                <a:sym typeface="Symbol" pitchFamily="18" charset="2"/>
              </a:rPr>
              <a:t></a:t>
            </a:r>
            <a:r>
              <a:rPr lang="en-US" sz="2300" i="1" dirty="0" smtClean="0"/>
              <a:t>x</a:t>
            </a:r>
            <a:r>
              <a:rPr lang="en-US" sz="2300" dirty="0" smtClean="0"/>
              <a:t>)</a:t>
            </a:r>
            <a:r>
              <a:rPr lang="en-US" sz="2300" baseline="30000" dirty="0" smtClean="0"/>
              <a:t>5</a:t>
            </a:r>
          </a:p>
          <a:p>
            <a:endParaRPr lang="en-US" sz="1200" baseline="30000" dirty="0" smtClean="0"/>
          </a:p>
          <a:p>
            <a:endParaRPr lang="en-US" sz="1200" baseline="30000" dirty="0" smtClean="0"/>
          </a:p>
          <a:p>
            <a:r>
              <a:rPr lang="en-US" dirty="0" smtClean="0"/>
              <a:t>The </a:t>
            </a:r>
            <a:r>
              <a:rPr lang="en-US" dirty="0"/>
              <a:t>general binomial expansion for a positive integer </a:t>
            </a:r>
            <a:r>
              <a:rPr lang="en-US" i="1" dirty="0"/>
              <a:t>n</a:t>
            </a:r>
            <a:r>
              <a:rPr lang="en-US" dirty="0"/>
              <a:t> is</a:t>
            </a:r>
          </a:p>
        </p:txBody>
      </p:sp>
      <p:pic>
        <p:nvPicPr>
          <p:cNvPr id="97285" name="Picture 5"/>
          <p:cNvPicPr>
            <a:picLocks noChangeAspect="1" noChangeArrowheads="1"/>
          </p:cNvPicPr>
          <p:nvPr/>
        </p:nvPicPr>
        <p:blipFill>
          <a:blip r:embed="rId3" cstate="print"/>
          <a:srcRect/>
          <a:stretch>
            <a:fillRect/>
          </a:stretch>
        </p:blipFill>
        <p:spPr bwMode="auto">
          <a:xfrm>
            <a:off x="457200" y="5181600"/>
            <a:ext cx="8153400" cy="987425"/>
          </a:xfrm>
          <a:prstGeom prst="rect">
            <a:avLst/>
          </a:prstGeom>
          <a:noFill/>
          <a:ln w="9525">
            <a:noFill/>
            <a:miter lim="800000"/>
            <a:headEnd/>
            <a:tailEnd/>
          </a:ln>
          <a:effectLst/>
        </p:spPr>
      </p:pic>
      <p:sp>
        <p:nvSpPr>
          <p:cNvPr id="97286" name="Rectangle 6"/>
          <p:cNvSpPr>
            <a:spLocks noChangeArrowheads="1"/>
          </p:cNvSpPr>
          <p:nvPr/>
        </p:nvSpPr>
        <p:spPr bwMode="auto">
          <a:xfrm>
            <a:off x="4849812" y="6172200"/>
            <a:ext cx="3303588" cy="366712"/>
          </a:xfrm>
          <a:prstGeom prst="rect">
            <a:avLst/>
          </a:prstGeom>
          <a:noFill/>
          <a:ln w="9525">
            <a:noFill/>
            <a:miter lim="800000"/>
            <a:headEnd/>
            <a:tailEnd/>
          </a:ln>
          <a:effectLst/>
        </p:spPr>
        <p:txBody>
          <a:bodyPr wrap="none">
            <a:spAutoFit/>
          </a:bodyPr>
          <a:lstStyle/>
          <a:p>
            <a:pPr>
              <a:spcBef>
                <a:spcPct val="20000"/>
              </a:spcBef>
            </a:pPr>
            <a:r>
              <a:rPr lang="en-US" dirty="0">
                <a:solidFill>
                  <a:srgbClr val="ED008C"/>
                </a:solidFill>
              </a:rPr>
              <a:t>(</a:t>
            </a:r>
            <a:r>
              <a:rPr lang="en-US" dirty="0">
                <a:solidFill>
                  <a:srgbClr val="ED008C"/>
                </a:solidFill>
                <a:sym typeface="Symbol" pitchFamily="18" charset="2"/>
              </a:rPr>
              <a:t></a:t>
            </a:r>
            <a:r>
              <a:rPr lang="en-US" i="1" dirty="0">
                <a:solidFill>
                  <a:srgbClr val="ED008C"/>
                </a:solidFill>
              </a:rPr>
              <a:t>x</a:t>
            </a:r>
            <a:r>
              <a:rPr lang="en-US" dirty="0">
                <a:solidFill>
                  <a:srgbClr val="ED008C"/>
                </a:solidFill>
              </a:rPr>
              <a:t>)</a:t>
            </a:r>
            <a:r>
              <a:rPr lang="en-US" baseline="30000" dirty="0">
                <a:solidFill>
                  <a:srgbClr val="ED008C"/>
                </a:solidFill>
              </a:rPr>
              <a:t>2</a:t>
            </a:r>
            <a:r>
              <a:rPr lang="en-US" dirty="0">
                <a:solidFill>
                  <a:srgbClr val="ED008C"/>
                </a:solidFill>
              </a:rPr>
              <a:t> is a factor of these terms.</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p:txBody>
          <a:bodyPr/>
          <a:lstStyle/>
          <a:p>
            <a:pPr marL="0" indent="0"/>
            <a:r>
              <a:rPr lang="en-US" dirty="0"/>
              <a:t>This binomial expansion is used in proving a special case of the Power Rule.</a:t>
            </a:r>
          </a:p>
        </p:txBody>
      </p:sp>
      <p:pic>
        <p:nvPicPr>
          <p:cNvPr id="2050" name="Picture 2"/>
          <p:cNvPicPr>
            <a:picLocks noChangeAspect="1" noChangeArrowheads="1"/>
          </p:cNvPicPr>
          <p:nvPr/>
        </p:nvPicPr>
        <p:blipFill>
          <a:blip r:embed="rId3" cstate="print"/>
          <a:srcRect/>
          <a:stretch>
            <a:fillRect/>
          </a:stretch>
        </p:blipFill>
        <p:spPr bwMode="auto">
          <a:xfrm>
            <a:off x="472440" y="2590800"/>
            <a:ext cx="8290560" cy="2484120"/>
          </a:xfrm>
          <a:prstGeom prst="rect">
            <a:avLst/>
          </a:prstGeom>
          <a:noFill/>
          <a:ln w="9525">
            <a:noFill/>
            <a:miter lim="800000"/>
            <a:headEnd/>
            <a:tailEnd/>
          </a:ln>
          <a:effectLst/>
        </p:spPr>
      </p:pic>
      <p:sp>
        <p:nvSpPr>
          <p:cNvPr id="6" name="Rectangle 2"/>
          <p:cNvSpPr>
            <a:spLocks noGrp="1" noChangeArrowheads="1"/>
          </p:cNvSpPr>
          <p:nvPr>
            <p:ph type="title"/>
          </p:nvPr>
        </p:nvSpPr>
        <p:spPr>
          <a:xfrm>
            <a:off x="457200" y="347472"/>
            <a:ext cx="8311896" cy="704088"/>
          </a:xfrm>
        </p:spPr>
        <p:txBody>
          <a:bodyPr/>
          <a:lstStyle/>
          <a:p>
            <a:r>
              <a:rPr lang="en-US" dirty="0"/>
              <a:t>The Power Rule</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p:txBody>
          <a:bodyPr/>
          <a:lstStyle/>
          <a:p>
            <a:pPr marL="0" indent="0"/>
            <a:r>
              <a:rPr lang="en-US" dirty="0"/>
              <a:t>When using the Power Rule, the case for which </a:t>
            </a:r>
            <a:r>
              <a:rPr lang="en-US" i="1" dirty="0"/>
              <a:t>n</a:t>
            </a:r>
            <a:r>
              <a:rPr lang="en-US" dirty="0"/>
              <a:t> = 1 is best thought of as a separate differentiation rule. That is,</a:t>
            </a:r>
          </a:p>
          <a:p>
            <a:pPr marL="0" indent="0"/>
            <a:endParaRPr lang="en-US" dirty="0"/>
          </a:p>
          <a:p>
            <a:pPr marL="0" indent="0"/>
            <a:endParaRPr lang="en-US" dirty="0"/>
          </a:p>
          <a:p>
            <a:pPr marL="0" indent="0"/>
            <a:endParaRPr lang="en-US" dirty="0"/>
          </a:p>
          <a:p>
            <a:pPr marL="0" indent="0"/>
            <a:endParaRPr lang="en-US" dirty="0"/>
          </a:p>
          <a:p>
            <a:pPr marL="0" indent="0"/>
            <a:r>
              <a:rPr lang="en-US" dirty="0"/>
              <a:t>This rule is consistent with the fact </a:t>
            </a:r>
            <a:br>
              <a:rPr lang="en-US" dirty="0"/>
            </a:br>
            <a:r>
              <a:rPr lang="en-US" dirty="0"/>
              <a:t>that the slope of the line </a:t>
            </a:r>
            <a:r>
              <a:rPr lang="en-US" i="1" dirty="0"/>
              <a:t>y</a:t>
            </a:r>
            <a:r>
              <a:rPr lang="en-US" dirty="0"/>
              <a:t> = </a:t>
            </a:r>
            <a:r>
              <a:rPr lang="en-US" i="1" dirty="0"/>
              <a:t>x</a:t>
            </a:r>
            <a:r>
              <a:rPr lang="en-US" dirty="0"/>
              <a:t> is 1, </a:t>
            </a:r>
            <a:br>
              <a:rPr lang="en-US" dirty="0"/>
            </a:br>
            <a:r>
              <a:rPr lang="en-US" dirty="0"/>
              <a:t>as shown in Figure 3.15.</a:t>
            </a:r>
          </a:p>
        </p:txBody>
      </p:sp>
      <p:sp>
        <p:nvSpPr>
          <p:cNvPr id="99334" name="Rectangle 6"/>
          <p:cNvSpPr>
            <a:spLocks noChangeArrowheads="1"/>
          </p:cNvSpPr>
          <p:nvPr/>
        </p:nvSpPr>
        <p:spPr bwMode="auto">
          <a:xfrm>
            <a:off x="4667250" y="2755900"/>
            <a:ext cx="2552700" cy="366713"/>
          </a:xfrm>
          <a:prstGeom prst="rect">
            <a:avLst/>
          </a:prstGeom>
          <a:noFill/>
          <a:ln w="9525">
            <a:noFill/>
            <a:miter lim="800000"/>
            <a:headEnd/>
            <a:tailEnd/>
          </a:ln>
          <a:effectLst/>
        </p:spPr>
        <p:txBody>
          <a:bodyPr wrap="none">
            <a:spAutoFit/>
          </a:bodyPr>
          <a:lstStyle/>
          <a:p>
            <a:r>
              <a:rPr lang="en-US" dirty="0">
                <a:solidFill>
                  <a:srgbClr val="ED008C"/>
                </a:solidFill>
              </a:rPr>
              <a:t>Power Rule when </a:t>
            </a:r>
            <a:r>
              <a:rPr lang="en-US" i="1" dirty="0">
                <a:solidFill>
                  <a:srgbClr val="ED008C"/>
                </a:solidFill>
              </a:rPr>
              <a:t>n </a:t>
            </a:r>
            <a:r>
              <a:rPr lang="en-US" dirty="0">
                <a:solidFill>
                  <a:srgbClr val="ED008C"/>
                </a:solidFill>
              </a:rPr>
              <a:t>= 1</a:t>
            </a:r>
          </a:p>
        </p:txBody>
      </p:sp>
      <p:sp>
        <p:nvSpPr>
          <p:cNvPr id="99336" name="Rectangle 8"/>
          <p:cNvSpPr>
            <a:spLocks noChangeArrowheads="1"/>
          </p:cNvSpPr>
          <p:nvPr/>
        </p:nvSpPr>
        <p:spPr bwMode="auto">
          <a:xfrm>
            <a:off x="5772150" y="6019800"/>
            <a:ext cx="2582863" cy="304800"/>
          </a:xfrm>
          <a:prstGeom prst="rect">
            <a:avLst/>
          </a:prstGeom>
          <a:noFill/>
          <a:ln w="9525">
            <a:noFill/>
            <a:miter lim="800000"/>
            <a:headEnd/>
            <a:tailEnd/>
          </a:ln>
          <a:effectLst/>
        </p:spPr>
        <p:txBody>
          <a:bodyPr wrap="none">
            <a:spAutoFit/>
          </a:bodyPr>
          <a:lstStyle/>
          <a:p>
            <a:r>
              <a:rPr lang="en-US" sz="1400" dirty="0"/>
              <a:t>The slope of the line </a:t>
            </a:r>
            <a:r>
              <a:rPr lang="en-US" sz="1400" i="1" dirty="0"/>
              <a:t>y</a:t>
            </a:r>
            <a:r>
              <a:rPr lang="en-US" sz="1400" dirty="0"/>
              <a:t> = </a:t>
            </a:r>
            <a:r>
              <a:rPr lang="en-US" sz="1400" i="1" dirty="0"/>
              <a:t>x</a:t>
            </a:r>
            <a:r>
              <a:rPr lang="en-US" sz="1400" dirty="0"/>
              <a:t> is 1.</a:t>
            </a:r>
          </a:p>
        </p:txBody>
      </p:sp>
      <p:sp>
        <p:nvSpPr>
          <p:cNvPr id="99337" name="Rectangle 9"/>
          <p:cNvSpPr>
            <a:spLocks noChangeArrowheads="1"/>
          </p:cNvSpPr>
          <p:nvPr/>
        </p:nvSpPr>
        <p:spPr bwMode="auto">
          <a:xfrm>
            <a:off x="6554788" y="6354763"/>
            <a:ext cx="989012" cy="274637"/>
          </a:xfrm>
          <a:prstGeom prst="rect">
            <a:avLst/>
          </a:prstGeom>
          <a:noFill/>
          <a:ln w="9525">
            <a:noFill/>
            <a:miter lim="800000"/>
            <a:headEnd/>
            <a:tailEnd/>
          </a:ln>
          <a:effectLst/>
        </p:spPr>
        <p:txBody>
          <a:bodyPr wrap="none">
            <a:spAutoFit/>
          </a:bodyPr>
          <a:lstStyle/>
          <a:p>
            <a:pPr algn="ctr"/>
            <a:r>
              <a:rPr lang="en-US" sz="1200" b="1" dirty="0"/>
              <a:t>Figure 3.15</a:t>
            </a:r>
          </a:p>
        </p:txBody>
      </p:sp>
      <p:pic>
        <p:nvPicPr>
          <p:cNvPr id="3074" name="Picture 2"/>
          <p:cNvPicPr>
            <a:picLocks noChangeAspect="1" noChangeArrowheads="1"/>
          </p:cNvPicPr>
          <p:nvPr/>
        </p:nvPicPr>
        <p:blipFill>
          <a:blip r:embed="rId3" cstate="print"/>
          <a:srcRect/>
          <a:stretch>
            <a:fillRect/>
          </a:stretch>
        </p:blipFill>
        <p:spPr bwMode="auto">
          <a:xfrm>
            <a:off x="1981200" y="2514600"/>
            <a:ext cx="1645920" cy="80772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5562600" y="3297936"/>
            <a:ext cx="2837688" cy="2721864"/>
          </a:xfrm>
          <a:prstGeom prst="rect">
            <a:avLst/>
          </a:prstGeom>
          <a:noFill/>
          <a:ln w="9525">
            <a:noFill/>
            <a:miter lim="800000"/>
            <a:headEnd/>
            <a:tailEnd/>
          </a:ln>
          <a:effectLst/>
        </p:spPr>
      </p:pic>
      <p:sp>
        <p:nvSpPr>
          <p:cNvPr id="10" name="Rectangle 2"/>
          <p:cNvSpPr>
            <a:spLocks noGrp="1" noChangeArrowheads="1"/>
          </p:cNvSpPr>
          <p:nvPr>
            <p:ph type="title"/>
          </p:nvPr>
        </p:nvSpPr>
        <p:spPr>
          <a:xfrm>
            <a:off x="457200" y="347472"/>
            <a:ext cx="8311896" cy="704088"/>
          </a:xfrm>
        </p:spPr>
        <p:txBody>
          <a:bodyPr/>
          <a:lstStyle/>
          <a:p>
            <a:r>
              <a:rPr lang="en-US" dirty="0"/>
              <a:t>The Power Rule</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347472"/>
            <a:ext cx="8311896" cy="704088"/>
          </a:xfrm>
        </p:spPr>
        <p:txBody>
          <a:bodyPr/>
          <a:lstStyle/>
          <a:p>
            <a:r>
              <a:rPr lang="en-US" dirty="0"/>
              <a:t>Example 2 – </a:t>
            </a:r>
            <a:r>
              <a:rPr lang="en-US" i="1" dirty="0"/>
              <a:t>Using the Power Rule</a:t>
            </a:r>
          </a:p>
        </p:txBody>
      </p:sp>
      <p:sp>
        <p:nvSpPr>
          <p:cNvPr id="100355" name="Rectangle 3"/>
          <p:cNvSpPr>
            <a:spLocks noGrp="1" noChangeArrowheads="1"/>
          </p:cNvSpPr>
          <p:nvPr>
            <p:ph idx="1"/>
          </p:nvPr>
        </p:nvSpPr>
        <p:spPr/>
        <p:txBody>
          <a:bodyPr/>
          <a:lstStyle/>
          <a:p>
            <a:pPr marL="0" indent="0"/>
            <a:r>
              <a:rPr lang="en-US" b="1" dirty="0"/>
              <a:t>    Function                    Derivative</a:t>
            </a:r>
            <a:r>
              <a:rPr lang="en-US" b="1" u="sng" dirty="0"/>
              <a:t>  </a:t>
            </a:r>
            <a:r>
              <a:rPr lang="en-US" b="1" u="sng" dirty="0" smtClean="0"/>
              <a:t>                                      </a:t>
            </a:r>
            <a:endParaRPr lang="en-US" b="1" u="sng" dirty="0"/>
          </a:p>
          <a:p>
            <a:pPr marL="0" indent="0"/>
            <a:endParaRPr lang="en-US" sz="400" b="1" u="sng" dirty="0"/>
          </a:p>
          <a:p>
            <a:pPr marL="0" indent="0"/>
            <a:endParaRPr lang="en-US" sz="1000" b="1" dirty="0"/>
          </a:p>
          <a:p>
            <a:pPr marL="0" indent="0"/>
            <a:r>
              <a:rPr lang="en-US" b="1" dirty="0"/>
              <a:t>a. </a:t>
            </a:r>
          </a:p>
          <a:p>
            <a:pPr marL="0" indent="0"/>
            <a:endParaRPr lang="en-US" b="1" dirty="0"/>
          </a:p>
          <a:p>
            <a:pPr marL="0" indent="0"/>
            <a:r>
              <a:rPr lang="en-US" b="1" dirty="0"/>
              <a:t>b. </a:t>
            </a:r>
            <a:endParaRPr lang="en-US" sz="800" b="1" dirty="0"/>
          </a:p>
          <a:p>
            <a:pPr marL="0" indent="0"/>
            <a:endParaRPr lang="en-US" sz="3200" b="1" dirty="0"/>
          </a:p>
          <a:p>
            <a:pPr marL="0" indent="0"/>
            <a:r>
              <a:rPr lang="en-US" b="1" dirty="0"/>
              <a:t>c. </a:t>
            </a:r>
          </a:p>
          <a:p>
            <a:pPr marL="0" indent="0"/>
            <a:endParaRPr lang="en-US" b="1" dirty="0"/>
          </a:p>
          <a:p>
            <a:pPr marL="0" indent="0"/>
            <a:endParaRPr lang="en-US" i="1" dirty="0"/>
          </a:p>
          <a:p>
            <a:pPr marL="0" indent="0"/>
            <a:endParaRPr lang="en-US" dirty="0"/>
          </a:p>
          <a:p>
            <a:pPr marL="0" indent="0"/>
            <a:endParaRPr lang="en-US" b="1" dirty="0"/>
          </a:p>
        </p:txBody>
      </p:sp>
      <p:pic>
        <p:nvPicPr>
          <p:cNvPr id="100356" name="Picture 4"/>
          <p:cNvPicPr>
            <a:picLocks noChangeAspect="1" noChangeArrowheads="1"/>
          </p:cNvPicPr>
          <p:nvPr/>
        </p:nvPicPr>
        <p:blipFill>
          <a:blip r:embed="rId3" cstate="print"/>
          <a:srcRect/>
          <a:stretch>
            <a:fillRect/>
          </a:stretch>
        </p:blipFill>
        <p:spPr bwMode="auto">
          <a:xfrm>
            <a:off x="901700" y="3055256"/>
            <a:ext cx="1435100" cy="449263"/>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4" cstate="print"/>
          <a:srcRect/>
          <a:stretch>
            <a:fillRect/>
          </a:stretch>
        </p:blipFill>
        <p:spPr bwMode="auto">
          <a:xfrm>
            <a:off x="850900" y="2191656"/>
            <a:ext cx="1352550" cy="438150"/>
          </a:xfrm>
          <a:prstGeom prst="rect">
            <a:avLst/>
          </a:prstGeom>
          <a:noFill/>
          <a:ln w="9525">
            <a:noFill/>
            <a:miter lim="800000"/>
            <a:headEnd/>
            <a:tailEnd/>
          </a:ln>
          <a:effectLst/>
        </p:spPr>
      </p:pic>
      <p:pic>
        <p:nvPicPr>
          <p:cNvPr id="100358" name="Picture 6"/>
          <p:cNvPicPr>
            <a:picLocks noChangeAspect="1" noChangeArrowheads="1"/>
          </p:cNvPicPr>
          <p:nvPr/>
        </p:nvPicPr>
        <p:blipFill>
          <a:blip r:embed="rId5" cstate="print"/>
          <a:srcRect/>
          <a:stretch>
            <a:fillRect/>
          </a:stretch>
        </p:blipFill>
        <p:spPr bwMode="auto">
          <a:xfrm>
            <a:off x="889000" y="3936319"/>
            <a:ext cx="996950" cy="769937"/>
          </a:xfrm>
          <a:prstGeom prst="rect">
            <a:avLst/>
          </a:prstGeom>
          <a:noFill/>
          <a:ln w="9525">
            <a:noFill/>
            <a:miter lim="800000"/>
            <a:headEnd/>
            <a:tailEnd/>
          </a:ln>
          <a:effectLst/>
        </p:spPr>
      </p:pic>
      <p:pic>
        <p:nvPicPr>
          <p:cNvPr id="100359" name="Picture 7"/>
          <p:cNvPicPr>
            <a:picLocks noChangeAspect="1" noChangeArrowheads="1"/>
          </p:cNvPicPr>
          <p:nvPr/>
        </p:nvPicPr>
        <p:blipFill>
          <a:blip r:embed="rId6" cstate="print"/>
          <a:srcRect/>
          <a:stretch>
            <a:fillRect/>
          </a:stretch>
        </p:blipFill>
        <p:spPr bwMode="auto">
          <a:xfrm>
            <a:off x="3622675" y="2183719"/>
            <a:ext cx="1571625" cy="465137"/>
          </a:xfrm>
          <a:prstGeom prst="rect">
            <a:avLst/>
          </a:prstGeom>
          <a:noFill/>
          <a:ln w="9525">
            <a:noFill/>
            <a:miter lim="800000"/>
            <a:headEnd/>
            <a:tailEnd/>
          </a:ln>
          <a:effectLst/>
        </p:spPr>
      </p:pic>
      <p:pic>
        <p:nvPicPr>
          <p:cNvPr id="100360" name="Picture 8"/>
          <p:cNvPicPr>
            <a:picLocks noChangeAspect="1" noChangeArrowheads="1"/>
          </p:cNvPicPr>
          <p:nvPr/>
        </p:nvPicPr>
        <p:blipFill>
          <a:blip r:embed="rId7" cstate="print"/>
          <a:srcRect/>
          <a:stretch>
            <a:fillRect/>
          </a:stretch>
        </p:blipFill>
        <p:spPr bwMode="auto">
          <a:xfrm>
            <a:off x="3592513" y="2885394"/>
            <a:ext cx="2211387" cy="741362"/>
          </a:xfrm>
          <a:prstGeom prst="rect">
            <a:avLst/>
          </a:prstGeom>
          <a:noFill/>
          <a:ln w="9525">
            <a:noFill/>
            <a:miter lim="800000"/>
            <a:headEnd/>
            <a:tailEnd/>
          </a:ln>
          <a:effectLst/>
        </p:spPr>
      </p:pic>
      <p:pic>
        <p:nvPicPr>
          <p:cNvPr id="100361" name="Picture 9"/>
          <p:cNvPicPr>
            <a:picLocks noChangeAspect="1" noChangeArrowheads="1"/>
          </p:cNvPicPr>
          <p:nvPr/>
        </p:nvPicPr>
        <p:blipFill>
          <a:blip r:embed="rId8" cstate="print"/>
          <a:srcRect/>
          <a:stretch>
            <a:fillRect/>
          </a:stretch>
        </p:blipFill>
        <p:spPr bwMode="auto">
          <a:xfrm>
            <a:off x="5867400" y="2826656"/>
            <a:ext cx="1252538" cy="820738"/>
          </a:xfrm>
          <a:prstGeom prst="rect">
            <a:avLst/>
          </a:prstGeom>
          <a:noFill/>
          <a:ln w="9525">
            <a:noFill/>
            <a:miter lim="800000"/>
            <a:headEnd/>
            <a:tailEnd/>
          </a:ln>
          <a:effectLst/>
        </p:spPr>
      </p:pic>
      <p:pic>
        <p:nvPicPr>
          <p:cNvPr id="100362" name="Picture 10"/>
          <p:cNvPicPr>
            <a:picLocks noChangeAspect="1" noChangeArrowheads="1"/>
          </p:cNvPicPr>
          <p:nvPr/>
        </p:nvPicPr>
        <p:blipFill>
          <a:blip r:embed="rId9" cstate="print"/>
          <a:srcRect/>
          <a:stretch>
            <a:fillRect/>
          </a:stretch>
        </p:blipFill>
        <p:spPr bwMode="auto">
          <a:xfrm>
            <a:off x="7239000" y="2834594"/>
            <a:ext cx="1096963" cy="855662"/>
          </a:xfrm>
          <a:prstGeom prst="rect">
            <a:avLst/>
          </a:prstGeom>
          <a:noFill/>
          <a:ln w="9525">
            <a:noFill/>
            <a:miter lim="800000"/>
            <a:headEnd/>
            <a:tailEnd/>
          </a:ln>
          <a:effectLst/>
        </p:spPr>
      </p:pic>
      <p:pic>
        <p:nvPicPr>
          <p:cNvPr id="100363" name="Picture 11"/>
          <p:cNvPicPr>
            <a:picLocks noChangeAspect="1" noChangeArrowheads="1"/>
          </p:cNvPicPr>
          <p:nvPr/>
        </p:nvPicPr>
        <p:blipFill>
          <a:blip r:embed="rId10" cstate="print"/>
          <a:srcRect/>
          <a:stretch>
            <a:fillRect/>
          </a:stretch>
        </p:blipFill>
        <p:spPr bwMode="auto">
          <a:xfrm>
            <a:off x="3538538" y="3904569"/>
            <a:ext cx="1909762" cy="776287"/>
          </a:xfrm>
          <a:prstGeom prst="rect">
            <a:avLst/>
          </a:prstGeom>
          <a:noFill/>
          <a:ln w="9525">
            <a:noFill/>
            <a:miter lim="800000"/>
            <a:headEnd/>
            <a:tailEnd/>
          </a:ln>
          <a:effectLst/>
        </p:spPr>
      </p:pic>
      <p:pic>
        <p:nvPicPr>
          <p:cNvPr id="100364" name="Picture 12"/>
          <p:cNvPicPr>
            <a:picLocks noChangeAspect="1" noChangeArrowheads="1"/>
          </p:cNvPicPr>
          <p:nvPr/>
        </p:nvPicPr>
        <p:blipFill>
          <a:blip r:embed="rId11" cstate="print"/>
          <a:srcRect/>
          <a:stretch>
            <a:fillRect/>
          </a:stretch>
        </p:blipFill>
        <p:spPr bwMode="auto">
          <a:xfrm>
            <a:off x="5537200" y="4034744"/>
            <a:ext cx="1435100" cy="531812"/>
          </a:xfrm>
          <a:prstGeom prst="rect">
            <a:avLst/>
          </a:prstGeom>
          <a:noFill/>
          <a:ln w="9525">
            <a:noFill/>
            <a:miter lim="800000"/>
            <a:headEnd/>
            <a:tailEnd/>
          </a:ln>
          <a:effectLst/>
        </p:spPr>
      </p:pic>
      <p:pic>
        <p:nvPicPr>
          <p:cNvPr id="100366" name="Picture 14"/>
          <p:cNvPicPr>
            <a:picLocks noChangeAspect="1" noChangeArrowheads="1"/>
          </p:cNvPicPr>
          <p:nvPr/>
        </p:nvPicPr>
        <p:blipFill>
          <a:blip r:embed="rId12" cstate="print"/>
          <a:srcRect/>
          <a:stretch>
            <a:fillRect/>
          </a:stretch>
        </p:blipFill>
        <p:spPr bwMode="auto">
          <a:xfrm>
            <a:off x="7086600" y="3918856"/>
            <a:ext cx="1023938" cy="731838"/>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0355">
                                            <p:txEl>
                                              <p:pRg st="5" end="5"/>
                                            </p:txEl>
                                          </p:spTgt>
                                        </p:tgtEl>
                                        <p:attrNameLst>
                                          <p:attrName>style.visibility</p:attrName>
                                        </p:attrNameLst>
                                      </p:cBhvr>
                                      <p:to>
                                        <p:strVal val="visible"/>
                                      </p:to>
                                    </p:set>
                                    <p:animEffect transition="in" filter="fade">
                                      <p:cBhvr>
                                        <p:cTn id="7" dur="1000"/>
                                        <p:tgtEl>
                                          <p:spTgt spid="100355">
                                            <p:txEl>
                                              <p:pRg st="5" end="5"/>
                                            </p:txEl>
                                          </p:spTgt>
                                        </p:tgtEl>
                                      </p:cBhvr>
                                    </p:animEffect>
                                    <p:anim calcmode="lin" valueType="num">
                                      <p:cBhvr>
                                        <p:cTn id="8" dur="10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0355">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0355">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00356"/>
                                        </p:tgtEl>
                                        <p:attrNameLst>
                                          <p:attrName>style.visibility</p:attrName>
                                        </p:attrNameLst>
                                      </p:cBhvr>
                                      <p:to>
                                        <p:strVal val="visible"/>
                                      </p:to>
                                    </p:set>
                                    <p:animEffect transition="in" filter="fade">
                                      <p:cBhvr>
                                        <p:cTn id="13" dur="1000"/>
                                        <p:tgtEl>
                                          <p:spTgt spid="100356"/>
                                        </p:tgtEl>
                                      </p:cBhvr>
                                    </p:animEffect>
                                    <p:anim calcmode="lin" valueType="num">
                                      <p:cBhvr>
                                        <p:cTn id="14" dur="1000" fill="hold"/>
                                        <p:tgtEl>
                                          <p:spTgt spid="100356"/>
                                        </p:tgtEl>
                                        <p:attrNameLst>
                                          <p:attrName>ppt_x</p:attrName>
                                        </p:attrNameLst>
                                      </p:cBhvr>
                                      <p:tavLst>
                                        <p:tav tm="0">
                                          <p:val>
                                            <p:strVal val="#ppt_x"/>
                                          </p:val>
                                        </p:tav>
                                        <p:tav tm="100000">
                                          <p:val>
                                            <p:strVal val="#ppt_x"/>
                                          </p:val>
                                        </p:tav>
                                      </p:tavLst>
                                    </p:anim>
                                    <p:anim calcmode="lin" valueType="num">
                                      <p:cBhvr>
                                        <p:cTn id="15" dur="900" decel="100000" fill="hold"/>
                                        <p:tgtEl>
                                          <p:spTgt spid="10035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0356"/>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00360"/>
                                        </p:tgtEl>
                                        <p:attrNameLst>
                                          <p:attrName>style.visibility</p:attrName>
                                        </p:attrNameLst>
                                      </p:cBhvr>
                                      <p:to>
                                        <p:strVal val="visible"/>
                                      </p:to>
                                    </p:set>
                                    <p:animEffect transition="in" filter="fade">
                                      <p:cBhvr>
                                        <p:cTn id="19" dur="1000"/>
                                        <p:tgtEl>
                                          <p:spTgt spid="100360"/>
                                        </p:tgtEl>
                                      </p:cBhvr>
                                    </p:animEffect>
                                    <p:anim calcmode="lin" valueType="num">
                                      <p:cBhvr>
                                        <p:cTn id="20" dur="1000" fill="hold"/>
                                        <p:tgtEl>
                                          <p:spTgt spid="100360"/>
                                        </p:tgtEl>
                                        <p:attrNameLst>
                                          <p:attrName>ppt_x</p:attrName>
                                        </p:attrNameLst>
                                      </p:cBhvr>
                                      <p:tavLst>
                                        <p:tav tm="0">
                                          <p:val>
                                            <p:strVal val="#ppt_x"/>
                                          </p:val>
                                        </p:tav>
                                        <p:tav tm="100000">
                                          <p:val>
                                            <p:strVal val="#ppt_x"/>
                                          </p:val>
                                        </p:tav>
                                      </p:tavLst>
                                    </p:anim>
                                    <p:anim calcmode="lin" valueType="num">
                                      <p:cBhvr>
                                        <p:cTn id="21" dur="900" decel="100000" fill="hold"/>
                                        <p:tgtEl>
                                          <p:spTgt spid="10036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00360"/>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00361"/>
                                        </p:tgtEl>
                                        <p:attrNameLst>
                                          <p:attrName>style.visibility</p:attrName>
                                        </p:attrNameLst>
                                      </p:cBhvr>
                                      <p:to>
                                        <p:strVal val="visible"/>
                                      </p:to>
                                    </p:set>
                                    <p:animEffect transition="in" filter="fade">
                                      <p:cBhvr>
                                        <p:cTn id="27" dur="1000"/>
                                        <p:tgtEl>
                                          <p:spTgt spid="100361"/>
                                        </p:tgtEl>
                                      </p:cBhvr>
                                    </p:animEffect>
                                    <p:anim calcmode="lin" valueType="num">
                                      <p:cBhvr>
                                        <p:cTn id="28" dur="1000" fill="hold"/>
                                        <p:tgtEl>
                                          <p:spTgt spid="100361"/>
                                        </p:tgtEl>
                                        <p:attrNameLst>
                                          <p:attrName>ppt_x</p:attrName>
                                        </p:attrNameLst>
                                      </p:cBhvr>
                                      <p:tavLst>
                                        <p:tav tm="0">
                                          <p:val>
                                            <p:strVal val="#ppt_x"/>
                                          </p:val>
                                        </p:tav>
                                        <p:tav tm="100000">
                                          <p:val>
                                            <p:strVal val="#ppt_x"/>
                                          </p:val>
                                        </p:tav>
                                      </p:tavLst>
                                    </p:anim>
                                    <p:anim calcmode="lin" valueType="num">
                                      <p:cBhvr>
                                        <p:cTn id="29" dur="900" decel="100000" fill="hold"/>
                                        <p:tgtEl>
                                          <p:spTgt spid="100361"/>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00361"/>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00362"/>
                                        </p:tgtEl>
                                        <p:attrNameLst>
                                          <p:attrName>style.visibility</p:attrName>
                                        </p:attrNameLst>
                                      </p:cBhvr>
                                      <p:to>
                                        <p:strVal val="visible"/>
                                      </p:to>
                                    </p:set>
                                    <p:animEffect transition="in" filter="fade">
                                      <p:cBhvr>
                                        <p:cTn id="35" dur="1000"/>
                                        <p:tgtEl>
                                          <p:spTgt spid="100362"/>
                                        </p:tgtEl>
                                      </p:cBhvr>
                                    </p:animEffect>
                                    <p:anim calcmode="lin" valueType="num">
                                      <p:cBhvr>
                                        <p:cTn id="36" dur="1000" fill="hold"/>
                                        <p:tgtEl>
                                          <p:spTgt spid="100362"/>
                                        </p:tgtEl>
                                        <p:attrNameLst>
                                          <p:attrName>ppt_x</p:attrName>
                                        </p:attrNameLst>
                                      </p:cBhvr>
                                      <p:tavLst>
                                        <p:tav tm="0">
                                          <p:val>
                                            <p:strVal val="#ppt_x"/>
                                          </p:val>
                                        </p:tav>
                                        <p:tav tm="100000">
                                          <p:val>
                                            <p:strVal val="#ppt_x"/>
                                          </p:val>
                                        </p:tav>
                                      </p:tavLst>
                                    </p:anim>
                                    <p:anim calcmode="lin" valueType="num">
                                      <p:cBhvr>
                                        <p:cTn id="37" dur="900" decel="100000" fill="hold"/>
                                        <p:tgtEl>
                                          <p:spTgt spid="100362"/>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00362"/>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100358"/>
                                        </p:tgtEl>
                                        <p:attrNameLst>
                                          <p:attrName>style.visibility</p:attrName>
                                        </p:attrNameLst>
                                      </p:cBhvr>
                                      <p:to>
                                        <p:strVal val="visible"/>
                                      </p:to>
                                    </p:set>
                                    <p:animEffect transition="in" filter="fade">
                                      <p:cBhvr>
                                        <p:cTn id="43" dur="1000"/>
                                        <p:tgtEl>
                                          <p:spTgt spid="100358"/>
                                        </p:tgtEl>
                                      </p:cBhvr>
                                    </p:animEffect>
                                    <p:anim calcmode="lin" valueType="num">
                                      <p:cBhvr>
                                        <p:cTn id="44" dur="1000" fill="hold"/>
                                        <p:tgtEl>
                                          <p:spTgt spid="100358"/>
                                        </p:tgtEl>
                                        <p:attrNameLst>
                                          <p:attrName>ppt_x</p:attrName>
                                        </p:attrNameLst>
                                      </p:cBhvr>
                                      <p:tavLst>
                                        <p:tav tm="0">
                                          <p:val>
                                            <p:strVal val="#ppt_x"/>
                                          </p:val>
                                        </p:tav>
                                        <p:tav tm="100000">
                                          <p:val>
                                            <p:strVal val="#ppt_x"/>
                                          </p:val>
                                        </p:tav>
                                      </p:tavLst>
                                    </p:anim>
                                    <p:anim calcmode="lin" valueType="num">
                                      <p:cBhvr>
                                        <p:cTn id="45" dur="900" decel="100000" fill="hold"/>
                                        <p:tgtEl>
                                          <p:spTgt spid="100358"/>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00358"/>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100363"/>
                                        </p:tgtEl>
                                        <p:attrNameLst>
                                          <p:attrName>style.visibility</p:attrName>
                                        </p:attrNameLst>
                                      </p:cBhvr>
                                      <p:to>
                                        <p:strVal val="visible"/>
                                      </p:to>
                                    </p:set>
                                    <p:animEffect transition="in" filter="fade">
                                      <p:cBhvr>
                                        <p:cTn id="49" dur="1000"/>
                                        <p:tgtEl>
                                          <p:spTgt spid="100363"/>
                                        </p:tgtEl>
                                      </p:cBhvr>
                                    </p:animEffect>
                                    <p:anim calcmode="lin" valueType="num">
                                      <p:cBhvr>
                                        <p:cTn id="50" dur="1000" fill="hold"/>
                                        <p:tgtEl>
                                          <p:spTgt spid="100363"/>
                                        </p:tgtEl>
                                        <p:attrNameLst>
                                          <p:attrName>ppt_x</p:attrName>
                                        </p:attrNameLst>
                                      </p:cBhvr>
                                      <p:tavLst>
                                        <p:tav tm="0">
                                          <p:val>
                                            <p:strVal val="#ppt_x"/>
                                          </p:val>
                                        </p:tav>
                                        <p:tav tm="100000">
                                          <p:val>
                                            <p:strVal val="#ppt_x"/>
                                          </p:val>
                                        </p:tav>
                                      </p:tavLst>
                                    </p:anim>
                                    <p:anim calcmode="lin" valueType="num">
                                      <p:cBhvr>
                                        <p:cTn id="51" dur="900" decel="100000" fill="hold"/>
                                        <p:tgtEl>
                                          <p:spTgt spid="100363"/>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00363"/>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100355">
                                            <p:txEl>
                                              <p:pRg st="7" end="7"/>
                                            </p:txEl>
                                          </p:spTgt>
                                        </p:tgtEl>
                                        <p:attrNameLst>
                                          <p:attrName>style.visibility</p:attrName>
                                        </p:attrNameLst>
                                      </p:cBhvr>
                                      <p:to>
                                        <p:strVal val="visible"/>
                                      </p:to>
                                    </p:set>
                                    <p:animEffect transition="in" filter="fade">
                                      <p:cBhvr>
                                        <p:cTn id="55" dur="1000"/>
                                        <p:tgtEl>
                                          <p:spTgt spid="100355">
                                            <p:txEl>
                                              <p:pRg st="7" end="7"/>
                                            </p:txEl>
                                          </p:spTgt>
                                        </p:tgtEl>
                                      </p:cBhvr>
                                    </p:animEffect>
                                    <p:anim calcmode="lin" valueType="num">
                                      <p:cBhvr>
                                        <p:cTn id="56" dur="1000" fill="hold"/>
                                        <p:tgtEl>
                                          <p:spTgt spid="100355">
                                            <p:txEl>
                                              <p:pRg st="7" end="7"/>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100355">
                                            <p:txEl>
                                              <p:pRg st="7" end="7"/>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00355">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100364"/>
                                        </p:tgtEl>
                                        <p:attrNameLst>
                                          <p:attrName>style.visibility</p:attrName>
                                        </p:attrNameLst>
                                      </p:cBhvr>
                                      <p:to>
                                        <p:strVal val="visible"/>
                                      </p:to>
                                    </p:set>
                                    <p:animEffect transition="in" filter="fade">
                                      <p:cBhvr>
                                        <p:cTn id="63" dur="1000"/>
                                        <p:tgtEl>
                                          <p:spTgt spid="100364"/>
                                        </p:tgtEl>
                                      </p:cBhvr>
                                    </p:animEffect>
                                    <p:anim calcmode="lin" valueType="num">
                                      <p:cBhvr>
                                        <p:cTn id="64" dur="1000" fill="hold"/>
                                        <p:tgtEl>
                                          <p:spTgt spid="100364"/>
                                        </p:tgtEl>
                                        <p:attrNameLst>
                                          <p:attrName>ppt_x</p:attrName>
                                        </p:attrNameLst>
                                      </p:cBhvr>
                                      <p:tavLst>
                                        <p:tav tm="0">
                                          <p:val>
                                            <p:strVal val="#ppt_x"/>
                                          </p:val>
                                        </p:tav>
                                        <p:tav tm="100000">
                                          <p:val>
                                            <p:strVal val="#ppt_x"/>
                                          </p:val>
                                        </p:tav>
                                      </p:tavLst>
                                    </p:anim>
                                    <p:anim calcmode="lin" valueType="num">
                                      <p:cBhvr>
                                        <p:cTn id="65" dur="900" decel="100000" fill="hold"/>
                                        <p:tgtEl>
                                          <p:spTgt spid="100364"/>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00364"/>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100366"/>
                                        </p:tgtEl>
                                        <p:attrNameLst>
                                          <p:attrName>style.visibility</p:attrName>
                                        </p:attrNameLst>
                                      </p:cBhvr>
                                      <p:to>
                                        <p:strVal val="visible"/>
                                      </p:to>
                                    </p:set>
                                    <p:animEffect transition="in" filter="fade">
                                      <p:cBhvr>
                                        <p:cTn id="71" dur="1000"/>
                                        <p:tgtEl>
                                          <p:spTgt spid="100366"/>
                                        </p:tgtEl>
                                      </p:cBhvr>
                                    </p:animEffect>
                                    <p:anim calcmode="lin" valueType="num">
                                      <p:cBhvr>
                                        <p:cTn id="72" dur="1000" fill="hold"/>
                                        <p:tgtEl>
                                          <p:spTgt spid="100366"/>
                                        </p:tgtEl>
                                        <p:attrNameLst>
                                          <p:attrName>ppt_x</p:attrName>
                                        </p:attrNameLst>
                                      </p:cBhvr>
                                      <p:tavLst>
                                        <p:tav tm="0">
                                          <p:val>
                                            <p:strVal val="#ppt_x"/>
                                          </p:val>
                                        </p:tav>
                                        <p:tav tm="100000">
                                          <p:val>
                                            <p:strVal val="#ppt_x"/>
                                          </p:val>
                                        </p:tav>
                                      </p:tavLst>
                                    </p:anim>
                                    <p:anim calcmode="lin" valueType="num">
                                      <p:cBhvr>
                                        <p:cTn id="73" dur="900" decel="100000" fill="hold"/>
                                        <p:tgtEl>
                                          <p:spTgt spid="100366"/>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0036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p:txBody>
          <a:bodyPr/>
          <a:lstStyle/>
          <a:p>
            <a:pPr marL="0" indent="0"/>
            <a:r>
              <a:rPr lang="en-US" dirty="0"/>
              <a:t>In Example 2(c), note that </a:t>
            </a:r>
            <a:r>
              <a:rPr lang="en-US" i="1" dirty="0"/>
              <a:t>before </a:t>
            </a:r>
            <a:r>
              <a:rPr lang="en-US" dirty="0"/>
              <a:t>differentiating, 1/</a:t>
            </a:r>
            <a:r>
              <a:rPr lang="en-US" i="1" dirty="0"/>
              <a:t>x</a:t>
            </a:r>
            <a:r>
              <a:rPr lang="en-US" baseline="30000" dirty="0"/>
              <a:t>2</a:t>
            </a:r>
            <a:r>
              <a:rPr lang="en-US" dirty="0"/>
              <a:t> was rewritten as </a:t>
            </a:r>
            <a:r>
              <a:rPr lang="en-US" i="1" dirty="0"/>
              <a:t>x</a:t>
            </a:r>
            <a:r>
              <a:rPr lang="en-US" sz="400" i="1" dirty="0"/>
              <a:t> </a:t>
            </a:r>
            <a:r>
              <a:rPr lang="en-US" baseline="30000" dirty="0"/>
              <a:t>–2</a:t>
            </a:r>
            <a:r>
              <a:rPr lang="en-US" dirty="0"/>
              <a:t>. Rewriting is the first step in </a:t>
            </a:r>
            <a:r>
              <a:rPr lang="en-US" i="1" dirty="0"/>
              <a:t>many </a:t>
            </a:r>
            <a:r>
              <a:rPr lang="en-US" dirty="0"/>
              <a:t>differentiation problems.</a:t>
            </a:r>
          </a:p>
        </p:txBody>
      </p:sp>
      <p:pic>
        <p:nvPicPr>
          <p:cNvPr id="4098" name="Picture 2"/>
          <p:cNvPicPr>
            <a:picLocks noChangeAspect="1" noChangeArrowheads="1"/>
          </p:cNvPicPr>
          <p:nvPr/>
        </p:nvPicPr>
        <p:blipFill>
          <a:blip r:embed="rId3" cstate="print"/>
          <a:srcRect/>
          <a:stretch>
            <a:fillRect/>
          </a:stretch>
        </p:blipFill>
        <p:spPr bwMode="auto">
          <a:xfrm>
            <a:off x="530542" y="2895600"/>
            <a:ext cx="7775258" cy="1247299"/>
          </a:xfrm>
          <a:prstGeom prst="rect">
            <a:avLst/>
          </a:prstGeom>
          <a:noFill/>
          <a:ln w="9525">
            <a:noFill/>
            <a:miter lim="800000"/>
            <a:headEnd/>
            <a:tailEnd/>
          </a:ln>
          <a:effectLst/>
        </p:spPr>
      </p:pic>
      <p:sp>
        <p:nvSpPr>
          <p:cNvPr id="6" name="Rectangle 2"/>
          <p:cNvSpPr>
            <a:spLocks noGrp="1" noChangeArrowheads="1"/>
          </p:cNvSpPr>
          <p:nvPr>
            <p:ph type="title"/>
          </p:nvPr>
        </p:nvSpPr>
        <p:spPr>
          <a:xfrm>
            <a:off x="457200" y="347472"/>
            <a:ext cx="8311896" cy="704088"/>
          </a:xfrm>
        </p:spPr>
        <p:txBody>
          <a:bodyPr/>
          <a:lstStyle/>
          <a:p>
            <a:r>
              <a:rPr lang="en-US" dirty="0"/>
              <a:t>The Power Rule</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914400"/>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The Constant Multiple Rule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347472"/>
            <a:ext cx="8311896" cy="704088"/>
          </a:xfrm>
        </p:spPr>
        <p:txBody>
          <a:bodyPr/>
          <a:lstStyle/>
          <a:p>
            <a:r>
              <a:rPr lang="en-US" dirty="0"/>
              <a:t>The Constant Multiple Rule</a:t>
            </a:r>
          </a:p>
        </p:txBody>
      </p:sp>
      <p:sp>
        <p:nvSpPr>
          <p:cNvPr id="103427" name="Rectangle 3"/>
          <p:cNvSpPr>
            <a:spLocks noGrp="1" noChangeArrowheads="1"/>
          </p:cNvSpPr>
          <p:nvPr>
            <p:ph idx="1"/>
          </p:nvPr>
        </p:nvSpPr>
        <p:spPr/>
        <p:txBody>
          <a:bodyPr/>
          <a:lstStyle/>
          <a:p>
            <a:pPr marL="0" indent="0"/>
            <a:endParaRPr lang="en-US" dirty="0"/>
          </a:p>
          <a:p>
            <a:pPr marL="0" indent="0"/>
            <a:endParaRPr lang="en-US" dirty="0"/>
          </a:p>
          <a:p>
            <a:pPr marL="0" indent="0"/>
            <a:endParaRPr lang="en-US" dirty="0"/>
          </a:p>
          <a:p>
            <a:pPr marL="0" indent="0"/>
            <a:endParaRPr lang="en-US" dirty="0"/>
          </a:p>
          <a:p>
            <a:pPr marL="0" indent="0"/>
            <a:endParaRPr lang="en-US" sz="1200" dirty="0"/>
          </a:p>
          <a:p>
            <a:pPr marL="0" indent="0"/>
            <a:r>
              <a:rPr lang="en-US" dirty="0" smtClean="0"/>
              <a:t>Informally</a:t>
            </a:r>
            <a:r>
              <a:rPr lang="en-US" dirty="0"/>
              <a:t>, the Constant Multiple Rule states that constants can be factored out of the differentiation process, even </a:t>
            </a:r>
            <a:r>
              <a:rPr lang="en-US" dirty="0" smtClean="0"/>
              <a:t>when the </a:t>
            </a:r>
            <a:r>
              <a:rPr lang="en-US" dirty="0"/>
              <a:t>constants appear in the denominator.</a:t>
            </a:r>
          </a:p>
        </p:txBody>
      </p:sp>
      <p:pic>
        <p:nvPicPr>
          <p:cNvPr id="103430" name="Picture 6"/>
          <p:cNvPicPr>
            <a:picLocks noChangeAspect="1" noChangeArrowheads="1"/>
          </p:cNvPicPr>
          <p:nvPr/>
        </p:nvPicPr>
        <p:blipFill>
          <a:blip r:embed="rId3" cstate="print"/>
          <a:srcRect/>
          <a:stretch>
            <a:fillRect/>
          </a:stretch>
        </p:blipFill>
        <p:spPr bwMode="auto">
          <a:xfrm>
            <a:off x="2057400" y="4876800"/>
            <a:ext cx="4341812" cy="941387"/>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533400" y="1600200"/>
            <a:ext cx="8229600" cy="161163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pPr marL="0" indent="0"/>
            <a:endParaRPr lang="en-US"/>
          </a:p>
          <a:p>
            <a:pPr marL="0" indent="0"/>
            <a:endParaRPr lang="en-US"/>
          </a:p>
          <a:p>
            <a:pPr marL="0" indent="0"/>
            <a:endParaRPr lang="en-US"/>
          </a:p>
          <a:p>
            <a:pPr marL="0" indent="0"/>
            <a:endParaRPr lang="en-US"/>
          </a:p>
          <a:p>
            <a:pPr marL="0" indent="0"/>
            <a:endParaRPr lang="en-US"/>
          </a:p>
          <a:p>
            <a:pPr marL="0" indent="0"/>
            <a:endParaRPr lang="en-US" sz="2800"/>
          </a:p>
          <a:p>
            <a:pPr marL="0" indent="0"/>
            <a:r>
              <a:rPr lang="en-US"/>
              <a:t>The Constant Multiple Rule and the Power Rule can be combined into one rule. The combination rule is</a:t>
            </a:r>
          </a:p>
        </p:txBody>
      </p:sp>
      <p:pic>
        <p:nvPicPr>
          <p:cNvPr id="104455" name="Picture 7"/>
          <p:cNvPicPr>
            <a:picLocks noChangeAspect="1" noChangeArrowheads="1"/>
          </p:cNvPicPr>
          <p:nvPr/>
        </p:nvPicPr>
        <p:blipFill>
          <a:blip r:embed="rId3" cstate="print"/>
          <a:srcRect/>
          <a:stretch>
            <a:fillRect/>
          </a:stretch>
        </p:blipFill>
        <p:spPr bwMode="auto">
          <a:xfrm>
            <a:off x="1676400" y="1524000"/>
            <a:ext cx="2984500" cy="692150"/>
          </a:xfrm>
          <a:prstGeom prst="rect">
            <a:avLst/>
          </a:prstGeom>
          <a:noFill/>
          <a:ln w="9525">
            <a:noFill/>
            <a:miter lim="800000"/>
            <a:headEnd/>
            <a:tailEnd/>
          </a:ln>
          <a:effectLst/>
        </p:spPr>
      </p:pic>
      <p:pic>
        <p:nvPicPr>
          <p:cNvPr id="104456" name="Picture 8"/>
          <p:cNvPicPr>
            <a:picLocks noChangeAspect="1" noChangeArrowheads="1"/>
          </p:cNvPicPr>
          <p:nvPr/>
        </p:nvPicPr>
        <p:blipFill>
          <a:blip r:embed="rId4" cstate="print"/>
          <a:srcRect/>
          <a:stretch>
            <a:fillRect/>
          </a:stretch>
        </p:blipFill>
        <p:spPr bwMode="auto">
          <a:xfrm>
            <a:off x="2767013" y="2774950"/>
            <a:ext cx="3438525" cy="969963"/>
          </a:xfrm>
          <a:prstGeom prst="rect">
            <a:avLst/>
          </a:prstGeom>
          <a:noFill/>
          <a:ln w="9525">
            <a:noFill/>
            <a:miter lim="800000"/>
            <a:headEnd/>
            <a:tailEnd/>
          </a:ln>
          <a:effectLst/>
        </p:spPr>
      </p:pic>
      <p:pic>
        <p:nvPicPr>
          <p:cNvPr id="6146" name="Picture 2"/>
          <p:cNvPicPr>
            <a:picLocks noChangeAspect="1" noChangeArrowheads="1"/>
          </p:cNvPicPr>
          <p:nvPr/>
        </p:nvPicPr>
        <p:blipFill>
          <a:blip r:embed="rId5" cstate="print"/>
          <a:srcRect/>
          <a:stretch>
            <a:fillRect/>
          </a:stretch>
        </p:blipFill>
        <p:spPr bwMode="auto">
          <a:xfrm>
            <a:off x="2590800" y="5181600"/>
            <a:ext cx="2971800" cy="1042988"/>
          </a:xfrm>
          <a:prstGeom prst="rect">
            <a:avLst/>
          </a:prstGeom>
          <a:noFill/>
          <a:ln w="9525">
            <a:noFill/>
            <a:miter lim="800000"/>
            <a:headEnd/>
            <a:tailEnd/>
          </a:ln>
          <a:effectLst/>
        </p:spPr>
      </p:pic>
      <p:sp>
        <p:nvSpPr>
          <p:cNvPr id="8" name="Rectangle 2"/>
          <p:cNvSpPr>
            <a:spLocks noGrp="1" noChangeArrowheads="1"/>
          </p:cNvSpPr>
          <p:nvPr>
            <p:ph type="title"/>
          </p:nvPr>
        </p:nvSpPr>
        <p:spPr>
          <a:xfrm>
            <a:off x="457200" y="347472"/>
            <a:ext cx="8311896" cy="704088"/>
          </a:xfrm>
        </p:spPr>
        <p:txBody>
          <a:bodyPr/>
          <a:lstStyle/>
          <a:p>
            <a:r>
              <a:rPr lang="en-US" dirty="0"/>
              <a:t>The Constant Multiple Rule</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914400"/>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The Sum and Difference Rules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347472"/>
            <a:ext cx="8311896" cy="704088"/>
          </a:xfrm>
        </p:spPr>
        <p:txBody>
          <a:bodyPr/>
          <a:lstStyle/>
          <a:p>
            <a:r>
              <a:rPr lang="en-US" dirty="0"/>
              <a:t>The Sum and Difference Rules</a:t>
            </a:r>
          </a:p>
        </p:txBody>
      </p:sp>
      <p:sp>
        <p:nvSpPr>
          <p:cNvPr id="106499" name="Rectangle 3"/>
          <p:cNvSpPr>
            <a:spLocks noGrp="1" noChangeArrowheads="1"/>
          </p:cNvSpPr>
          <p:nvPr>
            <p:ph idx="1"/>
          </p:nvPr>
        </p:nvSpPr>
        <p:spPr/>
        <p:txBody>
          <a:bodyPr/>
          <a:lstStyle/>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sz="1200" dirty="0"/>
          </a:p>
          <a:p>
            <a:pPr marL="0" indent="0"/>
            <a:r>
              <a:rPr lang="en-US" dirty="0" smtClean="0"/>
              <a:t>The </a:t>
            </a:r>
            <a:r>
              <a:rPr lang="en-US" dirty="0"/>
              <a:t>Sum and Difference Rules can be extended to any finite number of functions. </a:t>
            </a:r>
            <a:r>
              <a:rPr lang="en-US" dirty="0" smtClean="0"/>
              <a:t>For </a:t>
            </a:r>
            <a:r>
              <a:rPr lang="en-US" dirty="0"/>
              <a:t>instance, if 		            </a:t>
            </a:r>
            <a:r>
              <a:rPr lang="en-US" i="1" dirty="0"/>
              <a:t>F</a:t>
            </a:r>
            <a:r>
              <a:rPr lang="en-US" dirty="0"/>
              <a:t>(</a:t>
            </a:r>
            <a:r>
              <a:rPr lang="en-US" i="1" dirty="0"/>
              <a:t>x</a:t>
            </a:r>
            <a:r>
              <a:rPr lang="en-US" dirty="0"/>
              <a:t>) = </a:t>
            </a:r>
            <a:r>
              <a:rPr lang="en-US" i="1" dirty="0"/>
              <a:t>f</a:t>
            </a:r>
            <a:r>
              <a:rPr lang="en-US" sz="400" i="1" dirty="0"/>
              <a:t> </a:t>
            </a:r>
            <a:r>
              <a:rPr lang="en-US" dirty="0"/>
              <a:t>(</a:t>
            </a:r>
            <a:r>
              <a:rPr lang="en-US" i="1" dirty="0"/>
              <a:t>x</a:t>
            </a:r>
            <a:r>
              <a:rPr lang="en-US" dirty="0"/>
              <a:t>) + </a:t>
            </a:r>
            <a:r>
              <a:rPr lang="en-US" i="1" dirty="0"/>
              <a:t>g</a:t>
            </a:r>
            <a:r>
              <a:rPr lang="en-US" dirty="0"/>
              <a:t>(</a:t>
            </a:r>
            <a:r>
              <a:rPr lang="en-US" i="1" dirty="0"/>
              <a:t>x</a:t>
            </a:r>
            <a:r>
              <a:rPr lang="en-US" dirty="0"/>
              <a:t>) – </a:t>
            </a:r>
            <a:r>
              <a:rPr lang="en-US" i="1" dirty="0"/>
              <a:t>h</a:t>
            </a:r>
            <a:r>
              <a:rPr lang="en-US" dirty="0"/>
              <a:t>(</a:t>
            </a:r>
            <a:r>
              <a:rPr lang="en-US" i="1" dirty="0"/>
              <a:t>x</a:t>
            </a:r>
            <a:r>
              <a:rPr lang="en-US" dirty="0"/>
              <a:t>), then </a:t>
            </a:r>
            <a:r>
              <a:rPr lang="en-US" i="1" dirty="0"/>
              <a:t>F</a:t>
            </a:r>
            <a:r>
              <a:rPr lang="en-US" dirty="0">
                <a:sym typeface="Symbol" pitchFamily="18" charset="2"/>
              </a:rPr>
              <a:t></a:t>
            </a:r>
            <a:r>
              <a:rPr lang="en-US" dirty="0"/>
              <a:t>(</a:t>
            </a:r>
            <a:r>
              <a:rPr lang="en-US" i="1" dirty="0"/>
              <a:t>x</a:t>
            </a:r>
            <a:r>
              <a:rPr lang="en-US" dirty="0"/>
              <a:t>) = </a:t>
            </a:r>
            <a:r>
              <a:rPr lang="en-US" i="1" dirty="0"/>
              <a:t>f</a:t>
            </a:r>
            <a:r>
              <a:rPr lang="en-US" sz="800" dirty="0"/>
              <a:t> </a:t>
            </a:r>
            <a:r>
              <a:rPr lang="en-US" dirty="0">
                <a:sym typeface="Symbol" pitchFamily="18" charset="2"/>
              </a:rPr>
              <a:t></a:t>
            </a:r>
            <a:r>
              <a:rPr lang="en-US" dirty="0"/>
              <a:t>(</a:t>
            </a:r>
            <a:r>
              <a:rPr lang="en-US" i="1" dirty="0"/>
              <a:t>x</a:t>
            </a:r>
            <a:r>
              <a:rPr lang="en-US" dirty="0"/>
              <a:t>) + </a:t>
            </a:r>
            <a:r>
              <a:rPr lang="en-US" i="1" dirty="0"/>
              <a:t>g</a:t>
            </a:r>
            <a:r>
              <a:rPr lang="en-US" dirty="0">
                <a:sym typeface="Symbol" pitchFamily="18" charset="2"/>
              </a:rPr>
              <a:t></a:t>
            </a:r>
            <a:r>
              <a:rPr lang="en-US" dirty="0"/>
              <a:t>(</a:t>
            </a:r>
            <a:r>
              <a:rPr lang="en-US" i="1" dirty="0"/>
              <a:t>x</a:t>
            </a:r>
            <a:r>
              <a:rPr lang="en-US" dirty="0"/>
              <a:t>) – </a:t>
            </a:r>
            <a:r>
              <a:rPr lang="en-US" i="1" dirty="0"/>
              <a:t>h</a:t>
            </a:r>
            <a:r>
              <a:rPr lang="en-US" dirty="0">
                <a:sym typeface="Symbol" pitchFamily="18" charset="2"/>
              </a:rPr>
              <a:t></a:t>
            </a:r>
            <a:r>
              <a:rPr lang="en-US" dirty="0"/>
              <a:t>(</a:t>
            </a:r>
            <a:r>
              <a:rPr lang="en-US" i="1" dirty="0"/>
              <a:t>x</a:t>
            </a:r>
            <a:r>
              <a:rPr lang="en-US" dirty="0"/>
              <a:t>).</a:t>
            </a:r>
          </a:p>
        </p:txBody>
      </p:sp>
      <p:pic>
        <p:nvPicPr>
          <p:cNvPr id="7170" name="Picture 2"/>
          <p:cNvPicPr>
            <a:picLocks noChangeAspect="1" noChangeArrowheads="1"/>
          </p:cNvPicPr>
          <p:nvPr/>
        </p:nvPicPr>
        <p:blipFill>
          <a:blip r:embed="rId3" cstate="print"/>
          <a:srcRect/>
          <a:stretch>
            <a:fillRect/>
          </a:stretch>
        </p:blipFill>
        <p:spPr bwMode="auto">
          <a:xfrm>
            <a:off x="495300" y="1581150"/>
            <a:ext cx="8191500" cy="291465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990600" y="2514600"/>
            <a:ext cx="7848600" cy="1524000"/>
          </a:xfrm>
          <a:prstGeom prst="roundRect">
            <a:avLst/>
          </a:prstGeom>
          <a:noFill/>
          <a:ln>
            <a:solidFill>
              <a:srgbClr val="D719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123" name="Text Box 5"/>
          <p:cNvSpPr txBox="1">
            <a:spLocks noChangeArrowheads="1"/>
          </p:cNvSpPr>
          <p:nvPr/>
        </p:nvSpPr>
        <p:spPr bwMode="auto">
          <a:xfrm>
            <a:off x="2133600" y="6248400"/>
            <a:ext cx="5486400" cy="366713"/>
          </a:xfrm>
          <a:prstGeom prst="rect">
            <a:avLst/>
          </a:prstGeom>
          <a:noFill/>
          <a:ln w="9525">
            <a:noFill/>
            <a:miter lim="800000"/>
            <a:headEnd/>
            <a:tailEnd/>
          </a:ln>
        </p:spPr>
        <p:txBody>
          <a:bodyPr>
            <a:spAutoFit/>
          </a:bodyPr>
          <a:lstStyle/>
          <a:p>
            <a:pPr algn="ctr" eaLnBrk="0" hangingPunct="0">
              <a:spcBef>
                <a:spcPct val="50000"/>
              </a:spcBef>
            </a:pPr>
            <a:r>
              <a:rPr lang="en-US" sz="1400">
                <a:solidFill>
                  <a:srgbClr val="000000"/>
                </a:solidFill>
              </a:rPr>
              <a:t>Copyright © Cengage Learning. All rights reserved.</a:t>
            </a:r>
            <a:r>
              <a:rPr lang="en-US">
                <a:solidFill>
                  <a:srgbClr val="000000"/>
                </a:solidFill>
              </a:rPr>
              <a:t> </a:t>
            </a:r>
          </a:p>
        </p:txBody>
      </p:sp>
      <p:sp>
        <p:nvSpPr>
          <p:cNvPr id="5124" name="Text Box 38"/>
          <p:cNvSpPr txBox="1">
            <a:spLocks noChangeArrowheads="1"/>
          </p:cNvSpPr>
          <p:nvPr/>
        </p:nvSpPr>
        <p:spPr bwMode="auto">
          <a:xfrm>
            <a:off x="1582623" y="2613293"/>
            <a:ext cx="7332777" cy="1323439"/>
          </a:xfrm>
          <a:prstGeom prst="rect">
            <a:avLst/>
          </a:prstGeom>
          <a:noFill/>
          <a:ln w="9525" algn="ctr">
            <a:noFill/>
            <a:miter lim="800000"/>
            <a:headEnd/>
            <a:tailEnd/>
          </a:ln>
        </p:spPr>
        <p:txBody>
          <a:bodyPr wrap="none" anchor="ctr">
            <a:spAutoFit/>
          </a:bodyPr>
          <a:lstStyle/>
          <a:p>
            <a:pPr algn="ctr"/>
            <a:r>
              <a:rPr lang="en-US" sz="4000" dirty="0" smtClean="0">
                <a:solidFill>
                  <a:srgbClr val="E72D36"/>
                </a:solidFill>
              </a:rPr>
              <a:t>Basic Differentiation Rules and </a:t>
            </a:r>
            <a:br>
              <a:rPr lang="en-US" sz="4000" dirty="0" smtClean="0">
                <a:solidFill>
                  <a:srgbClr val="E72D36"/>
                </a:solidFill>
              </a:rPr>
            </a:br>
            <a:r>
              <a:rPr lang="en-US" sz="4000" dirty="0" smtClean="0">
                <a:solidFill>
                  <a:srgbClr val="E72D36"/>
                </a:solidFill>
              </a:rPr>
              <a:t>Rates of Change</a:t>
            </a:r>
          </a:p>
        </p:txBody>
      </p:sp>
      <p:sp>
        <p:nvSpPr>
          <p:cNvPr id="11" name="Rounded Rectangle 10"/>
          <p:cNvSpPr/>
          <p:nvPr/>
        </p:nvSpPr>
        <p:spPr>
          <a:xfrm>
            <a:off x="319088" y="2895600"/>
            <a:ext cx="1295400" cy="762000"/>
          </a:xfrm>
          <a:prstGeom prst="roundRect">
            <a:avLst/>
          </a:prstGeom>
          <a:solidFill>
            <a:srgbClr val="D719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126" name="Text Box 31"/>
          <p:cNvSpPr txBox="1">
            <a:spLocks noChangeArrowheads="1"/>
          </p:cNvSpPr>
          <p:nvPr/>
        </p:nvSpPr>
        <p:spPr bwMode="auto">
          <a:xfrm>
            <a:off x="522288" y="2925763"/>
            <a:ext cx="890587" cy="701675"/>
          </a:xfrm>
          <a:prstGeom prst="rect">
            <a:avLst/>
          </a:prstGeom>
          <a:noFill/>
          <a:ln w="9525" algn="ctr">
            <a:noFill/>
            <a:miter lim="800000"/>
            <a:headEnd/>
            <a:tailEnd/>
          </a:ln>
        </p:spPr>
        <p:txBody>
          <a:bodyPr wrap="none" anchor="ctr">
            <a:spAutoFit/>
          </a:bodyPr>
          <a:lstStyle/>
          <a:p>
            <a:r>
              <a:rPr lang="en-US" sz="4000" b="1" dirty="0" smtClean="0">
                <a:solidFill>
                  <a:srgbClr val="FFFFFF"/>
                </a:solidFill>
              </a:rPr>
              <a:t>3.2</a:t>
            </a:r>
            <a:endParaRPr lang="en-US" sz="4000" b="1"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347472"/>
            <a:ext cx="8311896" cy="704088"/>
          </a:xfrm>
        </p:spPr>
        <p:txBody>
          <a:bodyPr/>
          <a:lstStyle/>
          <a:p>
            <a:r>
              <a:rPr lang="en-US" sz="2800" dirty="0"/>
              <a:t>Example 7 – </a:t>
            </a:r>
            <a:r>
              <a:rPr lang="en-US" sz="2800" i="1" dirty="0"/>
              <a:t>Using the Sum and Difference Rules</a:t>
            </a:r>
          </a:p>
        </p:txBody>
      </p:sp>
      <p:sp>
        <p:nvSpPr>
          <p:cNvPr id="107523" name="Rectangle 3"/>
          <p:cNvSpPr>
            <a:spLocks noGrp="1" noChangeArrowheads="1"/>
          </p:cNvSpPr>
          <p:nvPr>
            <p:ph idx="1"/>
          </p:nvPr>
        </p:nvSpPr>
        <p:spPr/>
        <p:txBody>
          <a:bodyPr/>
          <a:lstStyle/>
          <a:p>
            <a:pPr marL="0" indent="0"/>
            <a:r>
              <a:rPr lang="en-US" b="1" dirty="0"/>
              <a:t>    Function                               </a:t>
            </a:r>
            <a:r>
              <a:rPr lang="en-US" b="1" dirty="0" smtClean="0"/>
              <a:t>	 Derivative</a:t>
            </a:r>
            <a:r>
              <a:rPr lang="en-US" b="1" u="sng" dirty="0" smtClean="0"/>
              <a:t>                 </a:t>
            </a:r>
            <a:endParaRPr lang="en-US" b="1" u="sng" dirty="0"/>
          </a:p>
          <a:p>
            <a:pPr marL="0" indent="0"/>
            <a:endParaRPr lang="en-US" sz="400" b="1" u="sng" dirty="0"/>
          </a:p>
          <a:p>
            <a:pPr marL="0" indent="0"/>
            <a:endParaRPr lang="en-US" sz="1000" b="1" dirty="0"/>
          </a:p>
          <a:p>
            <a:pPr marL="0" indent="0"/>
            <a:r>
              <a:rPr lang="en-US" b="1" dirty="0"/>
              <a:t>a. </a:t>
            </a:r>
            <a:r>
              <a:rPr lang="en-US" i="1" dirty="0"/>
              <a:t>f</a:t>
            </a:r>
            <a:r>
              <a:rPr lang="en-US" sz="400" i="1" dirty="0"/>
              <a:t> </a:t>
            </a:r>
            <a:r>
              <a:rPr lang="en-US" dirty="0"/>
              <a:t>(</a:t>
            </a:r>
            <a:r>
              <a:rPr lang="en-US" i="1" dirty="0"/>
              <a:t>x</a:t>
            </a:r>
            <a:r>
              <a:rPr lang="en-US" dirty="0"/>
              <a:t>) = </a:t>
            </a:r>
            <a:r>
              <a:rPr lang="en-US" i="1" dirty="0"/>
              <a:t>x</a:t>
            </a:r>
            <a:r>
              <a:rPr lang="en-US" baseline="30000" dirty="0"/>
              <a:t>3</a:t>
            </a:r>
            <a:r>
              <a:rPr lang="en-US" dirty="0"/>
              <a:t> – 4</a:t>
            </a:r>
            <a:r>
              <a:rPr lang="en-US" i="1" dirty="0"/>
              <a:t>x </a:t>
            </a:r>
            <a:r>
              <a:rPr lang="en-US" dirty="0"/>
              <a:t>+ 5                    </a:t>
            </a:r>
            <a:r>
              <a:rPr lang="en-US" dirty="0" smtClean="0"/>
              <a:t>	 </a:t>
            </a:r>
            <a:r>
              <a:rPr lang="en-US" i="1" dirty="0" smtClean="0"/>
              <a:t>f</a:t>
            </a:r>
            <a:r>
              <a:rPr lang="en-US" sz="800" dirty="0" smtClean="0"/>
              <a:t> </a:t>
            </a:r>
            <a:r>
              <a:rPr lang="en-US" dirty="0">
                <a:sym typeface="Symbol" pitchFamily="18" charset="2"/>
              </a:rPr>
              <a:t></a:t>
            </a:r>
            <a:r>
              <a:rPr lang="en-US" dirty="0"/>
              <a:t>(</a:t>
            </a:r>
            <a:r>
              <a:rPr lang="en-US" i="1" dirty="0"/>
              <a:t>x</a:t>
            </a:r>
            <a:r>
              <a:rPr lang="en-US" dirty="0"/>
              <a:t>) = 3</a:t>
            </a:r>
            <a:r>
              <a:rPr lang="en-US" i="1" dirty="0"/>
              <a:t>x</a:t>
            </a:r>
            <a:r>
              <a:rPr lang="en-US" baseline="30000" dirty="0"/>
              <a:t>2</a:t>
            </a:r>
            <a:r>
              <a:rPr lang="en-US" dirty="0"/>
              <a:t> – 4</a:t>
            </a:r>
            <a:endParaRPr lang="en-US" b="1" dirty="0"/>
          </a:p>
          <a:p>
            <a:pPr marL="0" indent="0"/>
            <a:r>
              <a:rPr lang="en-US" b="1" dirty="0"/>
              <a:t> </a:t>
            </a:r>
          </a:p>
          <a:p>
            <a:pPr marL="0" indent="0"/>
            <a:r>
              <a:rPr lang="en-US" b="1" dirty="0"/>
              <a:t>b. </a:t>
            </a:r>
            <a:r>
              <a:rPr lang="en-US" i="1" dirty="0"/>
              <a:t>g</a:t>
            </a:r>
            <a:r>
              <a:rPr lang="en-US" dirty="0"/>
              <a:t>(</a:t>
            </a:r>
            <a:r>
              <a:rPr lang="en-US" i="1" dirty="0"/>
              <a:t>x</a:t>
            </a:r>
            <a:r>
              <a:rPr lang="en-US" dirty="0"/>
              <a:t>) =         </a:t>
            </a:r>
            <a:r>
              <a:rPr lang="en-US" sz="1400" dirty="0"/>
              <a:t> </a:t>
            </a:r>
            <a:r>
              <a:rPr lang="en-US" dirty="0"/>
              <a:t>+ 3</a:t>
            </a:r>
            <a:r>
              <a:rPr lang="en-US" i="1" dirty="0"/>
              <a:t>x</a:t>
            </a:r>
            <a:r>
              <a:rPr lang="en-US" baseline="30000" dirty="0"/>
              <a:t>3</a:t>
            </a:r>
            <a:r>
              <a:rPr lang="en-US" dirty="0"/>
              <a:t> – 2</a:t>
            </a:r>
            <a:r>
              <a:rPr lang="en-US" i="1" dirty="0"/>
              <a:t>x           </a:t>
            </a:r>
            <a:r>
              <a:rPr lang="en-US" i="1" dirty="0" smtClean="0"/>
              <a:t>	 g</a:t>
            </a:r>
            <a:r>
              <a:rPr lang="en-US" dirty="0">
                <a:sym typeface="Symbol" pitchFamily="18" charset="2"/>
              </a:rPr>
              <a:t></a:t>
            </a:r>
            <a:r>
              <a:rPr lang="en-US" dirty="0"/>
              <a:t>(</a:t>
            </a:r>
            <a:r>
              <a:rPr lang="en-US" i="1" dirty="0"/>
              <a:t>x</a:t>
            </a:r>
            <a:r>
              <a:rPr lang="en-US" dirty="0"/>
              <a:t>) =</a:t>
            </a:r>
            <a:r>
              <a:rPr lang="en-US" sz="1800" dirty="0"/>
              <a:t> </a:t>
            </a:r>
            <a:r>
              <a:rPr lang="en-US" dirty="0"/>
              <a:t>–2</a:t>
            </a:r>
            <a:r>
              <a:rPr lang="en-US" i="1" dirty="0"/>
              <a:t>x</a:t>
            </a:r>
            <a:r>
              <a:rPr lang="en-US" baseline="30000" dirty="0"/>
              <a:t>3</a:t>
            </a:r>
            <a:r>
              <a:rPr lang="en-US" sz="1800" dirty="0"/>
              <a:t> </a:t>
            </a:r>
            <a:r>
              <a:rPr lang="en-US" dirty="0"/>
              <a:t>+ 9</a:t>
            </a:r>
            <a:r>
              <a:rPr lang="en-US" i="1" dirty="0"/>
              <a:t>x</a:t>
            </a:r>
            <a:r>
              <a:rPr lang="en-US" baseline="30000" dirty="0"/>
              <a:t>2</a:t>
            </a:r>
            <a:r>
              <a:rPr lang="en-US" dirty="0"/>
              <a:t> – </a:t>
            </a:r>
            <a:r>
              <a:rPr lang="en-US" dirty="0" smtClean="0"/>
              <a:t>2</a:t>
            </a:r>
          </a:p>
          <a:p>
            <a:pPr marL="0" indent="0"/>
            <a:endParaRPr lang="en-US" b="1" dirty="0" smtClean="0"/>
          </a:p>
          <a:p>
            <a:r>
              <a:rPr lang="en-US" b="1" dirty="0" smtClean="0"/>
              <a:t>c. </a:t>
            </a:r>
            <a:r>
              <a:rPr lang="en-US" dirty="0" smtClean="0"/>
              <a:t>                          = 3</a:t>
            </a:r>
            <a:r>
              <a:rPr lang="en-US" i="1" dirty="0" smtClean="0"/>
              <a:t>x</a:t>
            </a:r>
            <a:r>
              <a:rPr lang="en-US" dirty="0" smtClean="0"/>
              <a:t> – 1 + 	</a:t>
            </a:r>
            <a:endParaRPr lang="en-US" dirty="0"/>
          </a:p>
          <a:p>
            <a:pPr marL="0" indent="0"/>
            <a:endParaRPr lang="en-US" b="1" dirty="0"/>
          </a:p>
          <a:p>
            <a:pPr marL="0" indent="0"/>
            <a:endParaRPr lang="en-US" i="1" dirty="0"/>
          </a:p>
          <a:p>
            <a:pPr marL="0" indent="0"/>
            <a:endParaRPr lang="en-US" dirty="0"/>
          </a:p>
          <a:p>
            <a:pPr marL="0" indent="0"/>
            <a:endParaRPr lang="en-US" b="1" dirty="0"/>
          </a:p>
        </p:txBody>
      </p:sp>
      <p:pic>
        <p:nvPicPr>
          <p:cNvPr id="107535" name="Picture 15"/>
          <p:cNvPicPr>
            <a:picLocks noChangeAspect="1" noChangeArrowheads="1"/>
          </p:cNvPicPr>
          <p:nvPr/>
        </p:nvPicPr>
        <p:blipFill>
          <a:blip r:embed="rId3" cstate="print"/>
          <a:srcRect/>
          <a:stretch>
            <a:fillRect/>
          </a:stretch>
        </p:blipFill>
        <p:spPr bwMode="auto">
          <a:xfrm>
            <a:off x="1779588" y="2974975"/>
            <a:ext cx="603250" cy="6826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r="45412"/>
          <a:stretch>
            <a:fillRect/>
          </a:stretch>
        </p:blipFill>
        <p:spPr bwMode="auto">
          <a:xfrm>
            <a:off x="877761" y="3733800"/>
            <a:ext cx="2209791" cy="814388"/>
          </a:xfrm>
          <a:prstGeom prst="rect">
            <a:avLst/>
          </a:prstGeom>
          <a:noFill/>
          <a:ln w="9525">
            <a:noFill/>
            <a:miter lim="800000"/>
            <a:headEnd/>
            <a:tailEnd/>
          </a:ln>
          <a:effectLst/>
        </p:spPr>
      </p:pic>
      <p:pic>
        <p:nvPicPr>
          <p:cNvPr id="7" name="Picture 3"/>
          <p:cNvPicPr>
            <a:picLocks noChangeAspect="1" noChangeArrowheads="1"/>
          </p:cNvPicPr>
          <p:nvPr/>
        </p:nvPicPr>
        <p:blipFill>
          <a:blip r:embed="rId4" cstate="print"/>
          <a:srcRect l="92235"/>
          <a:stretch>
            <a:fillRect/>
          </a:stretch>
        </p:blipFill>
        <p:spPr bwMode="auto">
          <a:xfrm>
            <a:off x="4500777" y="3748314"/>
            <a:ext cx="314337" cy="814388"/>
          </a:xfrm>
          <a:prstGeom prst="rect">
            <a:avLst/>
          </a:prstGeom>
          <a:noFill/>
          <a:ln w="9525">
            <a:noFill/>
            <a:miter lim="800000"/>
            <a:headEnd/>
            <a:tailEnd/>
          </a:ln>
          <a:effectLst/>
        </p:spPr>
      </p:pic>
      <p:pic>
        <p:nvPicPr>
          <p:cNvPr id="8196" name="Picture 4"/>
          <p:cNvPicPr>
            <a:picLocks noChangeAspect="1" noChangeArrowheads="1"/>
          </p:cNvPicPr>
          <p:nvPr/>
        </p:nvPicPr>
        <p:blipFill>
          <a:blip r:embed="rId5" cstate="print"/>
          <a:srcRect/>
          <a:stretch>
            <a:fillRect/>
          </a:stretch>
        </p:blipFill>
        <p:spPr bwMode="auto">
          <a:xfrm>
            <a:off x="5229225" y="3810000"/>
            <a:ext cx="2924175" cy="661988"/>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7523">
                                            <p:txEl>
                                              <p:pRg st="5" end="5"/>
                                            </p:txEl>
                                          </p:spTgt>
                                        </p:tgtEl>
                                        <p:attrNameLst>
                                          <p:attrName>style.visibility</p:attrName>
                                        </p:attrNameLst>
                                      </p:cBhvr>
                                      <p:to>
                                        <p:strVal val="visible"/>
                                      </p:to>
                                    </p:set>
                                    <p:animEffect transition="in" filter="fade">
                                      <p:cBhvr>
                                        <p:cTn id="7" dur="1000"/>
                                        <p:tgtEl>
                                          <p:spTgt spid="107523">
                                            <p:txEl>
                                              <p:pRg st="5" end="5"/>
                                            </p:txEl>
                                          </p:spTgt>
                                        </p:tgtEl>
                                      </p:cBhvr>
                                    </p:animEffect>
                                    <p:anim calcmode="lin" valueType="num">
                                      <p:cBhvr>
                                        <p:cTn id="8" dur="1000" fill="hold"/>
                                        <p:tgtEl>
                                          <p:spTgt spid="107523">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7523">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7523">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07535"/>
                                        </p:tgtEl>
                                        <p:attrNameLst>
                                          <p:attrName>style.visibility</p:attrName>
                                        </p:attrNameLst>
                                      </p:cBhvr>
                                      <p:to>
                                        <p:strVal val="visible"/>
                                      </p:to>
                                    </p:set>
                                    <p:animEffect transition="in" filter="fade">
                                      <p:cBhvr>
                                        <p:cTn id="13" dur="1000"/>
                                        <p:tgtEl>
                                          <p:spTgt spid="107535"/>
                                        </p:tgtEl>
                                      </p:cBhvr>
                                    </p:animEffect>
                                    <p:anim calcmode="lin" valueType="num">
                                      <p:cBhvr>
                                        <p:cTn id="14" dur="1000" fill="hold"/>
                                        <p:tgtEl>
                                          <p:spTgt spid="107535"/>
                                        </p:tgtEl>
                                        <p:attrNameLst>
                                          <p:attrName>ppt_x</p:attrName>
                                        </p:attrNameLst>
                                      </p:cBhvr>
                                      <p:tavLst>
                                        <p:tav tm="0">
                                          <p:val>
                                            <p:strVal val="#ppt_x"/>
                                          </p:val>
                                        </p:tav>
                                        <p:tav tm="100000">
                                          <p:val>
                                            <p:strVal val="#ppt_x"/>
                                          </p:val>
                                        </p:tav>
                                      </p:tavLst>
                                    </p:anim>
                                    <p:anim calcmode="lin" valueType="num">
                                      <p:cBhvr>
                                        <p:cTn id="15" dur="900" decel="100000" fill="hold"/>
                                        <p:tgtEl>
                                          <p:spTgt spid="10753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7535"/>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07523">
                                            <p:txEl>
                                              <p:pRg st="7" end="7"/>
                                            </p:txEl>
                                          </p:spTgt>
                                        </p:tgtEl>
                                        <p:attrNameLst>
                                          <p:attrName>style.visibility</p:attrName>
                                        </p:attrNameLst>
                                      </p:cBhvr>
                                      <p:to>
                                        <p:strVal val="visible"/>
                                      </p:to>
                                    </p:set>
                                    <p:animEffect transition="in" filter="fade">
                                      <p:cBhvr>
                                        <p:cTn id="21" dur="1000"/>
                                        <p:tgtEl>
                                          <p:spTgt spid="107523">
                                            <p:txEl>
                                              <p:pRg st="7" end="7"/>
                                            </p:txEl>
                                          </p:spTgt>
                                        </p:tgtEl>
                                      </p:cBhvr>
                                    </p:animEffect>
                                    <p:anim calcmode="lin" valueType="num">
                                      <p:cBhvr>
                                        <p:cTn id="22" dur="1000" fill="hold"/>
                                        <p:tgtEl>
                                          <p:spTgt spid="107523">
                                            <p:txEl>
                                              <p:pRg st="7" end="7"/>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07523">
                                            <p:txEl>
                                              <p:pRg st="7" end="7"/>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7523">
                                            <p:txEl>
                                              <p:pRg st="7" end="7"/>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8195"/>
                                        </p:tgtEl>
                                        <p:attrNameLst>
                                          <p:attrName>style.visibility</p:attrName>
                                        </p:attrNameLst>
                                      </p:cBhvr>
                                      <p:to>
                                        <p:strVal val="visible"/>
                                      </p:to>
                                    </p:set>
                                    <p:animEffect transition="in" filter="fade">
                                      <p:cBhvr>
                                        <p:cTn id="27" dur="1000"/>
                                        <p:tgtEl>
                                          <p:spTgt spid="8195"/>
                                        </p:tgtEl>
                                      </p:cBhvr>
                                    </p:animEffect>
                                    <p:anim calcmode="lin" valueType="num">
                                      <p:cBhvr>
                                        <p:cTn id="28" dur="1000" fill="hold"/>
                                        <p:tgtEl>
                                          <p:spTgt spid="8195"/>
                                        </p:tgtEl>
                                        <p:attrNameLst>
                                          <p:attrName>ppt_x</p:attrName>
                                        </p:attrNameLst>
                                      </p:cBhvr>
                                      <p:tavLst>
                                        <p:tav tm="0">
                                          <p:val>
                                            <p:strVal val="#ppt_x"/>
                                          </p:val>
                                        </p:tav>
                                        <p:tav tm="100000">
                                          <p:val>
                                            <p:strVal val="#ppt_x"/>
                                          </p:val>
                                        </p:tav>
                                      </p:tavLst>
                                    </p:anim>
                                    <p:anim calcmode="lin" valueType="num">
                                      <p:cBhvr>
                                        <p:cTn id="29" dur="900" decel="100000" fill="hold"/>
                                        <p:tgtEl>
                                          <p:spTgt spid="819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8195"/>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900" decel="100000" fill="hold"/>
                                        <p:tgtEl>
                                          <p:spTgt spid="7"/>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8196"/>
                                        </p:tgtEl>
                                        <p:attrNameLst>
                                          <p:attrName>style.visibility</p:attrName>
                                        </p:attrNameLst>
                                      </p:cBhvr>
                                      <p:to>
                                        <p:strVal val="visible"/>
                                      </p:to>
                                    </p:set>
                                    <p:animEffect transition="in" filter="fade">
                                      <p:cBhvr>
                                        <p:cTn id="39" dur="1000"/>
                                        <p:tgtEl>
                                          <p:spTgt spid="8196"/>
                                        </p:tgtEl>
                                      </p:cBhvr>
                                    </p:animEffect>
                                    <p:anim calcmode="lin" valueType="num">
                                      <p:cBhvr>
                                        <p:cTn id="40" dur="1000" fill="hold"/>
                                        <p:tgtEl>
                                          <p:spTgt spid="8196"/>
                                        </p:tgtEl>
                                        <p:attrNameLst>
                                          <p:attrName>ppt_x</p:attrName>
                                        </p:attrNameLst>
                                      </p:cBhvr>
                                      <p:tavLst>
                                        <p:tav tm="0">
                                          <p:val>
                                            <p:strVal val="#ppt_x"/>
                                          </p:val>
                                        </p:tav>
                                        <p:tav tm="100000">
                                          <p:val>
                                            <p:strVal val="#ppt_x"/>
                                          </p:val>
                                        </p:tav>
                                      </p:tavLst>
                                    </p:anim>
                                    <p:anim calcmode="lin" valueType="num">
                                      <p:cBhvr>
                                        <p:cTn id="41" dur="900" decel="100000" fill="hold"/>
                                        <p:tgtEl>
                                          <p:spTgt spid="8196"/>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819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2"/>
            <a:ext cx="8226425" cy="1296987"/>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Derivatives of  the Sine and Cosine Functions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347472"/>
            <a:ext cx="8311896" cy="704088"/>
          </a:xfrm>
        </p:spPr>
        <p:txBody>
          <a:bodyPr/>
          <a:lstStyle/>
          <a:p>
            <a:r>
              <a:rPr lang="en-US" sz="3200" dirty="0"/>
              <a:t>Derivatives of </a:t>
            </a:r>
            <a:r>
              <a:rPr lang="en-US" sz="3200" dirty="0" smtClean="0"/>
              <a:t>the Sine </a:t>
            </a:r>
            <a:r>
              <a:rPr lang="en-US" sz="3200" dirty="0"/>
              <a:t>and Cosine Functions</a:t>
            </a:r>
          </a:p>
        </p:txBody>
      </p:sp>
      <p:sp>
        <p:nvSpPr>
          <p:cNvPr id="109571" name="Rectangle 3"/>
          <p:cNvSpPr>
            <a:spLocks noGrp="1" noChangeArrowheads="1"/>
          </p:cNvSpPr>
          <p:nvPr>
            <p:ph idx="1"/>
          </p:nvPr>
        </p:nvSpPr>
        <p:spPr/>
        <p:txBody>
          <a:bodyPr/>
          <a:lstStyle/>
          <a:p>
            <a:pPr marL="0" indent="0"/>
            <a:r>
              <a:rPr lang="en-US" dirty="0"/>
              <a:t>We have studied the following limits.</a:t>
            </a:r>
          </a:p>
          <a:p>
            <a:pPr marL="0" indent="0"/>
            <a:endParaRPr lang="en-US" dirty="0"/>
          </a:p>
          <a:p>
            <a:pPr marL="0" indent="0"/>
            <a:endParaRPr lang="en-US" dirty="0"/>
          </a:p>
          <a:p>
            <a:pPr marL="0" indent="0"/>
            <a:endParaRPr lang="en-US" dirty="0"/>
          </a:p>
          <a:p>
            <a:pPr marL="0" indent="0"/>
            <a:endParaRPr lang="en-US" sz="1400" dirty="0"/>
          </a:p>
          <a:p>
            <a:pPr marL="0" indent="0"/>
            <a:r>
              <a:rPr lang="en-US" dirty="0"/>
              <a:t>These two limits can be used to prove differentiation rules for the sine and cosine functions.</a:t>
            </a:r>
          </a:p>
        </p:txBody>
      </p:sp>
      <p:pic>
        <p:nvPicPr>
          <p:cNvPr id="109573" name="Picture 5"/>
          <p:cNvPicPr>
            <a:picLocks noChangeAspect="1" noChangeArrowheads="1"/>
          </p:cNvPicPr>
          <p:nvPr/>
        </p:nvPicPr>
        <p:blipFill>
          <a:blip r:embed="rId3" cstate="print"/>
          <a:srcRect/>
          <a:stretch>
            <a:fillRect/>
          </a:stretch>
        </p:blipFill>
        <p:spPr bwMode="auto">
          <a:xfrm>
            <a:off x="1323975" y="2070100"/>
            <a:ext cx="6042025" cy="849313"/>
          </a:xfrm>
          <a:prstGeom prst="rect">
            <a:avLst/>
          </a:prstGeom>
          <a:noFill/>
          <a:ln w="9525">
            <a:noFill/>
            <a:miter lim="800000"/>
            <a:headEnd/>
            <a:tailEnd/>
          </a:ln>
          <a:effectLst/>
        </p:spPr>
      </p:pic>
      <p:pic>
        <p:nvPicPr>
          <p:cNvPr id="9218" name="Picture 2"/>
          <p:cNvPicPr>
            <a:picLocks noChangeAspect="1" noChangeArrowheads="1"/>
          </p:cNvPicPr>
          <p:nvPr/>
        </p:nvPicPr>
        <p:blipFill>
          <a:blip r:embed="rId4" cstate="print"/>
          <a:srcRect/>
          <a:stretch>
            <a:fillRect/>
          </a:stretch>
        </p:blipFill>
        <p:spPr bwMode="auto">
          <a:xfrm>
            <a:off x="381000" y="4572000"/>
            <a:ext cx="8260080" cy="137160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347472"/>
            <a:ext cx="8311896" cy="704088"/>
          </a:xfrm>
        </p:spPr>
        <p:txBody>
          <a:bodyPr/>
          <a:lstStyle/>
          <a:p>
            <a:r>
              <a:rPr lang="en-US" sz="2700" dirty="0"/>
              <a:t>Example 8 – </a:t>
            </a:r>
            <a:r>
              <a:rPr lang="en-US" sz="2700" i="1" dirty="0"/>
              <a:t>Derivatives Involving </a:t>
            </a:r>
            <a:r>
              <a:rPr lang="en-US" sz="2700" i="1" dirty="0" err="1"/>
              <a:t>Sines</a:t>
            </a:r>
            <a:r>
              <a:rPr lang="en-US" sz="2700" i="1" dirty="0"/>
              <a:t> and Cosines</a:t>
            </a:r>
          </a:p>
        </p:txBody>
      </p:sp>
      <p:sp>
        <p:nvSpPr>
          <p:cNvPr id="110595" name="Rectangle 3"/>
          <p:cNvSpPr>
            <a:spLocks noGrp="1" noChangeArrowheads="1"/>
          </p:cNvSpPr>
          <p:nvPr>
            <p:ph idx="1"/>
          </p:nvPr>
        </p:nvSpPr>
        <p:spPr/>
        <p:txBody>
          <a:bodyPr/>
          <a:lstStyle/>
          <a:p>
            <a:pPr marL="0" indent="0"/>
            <a:r>
              <a:rPr lang="en-US" b="1" dirty="0"/>
              <a:t>     Function                              </a:t>
            </a:r>
            <a:r>
              <a:rPr lang="en-US" b="1" dirty="0" smtClean="0"/>
              <a:t>Derivative</a:t>
            </a:r>
            <a:r>
              <a:rPr lang="en-US" b="1" u="sng" dirty="0" smtClean="0"/>
              <a:t>                           </a:t>
            </a:r>
            <a:endParaRPr lang="en-US" b="1" u="sng" dirty="0"/>
          </a:p>
          <a:p>
            <a:pPr marL="0" indent="0"/>
            <a:endParaRPr lang="en-US" sz="400" b="1" u="sng" dirty="0"/>
          </a:p>
          <a:p>
            <a:pPr marL="0" indent="0"/>
            <a:endParaRPr lang="en-US" sz="1000" b="1" dirty="0"/>
          </a:p>
          <a:p>
            <a:pPr marL="0" indent="0"/>
            <a:r>
              <a:rPr lang="en-US" b="1" dirty="0"/>
              <a:t>a.  </a:t>
            </a:r>
            <a:r>
              <a:rPr lang="en-US" i="1" dirty="0"/>
              <a:t>y </a:t>
            </a:r>
            <a:r>
              <a:rPr lang="en-US" dirty="0"/>
              <a:t>= 2 sin </a:t>
            </a:r>
            <a:r>
              <a:rPr lang="en-US" i="1" dirty="0"/>
              <a:t>x</a:t>
            </a:r>
            <a:r>
              <a:rPr lang="en-US" dirty="0"/>
              <a:t> 	                  </a:t>
            </a:r>
            <a:r>
              <a:rPr lang="en-US" i="1" dirty="0"/>
              <a:t>y</a:t>
            </a:r>
            <a:r>
              <a:rPr lang="en-US" sz="400" i="1" dirty="0"/>
              <a:t> </a:t>
            </a:r>
            <a:r>
              <a:rPr lang="en-US" dirty="0">
                <a:sym typeface="Symbol" pitchFamily="18" charset="2"/>
              </a:rPr>
              <a:t></a:t>
            </a:r>
            <a:r>
              <a:rPr lang="en-US" dirty="0"/>
              <a:t> = 2 </a:t>
            </a:r>
            <a:r>
              <a:rPr lang="en-US" dirty="0" err="1"/>
              <a:t>cos</a:t>
            </a:r>
            <a:r>
              <a:rPr lang="en-US" dirty="0"/>
              <a:t> </a:t>
            </a:r>
            <a:r>
              <a:rPr lang="en-US" i="1" dirty="0"/>
              <a:t>x</a:t>
            </a:r>
            <a:endParaRPr lang="en-US" b="1" dirty="0"/>
          </a:p>
          <a:p>
            <a:pPr marL="0" indent="0"/>
            <a:r>
              <a:rPr lang="en-US" b="1" dirty="0"/>
              <a:t> </a:t>
            </a:r>
          </a:p>
          <a:p>
            <a:pPr marL="0" indent="0"/>
            <a:r>
              <a:rPr lang="en-US" b="1" dirty="0"/>
              <a:t>b. </a:t>
            </a:r>
            <a:endParaRPr lang="en-US" dirty="0"/>
          </a:p>
          <a:p>
            <a:pPr marL="0" indent="0"/>
            <a:endParaRPr lang="en-US" b="1" dirty="0"/>
          </a:p>
          <a:p>
            <a:pPr marL="0" indent="0"/>
            <a:r>
              <a:rPr lang="en-US" b="1" dirty="0" smtClean="0"/>
              <a:t>c.  </a:t>
            </a:r>
            <a:r>
              <a:rPr lang="en-US" i="1" dirty="0" smtClean="0"/>
              <a:t>y </a:t>
            </a:r>
            <a:r>
              <a:rPr lang="en-US" dirty="0"/>
              <a:t>= </a:t>
            </a:r>
            <a:r>
              <a:rPr lang="en-US" i="1" dirty="0"/>
              <a:t>x </a:t>
            </a:r>
            <a:r>
              <a:rPr lang="en-US" dirty="0"/>
              <a:t>+ </a:t>
            </a:r>
            <a:r>
              <a:rPr lang="en-US" dirty="0" err="1"/>
              <a:t>cos</a:t>
            </a:r>
            <a:r>
              <a:rPr lang="en-US" dirty="0"/>
              <a:t> </a:t>
            </a:r>
            <a:r>
              <a:rPr lang="en-US" i="1" dirty="0"/>
              <a:t>x		       y</a:t>
            </a:r>
            <a:r>
              <a:rPr lang="en-US" sz="400" i="1" dirty="0"/>
              <a:t> </a:t>
            </a:r>
            <a:r>
              <a:rPr lang="en-US" dirty="0">
                <a:sym typeface="Symbol" pitchFamily="18" charset="2"/>
              </a:rPr>
              <a:t></a:t>
            </a:r>
            <a:r>
              <a:rPr lang="en-US" i="1" dirty="0"/>
              <a:t> </a:t>
            </a:r>
            <a:r>
              <a:rPr lang="en-US" dirty="0"/>
              <a:t>= 1</a:t>
            </a:r>
            <a:r>
              <a:rPr lang="en-US" i="1" dirty="0"/>
              <a:t> </a:t>
            </a:r>
            <a:r>
              <a:rPr lang="en-US" dirty="0"/>
              <a:t>– sin </a:t>
            </a:r>
            <a:r>
              <a:rPr lang="en-US" i="1" dirty="0" smtClean="0"/>
              <a:t>x</a:t>
            </a:r>
            <a:br>
              <a:rPr lang="en-US" i="1" dirty="0" smtClean="0"/>
            </a:br>
            <a:endParaRPr lang="en-US" dirty="0" smtClean="0"/>
          </a:p>
          <a:p>
            <a:pPr marL="0" indent="0"/>
            <a:r>
              <a:rPr lang="en-US" b="1" dirty="0" smtClean="0"/>
              <a:t>d.</a:t>
            </a:r>
          </a:p>
          <a:p>
            <a:pPr marL="0" indent="0"/>
            <a:endParaRPr lang="en-US" i="1" dirty="0" smtClean="0"/>
          </a:p>
          <a:p>
            <a:pPr marL="0" indent="0"/>
            <a:endParaRPr lang="en-US" dirty="0"/>
          </a:p>
          <a:p>
            <a:pPr marL="0" indent="0"/>
            <a:endParaRPr lang="en-US" b="1" dirty="0"/>
          </a:p>
        </p:txBody>
      </p:sp>
      <p:pic>
        <p:nvPicPr>
          <p:cNvPr id="110598" name="Picture 6"/>
          <p:cNvPicPr>
            <a:picLocks noChangeAspect="1" noChangeArrowheads="1"/>
          </p:cNvPicPr>
          <p:nvPr/>
        </p:nvPicPr>
        <p:blipFill>
          <a:blip r:embed="rId3" cstate="print"/>
          <a:srcRect/>
          <a:stretch>
            <a:fillRect/>
          </a:stretch>
        </p:blipFill>
        <p:spPr bwMode="auto">
          <a:xfrm>
            <a:off x="893763" y="2946400"/>
            <a:ext cx="1182687" cy="636587"/>
          </a:xfrm>
          <a:prstGeom prst="rect">
            <a:avLst/>
          </a:prstGeom>
          <a:noFill/>
          <a:ln w="9525">
            <a:noFill/>
            <a:miter lim="800000"/>
            <a:headEnd/>
            <a:tailEnd/>
          </a:ln>
          <a:effectLst/>
        </p:spPr>
      </p:pic>
      <p:pic>
        <p:nvPicPr>
          <p:cNvPr id="110599" name="Picture 7"/>
          <p:cNvPicPr>
            <a:picLocks noChangeAspect="1" noChangeArrowheads="1"/>
          </p:cNvPicPr>
          <p:nvPr/>
        </p:nvPicPr>
        <p:blipFill>
          <a:blip r:embed="rId4" cstate="print"/>
          <a:srcRect/>
          <a:stretch>
            <a:fillRect/>
          </a:stretch>
        </p:blipFill>
        <p:spPr bwMode="auto">
          <a:xfrm>
            <a:off x="2138363" y="2906712"/>
            <a:ext cx="1138237" cy="750888"/>
          </a:xfrm>
          <a:prstGeom prst="rect">
            <a:avLst/>
          </a:prstGeom>
          <a:noFill/>
          <a:ln w="9525">
            <a:noFill/>
            <a:miter lim="800000"/>
            <a:headEnd/>
            <a:tailEnd/>
          </a:ln>
          <a:effectLst/>
        </p:spPr>
      </p:pic>
      <p:pic>
        <p:nvPicPr>
          <p:cNvPr id="110600" name="Picture 8"/>
          <p:cNvPicPr>
            <a:picLocks noChangeAspect="1" noChangeArrowheads="1"/>
          </p:cNvPicPr>
          <p:nvPr/>
        </p:nvPicPr>
        <p:blipFill>
          <a:blip r:embed="rId5" cstate="print"/>
          <a:srcRect/>
          <a:stretch>
            <a:fillRect/>
          </a:stretch>
        </p:blipFill>
        <p:spPr bwMode="auto">
          <a:xfrm>
            <a:off x="4745038" y="2872695"/>
            <a:ext cx="1544637" cy="685800"/>
          </a:xfrm>
          <a:prstGeom prst="rect">
            <a:avLst/>
          </a:prstGeom>
          <a:noFill/>
          <a:ln w="9525">
            <a:noFill/>
            <a:miter lim="800000"/>
            <a:headEnd/>
            <a:tailEnd/>
          </a:ln>
          <a:effectLst/>
        </p:spPr>
      </p:pic>
      <p:pic>
        <p:nvPicPr>
          <p:cNvPr id="110601" name="Picture 9"/>
          <p:cNvPicPr>
            <a:picLocks noChangeAspect="1" noChangeArrowheads="1"/>
          </p:cNvPicPr>
          <p:nvPr/>
        </p:nvPicPr>
        <p:blipFill>
          <a:blip r:embed="rId6" cstate="print"/>
          <a:srcRect/>
          <a:stretch>
            <a:fillRect/>
          </a:stretch>
        </p:blipFill>
        <p:spPr bwMode="auto">
          <a:xfrm>
            <a:off x="6324600" y="2928258"/>
            <a:ext cx="987425" cy="614362"/>
          </a:xfrm>
          <a:prstGeom prst="rect">
            <a:avLst/>
          </a:prstGeom>
          <a:noFill/>
          <a:ln w="9525">
            <a:noFill/>
            <a:miter lim="800000"/>
            <a:headEnd/>
            <a:tailEnd/>
          </a:ln>
          <a:effectLst/>
        </p:spPr>
      </p:pic>
      <p:pic>
        <p:nvPicPr>
          <p:cNvPr id="10243" name="Picture 3"/>
          <p:cNvPicPr>
            <a:picLocks noChangeAspect="1" noChangeArrowheads="1"/>
          </p:cNvPicPr>
          <p:nvPr/>
        </p:nvPicPr>
        <p:blipFill>
          <a:blip r:embed="rId7" cstate="print"/>
          <a:srcRect/>
          <a:stretch>
            <a:fillRect/>
          </a:stretch>
        </p:blipFill>
        <p:spPr bwMode="auto">
          <a:xfrm>
            <a:off x="914400" y="4706256"/>
            <a:ext cx="2009775" cy="58102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8" cstate="print"/>
          <a:srcRect/>
          <a:stretch>
            <a:fillRect/>
          </a:stretch>
        </p:blipFill>
        <p:spPr bwMode="auto">
          <a:xfrm>
            <a:off x="4724400" y="4724400"/>
            <a:ext cx="2133600" cy="566738"/>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0595">
                                            <p:txEl>
                                              <p:pRg st="5" end="5"/>
                                            </p:txEl>
                                          </p:spTgt>
                                        </p:tgtEl>
                                        <p:attrNameLst>
                                          <p:attrName>style.visibility</p:attrName>
                                        </p:attrNameLst>
                                      </p:cBhvr>
                                      <p:to>
                                        <p:strVal val="visible"/>
                                      </p:to>
                                    </p:set>
                                    <p:animEffect transition="in" filter="fade">
                                      <p:cBhvr>
                                        <p:cTn id="7" dur="1000"/>
                                        <p:tgtEl>
                                          <p:spTgt spid="110595">
                                            <p:txEl>
                                              <p:pRg st="5" end="5"/>
                                            </p:txEl>
                                          </p:spTgt>
                                        </p:tgtEl>
                                      </p:cBhvr>
                                    </p:animEffect>
                                    <p:anim calcmode="lin" valueType="num">
                                      <p:cBhvr>
                                        <p:cTn id="8" dur="1000" fill="hold"/>
                                        <p:tgtEl>
                                          <p:spTgt spid="110595">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10595">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0595">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10600"/>
                                        </p:tgtEl>
                                        <p:attrNameLst>
                                          <p:attrName>style.visibility</p:attrName>
                                        </p:attrNameLst>
                                      </p:cBhvr>
                                      <p:to>
                                        <p:strVal val="visible"/>
                                      </p:to>
                                    </p:set>
                                    <p:animEffect transition="in" filter="fade">
                                      <p:cBhvr>
                                        <p:cTn id="13" dur="1000"/>
                                        <p:tgtEl>
                                          <p:spTgt spid="110600"/>
                                        </p:tgtEl>
                                      </p:cBhvr>
                                    </p:animEffect>
                                    <p:anim calcmode="lin" valueType="num">
                                      <p:cBhvr>
                                        <p:cTn id="14" dur="1000" fill="hold"/>
                                        <p:tgtEl>
                                          <p:spTgt spid="110600"/>
                                        </p:tgtEl>
                                        <p:attrNameLst>
                                          <p:attrName>ppt_x</p:attrName>
                                        </p:attrNameLst>
                                      </p:cBhvr>
                                      <p:tavLst>
                                        <p:tav tm="0">
                                          <p:val>
                                            <p:strVal val="#ppt_x"/>
                                          </p:val>
                                        </p:tav>
                                        <p:tav tm="100000">
                                          <p:val>
                                            <p:strVal val="#ppt_x"/>
                                          </p:val>
                                        </p:tav>
                                      </p:tavLst>
                                    </p:anim>
                                    <p:anim calcmode="lin" valueType="num">
                                      <p:cBhvr>
                                        <p:cTn id="15" dur="900" decel="100000" fill="hold"/>
                                        <p:tgtEl>
                                          <p:spTgt spid="11060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10600"/>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10598"/>
                                        </p:tgtEl>
                                        <p:attrNameLst>
                                          <p:attrName>style.visibility</p:attrName>
                                        </p:attrNameLst>
                                      </p:cBhvr>
                                      <p:to>
                                        <p:strVal val="visible"/>
                                      </p:to>
                                    </p:set>
                                    <p:animEffect transition="in" filter="fade">
                                      <p:cBhvr>
                                        <p:cTn id="19" dur="1000"/>
                                        <p:tgtEl>
                                          <p:spTgt spid="110598"/>
                                        </p:tgtEl>
                                      </p:cBhvr>
                                    </p:animEffect>
                                    <p:anim calcmode="lin" valueType="num">
                                      <p:cBhvr>
                                        <p:cTn id="20" dur="1000" fill="hold"/>
                                        <p:tgtEl>
                                          <p:spTgt spid="110598"/>
                                        </p:tgtEl>
                                        <p:attrNameLst>
                                          <p:attrName>ppt_x</p:attrName>
                                        </p:attrNameLst>
                                      </p:cBhvr>
                                      <p:tavLst>
                                        <p:tav tm="0">
                                          <p:val>
                                            <p:strVal val="#ppt_x"/>
                                          </p:val>
                                        </p:tav>
                                        <p:tav tm="100000">
                                          <p:val>
                                            <p:strVal val="#ppt_x"/>
                                          </p:val>
                                        </p:tav>
                                      </p:tavLst>
                                    </p:anim>
                                    <p:anim calcmode="lin" valueType="num">
                                      <p:cBhvr>
                                        <p:cTn id="21" dur="900" decel="100000" fill="hold"/>
                                        <p:tgtEl>
                                          <p:spTgt spid="11059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0598"/>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10599"/>
                                        </p:tgtEl>
                                        <p:attrNameLst>
                                          <p:attrName>style.visibility</p:attrName>
                                        </p:attrNameLst>
                                      </p:cBhvr>
                                      <p:to>
                                        <p:strVal val="visible"/>
                                      </p:to>
                                    </p:set>
                                    <p:animEffect transition="in" filter="fade">
                                      <p:cBhvr>
                                        <p:cTn id="25" dur="1000"/>
                                        <p:tgtEl>
                                          <p:spTgt spid="110599"/>
                                        </p:tgtEl>
                                      </p:cBhvr>
                                    </p:animEffect>
                                    <p:anim calcmode="lin" valueType="num">
                                      <p:cBhvr>
                                        <p:cTn id="26" dur="1000" fill="hold"/>
                                        <p:tgtEl>
                                          <p:spTgt spid="110599"/>
                                        </p:tgtEl>
                                        <p:attrNameLst>
                                          <p:attrName>ppt_x</p:attrName>
                                        </p:attrNameLst>
                                      </p:cBhvr>
                                      <p:tavLst>
                                        <p:tav tm="0">
                                          <p:val>
                                            <p:strVal val="#ppt_x"/>
                                          </p:val>
                                        </p:tav>
                                        <p:tav tm="100000">
                                          <p:val>
                                            <p:strVal val="#ppt_x"/>
                                          </p:val>
                                        </p:tav>
                                      </p:tavLst>
                                    </p:anim>
                                    <p:anim calcmode="lin" valueType="num">
                                      <p:cBhvr>
                                        <p:cTn id="27" dur="900" decel="100000" fill="hold"/>
                                        <p:tgtEl>
                                          <p:spTgt spid="11059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0599"/>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110601"/>
                                        </p:tgtEl>
                                        <p:attrNameLst>
                                          <p:attrName>style.visibility</p:attrName>
                                        </p:attrNameLst>
                                      </p:cBhvr>
                                      <p:to>
                                        <p:strVal val="visible"/>
                                      </p:to>
                                    </p:set>
                                    <p:animEffect transition="in" filter="fade">
                                      <p:cBhvr>
                                        <p:cTn id="31" dur="1000"/>
                                        <p:tgtEl>
                                          <p:spTgt spid="110601"/>
                                        </p:tgtEl>
                                      </p:cBhvr>
                                    </p:animEffect>
                                    <p:anim calcmode="lin" valueType="num">
                                      <p:cBhvr>
                                        <p:cTn id="32" dur="1000" fill="hold"/>
                                        <p:tgtEl>
                                          <p:spTgt spid="110601"/>
                                        </p:tgtEl>
                                        <p:attrNameLst>
                                          <p:attrName>ppt_x</p:attrName>
                                        </p:attrNameLst>
                                      </p:cBhvr>
                                      <p:tavLst>
                                        <p:tav tm="0">
                                          <p:val>
                                            <p:strVal val="#ppt_x"/>
                                          </p:val>
                                        </p:tav>
                                        <p:tav tm="100000">
                                          <p:val>
                                            <p:strVal val="#ppt_x"/>
                                          </p:val>
                                        </p:tav>
                                      </p:tavLst>
                                    </p:anim>
                                    <p:anim calcmode="lin" valueType="num">
                                      <p:cBhvr>
                                        <p:cTn id="33" dur="900" decel="100000" fill="hold"/>
                                        <p:tgtEl>
                                          <p:spTgt spid="110601"/>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10601"/>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110595">
                                            <p:txEl>
                                              <p:pRg st="7" end="7"/>
                                            </p:txEl>
                                          </p:spTgt>
                                        </p:tgtEl>
                                        <p:attrNameLst>
                                          <p:attrName>style.visibility</p:attrName>
                                        </p:attrNameLst>
                                      </p:cBhvr>
                                      <p:to>
                                        <p:strVal val="visible"/>
                                      </p:to>
                                    </p:set>
                                    <p:animEffect transition="in" filter="fade">
                                      <p:cBhvr>
                                        <p:cTn id="39" dur="1000"/>
                                        <p:tgtEl>
                                          <p:spTgt spid="110595">
                                            <p:txEl>
                                              <p:pRg st="7" end="7"/>
                                            </p:txEl>
                                          </p:spTgt>
                                        </p:tgtEl>
                                      </p:cBhvr>
                                    </p:animEffect>
                                    <p:anim calcmode="lin" valueType="num">
                                      <p:cBhvr>
                                        <p:cTn id="40" dur="1000" fill="hold"/>
                                        <p:tgtEl>
                                          <p:spTgt spid="110595">
                                            <p:txEl>
                                              <p:pRg st="7" end="7"/>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110595">
                                            <p:txEl>
                                              <p:pRg st="7" end="7"/>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10595">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110595">
                                            <p:txEl>
                                              <p:pRg st="8" end="8"/>
                                            </p:txEl>
                                          </p:spTgt>
                                        </p:tgtEl>
                                        <p:attrNameLst>
                                          <p:attrName>style.visibility</p:attrName>
                                        </p:attrNameLst>
                                      </p:cBhvr>
                                      <p:to>
                                        <p:strVal val="visible"/>
                                      </p:to>
                                    </p:set>
                                    <p:animEffect transition="in" filter="fade">
                                      <p:cBhvr>
                                        <p:cTn id="47" dur="1000"/>
                                        <p:tgtEl>
                                          <p:spTgt spid="110595">
                                            <p:txEl>
                                              <p:pRg st="8" end="8"/>
                                            </p:txEl>
                                          </p:spTgt>
                                        </p:tgtEl>
                                      </p:cBhvr>
                                    </p:animEffect>
                                    <p:anim calcmode="lin" valueType="num">
                                      <p:cBhvr>
                                        <p:cTn id="48" dur="1000" fill="hold"/>
                                        <p:tgtEl>
                                          <p:spTgt spid="110595">
                                            <p:txEl>
                                              <p:pRg st="8" end="8"/>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110595">
                                            <p:txEl>
                                              <p:pRg st="8" end="8"/>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10595">
                                            <p:txEl>
                                              <p:pRg st="8" end="8"/>
                                            </p:txEl>
                                          </p:spTgt>
                                        </p:tgtEl>
                                        <p:attrNameLst>
                                          <p:attrName>ppt_y</p:attrName>
                                        </p:attrNameLst>
                                      </p:cBhvr>
                                      <p:tavLst>
                                        <p:tav tm="0">
                                          <p:val>
                                            <p:strVal val="#ppt_y-.03"/>
                                          </p:val>
                                        </p:tav>
                                        <p:tav tm="100000">
                                          <p:val>
                                            <p:strVal val="#ppt_y"/>
                                          </p:val>
                                        </p:tav>
                                      </p:tavLst>
                                    </p:anim>
                                  </p:childTnLst>
                                </p:cTn>
                              </p:par>
                              <p:par>
                                <p:cTn id="51" presetID="37" presetClass="entr" presetSubtype="0" fill="hold" nodeType="withEffect">
                                  <p:stCondLst>
                                    <p:cond delay="0"/>
                                  </p:stCondLst>
                                  <p:childTnLst>
                                    <p:set>
                                      <p:cBhvr>
                                        <p:cTn id="52" dur="1" fill="hold">
                                          <p:stCondLst>
                                            <p:cond delay="0"/>
                                          </p:stCondLst>
                                        </p:cTn>
                                        <p:tgtEl>
                                          <p:spTgt spid="10243"/>
                                        </p:tgtEl>
                                        <p:attrNameLst>
                                          <p:attrName>style.visibility</p:attrName>
                                        </p:attrNameLst>
                                      </p:cBhvr>
                                      <p:to>
                                        <p:strVal val="visible"/>
                                      </p:to>
                                    </p:set>
                                    <p:animEffect transition="in" filter="fade">
                                      <p:cBhvr>
                                        <p:cTn id="53" dur="1000"/>
                                        <p:tgtEl>
                                          <p:spTgt spid="10243"/>
                                        </p:tgtEl>
                                      </p:cBhvr>
                                    </p:animEffect>
                                    <p:anim calcmode="lin" valueType="num">
                                      <p:cBhvr>
                                        <p:cTn id="54" dur="1000" fill="hold"/>
                                        <p:tgtEl>
                                          <p:spTgt spid="10243"/>
                                        </p:tgtEl>
                                        <p:attrNameLst>
                                          <p:attrName>ppt_x</p:attrName>
                                        </p:attrNameLst>
                                      </p:cBhvr>
                                      <p:tavLst>
                                        <p:tav tm="0">
                                          <p:val>
                                            <p:strVal val="#ppt_x"/>
                                          </p:val>
                                        </p:tav>
                                        <p:tav tm="100000">
                                          <p:val>
                                            <p:strVal val="#ppt_x"/>
                                          </p:val>
                                        </p:tav>
                                      </p:tavLst>
                                    </p:anim>
                                    <p:anim calcmode="lin" valueType="num">
                                      <p:cBhvr>
                                        <p:cTn id="55" dur="900" decel="100000" fill="hold"/>
                                        <p:tgtEl>
                                          <p:spTgt spid="10243"/>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0243"/>
                                        </p:tgtEl>
                                        <p:attrNameLst>
                                          <p:attrName>ppt_y</p:attrName>
                                        </p:attrNameLst>
                                      </p:cBhvr>
                                      <p:tavLst>
                                        <p:tav tm="0">
                                          <p:val>
                                            <p:strVal val="#ppt_y-.03"/>
                                          </p:val>
                                        </p:tav>
                                        <p:tav tm="100000">
                                          <p:val>
                                            <p:strVal val="#ppt_y"/>
                                          </p:val>
                                        </p:tav>
                                      </p:tavLst>
                                    </p:anim>
                                  </p:childTnLst>
                                </p:cTn>
                              </p:par>
                              <p:par>
                                <p:cTn id="57" presetID="37" presetClass="entr" presetSubtype="0" fill="hold" nodeType="withEffect">
                                  <p:stCondLst>
                                    <p:cond delay="0"/>
                                  </p:stCondLst>
                                  <p:childTnLst>
                                    <p:set>
                                      <p:cBhvr>
                                        <p:cTn id="58" dur="1" fill="hold">
                                          <p:stCondLst>
                                            <p:cond delay="0"/>
                                          </p:stCondLst>
                                        </p:cTn>
                                        <p:tgtEl>
                                          <p:spTgt spid="10244"/>
                                        </p:tgtEl>
                                        <p:attrNameLst>
                                          <p:attrName>style.visibility</p:attrName>
                                        </p:attrNameLst>
                                      </p:cBhvr>
                                      <p:to>
                                        <p:strVal val="visible"/>
                                      </p:to>
                                    </p:set>
                                    <p:animEffect transition="in" filter="fade">
                                      <p:cBhvr>
                                        <p:cTn id="59" dur="1000"/>
                                        <p:tgtEl>
                                          <p:spTgt spid="10244"/>
                                        </p:tgtEl>
                                      </p:cBhvr>
                                    </p:animEffect>
                                    <p:anim calcmode="lin" valueType="num">
                                      <p:cBhvr>
                                        <p:cTn id="60" dur="1000" fill="hold"/>
                                        <p:tgtEl>
                                          <p:spTgt spid="10244"/>
                                        </p:tgtEl>
                                        <p:attrNameLst>
                                          <p:attrName>ppt_x</p:attrName>
                                        </p:attrNameLst>
                                      </p:cBhvr>
                                      <p:tavLst>
                                        <p:tav tm="0">
                                          <p:val>
                                            <p:strVal val="#ppt_x"/>
                                          </p:val>
                                        </p:tav>
                                        <p:tav tm="100000">
                                          <p:val>
                                            <p:strVal val="#ppt_x"/>
                                          </p:val>
                                        </p:tav>
                                      </p:tavLst>
                                    </p:anim>
                                    <p:anim calcmode="lin" valueType="num">
                                      <p:cBhvr>
                                        <p:cTn id="61" dur="900" decel="100000" fill="hold"/>
                                        <p:tgtEl>
                                          <p:spTgt spid="10244"/>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02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1296987"/>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Derivatives of Exponential Functions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347472"/>
            <a:ext cx="8311896" cy="704088"/>
          </a:xfrm>
        </p:spPr>
        <p:txBody>
          <a:bodyPr/>
          <a:lstStyle/>
          <a:p>
            <a:r>
              <a:rPr lang="en-US" sz="3900" dirty="0"/>
              <a:t>Derivatives of Exponential Functions</a:t>
            </a:r>
          </a:p>
        </p:txBody>
      </p:sp>
      <p:sp>
        <p:nvSpPr>
          <p:cNvPr id="112643" name="Rectangle 3"/>
          <p:cNvSpPr>
            <a:spLocks noGrp="1" noChangeArrowheads="1"/>
          </p:cNvSpPr>
          <p:nvPr>
            <p:ph idx="1"/>
          </p:nvPr>
        </p:nvSpPr>
        <p:spPr/>
        <p:txBody>
          <a:bodyPr/>
          <a:lstStyle/>
          <a:p>
            <a:r>
              <a:rPr lang="en-US" dirty="0"/>
              <a:t>One of the most intriguing (and useful) characteristics of the natural exponential function is that </a:t>
            </a:r>
            <a:r>
              <a:rPr lang="en-US" i="1" dirty="0"/>
              <a:t>it is its own derivative</a:t>
            </a:r>
            <a:r>
              <a:rPr lang="en-US" dirty="0"/>
              <a:t>. Consider the </a:t>
            </a:r>
            <a:r>
              <a:rPr lang="en-US" dirty="0" smtClean="0"/>
              <a:t>following </a:t>
            </a:r>
            <a:r>
              <a:rPr lang="en-IN" dirty="0" smtClean="0"/>
              <a:t>argument.</a:t>
            </a:r>
            <a:endParaRPr lang="en-US" dirty="0"/>
          </a:p>
          <a:p>
            <a:pPr marL="0" indent="0"/>
            <a:endParaRPr lang="en-US" sz="1000" dirty="0"/>
          </a:p>
          <a:p>
            <a:pPr marL="0" indent="0"/>
            <a:r>
              <a:rPr lang="en-US" dirty="0"/>
              <a:t>Let </a:t>
            </a:r>
            <a:r>
              <a:rPr lang="en-US" i="1" dirty="0"/>
              <a:t>f</a:t>
            </a:r>
            <a:r>
              <a:rPr lang="en-US" sz="400" i="1" dirty="0"/>
              <a:t> </a:t>
            </a:r>
            <a:r>
              <a:rPr lang="en-US" dirty="0"/>
              <a:t>(</a:t>
            </a:r>
            <a:r>
              <a:rPr lang="en-US" i="1" dirty="0"/>
              <a:t>x</a:t>
            </a:r>
            <a:r>
              <a:rPr lang="en-US" dirty="0"/>
              <a:t>) = </a:t>
            </a:r>
            <a:r>
              <a:rPr lang="en-US" i="1" dirty="0"/>
              <a:t>e</a:t>
            </a:r>
            <a:r>
              <a:rPr lang="en-US" i="1" baseline="30000" dirty="0"/>
              <a:t>x</a:t>
            </a:r>
            <a:r>
              <a:rPr lang="en-US" dirty="0"/>
              <a:t>.</a:t>
            </a:r>
          </a:p>
        </p:txBody>
      </p:sp>
      <p:pic>
        <p:nvPicPr>
          <p:cNvPr id="112646" name="Picture 6"/>
          <p:cNvPicPr>
            <a:picLocks noChangeAspect="1" noChangeArrowheads="1"/>
          </p:cNvPicPr>
          <p:nvPr/>
        </p:nvPicPr>
        <p:blipFill>
          <a:blip r:embed="rId3" cstate="print"/>
          <a:srcRect/>
          <a:stretch>
            <a:fillRect/>
          </a:stretch>
        </p:blipFill>
        <p:spPr bwMode="auto">
          <a:xfrm>
            <a:off x="1349375" y="3429000"/>
            <a:ext cx="4241800" cy="2532063"/>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marL="0" indent="0"/>
            <a:r>
              <a:rPr lang="en-US" dirty="0"/>
              <a:t>The definition of </a:t>
            </a:r>
            <a:r>
              <a:rPr lang="en-US" i="1" dirty="0"/>
              <a:t>e</a:t>
            </a:r>
          </a:p>
          <a:p>
            <a:pPr marL="0" indent="0"/>
            <a:endParaRPr lang="en-US" i="1" dirty="0"/>
          </a:p>
          <a:p>
            <a:pPr marL="0" indent="0"/>
            <a:endParaRPr lang="en-US" i="1" dirty="0"/>
          </a:p>
          <a:p>
            <a:pPr marL="0" indent="0"/>
            <a:endParaRPr lang="en-US" sz="1400" i="1" dirty="0"/>
          </a:p>
          <a:p>
            <a:pPr marL="0" indent="0"/>
            <a:r>
              <a:rPr lang="en-US" dirty="0"/>
              <a:t>tells you that for small values of </a:t>
            </a:r>
            <a:r>
              <a:rPr lang="en-US" dirty="0">
                <a:sym typeface="Symbol" pitchFamily="18" charset="2"/>
              </a:rPr>
              <a:t></a:t>
            </a:r>
            <a:r>
              <a:rPr lang="en-US" i="1" dirty="0">
                <a:sym typeface="Symbol" pitchFamily="18" charset="2"/>
              </a:rPr>
              <a:t>x</a:t>
            </a:r>
            <a:r>
              <a:rPr lang="en-US" dirty="0">
                <a:sym typeface="Symbol" pitchFamily="18" charset="2"/>
              </a:rPr>
              <a:t>,</a:t>
            </a:r>
            <a:r>
              <a:rPr lang="en-US" dirty="0"/>
              <a:t> you have                             </a:t>
            </a:r>
            <a:r>
              <a:rPr lang="en-US" i="1" dirty="0"/>
              <a:t>e</a:t>
            </a:r>
            <a:r>
              <a:rPr lang="en-US" dirty="0"/>
              <a:t> </a:t>
            </a:r>
            <a:r>
              <a:rPr lang="en-US" b="1" dirty="0">
                <a:sym typeface="Symbol" pitchFamily="18" charset="2"/>
              </a:rPr>
              <a:t></a:t>
            </a:r>
            <a:r>
              <a:rPr lang="en-US" dirty="0"/>
              <a:t> (1 + </a:t>
            </a:r>
            <a:r>
              <a:rPr lang="en-US" dirty="0">
                <a:sym typeface="Symbol" pitchFamily="18" charset="2"/>
              </a:rPr>
              <a:t></a:t>
            </a:r>
            <a:r>
              <a:rPr lang="en-US" i="1" dirty="0">
                <a:sym typeface="Symbol" pitchFamily="18" charset="2"/>
              </a:rPr>
              <a:t>x</a:t>
            </a:r>
            <a:r>
              <a:rPr lang="en-US" dirty="0"/>
              <a:t>)</a:t>
            </a:r>
            <a:r>
              <a:rPr lang="en-US" baseline="30000" dirty="0"/>
              <a:t>1/</a:t>
            </a:r>
            <a:r>
              <a:rPr lang="en-US" baseline="30000" dirty="0">
                <a:sym typeface="Symbol" pitchFamily="18" charset="2"/>
              </a:rPr>
              <a:t></a:t>
            </a:r>
            <a:r>
              <a:rPr lang="en-US" i="1" baseline="30000" dirty="0">
                <a:sym typeface="Symbol" pitchFamily="18" charset="2"/>
              </a:rPr>
              <a:t>x</a:t>
            </a:r>
            <a:r>
              <a:rPr lang="en-US" dirty="0"/>
              <a:t>, which implies that </a:t>
            </a:r>
            <a:r>
              <a:rPr lang="en-US" i="1" dirty="0" err="1"/>
              <a:t>e</a:t>
            </a:r>
            <a:r>
              <a:rPr lang="en-US" baseline="30000" dirty="0" err="1">
                <a:sym typeface="Symbol" pitchFamily="18" charset="2"/>
              </a:rPr>
              <a:t></a:t>
            </a:r>
            <a:r>
              <a:rPr lang="en-US" i="1" baseline="30000" dirty="0" err="1">
                <a:sym typeface="Symbol" pitchFamily="18" charset="2"/>
              </a:rPr>
              <a:t>x</a:t>
            </a:r>
            <a:r>
              <a:rPr lang="en-US" dirty="0"/>
              <a:t> </a:t>
            </a:r>
            <a:r>
              <a:rPr lang="en-US" b="1" dirty="0">
                <a:sym typeface="Symbol" pitchFamily="18" charset="2"/>
              </a:rPr>
              <a:t></a:t>
            </a:r>
            <a:r>
              <a:rPr lang="en-US" dirty="0"/>
              <a:t> 1 + </a:t>
            </a:r>
            <a:r>
              <a:rPr lang="en-US" dirty="0">
                <a:sym typeface="Symbol" pitchFamily="18" charset="2"/>
              </a:rPr>
              <a:t></a:t>
            </a:r>
            <a:r>
              <a:rPr lang="en-US" i="1" dirty="0">
                <a:sym typeface="Symbol" pitchFamily="18" charset="2"/>
              </a:rPr>
              <a:t>x</a:t>
            </a:r>
            <a:r>
              <a:rPr lang="en-US" dirty="0">
                <a:sym typeface="Symbol" pitchFamily="18" charset="2"/>
              </a:rPr>
              <a:t>.</a:t>
            </a:r>
            <a:r>
              <a:rPr lang="en-US" i="1" dirty="0">
                <a:sym typeface="Symbol" pitchFamily="18" charset="2"/>
              </a:rPr>
              <a:t> </a:t>
            </a:r>
            <a:r>
              <a:rPr lang="en-US" dirty="0"/>
              <a:t>Replacing </a:t>
            </a:r>
            <a:r>
              <a:rPr lang="en-US" i="1" dirty="0" err="1"/>
              <a:t>e</a:t>
            </a:r>
            <a:r>
              <a:rPr lang="en-US" baseline="30000" dirty="0" err="1">
                <a:sym typeface="Symbol" pitchFamily="18" charset="2"/>
              </a:rPr>
              <a:t></a:t>
            </a:r>
            <a:r>
              <a:rPr lang="en-US" i="1" baseline="30000" dirty="0" err="1">
                <a:sym typeface="Symbol" pitchFamily="18" charset="2"/>
              </a:rPr>
              <a:t>x</a:t>
            </a:r>
            <a:r>
              <a:rPr lang="en-US" dirty="0"/>
              <a:t> by this approximation produces the following.</a:t>
            </a:r>
          </a:p>
        </p:txBody>
      </p:sp>
      <p:pic>
        <p:nvPicPr>
          <p:cNvPr id="113670" name="Picture 6"/>
          <p:cNvPicPr>
            <a:picLocks noChangeAspect="1" noChangeArrowheads="1"/>
          </p:cNvPicPr>
          <p:nvPr/>
        </p:nvPicPr>
        <p:blipFill>
          <a:blip r:embed="rId3" cstate="print"/>
          <a:srcRect/>
          <a:stretch>
            <a:fillRect/>
          </a:stretch>
        </p:blipFill>
        <p:spPr bwMode="auto">
          <a:xfrm>
            <a:off x="2057400" y="4419600"/>
            <a:ext cx="3390900" cy="849313"/>
          </a:xfrm>
          <a:prstGeom prst="rect">
            <a:avLst/>
          </a:prstGeom>
          <a:noFill/>
          <a:ln w="9525">
            <a:noFill/>
            <a:miter lim="800000"/>
            <a:headEnd/>
            <a:tailEnd/>
          </a:ln>
          <a:effectLst/>
        </p:spPr>
      </p:pic>
      <p:pic>
        <p:nvPicPr>
          <p:cNvPr id="113671" name="Picture 7"/>
          <p:cNvPicPr>
            <a:picLocks noChangeAspect="1" noChangeArrowheads="1"/>
          </p:cNvPicPr>
          <p:nvPr/>
        </p:nvPicPr>
        <p:blipFill>
          <a:blip r:embed="rId4" cstate="print"/>
          <a:srcRect/>
          <a:stretch>
            <a:fillRect/>
          </a:stretch>
        </p:blipFill>
        <p:spPr bwMode="auto">
          <a:xfrm>
            <a:off x="1892300" y="1981200"/>
            <a:ext cx="3181350" cy="649288"/>
          </a:xfrm>
          <a:prstGeom prst="rect">
            <a:avLst/>
          </a:prstGeom>
          <a:noFill/>
          <a:ln w="9525">
            <a:noFill/>
            <a:miter lim="800000"/>
            <a:headEnd/>
            <a:tailEnd/>
          </a:ln>
          <a:effectLst/>
        </p:spPr>
      </p:pic>
      <p:pic>
        <p:nvPicPr>
          <p:cNvPr id="113672" name="Picture 8"/>
          <p:cNvPicPr>
            <a:picLocks noChangeAspect="1" noChangeArrowheads="1"/>
          </p:cNvPicPr>
          <p:nvPr/>
        </p:nvPicPr>
        <p:blipFill>
          <a:blip r:embed="rId5" cstate="print"/>
          <a:srcRect/>
          <a:stretch>
            <a:fillRect/>
          </a:stretch>
        </p:blipFill>
        <p:spPr bwMode="auto">
          <a:xfrm>
            <a:off x="2711450" y="5437188"/>
            <a:ext cx="3473450" cy="887412"/>
          </a:xfrm>
          <a:prstGeom prst="rect">
            <a:avLst/>
          </a:prstGeom>
          <a:noFill/>
          <a:ln w="9525">
            <a:noFill/>
            <a:miter lim="800000"/>
            <a:headEnd/>
            <a:tailEnd/>
          </a:ln>
          <a:effectLst/>
        </p:spPr>
      </p:pic>
      <p:sp>
        <p:nvSpPr>
          <p:cNvPr id="8" name="Rectangle 2"/>
          <p:cNvSpPr>
            <a:spLocks noGrp="1" noChangeArrowheads="1"/>
          </p:cNvSpPr>
          <p:nvPr>
            <p:ph type="title"/>
          </p:nvPr>
        </p:nvSpPr>
        <p:spPr>
          <a:xfrm>
            <a:off x="457200" y="347472"/>
            <a:ext cx="8311896" cy="704088"/>
          </a:xfrm>
        </p:spPr>
        <p:txBody>
          <a:bodyPr/>
          <a:lstStyle/>
          <a:p>
            <a:r>
              <a:rPr lang="en-US" sz="3900" dirty="0"/>
              <a:t>Derivatives of Exponential Functions</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pPr marL="0" indent="0"/>
            <a:endParaRPr lang="en-US" dirty="0"/>
          </a:p>
          <a:p>
            <a:pPr marL="0" indent="0"/>
            <a:endParaRPr lang="en-US" dirty="0"/>
          </a:p>
          <a:p>
            <a:pPr marL="0" indent="0"/>
            <a:endParaRPr lang="en-US" dirty="0"/>
          </a:p>
          <a:p>
            <a:pPr marL="0" indent="0"/>
            <a:endParaRPr lang="en-US" dirty="0"/>
          </a:p>
          <a:p>
            <a:pPr marL="0" indent="0"/>
            <a:endParaRPr lang="en-US" sz="1000" dirty="0"/>
          </a:p>
          <a:p>
            <a:pPr marL="0" indent="0"/>
            <a:r>
              <a:rPr lang="en-US" dirty="0"/>
              <a:t>This result is stated in the next theorem.</a:t>
            </a:r>
          </a:p>
        </p:txBody>
      </p:sp>
      <p:pic>
        <p:nvPicPr>
          <p:cNvPr id="114695" name="Picture 7"/>
          <p:cNvPicPr>
            <a:picLocks noChangeAspect="1" noChangeArrowheads="1"/>
          </p:cNvPicPr>
          <p:nvPr/>
        </p:nvPicPr>
        <p:blipFill>
          <a:blip r:embed="rId3" cstate="print"/>
          <a:srcRect/>
          <a:stretch>
            <a:fillRect/>
          </a:stretch>
        </p:blipFill>
        <p:spPr bwMode="auto">
          <a:xfrm>
            <a:off x="2941638" y="1338263"/>
            <a:ext cx="1719262" cy="704850"/>
          </a:xfrm>
          <a:prstGeom prst="rect">
            <a:avLst/>
          </a:prstGeom>
          <a:noFill/>
          <a:ln w="9525">
            <a:noFill/>
            <a:miter lim="800000"/>
            <a:headEnd/>
            <a:tailEnd/>
          </a:ln>
          <a:effectLst/>
        </p:spPr>
      </p:pic>
      <p:pic>
        <p:nvPicPr>
          <p:cNvPr id="114698" name="Picture 10"/>
          <p:cNvPicPr>
            <a:picLocks noChangeAspect="1" noChangeArrowheads="1"/>
          </p:cNvPicPr>
          <p:nvPr/>
        </p:nvPicPr>
        <p:blipFill>
          <a:blip r:embed="rId4" cstate="print"/>
          <a:srcRect/>
          <a:stretch>
            <a:fillRect/>
          </a:stretch>
        </p:blipFill>
        <p:spPr bwMode="auto">
          <a:xfrm>
            <a:off x="2933700" y="2397125"/>
            <a:ext cx="722313" cy="465138"/>
          </a:xfrm>
          <a:prstGeom prst="rect">
            <a:avLst/>
          </a:prstGeom>
          <a:noFill/>
          <a:ln w="9525">
            <a:noFill/>
            <a:miter lim="800000"/>
            <a:headEnd/>
            <a:tailEnd/>
          </a:ln>
          <a:effectLst/>
        </p:spPr>
      </p:pic>
      <p:pic>
        <p:nvPicPr>
          <p:cNvPr id="11266" name="Picture 2"/>
          <p:cNvPicPr>
            <a:picLocks noChangeAspect="1" noChangeArrowheads="1"/>
          </p:cNvPicPr>
          <p:nvPr/>
        </p:nvPicPr>
        <p:blipFill>
          <a:blip r:embed="rId5" cstate="print"/>
          <a:srcRect/>
          <a:stretch>
            <a:fillRect/>
          </a:stretch>
        </p:blipFill>
        <p:spPr bwMode="auto">
          <a:xfrm>
            <a:off x="457200" y="4008120"/>
            <a:ext cx="8256270" cy="1402080"/>
          </a:xfrm>
          <a:prstGeom prst="rect">
            <a:avLst/>
          </a:prstGeom>
          <a:noFill/>
          <a:ln w="9525">
            <a:noFill/>
            <a:miter lim="800000"/>
            <a:headEnd/>
            <a:tailEnd/>
          </a:ln>
          <a:effectLst/>
        </p:spPr>
      </p:pic>
      <p:sp>
        <p:nvSpPr>
          <p:cNvPr id="8" name="Rectangle 2"/>
          <p:cNvSpPr>
            <a:spLocks noGrp="1" noChangeArrowheads="1"/>
          </p:cNvSpPr>
          <p:nvPr>
            <p:ph type="title"/>
          </p:nvPr>
        </p:nvSpPr>
        <p:spPr>
          <a:xfrm>
            <a:off x="457200" y="347472"/>
            <a:ext cx="8311896" cy="704088"/>
          </a:xfrm>
        </p:spPr>
        <p:txBody>
          <a:bodyPr/>
          <a:lstStyle/>
          <a:p>
            <a:r>
              <a:rPr lang="en-US" sz="3900" dirty="0"/>
              <a:t>Derivatives of Exponential Functions</a:t>
            </a: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marL="0" indent="0"/>
            <a:r>
              <a:rPr lang="en-US" dirty="0"/>
              <a:t>You can interpret Theorem 3.7 graphically by saying that the slope of the graph of </a:t>
            </a:r>
            <a:r>
              <a:rPr lang="en-US" i="1" dirty="0"/>
              <a:t>f</a:t>
            </a:r>
            <a:r>
              <a:rPr lang="en-US" sz="400" i="1" dirty="0"/>
              <a:t> </a:t>
            </a:r>
            <a:r>
              <a:rPr lang="en-US" dirty="0"/>
              <a:t>(</a:t>
            </a:r>
            <a:r>
              <a:rPr lang="en-US" i="1" dirty="0"/>
              <a:t>x</a:t>
            </a:r>
            <a:r>
              <a:rPr lang="en-US" dirty="0"/>
              <a:t>) = </a:t>
            </a:r>
            <a:r>
              <a:rPr lang="en-US" i="1" dirty="0"/>
              <a:t>e</a:t>
            </a:r>
            <a:r>
              <a:rPr lang="en-US" i="1" baseline="30000" dirty="0"/>
              <a:t>x</a:t>
            </a:r>
            <a:r>
              <a:rPr lang="en-US" dirty="0"/>
              <a:t> at any point (</a:t>
            </a:r>
            <a:r>
              <a:rPr lang="en-US" i="1" dirty="0"/>
              <a:t>x</a:t>
            </a:r>
            <a:r>
              <a:rPr lang="en-US" dirty="0"/>
              <a:t>, </a:t>
            </a:r>
            <a:r>
              <a:rPr lang="en-US" i="1" dirty="0"/>
              <a:t>e</a:t>
            </a:r>
            <a:r>
              <a:rPr lang="en-US" i="1" baseline="30000" dirty="0"/>
              <a:t>x</a:t>
            </a:r>
            <a:r>
              <a:rPr lang="en-US" dirty="0"/>
              <a:t>) is equal to the </a:t>
            </a:r>
            <a:r>
              <a:rPr lang="en-US" i="1" dirty="0"/>
              <a:t>y</a:t>
            </a:r>
            <a:r>
              <a:rPr lang="en-US" dirty="0"/>
              <a:t>-coordinate of the point, as shown in               Figure 3.20.</a:t>
            </a:r>
          </a:p>
        </p:txBody>
      </p:sp>
      <p:sp>
        <p:nvSpPr>
          <p:cNvPr id="115720" name="Rectangle 8"/>
          <p:cNvSpPr>
            <a:spLocks noChangeArrowheads="1"/>
          </p:cNvSpPr>
          <p:nvPr/>
        </p:nvSpPr>
        <p:spPr bwMode="auto">
          <a:xfrm>
            <a:off x="3352800" y="6248400"/>
            <a:ext cx="989012" cy="274638"/>
          </a:xfrm>
          <a:prstGeom prst="rect">
            <a:avLst/>
          </a:prstGeom>
          <a:noFill/>
          <a:ln w="9525">
            <a:noFill/>
            <a:miter lim="800000"/>
            <a:headEnd/>
            <a:tailEnd/>
          </a:ln>
          <a:effectLst/>
        </p:spPr>
        <p:txBody>
          <a:bodyPr wrap="none">
            <a:spAutoFit/>
          </a:bodyPr>
          <a:lstStyle/>
          <a:p>
            <a:pPr algn="ctr"/>
            <a:r>
              <a:rPr lang="en-US" sz="1200" b="1" dirty="0"/>
              <a:t>Figure 3.20</a:t>
            </a:r>
          </a:p>
        </p:txBody>
      </p:sp>
      <p:pic>
        <p:nvPicPr>
          <p:cNvPr id="12290" name="Picture 2"/>
          <p:cNvPicPr>
            <a:picLocks noChangeAspect="1" noChangeArrowheads="1"/>
          </p:cNvPicPr>
          <p:nvPr/>
        </p:nvPicPr>
        <p:blipFill>
          <a:blip r:embed="rId3" cstate="print"/>
          <a:srcRect/>
          <a:stretch>
            <a:fillRect/>
          </a:stretch>
        </p:blipFill>
        <p:spPr bwMode="auto">
          <a:xfrm>
            <a:off x="2438400" y="3124200"/>
            <a:ext cx="2960370" cy="3093720"/>
          </a:xfrm>
          <a:prstGeom prst="rect">
            <a:avLst/>
          </a:prstGeom>
          <a:noFill/>
          <a:ln w="9525">
            <a:noFill/>
            <a:miter lim="800000"/>
            <a:headEnd/>
            <a:tailEnd/>
          </a:ln>
          <a:effectLst/>
        </p:spPr>
      </p:pic>
      <p:sp>
        <p:nvSpPr>
          <p:cNvPr id="7" name="Rectangle 2"/>
          <p:cNvSpPr>
            <a:spLocks noGrp="1" noChangeArrowheads="1"/>
          </p:cNvSpPr>
          <p:nvPr>
            <p:ph type="title"/>
          </p:nvPr>
        </p:nvSpPr>
        <p:spPr>
          <a:xfrm>
            <a:off x="457200" y="347472"/>
            <a:ext cx="8311896" cy="704088"/>
          </a:xfrm>
        </p:spPr>
        <p:txBody>
          <a:bodyPr/>
          <a:lstStyle/>
          <a:p>
            <a:r>
              <a:rPr lang="en-US" sz="3900" dirty="0"/>
              <a:t>Derivatives of Exponential Functions</a:t>
            </a: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347472"/>
            <a:ext cx="8311896" cy="704088"/>
          </a:xfrm>
        </p:spPr>
        <p:txBody>
          <a:bodyPr/>
          <a:lstStyle/>
          <a:p>
            <a:r>
              <a:rPr lang="en-US" sz="2900" dirty="0" smtClean="0"/>
              <a:t>Example 9 </a:t>
            </a:r>
            <a:r>
              <a:rPr lang="en-US" sz="2900" dirty="0"/>
              <a:t>– </a:t>
            </a:r>
            <a:r>
              <a:rPr lang="en-US" sz="2900" i="1" dirty="0"/>
              <a:t>Derivatives of Exponential Functions</a:t>
            </a:r>
          </a:p>
        </p:txBody>
      </p:sp>
      <p:sp>
        <p:nvSpPr>
          <p:cNvPr id="116739" name="Rectangle 3"/>
          <p:cNvSpPr>
            <a:spLocks noGrp="1" noChangeArrowheads="1"/>
          </p:cNvSpPr>
          <p:nvPr>
            <p:ph idx="1"/>
          </p:nvPr>
        </p:nvSpPr>
        <p:spPr/>
        <p:txBody>
          <a:bodyPr/>
          <a:lstStyle/>
          <a:p>
            <a:pPr marL="0" indent="0"/>
            <a:r>
              <a:rPr lang="en-US" dirty="0"/>
              <a:t>Find the derivative of each function.</a:t>
            </a:r>
            <a:endParaRPr lang="en-US" sz="1000" b="1" dirty="0"/>
          </a:p>
          <a:p>
            <a:pPr marL="0" indent="0"/>
            <a:endParaRPr lang="en-US" sz="600" b="1" dirty="0"/>
          </a:p>
          <a:p>
            <a:pPr marL="0" indent="0"/>
            <a:r>
              <a:rPr lang="en-US" b="1" dirty="0"/>
              <a:t>a. </a:t>
            </a:r>
            <a:r>
              <a:rPr lang="en-US" i="1" dirty="0"/>
              <a:t>f</a:t>
            </a:r>
            <a:r>
              <a:rPr lang="en-US" sz="400" i="1" dirty="0"/>
              <a:t> </a:t>
            </a:r>
            <a:r>
              <a:rPr lang="en-US" dirty="0"/>
              <a:t>(</a:t>
            </a:r>
            <a:r>
              <a:rPr lang="en-US" i="1" dirty="0"/>
              <a:t>x</a:t>
            </a:r>
            <a:r>
              <a:rPr lang="en-US" dirty="0"/>
              <a:t>) = 3</a:t>
            </a:r>
            <a:r>
              <a:rPr lang="en-US" i="1" dirty="0"/>
              <a:t>e</a:t>
            </a:r>
            <a:r>
              <a:rPr lang="en-US" i="1" baseline="30000" dirty="0"/>
              <a:t>x</a:t>
            </a:r>
            <a:r>
              <a:rPr lang="en-US" dirty="0"/>
              <a:t>           </a:t>
            </a:r>
            <a:r>
              <a:rPr lang="en-US" b="1" dirty="0"/>
              <a:t>b. </a:t>
            </a:r>
            <a:r>
              <a:rPr lang="en-US" i="1" dirty="0"/>
              <a:t>f</a:t>
            </a:r>
            <a:r>
              <a:rPr lang="en-US" sz="400" i="1" dirty="0"/>
              <a:t> </a:t>
            </a:r>
            <a:r>
              <a:rPr lang="en-US" dirty="0"/>
              <a:t>(</a:t>
            </a:r>
            <a:r>
              <a:rPr lang="en-US" i="1" dirty="0"/>
              <a:t>x</a:t>
            </a:r>
            <a:r>
              <a:rPr lang="en-US" dirty="0"/>
              <a:t>) = </a:t>
            </a:r>
            <a:r>
              <a:rPr lang="en-US" i="1" dirty="0"/>
              <a:t>x</a:t>
            </a:r>
            <a:r>
              <a:rPr lang="en-US" baseline="30000" dirty="0"/>
              <a:t>2</a:t>
            </a:r>
            <a:r>
              <a:rPr lang="en-US" dirty="0"/>
              <a:t> + </a:t>
            </a:r>
            <a:r>
              <a:rPr lang="en-US" i="1" dirty="0"/>
              <a:t>e</a:t>
            </a:r>
            <a:r>
              <a:rPr lang="en-US" i="1" baseline="30000" dirty="0"/>
              <a:t>x</a:t>
            </a:r>
            <a:r>
              <a:rPr lang="en-US" dirty="0"/>
              <a:t>        </a:t>
            </a:r>
            <a:r>
              <a:rPr lang="en-US" b="1" dirty="0"/>
              <a:t>c. </a:t>
            </a:r>
            <a:r>
              <a:rPr lang="en-US" i="1" dirty="0"/>
              <a:t>f</a:t>
            </a:r>
            <a:r>
              <a:rPr lang="en-US" sz="400" i="1" dirty="0"/>
              <a:t> </a:t>
            </a:r>
            <a:r>
              <a:rPr lang="en-US" dirty="0"/>
              <a:t>(</a:t>
            </a:r>
            <a:r>
              <a:rPr lang="en-US" i="1" dirty="0"/>
              <a:t>x</a:t>
            </a:r>
            <a:r>
              <a:rPr lang="en-US" dirty="0"/>
              <a:t>) = sin </a:t>
            </a:r>
            <a:r>
              <a:rPr lang="en-US" i="1" dirty="0"/>
              <a:t>x </a:t>
            </a:r>
            <a:r>
              <a:rPr lang="en-US" dirty="0"/>
              <a:t>– </a:t>
            </a:r>
            <a:r>
              <a:rPr lang="en-US" i="1" dirty="0"/>
              <a:t>e</a:t>
            </a:r>
            <a:r>
              <a:rPr lang="en-US" i="1" baseline="30000" dirty="0"/>
              <a:t>x</a:t>
            </a:r>
            <a:endParaRPr lang="en-US" baseline="30000" dirty="0"/>
          </a:p>
          <a:p>
            <a:pPr marL="0" indent="0"/>
            <a:endParaRPr lang="en-US" b="1" dirty="0"/>
          </a:p>
          <a:p>
            <a:pPr marL="0" indent="0"/>
            <a:r>
              <a:rPr lang="el-GR" dirty="0">
                <a:solidFill>
                  <a:srgbClr val="D71921"/>
                </a:solidFill>
              </a:rPr>
              <a:t>Solution</a:t>
            </a:r>
            <a:r>
              <a:rPr lang="en-US" dirty="0">
                <a:solidFill>
                  <a:srgbClr val="D71921"/>
                </a:solidFill>
              </a:rPr>
              <a:t>:</a:t>
            </a:r>
          </a:p>
          <a:p>
            <a:pPr marL="0" indent="0"/>
            <a:endParaRPr lang="en-US" sz="1000" b="1" dirty="0"/>
          </a:p>
          <a:p>
            <a:pPr marL="0" indent="0"/>
            <a:r>
              <a:rPr lang="en-US" b="1" dirty="0"/>
              <a:t>a.</a:t>
            </a:r>
          </a:p>
          <a:p>
            <a:pPr marL="0" indent="0"/>
            <a:endParaRPr lang="en-US" sz="3200" b="1" dirty="0"/>
          </a:p>
          <a:p>
            <a:pPr marL="0" indent="0"/>
            <a:r>
              <a:rPr lang="en-US" b="1" dirty="0"/>
              <a:t>b.</a:t>
            </a:r>
          </a:p>
          <a:p>
            <a:pPr marL="0" indent="0"/>
            <a:endParaRPr lang="en-US" sz="3200" b="1" dirty="0"/>
          </a:p>
          <a:p>
            <a:pPr marL="0" indent="0"/>
            <a:r>
              <a:rPr lang="en-US" b="1" dirty="0"/>
              <a:t>c.</a:t>
            </a:r>
          </a:p>
        </p:txBody>
      </p:sp>
      <p:pic>
        <p:nvPicPr>
          <p:cNvPr id="116744" name="Picture 8"/>
          <p:cNvPicPr>
            <a:picLocks noChangeAspect="1" noChangeArrowheads="1"/>
          </p:cNvPicPr>
          <p:nvPr/>
        </p:nvPicPr>
        <p:blipFill>
          <a:blip r:embed="rId3" cstate="print"/>
          <a:srcRect/>
          <a:stretch>
            <a:fillRect/>
          </a:stretch>
        </p:blipFill>
        <p:spPr bwMode="auto">
          <a:xfrm>
            <a:off x="838200" y="3378425"/>
            <a:ext cx="2211388" cy="776287"/>
          </a:xfrm>
          <a:prstGeom prst="rect">
            <a:avLst/>
          </a:prstGeom>
          <a:noFill/>
          <a:ln w="9525">
            <a:noFill/>
            <a:miter lim="800000"/>
            <a:headEnd/>
            <a:tailEnd/>
          </a:ln>
          <a:effectLst/>
        </p:spPr>
      </p:pic>
      <p:pic>
        <p:nvPicPr>
          <p:cNvPr id="116745" name="Picture 9"/>
          <p:cNvPicPr>
            <a:picLocks noChangeAspect="1" noChangeArrowheads="1"/>
          </p:cNvPicPr>
          <p:nvPr/>
        </p:nvPicPr>
        <p:blipFill>
          <a:blip r:embed="rId4" cstate="print"/>
          <a:srcRect/>
          <a:stretch>
            <a:fillRect/>
          </a:stretch>
        </p:blipFill>
        <p:spPr bwMode="auto">
          <a:xfrm>
            <a:off x="3111500" y="3507012"/>
            <a:ext cx="812800" cy="473075"/>
          </a:xfrm>
          <a:prstGeom prst="rect">
            <a:avLst/>
          </a:prstGeom>
          <a:noFill/>
          <a:ln w="9525">
            <a:noFill/>
            <a:miter lim="800000"/>
            <a:headEnd/>
            <a:tailEnd/>
          </a:ln>
          <a:effectLst/>
        </p:spPr>
      </p:pic>
      <p:pic>
        <p:nvPicPr>
          <p:cNvPr id="116746" name="Picture 10"/>
          <p:cNvPicPr>
            <a:picLocks noChangeAspect="1" noChangeArrowheads="1"/>
          </p:cNvPicPr>
          <p:nvPr/>
        </p:nvPicPr>
        <p:blipFill>
          <a:blip r:embed="rId5" cstate="print"/>
          <a:srcRect/>
          <a:stretch>
            <a:fillRect/>
          </a:stretch>
        </p:blipFill>
        <p:spPr bwMode="auto">
          <a:xfrm>
            <a:off x="862013" y="4396012"/>
            <a:ext cx="3227387" cy="731838"/>
          </a:xfrm>
          <a:prstGeom prst="rect">
            <a:avLst/>
          </a:prstGeom>
          <a:noFill/>
          <a:ln w="9525">
            <a:noFill/>
            <a:miter lim="800000"/>
            <a:headEnd/>
            <a:tailEnd/>
          </a:ln>
          <a:effectLst/>
        </p:spPr>
      </p:pic>
      <p:pic>
        <p:nvPicPr>
          <p:cNvPr id="116747" name="Picture 11"/>
          <p:cNvPicPr>
            <a:picLocks noChangeAspect="1" noChangeArrowheads="1"/>
          </p:cNvPicPr>
          <p:nvPr/>
        </p:nvPicPr>
        <p:blipFill>
          <a:blip r:embed="rId6" cstate="print"/>
          <a:srcRect/>
          <a:stretch>
            <a:fillRect/>
          </a:stretch>
        </p:blipFill>
        <p:spPr bwMode="auto">
          <a:xfrm>
            <a:off x="4167188" y="4513487"/>
            <a:ext cx="1408112" cy="492125"/>
          </a:xfrm>
          <a:prstGeom prst="rect">
            <a:avLst/>
          </a:prstGeom>
          <a:noFill/>
          <a:ln w="9525">
            <a:noFill/>
            <a:miter lim="800000"/>
            <a:headEnd/>
            <a:tailEnd/>
          </a:ln>
          <a:effectLst/>
        </p:spPr>
      </p:pic>
      <p:pic>
        <p:nvPicPr>
          <p:cNvPr id="116748" name="Picture 12"/>
          <p:cNvPicPr>
            <a:picLocks noChangeAspect="1" noChangeArrowheads="1"/>
          </p:cNvPicPr>
          <p:nvPr/>
        </p:nvPicPr>
        <p:blipFill>
          <a:blip r:embed="rId7" cstate="print"/>
          <a:srcRect/>
          <a:stretch>
            <a:fillRect/>
          </a:stretch>
        </p:blipFill>
        <p:spPr bwMode="auto">
          <a:xfrm>
            <a:off x="863600" y="5456462"/>
            <a:ext cx="3536950" cy="768350"/>
          </a:xfrm>
          <a:prstGeom prst="rect">
            <a:avLst/>
          </a:prstGeom>
          <a:noFill/>
          <a:ln w="9525">
            <a:noFill/>
            <a:miter lim="800000"/>
            <a:headEnd/>
            <a:tailEnd/>
          </a:ln>
          <a:effectLst/>
        </p:spPr>
      </p:pic>
      <p:pic>
        <p:nvPicPr>
          <p:cNvPr id="116749" name="Picture 13"/>
          <p:cNvPicPr>
            <a:picLocks noChangeAspect="1" noChangeArrowheads="1"/>
          </p:cNvPicPr>
          <p:nvPr/>
        </p:nvPicPr>
        <p:blipFill>
          <a:blip r:embed="rId8" cstate="print"/>
          <a:srcRect/>
          <a:stretch>
            <a:fillRect/>
          </a:stretch>
        </p:blipFill>
        <p:spPr bwMode="auto">
          <a:xfrm>
            <a:off x="4467225" y="5643787"/>
            <a:ext cx="1755775" cy="428625"/>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6739">
                                            <p:txEl>
                                              <p:pRg st="4" end="4"/>
                                            </p:txEl>
                                          </p:spTgt>
                                        </p:tgtEl>
                                        <p:attrNameLst>
                                          <p:attrName>style.visibility</p:attrName>
                                        </p:attrNameLst>
                                      </p:cBhvr>
                                      <p:to>
                                        <p:strVal val="visible"/>
                                      </p:to>
                                    </p:set>
                                    <p:animEffect transition="in" filter="fade">
                                      <p:cBhvr>
                                        <p:cTn id="7" dur="1000"/>
                                        <p:tgtEl>
                                          <p:spTgt spid="116739">
                                            <p:txEl>
                                              <p:pRg st="4" end="4"/>
                                            </p:txEl>
                                          </p:spTgt>
                                        </p:tgtEl>
                                      </p:cBhvr>
                                    </p:animEffect>
                                    <p:anim calcmode="lin" valueType="num">
                                      <p:cBhvr>
                                        <p:cTn id="8" dur="1000" fill="hold"/>
                                        <p:tgtEl>
                                          <p:spTgt spid="116739">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16739">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6739">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16739">
                                            <p:txEl>
                                              <p:pRg st="6" end="6"/>
                                            </p:txEl>
                                          </p:spTgt>
                                        </p:tgtEl>
                                        <p:attrNameLst>
                                          <p:attrName>style.visibility</p:attrName>
                                        </p:attrNameLst>
                                      </p:cBhvr>
                                      <p:to>
                                        <p:strVal val="visible"/>
                                      </p:to>
                                    </p:set>
                                    <p:animEffect transition="in" filter="fade">
                                      <p:cBhvr>
                                        <p:cTn id="13" dur="1000"/>
                                        <p:tgtEl>
                                          <p:spTgt spid="116739">
                                            <p:txEl>
                                              <p:pRg st="6" end="6"/>
                                            </p:txEl>
                                          </p:spTgt>
                                        </p:tgtEl>
                                      </p:cBhvr>
                                    </p:animEffect>
                                    <p:anim calcmode="lin" valueType="num">
                                      <p:cBhvr>
                                        <p:cTn id="14" dur="1000" fill="hold"/>
                                        <p:tgtEl>
                                          <p:spTgt spid="116739">
                                            <p:txEl>
                                              <p:pRg st="6" end="6"/>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16739">
                                            <p:txEl>
                                              <p:pRg st="6" end="6"/>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16739">
                                            <p:txEl>
                                              <p:pRg st="6" end="6"/>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16744"/>
                                        </p:tgtEl>
                                        <p:attrNameLst>
                                          <p:attrName>style.visibility</p:attrName>
                                        </p:attrNameLst>
                                      </p:cBhvr>
                                      <p:to>
                                        <p:strVal val="visible"/>
                                      </p:to>
                                    </p:set>
                                    <p:animEffect transition="in" filter="fade">
                                      <p:cBhvr>
                                        <p:cTn id="19" dur="1000"/>
                                        <p:tgtEl>
                                          <p:spTgt spid="116744"/>
                                        </p:tgtEl>
                                      </p:cBhvr>
                                    </p:animEffect>
                                    <p:anim calcmode="lin" valueType="num">
                                      <p:cBhvr>
                                        <p:cTn id="20" dur="1000" fill="hold"/>
                                        <p:tgtEl>
                                          <p:spTgt spid="116744"/>
                                        </p:tgtEl>
                                        <p:attrNameLst>
                                          <p:attrName>ppt_x</p:attrName>
                                        </p:attrNameLst>
                                      </p:cBhvr>
                                      <p:tavLst>
                                        <p:tav tm="0">
                                          <p:val>
                                            <p:strVal val="#ppt_x"/>
                                          </p:val>
                                        </p:tav>
                                        <p:tav tm="100000">
                                          <p:val>
                                            <p:strVal val="#ppt_x"/>
                                          </p:val>
                                        </p:tav>
                                      </p:tavLst>
                                    </p:anim>
                                    <p:anim calcmode="lin" valueType="num">
                                      <p:cBhvr>
                                        <p:cTn id="21" dur="900" decel="100000" fill="hold"/>
                                        <p:tgtEl>
                                          <p:spTgt spid="11674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6744"/>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16745"/>
                                        </p:tgtEl>
                                        <p:attrNameLst>
                                          <p:attrName>style.visibility</p:attrName>
                                        </p:attrNameLst>
                                      </p:cBhvr>
                                      <p:to>
                                        <p:strVal val="visible"/>
                                      </p:to>
                                    </p:set>
                                    <p:animEffect transition="in" filter="fade">
                                      <p:cBhvr>
                                        <p:cTn id="27" dur="1000"/>
                                        <p:tgtEl>
                                          <p:spTgt spid="116745"/>
                                        </p:tgtEl>
                                      </p:cBhvr>
                                    </p:animEffect>
                                    <p:anim calcmode="lin" valueType="num">
                                      <p:cBhvr>
                                        <p:cTn id="28" dur="1000" fill="hold"/>
                                        <p:tgtEl>
                                          <p:spTgt spid="116745"/>
                                        </p:tgtEl>
                                        <p:attrNameLst>
                                          <p:attrName>ppt_x</p:attrName>
                                        </p:attrNameLst>
                                      </p:cBhvr>
                                      <p:tavLst>
                                        <p:tav tm="0">
                                          <p:val>
                                            <p:strVal val="#ppt_x"/>
                                          </p:val>
                                        </p:tav>
                                        <p:tav tm="100000">
                                          <p:val>
                                            <p:strVal val="#ppt_x"/>
                                          </p:val>
                                        </p:tav>
                                      </p:tavLst>
                                    </p:anim>
                                    <p:anim calcmode="lin" valueType="num">
                                      <p:cBhvr>
                                        <p:cTn id="29" dur="900" decel="100000" fill="hold"/>
                                        <p:tgtEl>
                                          <p:spTgt spid="11674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16745"/>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16739">
                                            <p:txEl>
                                              <p:pRg st="8" end="8"/>
                                            </p:txEl>
                                          </p:spTgt>
                                        </p:tgtEl>
                                        <p:attrNameLst>
                                          <p:attrName>style.visibility</p:attrName>
                                        </p:attrNameLst>
                                      </p:cBhvr>
                                      <p:to>
                                        <p:strVal val="visible"/>
                                      </p:to>
                                    </p:set>
                                    <p:animEffect transition="in" filter="fade">
                                      <p:cBhvr>
                                        <p:cTn id="35" dur="1000"/>
                                        <p:tgtEl>
                                          <p:spTgt spid="116739">
                                            <p:txEl>
                                              <p:pRg st="8" end="8"/>
                                            </p:txEl>
                                          </p:spTgt>
                                        </p:tgtEl>
                                      </p:cBhvr>
                                    </p:animEffect>
                                    <p:anim calcmode="lin" valueType="num">
                                      <p:cBhvr>
                                        <p:cTn id="36" dur="1000" fill="hold"/>
                                        <p:tgtEl>
                                          <p:spTgt spid="116739">
                                            <p:txEl>
                                              <p:pRg st="8" end="8"/>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16739">
                                            <p:txEl>
                                              <p:pRg st="8" end="8"/>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16739">
                                            <p:txEl>
                                              <p:pRg st="8" end="8"/>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116746"/>
                                        </p:tgtEl>
                                        <p:attrNameLst>
                                          <p:attrName>style.visibility</p:attrName>
                                        </p:attrNameLst>
                                      </p:cBhvr>
                                      <p:to>
                                        <p:strVal val="visible"/>
                                      </p:to>
                                    </p:set>
                                    <p:animEffect transition="in" filter="fade">
                                      <p:cBhvr>
                                        <p:cTn id="41" dur="1000"/>
                                        <p:tgtEl>
                                          <p:spTgt spid="116746"/>
                                        </p:tgtEl>
                                      </p:cBhvr>
                                    </p:animEffect>
                                    <p:anim calcmode="lin" valueType="num">
                                      <p:cBhvr>
                                        <p:cTn id="42" dur="1000" fill="hold"/>
                                        <p:tgtEl>
                                          <p:spTgt spid="116746"/>
                                        </p:tgtEl>
                                        <p:attrNameLst>
                                          <p:attrName>ppt_x</p:attrName>
                                        </p:attrNameLst>
                                      </p:cBhvr>
                                      <p:tavLst>
                                        <p:tav tm="0">
                                          <p:val>
                                            <p:strVal val="#ppt_x"/>
                                          </p:val>
                                        </p:tav>
                                        <p:tav tm="100000">
                                          <p:val>
                                            <p:strVal val="#ppt_x"/>
                                          </p:val>
                                        </p:tav>
                                      </p:tavLst>
                                    </p:anim>
                                    <p:anim calcmode="lin" valueType="num">
                                      <p:cBhvr>
                                        <p:cTn id="43" dur="900" decel="100000" fill="hold"/>
                                        <p:tgtEl>
                                          <p:spTgt spid="116746"/>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16746"/>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nodeType="clickEffect">
                                  <p:stCondLst>
                                    <p:cond delay="0"/>
                                  </p:stCondLst>
                                  <p:childTnLst>
                                    <p:set>
                                      <p:cBhvr>
                                        <p:cTn id="48" dur="1" fill="hold">
                                          <p:stCondLst>
                                            <p:cond delay="0"/>
                                          </p:stCondLst>
                                        </p:cTn>
                                        <p:tgtEl>
                                          <p:spTgt spid="116747"/>
                                        </p:tgtEl>
                                        <p:attrNameLst>
                                          <p:attrName>style.visibility</p:attrName>
                                        </p:attrNameLst>
                                      </p:cBhvr>
                                      <p:to>
                                        <p:strVal val="visible"/>
                                      </p:to>
                                    </p:set>
                                    <p:animEffect transition="in" filter="fade">
                                      <p:cBhvr>
                                        <p:cTn id="49" dur="1000"/>
                                        <p:tgtEl>
                                          <p:spTgt spid="116747"/>
                                        </p:tgtEl>
                                      </p:cBhvr>
                                    </p:animEffect>
                                    <p:anim calcmode="lin" valueType="num">
                                      <p:cBhvr>
                                        <p:cTn id="50" dur="1000" fill="hold"/>
                                        <p:tgtEl>
                                          <p:spTgt spid="116747"/>
                                        </p:tgtEl>
                                        <p:attrNameLst>
                                          <p:attrName>ppt_x</p:attrName>
                                        </p:attrNameLst>
                                      </p:cBhvr>
                                      <p:tavLst>
                                        <p:tav tm="0">
                                          <p:val>
                                            <p:strVal val="#ppt_x"/>
                                          </p:val>
                                        </p:tav>
                                        <p:tav tm="100000">
                                          <p:val>
                                            <p:strVal val="#ppt_x"/>
                                          </p:val>
                                        </p:tav>
                                      </p:tavLst>
                                    </p:anim>
                                    <p:anim calcmode="lin" valueType="num">
                                      <p:cBhvr>
                                        <p:cTn id="51" dur="900" decel="100000" fill="hold"/>
                                        <p:tgtEl>
                                          <p:spTgt spid="116747"/>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16747"/>
                                        </p:tgtEl>
                                        <p:attrNameLst>
                                          <p:attrName>ppt_y</p:attrName>
                                        </p:attrNameLst>
                                      </p:cBhvr>
                                      <p:tavLst>
                                        <p:tav tm="0">
                                          <p:val>
                                            <p:strVal val="#ppt_y-.03"/>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7" presetClass="entr" presetSubtype="0" fill="hold" nodeType="clickEffect">
                                  <p:stCondLst>
                                    <p:cond delay="0"/>
                                  </p:stCondLst>
                                  <p:childTnLst>
                                    <p:set>
                                      <p:cBhvr>
                                        <p:cTn id="56" dur="1" fill="hold">
                                          <p:stCondLst>
                                            <p:cond delay="0"/>
                                          </p:stCondLst>
                                        </p:cTn>
                                        <p:tgtEl>
                                          <p:spTgt spid="116739">
                                            <p:txEl>
                                              <p:pRg st="10" end="10"/>
                                            </p:txEl>
                                          </p:spTgt>
                                        </p:tgtEl>
                                        <p:attrNameLst>
                                          <p:attrName>style.visibility</p:attrName>
                                        </p:attrNameLst>
                                      </p:cBhvr>
                                      <p:to>
                                        <p:strVal val="visible"/>
                                      </p:to>
                                    </p:set>
                                    <p:animEffect transition="in" filter="fade">
                                      <p:cBhvr>
                                        <p:cTn id="57" dur="1000"/>
                                        <p:tgtEl>
                                          <p:spTgt spid="116739">
                                            <p:txEl>
                                              <p:pRg st="10" end="10"/>
                                            </p:txEl>
                                          </p:spTgt>
                                        </p:tgtEl>
                                      </p:cBhvr>
                                    </p:animEffect>
                                    <p:anim calcmode="lin" valueType="num">
                                      <p:cBhvr>
                                        <p:cTn id="58" dur="1000" fill="hold"/>
                                        <p:tgtEl>
                                          <p:spTgt spid="116739">
                                            <p:txEl>
                                              <p:pRg st="10" end="10"/>
                                            </p:txEl>
                                          </p:spTgt>
                                        </p:tgtEl>
                                        <p:attrNameLst>
                                          <p:attrName>ppt_x</p:attrName>
                                        </p:attrNameLst>
                                      </p:cBhvr>
                                      <p:tavLst>
                                        <p:tav tm="0">
                                          <p:val>
                                            <p:strVal val="#ppt_x"/>
                                          </p:val>
                                        </p:tav>
                                        <p:tav tm="100000">
                                          <p:val>
                                            <p:strVal val="#ppt_x"/>
                                          </p:val>
                                        </p:tav>
                                      </p:tavLst>
                                    </p:anim>
                                    <p:anim calcmode="lin" valueType="num">
                                      <p:cBhvr>
                                        <p:cTn id="59" dur="900" decel="100000" fill="hold"/>
                                        <p:tgtEl>
                                          <p:spTgt spid="116739">
                                            <p:txEl>
                                              <p:pRg st="10" end="10"/>
                                            </p:txEl>
                                          </p:spTgt>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16739">
                                            <p:txEl>
                                              <p:pRg st="10" end="10"/>
                                            </p:txEl>
                                          </p:spTgt>
                                        </p:tgtEl>
                                        <p:attrNameLst>
                                          <p:attrName>ppt_y</p:attrName>
                                        </p:attrNameLst>
                                      </p:cBhvr>
                                      <p:tavLst>
                                        <p:tav tm="0">
                                          <p:val>
                                            <p:strVal val="#ppt_y-.03"/>
                                          </p:val>
                                        </p:tav>
                                        <p:tav tm="100000">
                                          <p:val>
                                            <p:strVal val="#ppt_y"/>
                                          </p:val>
                                        </p:tav>
                                      </p:tavLst>
                                    </p:anim>
                                  </p:childTnLst>
                                </p:cTn>
                              </p:par>
                              <p:par>
                                <p:cTn id="61" presetID="37" presetClass="entr" presetSubtype="0" fill="hold" nodeType="withEffect">
                                  <p:stCondLst>
                                    <p:cond delay="0"/>
                                  </p:stCondLst>
                                  <p:childTnLst>
                                    <p:set>
                                      <p:cBhvr>
                                        <p:cTn id="62" dur="1" fill="hold">
                                          <p:stCondLst>
                                            <p:cond delay="0"/>
                                          </p:stCondLst>
                                        </p:cTn>
                                        <p:tgtEl>
                                          <p:spTgt spid="116748"/>
                                        </p:tgtEl>
                                        <p:attrNameLst>
                                          <p:attrName>style.visibility</p:attrName>
                                        </p:attrNameLst>
                                      </p:cBhvr>
                                      <p:to>
                                        <p:strVal val="visible"/>
                                      </p:to>
                                    </p:set>
                                    <p:animEffect transition="in" filter="fade">
                                      <p:cBhvr>
                                        <p:cTn id="63" dur="1000"/>
                                        <p:tgtEl>
                                          <p:spTgt spid="116748"/>
                                        </p:tgtEl>
                                      </p:cBhvr>
                                    </p:animEffect>
                                    <p:anim calcmode="lin" valueType="num">
                                      <p:cBhvr>
                                        <p:cTn id="64" dur="1000" fill="hold"/>
                                        <p:tgtEl>
                                          <p:spTgt spid="116748"/>
                                        </p:tgtEl>
                                        <p:attrNameLst>
                                          <p:attrName>ppt_x</p:attrName>
                                        </p:attrNameLst>
                                      </p:cBhvr>
                                      <p:tavLst>
                                        <p:tav tm="0">
                                          <p:val>
                                            <p:strVal val="#ppt_x"/>
                                          </p:val>
                                        </p:tav>
                                        <p:tav tm="100000">
                                          <p:val>
                                            <p:strVal val="#ppt_x"/>
                                          </p:val>
                                        </p:tav>
                                      </p:tavLst>
                                    </p:anim>
                                    <p:anim calcmode="lin" valueType="num">
                                      <p:cBhvr>
                                        <p:cTn id="65" dur="900" decel="100000" fill="hold"/>
                                        <p:tgtEl>
                                          <p:spTgt spid="116748"/>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16748"/>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116749"/>
                                        </p:tgtEl>
                                        <p:attrNameLst>
                                          <p:attrName>style.visibility</p:attrName>
                                        </p:attrNameLst>
                                      </p:cBhvr>
                                      <p:to>
                                        <p:strVal val="visible"/>
                                      </p:to>
                                    </p:set>
                                    <p:animEffect transition="in" filter="fade">
                                      <p:cBhvr>
                                        <p:cTn id="71" dur="1000"/>
                                        <p:tgtEl>
                                          <p:spTgt spid="116749"/>
                                        </p:tgtEl>
                                      </p:cBhvr>
                                    </p:animEffect>
                                    <p:anim calcmode="lin" valueType="num">
                                      <p:cBhvr>
                                        <p:cTn id="72" dur="1000" fill="hold"/>
                                        <p:tgtEl>
                                          <p:spTgt spid="116749"/>
                                        </p:tgtEl>
                                        <p:attrNameLst>
                                          <p:attrName>ppt_x</p:attrName>
                                        </p:attrNameLst>
                                      </p:cBhvr>
                                      <p:tavLst>
                                        <p:tav tm="0">
                                          <p:val>
                                            <p:strVal val="#ppt_x"/>
                                          </p:val>
                                        </p:tav>
                                        <p:tav tm="100000">
                                          <p:val>
                                            <p:strVal val="#ppt_x"/>
                                          </p:val>
                                        </p:tav>
                                      </p:tavLst>
                                    </p:anim>
                                    <p:anim calcmode="lin" valueType="num">
                                      <p:cBhvr>
                                        <p:cTn id="73" dur="900" decel="100000" fill="hold"/>
                                        <p:tgtEl>
                                          <p:spTgt spid="116749"/>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1674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
          <p:cNvSpPr txBox="1">
            <a:spLocks noChangeArrowheads="1"/>
          </p:cNvSpPr>
          <p:nvPr/>
        </p:nvSpPr>
        <p:spPr bwMode="auto">
          <a:xfrm>
            <a:off x="455612" y="349249"/>
            <a:ext cx="8311896" cy="704088"/>
          </a:xfrm>
          <a:prstGeom prst="rect">
            <a:avLst/>
          </a:prstGeom>
          <a:noFill/>
          <a:ln w="9525">
            <a:noFill/>
            <a:miter lim="800000"/>
            <a:headEnd/>
            <a:tailEnd/>
          </a:ln>
        </p:spPr>
        <p:txBody>
          <a:bodyPr/>
          <a:lstStyle/>
          <a:p>
            <a:pPr eaLnBrk="0" hangingPunct="0">
              <a:spcBef>
                <a:spcPct val="50000"/>
              </a:spcBef>
            </a:pPr>
            <a:r>
              <a:rPr lang="en-US" sz="4000">
                <a:solidFill>
                  <a:srgbClr val="FFFFFF"/>
                </a:solidFill>
              </a:rPr>
              <a:t>Objectives</a:t>
            </a:r>
          </a:p>
        </p:txBody>
      </p:sp>
      <p:sp>
        <p:nvSpPr>
          <p:cNvPr id="6147" name="Rectangle 15"/>
          <p:cNvSpPr>
            <a:spLocks noGrp="1" noChangeArrowheads="1"/>
          </p:cNvSpPr>
          <p:nvPr>
            <p:ph idx="1"/>
          </p:nvPr>
        </p:nvSpPr>
        <p:spPr/>
        <p:txBody>
          <a:bodyPr/>
          <a:lstStyle/>
          <a:p>
            <a:pPr marL="457200" indent="-457200">
              <a:buClr>
                <a:srgbClr val="E72D36"/>
              </a:buClr>
              <a:buSzPct val="90000"/>
              <a:buFont typeface="Webdings" pitchFamily="18" charset="2"/>
              <a:buChar char=""/>
            </a:pPr>
            <a:r>
              <a:rPr lang="en-US" sz="2800" dirty="0" smtClean="0"/>
              <a:t>Find the derivative of a function using the    </a:t>
            </a:r>
            <a:br>
              <a:rPr lang="en-US" sz="2800" dirty="0" smtClean="0"/>
            </a:br>
            <a:r>
              <a:rPr lang="en-US" sz="2800" dirty="0" smtClean="0"/>
              <a:t>Constant Rule.</a:t>
            </a:r>
          </a:p>
          <a:p>
            <a:pPr marL="457200" indent="-457200" eaLnBrk="1" hangingPunct="1">
              <a:buClr>
                <a:srgbClr val="E72D36"/>
              </a:buClr>
              <a:buSzPct val="90000"/>
              <a:buFont typeface="Webdings" pitchFamily="18" charset="2"/>
              <a:buChar char=""/>
            </a:pPr>
            <a:endParaRPr lang="en-US" dirty="0" smtClean="0"/>
          </a:p>
          <a:p>
            <a:pPr marL="457200" indent="-457200">
              <a:buClr>
                <a:srgbClr val="E72D36"/>
              </a:buClr>
              <a:buSzPct val="90000"/>
              <a:buFont typeface="Webdings" pitchFamily="18" charset="2"/>
              <a:buChar char=""/>
            </a:pPr>
            <a:r>
              <a:rPr lang="en-US" sz="2800" dirty="0" smtClean="0"/>
              <a:t>Find the derivative of a function using the </a:t>
            </a:r>
            <a:br>
              <a:rPr lang="en-US" sz="2800" dirty="0" smtClean="0"/>
            </a:br>
            <a:r>
              <a:rPr lang="en-US" sz="2800" dirty="0" smtClean="0"/>
              <a:t>Power Rule.</a:t>
            </a:r>
          </a:p>
          <a:p>
            <a:pPr marL="457200" indent="-457200" eaLnBrk="1" hangingPunct="1">
              <a:buClr>
                <a:srgbClr val="E72D36"/>
              </a:buClr>
              <a:buSzPct val="90000"/>
            </a:pPr>
            <a:endParaRPr lang="en-US" dirty="0" smtClean="0"/>
          </a:p>
          <a:p>
            <a:pPr marL="457200" indent="-457200">
              <a:buClr>
                <a:srgbClr val="E72D36"/>
              </a:buClr>
              <a:buSzPct val="90000"/>
              <a:buFont typeface="Webdings" pitchFamily="18" charset="2"/>
              <a:buChar char=""/>
            </a:pPr>
            <a:r>
              <a:rPr lang="en-US" sz="2800" dirty="0" smtClean="0"/>
              <a:t>Find the derivative of a function using the </a:t>
            </a:r>
            <a:br>
              <a:rPr lang="en-US" sz="2800" dirty="0" smtClean="0"/>
            </a:br>
            <a:r>
              <a:rPr lang="en-US" sz="2800" dirty="0" smtClean="0"/>
              <a:t>Constant Multiple Rule.</a:t>
            </a:r>
          </a:p>
          <a:p>
            <a:pPr marL="457200" indent="-457200" eaLnBrk="1" hangingPunct="1">
              <a:buClr>
                <a:srgbClr val="E72D36"/>
              </a:buClr>
              <a:buSzPct val="90000"/>
              <a:buFont typeface="Webdings" pitchFamily="18" charset="2"/>
              <a:buChar char=""/>
            </a:pPr>
            <a:endParaRPr lang="en-US" dirty="0" smtClean="0"/>
          </a:p>
          <a:p>
            <a:pPr marL="457200" indent="-457200">
              <a:buClr>
                <a:srgbClr val="E72D36"/>
              </a:buClr>
              <a:buSzPct val="90000"/>
              <a:buFont typeface="Webdings" pitchFamily="18" charset="2"/>
              <a:buChar char=""/>
            </a:pPr>
            <a:r>
              <a:rPr lang="en-US" sz="2800" dirty="0" smtClean="0"/>
              <a:t>Find the derivative of a function using the Sum and Difference Rules.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763587"/>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Rates of Change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347472"/>
            <a:ext cx="8311896" cy="704088"/>
          </a:xfrm>
        </p:spPr>
        <p:txBody>
          <a:bodyPr/>
          <a:lstStyle/>
          <a:p>
            <a:r>
              <a:rPr lang="en-US" dirty="0"/>
              <a:t>Rates of Change</a:t>
            </a:r>
          </a:p>
        </p:txBody>
      </p:sp>
      <p:sp>
        <p:nvSpPr>
          <p:cNvPr id="119811" name="Rectangle 3"/>
          <p:cNvSpPr>
            <a:spLocks noGrp="1" noChangeArrowheads="1"/>
          </p:cNvSpPr>
          <p:nvPr>
            <p:ph idx="1"/>
          </p:nvPr>
        </p:nvSpPr>
        <p:spPr/>
        <p:txBody>
          <a:bodyPr/>
          <a:lstStyle/>
          <a:p>
            <a:pPr marL="0" indent="0"/>
            <a:r>
              <a:rPr lang="en-US" dirty="0"/>
              <a:t>We have seen how the derivative is used to determine slope. The derivative can also be used to determine the rate of change of one variable with respect to another. </a:t>
            </a:r>
          </a:p>
          <a:p>
            <a:pPr marL="0" indent="0"/>
            <a:endParaRPr lang="en-US" dirty="0"/>
          </a:p>
          <a:p>
            <a:pPr marL="0" indent="0"/>
            <a:r>
              <a:rPr lang="en-US" dirty="0"/>
              <a:t>Applications involving rates of change occur in a wide variety of fields. A few examples are population growth rates, production rates, water flow rates, velocity, and acceleration.</a:t>
            </a:r>
          </a:p>
          <a:p>
            <a:pPr marL="0" indent="0"/>
            <a:endParaRPr lang="en-US" dirty="0"/>
          </a:p>
          <a:p>
            <a:pPr marL="0" indent="0"/>
            <a:r>
              <a:rPr lang="en-US" dirty="0"/>
              <a:t>A common use for rate of change is to describe the motion of an object moving in a straight line. </a:t>
            </a: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marL="0" indent="0"/>
            <a:r>
              <a:rPr lang="en-US" dirty="0"/>
              <a:t>In such problems, it is customary to use either a horizontal or a vertical line with a designated origin to represent the line of motion.</a:t>
            </a:r>
          </a:p>
          <a:p>
            <a:pPr marL="0" indent="0"/>
            <a:endParaRPr lang="en-US" dirty="0"/>
          </a:p>
          <a:p>
            <a:pPr marL="0" indent="0"/>
            <a:r>
              <a:rPr lang="en-US" dirty="0"/>
              <a:t>On such lines, movement to the right (or upward) is considered to be in the positive direction, and movement to the left (or downward) is considered to be in the negative direction.</a:t>
            </a:r>
          </a:p>
          <a:p>
            <a:pPr marL="0" indent="0"/>
            <a:endParaRPr lang="en-US" dirty="0"/>
          </a:p>
          <a:p>
            <a:pPr marL="0" indent="0"/>
            <a:r>
              <a:rPr lang="en-US" dirty="0"/>
              <a:t>The function </a:t>
            </a:r>
            <a:r>
              <a:rPr lang="en-US" i="1" dirty="0"/>
              <a:t>s</a:t>
            </a:r>
            <a:r>
              <a:rPr lang="en-US" dirty="0"/>
              <a:t> that gives the position (relative to the origin) of an object as a function of time </a:t>
            </a:r>
            <a:r>
              <a:rPr lang="en-US" i="1" dirty="0"/>
              <a:t>t</a:t>
            </a:r>
            <a:r>
              <a:rPr lang="en-US" dirty="0"/>
              <a:t> is called a </a:t>
            </a:r>
            <a:r>
              <a:rPr lang="en-US" b="1" dirty="0"/>
              <a:t>position function. </a:t>
            </a:r>
          </a:p>
        </p:txBody>
      </p:sp>
      <p:sp>
        <p:nvSpPr>
          <p:cNvPr id="5" name="Rectangle 2"/>
          <p:cNvSpPr>
            <a:spLocks noGrp="1" noChangeArrowheads="1"/>
          </p:cNvSpPr>
          <p:nvPr>
            <p:ph type="title"/>
          </p:nvPr>
        </p:nvSpPr>
        <p:spPr>
          <a:xfrm>
            <a:off x="457200" y="347472"/>
            <a:ext cx="8311896" cy="704088"/>
          </a:xfrm>
        </p:spPr>
        <p:txBody>
          <a:bodyPr/>
          <a:lstStyle/>
          <a:p>
            <a:r>
              <a:rPr lang="en-US" dirty="0"/>
              <a:t>Rates of Change</a:t>
            </a: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0" indent="0"/>
            <a:r>
              <a:rPr lang="en-US" dirty="0"/>
              <a:t>If, over a period of time </a:t>
            </a:r>
            <a:r>
              <a:rPr lang="en-US" dirty="0">
                <a:sym typeface="Symbol" pitchFamily="18" charset="2"/>
              </a:rPr>
              <a:t></a:t>
            </a:r>
            <a:r>
              <a:rPr lang="en-US" i="1" dirty="0"/>
              <a:t>t</a:t>
            </a:r>
            <a:r>
              <a:rPr lang="en-US" dirty="0"/>
              <a:t>, the object changes its position by the amount </a:t>
            </a:r>
            <a:r>
              <a:rPr lang="en-US" dirty="0">
                <a:sym typeface="Symbol" pitchFamily="18" charset="2"/>
              </a:rPr>
              <a:t></a:t>
            </a:r>
            <a:r>
              <a:rPr lang="en-US" i="1" dirty="0"/>
              <a:t>s </a:t>
            </a:r>
            <a:r>
              <a:rPr lang="en-US" dirty="0"/>
              <a:t>= </a:t>
            </a:r>
            <a:r>
              <a:rPr lang="en-US" i="1" dirty="0"/>
              <a:t>s</a:t>
            </a:r>
            <a:r>
              <a:rPr lang="en-US" dirty="0"/>
              <a:t>(</a:t>
            </a:r>
            <a:r>
              <a:rPr lang="en-US" i="1" dirty="0"/>
              <a:t>t </a:t>
            </a:r>
            <a:r>
              <a:rPr lang="en-US" dirty="0"/>
              <a:t>+ </a:t>
            </a:r>
            <a:r>
              <a:rPr lang="en-US" dirty="0">
                <a:sym typeface="Symbol" pitchFamily="18" charset="2"/>
              </a:rPr>
              <a:t></a:t>
            </a:r>
            <a:r>
              <a:rPr lang="en-US" i="1" dirty="0"/>
              <a:t>t</a:t>
            </a:r>
            <a:r>
              <a:rPr lang="en-US" dirty="0"/>
              <a:t>) – </a:t>
            </a:r>
            <a:r>
              <a:rPr lang="en-US" i="1" dirty="0"/>
              <a:t>s</a:t>
            </a:r>
            <a:r>
              <a:rPr lang="en-US" dirty="0"/>
              <a:t>(</a:t>
            </a:r>
            <a:r>
              <a:rPr lang="en-US" i="1" dirty="0"/>
              <a:t>t</a:t>
            </a:r>
            <a:r>
              <a:rPr lang="en-US" dirty="0"/>
              <a:t>), then, by the familiar formula</a:t>
            </a:r>
          </a:p>
          <a:p>
            <a:pPr marL="0" indent="0"/>
            <a:endParaRPr lang="en-US" dirty="0"/>
          </a:p>
          <a:p>
            <a:pPr marL="0" indent="0"/>
            <a:endParaRPr lang="en-US" dirty="0"/>
          </a:p>
          <a:p>
            <a:pPr marL="0" indent="0"/>
            <a:endParaRPr lang="en-US" sz="2800" dirty="0"/>
          </a:p>
          <a:p>
            <a:pPr marL="0" indent="0"/>
            <a:r>
              <a:rPr lang="en-US" dirty="0"/>
              <a:t>the </a:t>
            </a:r>
            <a:r>
              <a:rPr lang="en-US" b="1" dirty="0"/>
              <a:t>average velocity </a:t>
            </a:r>
            <a:r>
              <a:rPr lang="en-US" dirty="0"/>
              <a:t>is</a:t>
            </a:r>
          </a:p>
        </p:txBody>
      </p:sp>
      <p:pic>
        <p:nvPicPr>
          <p:cNvPr id="121861" name="Picture 5"/>
          <p:cNvPicPr>
            <a:picLocks noChangeAspect="1" noChangeArrowheads="1"/>
          </p:cNvPicPr>
          <p:nvPr/>
        </p:nvPicPr>
        <p:blipFill>
          <a:blip r:embed="rId3" cstate="print"/>
          <a:srcRect/>
          <a:stretch>
            <a:fillRect/>
          </a:stretch>
        </p:blipFill>
        <p:spPr bwMode="auto">
          <a:xfrm>
            <a:off x="2730500" y="2705100"/>
            <a:ext cx="2184400" cy="803275"/>
          </a:xfrm>
          <a:prstGeom prst="rect">
            <a:avLst/>
          </a:prstGeom>
          <a:noFill/>
          <a:ln w="9525">
            <a:noFill/>
            <a:miter lim="800000"/>
            <a:headEnd/>
            <a:tailEnd/>
          </a:ln>
          <a:effectLst/>
        </p:spPr>
      </p:pic>
      <p:sp>
        <p:nvSpPr>
          <p:cNvPr id="121863" name="Rectangle 7"/>
          <p:cNvSpPr>
            <a:spLocks noChangeArrowheads="1"/>
          </p:cNvSpPr>
          <p:nvPr/>
        </p:nvSpPr>
        <p:spPr bwMode="auto">
          <a:xfrm>
            <a:off x="5638800" y="5221288"/>
            <a:ext cx="1860550" cy="366712"/>
          </a:xfrm>
          <a:prstGeom prst="rect">
            <a:avLst/>
          </a:prstGeom>
          <a:noFill/>
          <a:ln w="9525">
            <a:noFill/>
            <a:miter lim="800000"/>
            <a:headEnd/>
            <a:tailEnd/>
          </a:ln>
          <a:effectLst/>
        </p:spPr>
        <p:txBody>
          <a:bodyPr wrap="none">
            <a:spAutoFit/>
          </a:bodyPr>
          <a:lstStyle/>
          <a:p>
            <a:r>
              <a:rPr lang="en-US">
                <a:solidFill>
                  <a:srgbClr val="ED008C"/>
                </a:solidFill>
              </a:rPr>
              <a:t>Average velocity</a:t>
            </a:r>
          </a:p>
        </p:txBody>
      </p:sp>
      <p:pic>
        <p:nvPicPr>
          <p:cNvPr id="13314" name="Picture 2"/>
          <p:cNvPicPr>
            <a:picLocks noChangeAspect="1" noChangeArrowheads="1"/>
          </p:cNvPicPr>
          <p:nvPr/>
        </p:nvPicPr>
        <p:blipFill>
          <a:blip r:embed="rId4" cstate="print"/>
          <a:srcRect/>
          <a:stretch>
            <a:fillRect/>
          </a:stretch>
        </p:blipFill>
        <p:spPr bwMode="auto">
          <a:xfrm>
            <a:off x="1219200" y="4876800"/>
            <a:ext cx="3752850" cy="981075"/>
          </a:xfrm>
          <a:prstGeom prst="rect">
            <a:avLst/>
          </a:prstGeom>
          <a:noFill/>
          <a:ln w="9525">
            <a:noFill/>
            <a:miter lim="800000"/>
            <a:headEnd/>
            <a:tailEnd/>
          </a:ln>
          <a:effectLst/>
        </p:spPr>
      </p:pic>
      <p:sp>
        <p:nvSpPr>
          <p:cNvPr id="8" name="Rectangle 2"/>
          <p:cNvSpPr>
            <a:spLocks noGrp="1" noChangeArrowheads="1"/>
          </p:cNvSpPr>
          <p:nvPr>
            <p:ph type="title"/>
          </p:nvPr>
        </p:nvSpPr>
        <p:spPr>
          <a:xfrm>
            <a:off x="457200" y="347472"/>
            <a:ext cx="8311896" cy="704088"/>
          </a:xfrm>
        </p:spPr>
        <p:txBody>
          <a:bodyPr/>
          <a:lstStyle/>
          <a:p>
            <a:r>
              <a:rPr lang="en-US" dirty="0"/>
              <a:t>Rates of Change</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57200" y="347472"/>
            <a:ext cx="8311896" cy="704088"/>
          </a:xfrm>
        </p:spPr>
        <p:txBody>
          <a:bodyPr/>
          <a:lstStyle/>
          <a:p>
            <a:r>
              <a:rPr lang="en-US" sz="2400" dirty="0"/>
              <a:t>Example 10 – </a:t>
            </a:r>
            <a:r>
              <a:rPr lang="en-US" sz="2400" i="1" dirty="0"/>
              <a:t>Finding Average Velocity of a Falling Object</a:t>
            </a:r>
          </a:p>
        </p:txBody>
      </p:sp>
      <p:sp>
        <p:nvSpPr>
          <p:cNvPr id="123907" name="Rectangle 3"/>
          <p:cNvSpPr>
            <a:spLocks noGrp="1" noChangeArrowheads="1"/>
          </p:cNvSpPr>
          <p:nvPr>
            <p:ph idx="1"/>
          </p:nvPr>
        </p:nvSpPr>
        <p:spPr/>
        <p:txBody>
          <a:bodyPr/>
          <a:lstStyle/>
          <a:p>
            <a:pPr marL="0" indent="0"/>
            <a:r>
              <a:rPr lang="en-US" dirty="0" smtClean="0"/>
              <a:t>A </a:t>
            </a:r>
            <a:r>
              <a:rPr lang="en-US" dirty="0"/>
              <a:t>billiard ball is dropped from a height of 100 </a:t>
            </a:r>
            <a:r>
              <a:rPr lang="en-US" dirty="0" smtClean="0"/>
              <a:t>feet. The ball’s </a:t>
            </a:r>
            <a:r>
              <a:rPr lang="en-US" dirty="0"/>
              <a:t>height </a:t>
            </a:r>
            <a:r>
              <a:rPr lang="en-US" i="1" dirty="0"/>
              <a:t>s</a:t>
            </a:r>
            <a:r>
              <a:rPr lang="en-US" dirty="0"/>
              <a:t> at time </a:t>
            </a:r>
            <a:r>
              <a:rPr lang="en-US" i="1" dirty="0"/>
              <a:t>t</a:t>
            </a:r>
            <a:r>
              <a:rPr lang="en-US" dirty="0"/>
              <a:t> is </a:t>
            </a:r>
            <a:r>
              <a:rPr lang="en-US" dirty="0" smtClean="0"/>
              <a:t>the </a:t>
            </a:r>
            <a:r>
              <a:rPr lang="en-US" dirty="0"/>
              <a:t>position function</a:t>
            </a:r>
          </a:p>
          <a:p>
            <a:pPr marL="0" indent="0"/>
            <a:endParaRPr lang="en-US" sz="1200" i="1" dirty="0"/>
          </a:p>
          <a:p>
            <a:pPr marL="0" indent="0"/>
            <a:r>
              <a:rPr lang="en-US" i="1" dirty="0"/>
              <a:t>	s </a:t>
            </a:r>
            <a:r>
              <a:rPr lang="en-US" dirty="0"/>
              <a:t>= –16</a:t>
            </a:r>
            <a:r>
              <a:rPr lang="en-US" i="1" dirty="0"/>
              <a:t>t</a:t>
            </a:r>
            <a:r>
              <a:rPr lang="en-US" baseline="30000" dirty="0"/>
              <a:t>2</a:t>
            </a:r>
            <a:r>
              <a:rPr lang="en-US" dirty="0"/>
              <a:t> + 100</a:t>
            </a:r>
          </a:p>
          <a:p>
            <a:pPr marL="0" indent="0"/>
            <a:endParaRPr lang="en-US" sz="1200" dirty="0"/>
          </a:p>
          <a:p>
            <a:pPr marL="0" indent="0"/>
            <a:r>
              <a:rPr lang="en-US" dirty="0"/>
              <a:t>where </a:t>
            </a:r>
            <a:r>
              <a:rPr lang="en-US" i="1" dirty="0"/>
              <a:t>s</a:t>
            </a:r>
            <a:r>
              <a:rPr lang="en-US" dirty="0"/>
              <a:t> is measured in feet and </a:t>
            </a:r>
            <a:r>
              <a:rPr lang="en-US" i="1" dirty="0"/>
              <a:t>t</a:t>
            </a:r>
            <a:r>
              <a:rPr lang="en-US" dirty="0"/>
              <a:t> is measured in seconds. Find the average velocity over each of the following time intervals.</a:t>
            </a:r>
          </a:p>
          <a:p>
            <a:pPr marL="0" indent="0"/>
            <a:endParaRPr lang="en-US" sz="1000" b="1" dirty="0"/>
          </a:p>
          <a:p>
            <a:pPr marL="0" indent="0"/>
            <a:endParaRPr lang="en-US" sz="600" b="1" dirty="0"/>
          </a:p>
          <a:p>
            <a:pPr marL="0" indent="0"/>
            <a:r>
              <a:rPr lang="en-US" b="1" dirty="0"/>
              <a:t>a. </a:t>
            </a:r>
            <a:r>
              <a:rPr lang="en-US" dirty="0"/>
              <a:t>[1, 2]	 </a:t>
            </a:r>
            <a:r>
              <a:rPr lang="en-US" b="1" dirty="0"/>
              <a:t>b. </a:t>
            </a:r>
            <a:r>
              <a:rPr lang="en-US" dirty="0"/>
              <a:t>[1, 1.5]	    </a:t>
            </a:r>
            <a:r>
              <a:rPr lang="en-US" b="1" dirty="0"/>
              <a:t>c. </a:t>
            </a:r>
            <a:r>
              <a:rPr lang="en-US" dirty="0"/>
              <a:t>[1, 1.1]</a:t>
            </a:r>
          </a:p>
        </p:txBody>
      </p:sp>
      <p:sp>
        <p:nvSpPr>
          <p:cNvPr id="123914" name="Rectangle 10"/>
          <p:cNvSpPr>
            <a:spLocks noChangeArrowheads="1"/>
          </p:cNvSpPr>
          <p:nvPr/>
        </p:nvSpPr>
        <p:spPr bwMode="auto">
          <a:xfrm>
            <a:off x="4616450" y="2465388"/>
            <a:ext cx="1860550" cy="366712"/>
          </a:xfrm>
          <a:prstGeom prst="rect">
            <a:avLst/>
          </a:prstGeom>
          <a:noFill/>
          <a:ln w="9525">
            <a:noFill/>
            <a:miter lim="800000"/>
            <a:headEnd/>
            <a:tailEnd/>
          </a:ln>
          <a:effectLst/>
        </p:spPr>
        <p:txBody>
          <a:bodyPr wrap="none">
            <a:spAutoFit/>
          </a:bodyPr>
          <a:lstStyle/>
          <a:p>
            <a:r>
              <a:rPr lang="en-US">
                <a:solidFill>
                  <a:srgbClr val="ED008C"/>
                </a:solidFill>
              </a:rPr>
              <a:t>Position function</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347472"/>
            <a:ext cx="8311896" cy="704088"/>
          </a:xfrm>
        </p:spPr>
        <p:txBody>
          <a:bodyPr/>
          <a:lstStyle/>
          <a:p>
            <a:r>
              <a:rPr lang="en-US" dirty="0"/>
              <a:t>Example 10(a) – </a:t>
            </a:r>
            <a:r>
              <a:rPr lang="en-US" i="1" dirty="0"/>
              <a:t>Solution</a:t>
            </a:r>
          </a:p>
        </p:txBody>
      </p:sp>
      <p:sp>
        <p:nvSpPr>
          <p:cNvPr id="124931" name="Rectangle 3"/>
          <p:cNvSpPr>
            <a:spLocks noGrp="1" noChangeArrowheads="1"/>
          </p:cNvSpPr>
          <p:nvPr>
            <p:ph idx="1"/>
          </p:nvPr>
        </p:nvSpPr>
        <p:spPr/>
        <p:txBody>
          <a:bodyPr/>
          <a:lstStyle/>
          <a:p>
            <a:pPr marL="0" indent="0"/>
            <a:r>
              <a:rPr lang="en-US" dirty="0"/>
              <a:t>For the interval [1, 2], the object falls from a height of</a:t>
            </a:r>
          </a:p>
          <a:p>
            <a:pPr marL="0" indent="0"/>
            <a:endParaRPr lang="en-US" sz="900" i="1" dirty="0"/>
          </a:p>
          <a:p>
            <a:pPr marL="0" indent="0"/>
            <a:r>
              <a:rPr lang="en-US" i="1" dirty="0"/>
              <a:t>		s</a:t>
            </a:r>
            <a:r>
              <a:rPr lang="en-US" dirty="0"/>
              <a:t>(</a:t>
            </a:r>
            <a:r>
              <a:rPr lang="en-US" dirty="0">
                <a:solidFill>
                  <a:srgbClr val="ED008C"/>
                </a:solidFill>
              </a:rPr>
              <a:t>1</a:t>
            </a:r>
            <a:r>
              <a:rPr lang="en-US" dirty="0"/>
              <a:t>) = –16(</a:t>
            </a:r>
            <a:r>
              <a:rPr lang="en-US" dirty="0">
                <a:solidFill>
                  <a:srgbClr val="ED008C"/>
                </a:solidFill>
              </a:rPr>
              <a:t>1</a:t>
            </a:r>
            <a:r>
              <a:rPr lang="en-US" dirty="0"/>
              <a:t>)</a:t>
            </a:r>
            <a:r>
              <a:rPr lang="en-US" baseline="30000" dirty="0"/>
              <a:t>2</a:t>
            </a:r>
            <a:r>
              <a:rPr lang="en-US" dirty="0"/>
              <a:t> + 100</a:t>
            </a:r>
            <a:endParaRPr lang="en-US" sz="800" dirty="0"/>
          </a:p>
          <a:p>
            <a:pPr marL="0" indent="0"/>
            <a:endParaRPr lang="en-US" sz="1200" dirty="0"/>
          </a:p>
          <a:p>
            <a:pPr marL="0" indent="0"/>
            <a:r>
              <a:rPr lang="en-US" dirty="0" smtClean="0"/>
              <a:t>to </a:t>
            </a:r>
            <a:r>
              <a:rPr lang="en-US" dirty="0"/>
              <a:t>a height of </a:t>
            </a:r>
            <a:r>
              <a:rPr lang="en-US" i="1" dirty="0"/>
              <a:t>s</a:t>
            </a:r>
            <a:r>
              <a:rPr lang="en-US" dirty="0"/>
              <a:t>(</a:t>
            </a:r>
            <a:r>
              <a:rPr lang="en-US" dirty="0">
                <a:solidFill>
                  <a:srgbClr val="ED008C"/>
                </a:solidFill>
              </a:rPr>
              <a:t>2</a:t>
            </a:r>
            <a:r>
              <a:rPr lang="en-US" dirty="0"/>
              <a:t>) = –16(</a:t>
            </a:r>
            <a:r>
              <a:rPr lang="en-US" dirty="0">
                <a:solidFill>
                  <a:srgbClr val="ED008C"/>
                </a:solidFill>
              </a:rPr>
              <a:t>2</a:t>
            </a:r>
            <a:r>
              <a:rPr lang="en-US" dirty="0"/>
              <a:t>)</a:t>
            </a:r>
            <a:r>
              <a:rPr lang="en-US" baseline="30000" dirty="0"/>
              <a:t>2</a:t>
            </a:r>
            <a:r>
              <a:rPr lang="en-US" dirty="0"/>
              <a:t> + 100</a:t>
            </a:r>
          </a:p>
          <a:p>
            <a:pPr marL="0" indent="0"/>
            <a:endParaRPr lang="en-US" dirty="0"/>
          </a:p>
          <a:p>
            <a:pPr marL="0" indent="0"/>
            <a:r>
              <a:rPr lang="en-US" dirty="0"/>
              <a:t>The average velocity is</a:t>
            </a:r>
          </a:p>
          <a:p>
            <a:pPr marL="0" indent="0"/>
            <a:endParaRPr lang="en-US" dirty="0"/>
          </a:p>
          <a:p>
            <a:pPr marL="0" indent="0"/>
            <a:endParaRPr lang="en-US" dirty="0"/>
          </a:p>
          <a:p>
            <a:pPr marL="0" indent="0"/>
            <a:endParaRPr lang="en-US" dirty="0"/>
          </a:p>
          <a:p>
            <a:pPr marL="0" indent="0"/>
            <a:endParaRPr lang="en-US" sz="300" dirty="0"/>
          </a:p>
          <a:p>
            <a:pPr marL="0" indent="0"/>
            <a:r>
              <a:rPr lang="en-US" dirty="0"/>
              <a:t>                                = –48 feet per second.</a:t>
            </a:r>
          </a:p>
        </p:txBody>
      </p:sp>
      <p:pic>
        <p:nvPicPr>
          <p:cNvPr id="124933" name="Picture 5"/>
          <p:cNvPicPr>
            <a:picLocks noChangeAspect="1" noChangeArrowheads="1"/>
          </p:cNvPicPr>
          <p:nvPr/>
        </p:nvPicPr>
        <p:blipFill>
          <a:blip r:embed="rId3" cstate="print"/>
          <a:srcRect/>
          <a:stretch>
            <a:fillRect/>
          </a:stretch>
        </p:blipFill>
        <p:spPr bwMode="auto">
          <a:xfrm>
            <a:off x="1117600" y="4298950"/>
            <a:ext cx="2011363" cy="831850"/>
          </a:xfrm>
          <a:prstGeom prst="rect">
            <a:avLst/>
          </a:prstGeom>
          <a:noFill/>
          <a:ln w="9525">
            <a:noFill/>
            <a:miter lim="800000"/>
            <a:headEnd/>
            <a:tailEnd/>
          </a:ln>
          <a:effectLst/>
        </p:spPr>
      </p:pic>
      <p:pic>
        <p:nvPicPr>
          <p:cNvPr id="124934" name="Picture 6"/>
          <p:cNvPicPr>
            <a:picLocks noChangeAspect="1" noChangeArrowheads="1"/>
          </p:cNvPicPr>
          <p:nvPr/>
        </p:nvPicPr>
        <p:blipFill>
          <a:blip r:embed="rId4" cstate="print"/>
          <a:srcRect/>
          <a:stretch>
            <a:fillRect/>
          </a:stretch>
        </p:blipFill>
        <p:spPr bwMode="auto">
          <a:xfrm>
            <a:off x="3187700" y="4337050"/>
            <a:ext cx="1041400" cy="774700"/>
          </a:xfrm>
          <a:prstGeom prst="rect">
            <a:avLst/>
          </a:prstGeom>
          <a:noFill/>
          <a:ln w="9525">
            <a:noFill/>
            <a:miter lim="800000"/>
            <a:headEnd/>
            <a:tailEnd/>
          </a:ln>
          <a:effectLst/>
        </p:spPr>
      </p:pic>
      <p:sp>
        <p:nvSpPr>
          <p:cNvPr id="124935" name="Rectangle 7"/>
          <p:cNvSpPr>
            <a:spLocks noChangeArrowheads="1"/>
          </p:cNvSpPr>
          <p:nvPr/>
        </p:nvSpPr>
        <p:spPr bwMode="auto">
          <a:xfrm>
            <a:off x="5105400" y="2057400"/>
            <a:ext cx="1522412" cy="457200"/>
          </a:xfrm>
          <a:prstGeom prst="rect">
            <a:avLst/>
          </a:prstGeom>
          <a:noFill/>
          <a:ln w="9525">
            <a:noFill/>
            <a:miter lim="800000"/>
            <a:headEnd/>
            <a:tailEnd/>
          </a:ln>
          <a:effectLst/>
        </p:spPr>
        <p:txBody>
          <a:bodyPr>
            <a:spAutoFit/>
          </a:bodyPr>
          <a:lstStyle/>
          <a:p>
            <a:pPr>
              <a:spcBef>
                <a:spcPct val="20000"/>
              </a:spcBef>
            </a:pPr>
            <a:r>
              <a:rPr lang="en-US" sz="2400"/>
              <a:t>= 84 feet</a:t>
            </a:r>
          </a:p>
        </p:txBody>
      </p:sp>
      <p:sp>
        <p:nvSpPr>
          <p:cNvPr id="124936" name="Rectangle 8"/>
          <p:cNvSpPr>
            <a:spLocks noChangeArrowheads="1"/>
          </p:cNvSpPr>
          <p:nvPr/>
        </p:nvSpPr>
        <p:spPr bwMode="auto">
          <a:xfrm>
            <a:off x="5105400" y="2714172"/>
            <a:ext cx="1462088" cy="457200"/>
          </a:xfrm>
          <a:prstGeom prst="rect">
            <a:avLst/>
          </a:prstGeom>
          <a:noFill/>
          <a:ln w="9525">
            <a:noFill/>
            <a:miter lim="800000"/>
            <a:headEnd/>
            <a:tailEnd/>
          </a:ln>
          <a:effectLst/>
        </p:spPr>
        <p:txBody>
          <a:bodyPr wrap="none">
            <a:spAutoFit/>
          </a:bodyPr>
          <a:lstStyle/>
          <a:p>
            <a:r>
              <a:rPr lang="en-US" sz="2400" dirty="0"/>
              <a:t>= 36 feet.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4935"/>
                                        </p:tgtEl>
                                        <p:attrNameLst>
                                          <p:attrName>style.visibility</p:attrName>
                                        </p:attrNameLst>
                                      </p:cBhvr>
                                      <p:to>
                                        <p:strVal val="visible"/>
                                      </p:to>
                                    </p:set>
                                    <p:animEffect transition="in" filter="fade">
                                      <p:cBhvr>
                                        <p:cTn id="7" dur="1000"/>
                                        <p:tgtEl>
                                          <p:spTgt spid="124935"/>
                                        </p:tgtEl>
                                      </p:cBhvr>
                                    </p:animEffect>
                                    <p:anim calcmode="lin" valueType="num">
                                      <p:cBhvr>
                                        <p:cTn id="8" dur="1000" fill="hold"/>
                                        <p:tgtEl>
                                          <p:spTgt spid="124935"/>
                                        </p:tgtEl>
                                        <p:attrNameLst>
                                          <p:attrName>ppt_x</p:attrName>
                                        </p:attrNameLst>
                                      </p:cBhvr>
                                      <p:tavLst>
                                        <p:tav tm="0">
                                          <p:val>
                                            <p:strVal val="#ppt_x"/>
                                          </p:val>
                                        </p:tav>
                                        <p:tav tm="100000">
                                          <p:val>
                                            <p:strVal val="#ppt_x"/>
                                          </p:val>
                                        </p:tav>
                                      </p:tavLst>
                                    </p:anim>
                                    <p:anim calcmode="lin" valueType="num">
                                      <p:cBhvr>
                                        <p:cTn id="9" dur="900" decel="100000" fill="hold"/>
                                        <p:tgtEl>
                                          <p:spTgt spid="12493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493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24931">
                                            <p:txEl>
                                              <p:pRg st="4" end="4"/>
                                            </p:txEl>
                                          </p:spTgt>
                                        </p:tgtEl>
                                        <p:attrNameLst>
                                          <p:attrName>style.visibility</p:attrName>
                                        </p:attrNameLst>
                                      </p:cBhvr>
                                      <p:to>
                                        <p:strVal val="visible"/>
                                      </p:to>
                                    </p:set>
                                    <p:animEffect transition="in" filter="fade">
                                      <p:cBhvr>
                                        <p:cTn id="15" dur="1000"/>
                                        <p:tgtEl>
                                          <p:spTgt spid="124931">
                                            <p:txEl>
                                              <p:pRg st="4" end="4"/>
                                            </p:txEl>
                                          </p:spTgt>
                                        </p:tgtEl>
                                      </p:cBhvr>
                                    </p:animEffect>
                                    <p:anim calcmode="lin" valueType="num">
                                      <p:cBhvr>
                                        <p:cTn id="16" dur="1000" fill="hold"/>
                                        <p:tgtEl>
                                          <p:spTgt spid="124931">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4931">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4931">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24936"/>
                                        </p:tgtEl>
                                        <p:attrNameLst>
                                          <p:attrName>style.visibility</p:attrName>
                                        </p:attrNameLst>
                                      </p:cBhvr>
                                      <p:to>
                                        <p:strVal val="visible"/>
                                      </p:to>
                                    </p:set>
                                    <p:animEffect transition="in" filter="fade">
                                      <p:cBhvr>
                                        <p:cTn id="23" dur="1000"/>
                                        <p:tgtEl>
                                          <p:spTgt spid="124936"/>
                                        </p:tgtEl>
                                      </p:cBhvr>
                                    </p:animEffect>
                                    <p:anim calcmode="lin" valueType="num">
                                      <p:cBhvr>
                                        <p:cTn id="24" dur="1000" fill="hold"/>
                                        <p:tgtEl>
                                          <p:spTgt spid="124936"/>
                                        </p:tgtEl>
                                        <p:attrNameLst>
                                          <p:attrName>ppt_x</p:attrName>
                                        </p:attrNameLst>
                                      </p:cBhvr>
                                      <p:tavLst>
                                        <p:tav tm="0">
                                          <p:val>
                                            <p:strVal val="#ppt_x"/>
                                          </p:val>
                                        </p:tav>
                                        <p:tav tm="100000">
                                          <p:val>
                                            <p:strVal val="#ppt_x"/>
                                          </p:val>
                                        </p:tav>
                                      </p:tavLst>
                                    </p:anim>
                                    <p:anim calcmode="lin" valueType="num">
                                      <p:cBhvr>
                                        <p:cTn id="25" dur="900" decel="100000" fill="hold"/>
                                        <p:tgtEl>
                                          <p:spTgt spid="12493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24936"/>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124931">
                                            <p:txEl>
                                              <p:pRg st="6" end="6"/>
                                            </p:txEl>
                                          </p:spTgt>
                                        </p:tgtEl>
                                        <p:attrNameLst>
                                          <p:attrName>style.visibility</p:attrName>
                                        </p:attrNameLst>
                                      </p:cBhvr>
                                      <p:to>
                                        <p:strVal val="visible"/>
                                      </p:to>
                                    </p:set>
                                    <p:animEffect transition="in" filter="fade">
                                      <p:cBhvr>
                                        <p:cTn id="31" dur="1000"/>
                                        <p:tgtEl>
                                          <p:spTgt spid="124931">
                                            <p:txEl>
                                              <p:pRg st="6" end="6"/>
                                            </p:txEl>
                                          </p:spTgt>
                                        </p:tgtEl>
                                      </p:cBhvr>
                                    </p:animEffect>
                                    <p:anim calcmode="lin" valueType="num">
                                      <p:cBhvr>
                                        <p:cTn id="32" dur="1000" fill="hold"/>
                                        <p:tgtEl>
                                          <p:spTgt spid="124931">
                                            <p:txEl>
                                              <p:pRg st="6" end="6"/>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24931">
                                            <p:txEl>
                                              <p:pRg st="6" end="6"/>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4931">
                                            <p:txEl>
                                              <p:pRg st="6" end="6"/>
                                            </p:txEl>
                                          </p:spTgt>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124933"/>
                                        </p:tgtEl>
                                        <p:attrNameLst>
                                          <p:attrName>style.visibility</p:attrName>
                                        </p:attrNameLst>
                                      </p:cBhvr>
                                      <p:to>
                                        <p:strVal val="visible"/>
                                      </p:to>
                                    </p:set>
                                    <p:animEffect transition="in" filter="fade">
                                      <p:cBhvr>
                                        <p:cTn id="37" dur="1000"/>
                                        <p:tgtEl>
                                          <p:spTgt spid="124933"/>
                                        </p:tgtEl>
                                      </p:cBhvr>
                                    </p:animEffect>
                                    <p:anim calcmode="lin" valueType="num">
                                      <p:cBhvr>
                                        <p:cTn id="38" dur="1000" fill="hold"/>
                                        <p:tgtEl>
                                          <p:spTgt spid="124933"/>
                                        </p:tgtEl>
                                        <p:attrNameLst>
                                          <p:attrName>ppt_x</p:attrName>
                                        </p:attrNameLst>
                                      </p:cBhvr>
                                      <p:tavLst>
                                        <p:tav tm="0">
                                          <p:val>
                                            <p:strVal val="#ppt_x"/>
                                          </p:val>
                                        </p:tav>
                                        <p:tav tm="100000">
                                          <p:val>
                                            <p:strVal val="#ppt_x"/>
                                          </p:val>
                                        </p:tav>
                                      </p:tavLst>
                                    </p:anim>
                                    <p:anim calcmode="lin" valueType="num">
                                      <p:cBhvr>
                                        <p:cTn id="39" dur="900" decel="100000" fill="hold"/>
                                        <p:tgtEl>
                                          <p:spTgt spid="12493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24933"/>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124934"/>
                                        </p:tgtEl>
                                        <p:attrNameLst>
                                          <p:attrName>style.visibility</p:attrName>
                                        </p:attrNameLst>
                                      </p:cBhvr>
                                      <p:to>
                                        <p:strVal val="visible"/>
                                      </p:to>
                                    </p:set>
                                    <p:animEffect transition="in" filter="fade">
                                      <p:cBhvr>
                                        <p:cTn id="45" dur="1000"/>
                                        <p:tgtEl>
                                          <p:spTgt spid="124934"/>
                                        </p:tgtEl>
                                      </p:cBhvr>
                                    </p:animEffect>
                                    <p:anim calcmode="lin" valueType="num">
                                      <p:cBhvr>
                                        <p:cTn id="46" dur="1000" fill="hold"/>
                                        <p:tgtEl>
                                          <p:spTgt spid="124934"/>
                                        </p:tgtEl>
                                        <p:attrNameLst>
                                          <p:attrName>ppt_x</p:attrName>
                                        </p:attrNameLst>
                                      </p:cBhvr>
                                      <p:tavLst>
                                        <p:tav tm="0">
                                          <p:val>
                                            <p:strVal val="#ppt_x"/>
                                          </p:val>
                                        </p:tav>
                                        <p:tav tm="100000">
                                          <p:val>
                                            <p:strVal val="#ppt_x"/>
                                          </p:val>
                                        </p:tav>
                                      </p:tavLst>
                                    </p:anim>
                                    <p:anim calcmode="lin" valueType="num">
                                      <p:cBhvr>
                                        <p:cTn id="47" dur="900" decel="100000" fill="hold"/>
                                        <p:tgtEl>
                                          <p:spTgt spid="124934"/>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24934"/>
                                        </p:tgtEl>
                                        <p:attrNameLst>
                                          <p:attrName>ppt_y</p:attrName>
                                        </p:attrNameLst>
                                      </p:cBhvr>
                                      <p:tavLst>
                                        <p:tav tm="0">
                                          <p:val>
                                            <p:strVal val="#ppt_y-.03"/>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7" presetClass="entr" presetSubtype="0" fill="hold" nodeType="clickEffect">
                                  <p:stCondLst>
                                    <p:cond delay="0"/>
                                  </p:stCondLst>
                                  <p:childTnLst>
                                    <p:set>
                                      <p:cBhvr>
                                        <p:cTn id="52" dur="1" fill="hold">
                                          <p:stCondLst>
                                            <p:cond delay="0"/>
                                          </p:stCondLst>
                                        </p:cTn>
                                        <p:tgtEl>
                                          <p:spTgt spid="124931">
                                            <p:txEl>
                                              <p:pRg st="11" end="11"/>
                                            </p:txEl>
                                          </p:spTgt>
                                        </p:tgtEl>
                                        <p:attrNameLst>
                                          <p:attrName>style.visibility</p:attrName>
                                        </p:attrNameLst>
                                      </p:cBhvr>
                                      <p:to>
                                        <p:strVal val="visible"/>
                                      </p:to>
                                    </p:set>
                                    <p:animEffect transition="in" filter="fade">
                                      <p:cBhvr>
                                        <p:cTn id="53" dur="1000"/>
                                        <p:tgtEl>
                                          <p:spTgt spid="124931">
                                            <p:txEl>
                                              <p:pRg st="11" end="11"/>
                                            </p:txEl>
                                          </p:spTgt>
                                        </p:tgtEl>
                                      </p:cBhvr>
                                    </p:animEffect>
                                    <p:anim calcmode="lin" valueType="num">
                                      <p:cBhvr>
                                        <p:cTn id="54" dur="1000" fill="hold"/>
                                        <p:tgtEl>
                                          <p:spTgt spid="124931">
                                            <p:txEl>
                                              <p:pRg st="11" end="11"/>
                                            </p:txEl>
                                          </p:spTgt>
                                        </p:tgtEl>
                                        <p:attrNameLst>
                                          <p:attrName>ppt_x</p:attrName>
                                        </p:attrNameLst>
                                      </p:cBhvr>
                                      <p:tavLst>
                                        <p:tav tm="0">
                                          <p:val>
                                            <p:strVal val="#ppt_x"/>
                                          </p:val>
                                        </p:tav>
                                        <p:tav tm="100000">
                                          <p:val>
                                            <p:strVal val="#ppt_x"/>
                                          </p:val>
                                        </p:tav>
                                      </p:tavLst>
                                    </p:anim>
                                    <p:anim calcmode="lin" valueType="num">
                                      <p:cBhvr>
                                        <p:cTn id="55" dur="900" decel="100000" fill="hold"/>
                                        <p:tgtEl>
                                          <p:spTgt spid="124931">
                                            <p:txEl>
                                              <p:pRg st="11" end="11"/>
                                            </p:txEl>
                                          </p:spTgt>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24931">
                                            <p:txEl>
                                              <p:pRg st="11" end="1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p:bldP spid="12493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r>
              <a:rPr lang="en-US" dirty="0"/>
              <a:t>For the interval [1, 1.5], the object falls from a height of          84 feet to a height </a:t>
            </a:r>
            <a:r>
              <a:rPr lang="en-US" dirty="0" smtClean="0"/>
              <a:t>of </a:t>
            </a:r>
            <a:r>
              <a:rPr lang="en-US" i="1" dirty="0" smtClean="0"/>
              <a:t>s</a:t>
            </a:r>
            <a:r>
              <a:rPr lang="en-US" dirty="0" smtClean="0"/>
              <a:t>(</a:t>
            </a:r>
            <a:r>
              <a:rPr lang="en-US" dirty="0" smtClean="0">
                <a:solidFill>
                  <a:srgbClr val="ED008C"/>
                </a:solidFill>
              </a:rPr>
              <a:t>1.5</a:t>
            </a:r>
            <a:r>
              <a:rPr lang="en-US" dirty="0" smtClean="0"/>
              <a:t>) = –16(</a:t>
            </a:r>
            <a:r>
              <a:rPr lang="en-US" dirty="0" smtClean="0">
                <a:solidFill>
                  <a:srgbClr val="ED008C"/>
                </a:solidFill>
              </a:rPr>
              <a:t>1.5</a:t>
            </a:r>
            <a:r>
              <a:rPr lang="en-US" dirty="0" smtClean="0"/>
              <a:t>)</a:t>
            </a:r>
            <a:r>
              <a:rPr lang="en-US" baseline="30000" dirty="0" smtClean="0"/>
              <a:t>2</a:t>
            </a:r>
            <a:r>
              <a:rPr lang="en-US" dirty="0" smtClean="0"/>
              <a:t> + 100 = 64 </a:t>
            </a:r>
            <a:r>
              <a:rPr lang="en-US" dirty="0"/>
              <a:t>feet. </a:t>
            </a:r>
            <a:endParaRPr lang="en-US" dirty="0" smtClean="0"/>
          </a:p>
          <a:p>
            <a:endParaRPr lang="en-US" dirty="0" smtClean="0"/>
          </a:p>
          <a:p>
            <a:r>
              <a:rPr lang="en-US" dirty="0" smtClean="0"/>
              <a:t>The </a:t>
            </a:r>
            <a:r>
              <a:rPr lang="en-US" dirty="0"/>
              <a:t>average velocity is</a:t>
            </a:r>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sz="2800" dirty="0"/>
          </a:p>
          <a:p>
            <a:pPr marL="0" indent="0"/>
            <a:r>
              <a:rPr lang="en-US" dirty="0"/>
              <a:t>                          = –40 feet per second.</a:t>
            </a:r>
          </a:p>
        </p:txBody>
      </p:sp>
      <p:pic>
        <p:nvPicPr>
          <p:cNvPr id="125960" name="Picture 8"/>
          <p:cNvPicPr>
            <a:picLocks noChangeAspect="1" noChangeArrowheads="1"/>
          </p:cNvPicPr>
          <p:nvPr/>
        </p:nvPicPr>
        <p:blipFill>
          <a:blip r:embed="rId3" cstate="print"/>
          <a:srcRect/>
          <a:stretch>
            <a:fillRect/>
          </a:stretch>
        </p:blipFill>
        <p:spPr bwMode="auto">
          <a:xfrm>
            <a:off x="2100263" y="3330575"/>
            <a:ext cx="2101850" cy="860425"/>
          </a:xfrm>
          <a:prstGeom prst="rect">
            <a:avLst/>
          </a:prstGeom>
          <a:noFill/>
          <a:ln w="9525">
            <a:noFill/>
            <a:miter lim="800000"/>
            <a:headEnd/>
            <a:tailEnd/>
          </a:ln>
          <a:effectLst/>
        </p:spPr>
      </p:pic>
      <p:pic>
        <p:nvPicPr>
          <p:cNvPr id="125961" name="Picture 9"/>
          <p:cNvPicPr>
            <a:picLocks noChangeAspect="1" noChangeArrowheads="1"/>
          </p:cNvPicPr>
          <p:nvPr/>
        </p:nvPicPr>
        <p:blipFill>
          <a:blip r:embed="rId4" cstate="print"/>
          <a:srcRect/>
          <a:stretch>
            <a:fillRect/>
          </a:stretch>
        </p:blipFill>
        <p:spPr bwMode="auto">
          <a:xfrm>
            <a:off x="2679700" y="4621213"/>
            <a:ext cx="1023938" cy="788987"/>
          </a:xfrm>
          <a:prstGeom prst="rect">
            <a:avLst/>
          </a:prstGeom>
          <a:noFill/>
          <a:ln w="9525">
            <a:noFill/>
            <a:miter lim="800000"/>
            <a:headEnd/>
            <a:tailEnd/>
          </a:ln>
          <a:effectLst/>
        </p:spPr>
      </p:pic>
      <p:sp>
        <p:nvSpPr>
          <p:cNvPr id="125962" name="Text Box 10"/>
          <p:cNvSpPr txBox="1">
            <a:spLocks noChangeArrowheads="1"/>
          </p:cNvSpPr>
          <p:nvPr/>
        </p:nvSpPr>
        <p:spPr bwMode="auto">
          <a:xfrm>
            <a:off x="8032750" y="776288"/>
            <a:ext cx="990600" cy="366712"/>
          </a:xfrm>
          <a:prstGeom prst="rect">
            <a:avLst/>
          </a:prstGeom>
          <a:noFill/>
          <a:ln w="9525">
            <a:noFill/>
            <a:miter lim="800000"/>
            <a:headEnd/>
            <a:tailEnd/>
          </a:ln>
          <a:effectLst/>
        </p:spPr>
        <p:txBody>
          <a:bodyPr>
            <a:spAutoFit/>
          </a:bodyPr>
          <a:lstStyle/>
          <a:p>
            <a:pPr algn="r">
              <a:spcBef>
                <a:spcPct val="50000"/>
              </a:spcBef>
            </a:pPr>
            <a:r>
              <a:rPr lang="en-US" dirty="0">
                <a:solidFill>
                  <a:srgbClr val="FFFFFF"/>
                </a:solidFill>
              </a:rPr>
              <a:t>cont’d</a:t>
            </a:r>
          </a:p>
        </p:txBody>
      </p:sp>
      <p:sp>
        <p:nvSpPr>
          <p:cNvPr id="8" name="Rectangle 2"/>
          <p:cNvSpPr>
            <a:spLocks noGrp="1" noChangeArrowheads="1"/>
          </p:cNvSpPr>
          <p:nvPr>
            <p:ph type="title"/>
          </p:nvPr>
        </p:nvSpPr>
        <p:spPr>
          <a:xfrm>
            <a:off x="457200" y="347472"/>
            <a:ext cx="8311896" cy="704088"/>
          </a:xfrm>
        </p:spPr>
        <p:txBody>
          <a:bodyPr/>
          <a:lstStyle/>
          <a:p>
            <a:r>
              <a:rPr lang="en-US" dirty="0"/>
              <a:t>Example </a:t>
            </a:r>
            <a:r>
              <a:rPr lang="en-US" dirty="0" smtClean="0"/>
              <a:t>10(b) </a:t>
            </a:r>
            <a:r>
              <a:rPr lang="en-US" dirty="0"/>
              <a:t>– </a:t>
            </a:r>
            <a:r>
              <a:rPr lang="en-US" i="1" dirty="0"/>
              <a:t>Solution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25961"/>
                                        </p:tgtEl>
                                        <p:attrNameLst>
                                          <p:attrName>style.visibility</p:attrName>
                                        </p:attrNameLst>
                                      </p:cBhvr>
                                      <p:to>
                                        <p:strVal val="visible"/>
                                      </p:to>
                                    </p:set>
                                    <p:animEffect transition="in" filter="fade">
                                      <p:cBhvr>
                                        <p:cTn id="7" dur="1000"/>
                                        <p:tgtEl>
                                          <p:spTgt spid="125961"/>
                                        </p:tgtEl>
                                      </p:cBhvr>
                                    </p:animEffect>
                                    <p:anim calcmode="lin" valueType="num">
                                      <p:cBhvr>
                                        <p:cTn id="8" dur="1000" fill="hold"/>
                                        <p:tgtEl>
                                          <p:spTgt spid="125961"/>
                                        </p:tgtEl>
                                        <p:attrNameLst>
                                          <p:attrName>ppt_x</p:attrName>
                                        </p:attrNameLst>
                                      </p:cBhvr>
                                      <p:tavLst>
                                        <p:tav tm="0">
                                          <p:val>
                                            <p:strVal val="#ppt_x"/>
                                          </p:val>
                                        </p:tav>
                                        <p:tav tm="100000">
                                          <p:val>
                                            <p:strVal val="#ppt_x"/>
                                          </p:val>
                                        </p:tav>
                                      </p:tavLst>
                                    </p:anim>
                                    <p:anim calcmode="lin" valueType="num">
                                      <p:cBhvr>
                                        <p:cTn id="9" dur="900" decel="100000" fill="hold"/>
                                        <p:tgtEl>
                                          <p:spTgt spid="12596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596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25955">
                                            <p:txEl>
                                              <p:pRg st="9" end="9"/>
                                            </p:txEl>
                                          </p:spTgt>
                                        </p:tgtEl>
                                        <p:attrNameLst>
                                          <p:attrName>style.visibility</p:attrName>
                                        </p:attrNameLst>
                                      </p:cBhvr>
                                      <p:to>
                                        <p:strVal val="visible"/>
                                      </p:to>
                                    </p:set>
                                    <p:animEffect transition="in" filter="fade">
                                      <p:cBhvr>
                                        <p:cTn id="15" dur="1000"/>
                                        <p:tgtEl>
                                          <p:spTgt spid="125955">
                                            <p:txEl>
                                              <p:pRg st="9" end="9"/>
                                            </p:txEl>
                                          </p:spTgt>
                                        </p:tgtEl>
                                      </p:cBhvr>
                                    </p:animEffect>
                                    <p:anim calcmode="lin" valueType="num">
                                      <p:cBhvr>
                                        <p:cTn id="16" dur="1000" fill="hold"/>
                                        <p:tgtEl>
                                          <p:spTgt spid="125955">
                                            <p:txEl>
                                              <p:pRg st="9" end="9"/>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5955">
                                            <p:txEl>
                                              <p:pRg st="9" end="9"/>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5955">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457200" y="1463040"/>
            <a:ext cx="8229600" cy="5093208"/>
          </a:xfrm>
        </p:spPr>
        <p:txBody>
          <a:bodyPr/>
          <a:lstStyle/>
          <a:p>
            <a:r>
              <a:rPr lang="en-US" dirty="0"/>
              <a:t>For the interval [1, 1.1], the object falls from a height of     84 feet to a height of </a:t>
            </a:r>
            <a:r>
              <a:rPr lang="en-US" i="1" dirty="0" smtClean="0"/>
              <a:t>s</a:t>
            </a:r>
            <a:r>
              <a:rPr lang="en-US" dirty="0" smtClean="0"/>
              <a:t>(</a:t>
            </a:r>
            <a:r>
              <a:rPr lang="en-US" dirty="0" smtClean="0">
                <a:solidFill>
                  <a:srgbClr val="ED008C"/>
                </a:solidFill>
              </a:rPr>
              <a:t>1.1</a:t>
            </a:r>
            <a:r>
              <a:rPr lang="en-US" dirty="0" smtClean="0"/>
              <a:t>) = –16(</a:t>
            </a:r>
            <a:r>
              <a:rPr lang="en-US" dirty="0" smtClean="0">
                <a:solidFill>
                  <a:srgbClr val="ED008C"/>
                </a:solidFill>
              </a:rPr>
              <a:t>1.1</a:t>
            </a:r>
            <a:r>
              <a:rPr lang="en-US" dirty="0" smtClean="0"/>
              <a:t>)</a:t>
            </a:r>
            <a:r>
              <a:rPr lang="en-US" baseline="30000" dirty="0" smtClean="0"/>
              <a:t>2</a:t>
            </a:r>
            <a:r>
              <a:rPr lang="en-US" dirty="0" smtClean="0"/>
              <a:t> + 100 = 80.64 </a:t>
            </a:r>
            <a:r>
              <a:rPr lang="en-US" dirty="0"/>
              <a:t>feet. </a:t>
            </a:r>
            <a:endParaRPr lang="en-US" dirty="0" smtClean="0"/>
          </a:p>
          <a:p>
            <a:endParaRPr lang="en-US" sz="1800" dirty="0" smtClean="0"/>
          </a:p>
          <a:p>
            <a:r>
              <a:rPr lang="en-US" dirty="0" smtClean="0"/>
              <a:t>The </a:t>
            </a:r>
            <a:r>
              <a:rPr lang="en-US" dirty="0"/>
              <a:t>average velocity is</a:t>
            </a:r>
          </a:p>
          <a:p>
            <a:pPr marL="0" indent="0"/>
            <a:endParaRPr lang="en-US" dirty="0"/>
          </a:p>
          <a:p>
            <a:pPr marL="0" indent="0"/>
            <a:endParaRPr lang="en-US" dirty="0"/>
          </a:p>
          <a:p>
            <a:pPr marL="0" indent="0"/>
            <a:endParaRPr lang="en-US" dirty="0"/>
          </a:p>
          <a:p>
            <a:pPr marL="0" indent="0"/>
            <a:endParaRPr lang="en-US" dirty="0"/>
          </a:p>
          <a:p>
            <a:pPr marL="0" indent="0"/>
            <a:endParaRPr lang="en-US" sz="1200" dirty="0"/>
          </a:p>
          <a:p>
            <a:pPr marL="0" indent="0"/>
            <a:r>
              <a:rPr lang="en-US" dirty="0" smtClean="0"/>
              <a:t>			= </a:t>
            </a:r>
            <a:r>
              <a:rPr lang="en-US" dirty="0"/>
              <a:t>–33.6 feet per </a:t>
            </a:r>
            <a:r>
              <a:rPr lang="en-US" dirty="0" smtClean="0"/>
              <a:t>second.</a:t>
            </a:r>
          </a:p>
          <a:p>
            <a:pPr marL="0" indent="0"/>
            <a:endParaRPr lang="en-US" sz="1600" dirty="0" smtClean="0"/>
          </a:p>
          <a:p>
            <a:pPr marL="0" indent="0"/>
            <a:r>
              <a:rPr lang="en-US" dirty="0" smtClean="0"/>
              <a:t>Note </a:t>
            </a:r>
            <a:r>
              <a:rPr lang="en-US" dirty="0"/>
              <a:t>that the average velocities are </a:t>
            </a:r>
            <a:r>
              <a:rPr lang="en-US" i="1" dirty="0"/>
              <a:t>negative</a:t>
            </a:r>
            <a:r>
              <a:rPr lang="en-US" dirty="0"/>
              <a:t>, indicating that the object is moving downward.</a:t>
            </a:r>
          </a:p>
        </p:txBody>
      </p:sp>
      <p:pic>
        <p:nvPicPr>
          <p:cNvPr id="126982" name="Picture 6"/>
          <p:cNvPicPr>
            <a:picLocks noChangeAspect="1" noChangeArrowheads="1"/>
          </p:cNvPicPr>
          <p:nvPr/>
        </p:nvPicPr>
        <p:blipFill>
          <a:blip r:embed="rId3" cstate="print"/>
          <a:srcRect/>
          <a:stretch>
            <a:fillRect/>
          </a:stretch>
        </p:blipFill>
        <p:spPr bwMode="auto">
          <a:xfrm>
            <a:off x="2757034" y="3048000"/>
            <a:ext cx="2395538" cy="860425"/>
          </a:xfrm>
          <a:prstGeom prst="rect">
            <a:avLst/>
          </a:prstGeom>
          <a:noFill/>
          <a:ln w="9525">
            <a:noFill/>
            <a:miter lim="800000"/>
            <a:headEnd/>
            <a:tailEnd/>
          </a:ln>
          <a:effectLst/>
        </p:spPr>
      </p:pic>
      <p:pic>
        <p:nvPicPr>
          <p:cNvPr id="126983" name="Picture 7"/>
          <p:cNvPicPr>
            <a:picLocks noChangeAspect="1" noChangeArrowheads="1"/>
          </p:cNvPicPr>
          <p:nvPr/>
        </p:nvPicPr>
        <p:blipFill>
          <a:blip r:embed="rId4" cstate="print"/>
          <a:srcRect/>
          <a:stretch>
            <a:fillRect/>
          </a:stretch>
        </p:blipFill>
        <p:spPr bwMode="auto">
          <a:xfrm>
            <a:off x="3266395" y="4002087"/>
            <a:ext cx="1262063" cy="798513"/>
          </a:xfrm>
          <a:prstGeom prst="rect">
            <a:avLst/>
          </a:prstGeom>
          <a:noFill/>
          <a:ln w="9525">
            <a:noFill/>
            <a:miter lim="800000"/>
            <a:headEnd/>
            <a:tailEnd/>
          </a:ln>
          <a:effectLst/>
        </p:spPr>
      </p:pic>
      <p:sp>
        <p:nvSpPr>
          <p:cNvPr id="126984" name="Text Box 8"/>
          <p:cNvSpPr txBox="1">
            <a:spLocks noChangeArrowheads="1"/>
          </p:cNvSpPr>
          <p:nvPr/>
        </p:nvSpPr>
        <p:spPr bwMode="auto">
          <a:xfrm>
            <a:off x="8032750" y="776288"/>
            <a:ext cx="990600" cy="366712"/>
          </a:xfrm>
          <a:prstGeom prst="rect">
            <a:avLst/>
          </a:prstGeom>
          <a:noFill/>
          <a:ln w="9525">
            <a:noFill/>
            <a:miter lim="800000"/>
            <a:headEnd/>
            <a:tailEnd/>
          </a:ln>
          <a:effectLst/>
        </p:spPr>
        <p:txBody>
          <a:bodyPr>
            <a:spAutoFit/>
          </a:bodyPr>
          <a:lstStyle/>
          <a:p>
            <a:pPr algn="r">
              <a:spcBef>
                <a:spcPct val="50000"/>
              </a:spcBef>
            </a:pPr>
            <a:r>
              <a:rPr lang="en-US" dirty="0">
                <a:solidFill>
                  <a:srgbClr val="FFFFFF"/>
                </a:solidFill>
              </a:rPr>
              <a:t>cont’d</a:t>
            </a:r>
          </a:p>
        </p:txBody>
      </p:sp>
      <p:sp>
        <p:nvSpPr>
          <p:cNvPr id="8" name="Rectangle 2"/>
          <p:cNvSpPr>
            <a:spLocks noGrp="1" noChangeArrowheads="1"/>
          </p:cNvSpPr>
          <p:nvPr>
            <p:ph type="title"/>
          </p:nvPr>
        </p:nvSpPr>
        <p:spPr>
          <a:xfrm>
            <a:off x="457200" y="347472"/>
            <a:ext cx="8311896" cy="704088"/>
          </a:xfrm>
        </p:spPr>
        <p:txBody>
          <a:bodyPr/>
          <a:lstStyle/>
          <a:p>
            <a:r>
              <a:rPr lang="en-US" dirty="0"/>
              <a:t>Example </a:t>
            </a:r>
            <a:r>
              <a:rPr lang="en-US" dirty="0" smtClean="0"/>
              <a:t>10(c) </a:t>
            </a:r>
            <a:r>
              <a:rPr lang="en-US" dirty="0"/>
              <a:t>– </a:t>
            </a:r>
            <a:r>
              <a:rPr lang="en-US" i="1" dirty="0"/>
              <a:t>Solution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26983"/>
                                        </p:tgtEl>
                                        <p:attrNameLst>
                                          <p:attrName>style.visibility</p:attrName>
                                        </p:attrNameLst>
                                      </p:cBhvr>
                                      <p:to>
                                        <p:strVal val="visible"/>
                                      </p:to>
                                    </p:set>
                                    <p:animEffect transition="in" filter="fade">
                                      <p:cBhvr>
                                        <p:cTn id="7" dur="1000"/>
                                        <p:tgtEl>
                                          <p:spTgt spid="126983"/>
                                        </p:tgtEl>
                                      </p:cBhvr>
                                    </p:animEffect>
                                    <p:anim calcmode="lin" valueType="num">
                                      <p:cBhvr>
                                        <p:cTn id="8" dur="1000" fill="hold"/>
                                        <p:tgtEl>
                                          <p:spTgt spid="126983"/>
                                        </p:tgtEl>
                                        <p:attrNameLst>
                                          <p:attrName>ppt_x</p:attrName>
                                        </p:attrNameLst>
                                      </p:cBhvr>
                                      <p:tavLst>
                                        <p:tav tm="0">
                                          <p:val>
                                            <p:strVal val="#ppt_x"/>
                                          </p:val>
                                        </p:tav>
                                        <p:tav tm="100000">
                                          <p:val>
                                            <p:strVal val="#ppt_x"/>
                                          </p:val>
                                        </p:tav>
                                      </p:tavLst>
                                    </p:anim>
                                    <p:anim calcmode="lin" valueType="num">
                                      <p:cBhvr>
                                        <p:cTn id="9" dur="900" decel="100000" fill="hold"/>
                                        <p:tgtEl>
                                          <p:spTgt spid="12698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698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26979">
                                            <p:txEl>
                                              <p:pRg st="8" end="8"/>
                                            </p:txEl>
                                          </p:spTgt>
                                        </p:tgtEl>
                                        <p:attrNameLst>
                                          <p:attrName>style.visibility</p:attrName>
                                        </p:attrNameLst>
                                      </p:cBhvr>
                                      <p:to>
                                        <p:strVal val="visible"/>
                                      </p:to>
                                    </p:set>
                                    <p:animEffect transition="in" filter="fade">
                                      <p:cBhvr>
                                        <p:cTn id="15" dur="1000"/>
                                        <p:tgtEl>
                                          <p:spTgt spid="126979">
                                            <p:txEl>
                                              <p:pRg st="8" end="8"/>
                                            </p:txEl>
                                          </p:spTgt>
                                        </p:tgtEl>
                                      </p:cBhvr>
                                    </p:animEffect>
                                    <p:anim calcmode="lin" valueType="num">
                                      <p:cBhvr>
                                        <p:cTn id="16" dur="1000" fill="hold"/>
                                        <p:tgtEl>
                                          <p:spTgt spid="126979">
                                            <p:txEl>
                                              <p:pRg st="8" end="8"/>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26979">
                                            <p:txEl>
                                              <p:pRg st="8" end="8"/>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6979">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26979">
                                            <p:txEl>
                                              <p:pRg st="10" end="10"/>
                                            </p:txEl>
                                          </p:spTgt>
                                        </p:tgtEl>
                                        <p:attrNameLst>
                                          <p:attrName>style.visibility</p:attrName>
                                        </p:attrNameLst>
                                      </p:cBhvr>
                                      <p:to>
                                        <p:strVal val="visible"/>
                                      </p:to>
                                    </p:set>
                                    <p:animEffect transition="in" filter="fade">
                                      <p:cBhvr>
                                        <p:cTn id="23" dur="1000"/>
                                        <p:tgtEl>
                                          <p:spTgt spid="126979">
                                            <p:txEl>
                                              <p:pRg st="10" end="10"/>
                                            </p:txEl>
                                          </p:spTgt>
                                        </p:tgtEl>
                                      </p:cBhvr>
                                    </p:animEffect>
                                    <p:anim calcmode="lin" valueType="num">
                                      <p:cBhvr>
                                        <p:cTn id="24" dur="1000" fill="hold"/>
                                        <p:tgtEl>
                                          <p:spTgt spid="126979">
                                            <p:txEl>
                                              <p:pRg st="10" end="10"/>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26979">
                                            <p:txEl>
                                              <p:pRg st="10" end="10"/>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26979">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marL="0" indent="0"/>
            <a:r>
              <a:rPr lang="en-US" dirty="0"/>
              <a:t>Suppose that in Example 10 you wanted to find the </a:t>
            </a:r>
            <a:r>
              <a:rPr lang="en-US" i="1" dirty="0"/>
              <a:t>instantaneous </a:t>
            </a:r>
            <a:r>
              <a:rPr lang="en-US" dirty="0"/>
              <a:t>velocity (or simply the velocity) of the object when </a:t>
            </a:r>
            <a:r>
              <a:rPr lang="en-US" i="1" dirty="0"/>
              <a:t>t</a:t>
            </a:r>
            <a:r>
              <a:rPr lang="en-US" dirty="0"/>
              <a:t> = 1. </a:t>
            </a:r>
          </a:p>
          <a:p>
            <a:pPr marL="0" indent="0"/>
            <a:endParaRPr lang="en-US" sz="1800" dirty="0"/>
          </a:p>
          <a:p>
            <a:pPr marL="0" indent="0"/>
            <a:r>
              <a:rPr lang="en-US" dirty="0"/>
              <a:t>Just as you can approximate the </a:t>
            </a:r>
            <a:br>
              <a:rPr lang="en-US" dirty="0"/>
            </a:br>
            <a:r>
              <a:rPr lang="en-US" dirty="0"/>
              <a:t>slope of the tangent line by </a:t>
            </a:r>
            <a:br>
              <a:rPr lang="en-US" dirty="0"/>
            </a:br>
            <a:r>
              <a:rPr lang="en-US" dirty="0"/>
              <a:t>calculating the slope of the secant </a:t>
            </a:r>
            <a:br>
              <a:rPr lang="en-US" dirty="0"/>
            </a:br>
            <a:r>
              <a:rPr lang="en-US" dirty="0"/>
              <a:t>line, you can approximate the </a:t>
            </a:r>
            <a:br>
              <a:rPr lang="en-US" dirty="0"/>
            </a:br>
            <a:r>
              <a:rPr lang="en-US" dirty="0"/>
              <a:t>velocity at </a:t>
            </a:r>
            <a:r>
              <a:rPr lang="en-US" i="1" dirty="0"/>
              <a:t>t</a:t>
            </a:r>
            <a:r>
              <a:rPr lang="en-US" dirty="0"/>
              <a:t> = 1 by calculating the </a:t>
            </a:r>
            <a:br>
              <a:rPr lang="en-US" dirty="0"/>
            </a:br>
            <a:r>
              <a:rPr lang="en-US" dirty="0"/>
              <a:t>average velocity over a small </a:t>
            </a:r>
            <a:br>
              <a:rPr lang="en-US" dirty="0"/>
            </a:br>
            <a:r>
              <a:rPr lang="en-US" dirty="0"/>
              <a:t>interval [1, 1 + </a:t>
            </a:r>
            <a:r>
              <a:rPr lang="en-US" dirty="0">
                <a:sym typeface="Symbol" pitchFamily="18" charset="2"/>
              </a:rPr>
              <a:t></a:t>
            </a:r>
            <a:r>
              <a:rPr lang="en-US" i="1" dirty="0"/>
              <a:t>t</a:t>
            </a:r>
            <a:r>
              <a:rPr lang="en-US" dirty="0"/>
              <a:t>] (see Figure 3.21).</a:t>
            </a:r>
          </a:p>
        </p:txBody>
      </p:sp>
      <p:pic>
        <p:nvPicPr>
          <p:cNvPr id="128007" name="Picture 7"/>
          <p:cNvPicPr>
            <a:picLocks noChangeAspect="1" noChangeArrowheads="1"/>
          </p:cNvPicPr>
          <p:nvPr/>
        </p:nvPicPr>
        <p:blipFill>
          <a:blip r:embed="rId3" cstate="print"/>
          <a:srcRect/>
          <a:stretch>
            <a:fillRect/>
          </a:stretch>
        </p:blipFill>
        <p:spPr bwMode="auto">
          <a:xfrm>
            <a:off x="5705475" y="2362200"/>
            <a:ext cx="2641600" cy="2790825"/>
          </a:xfrm>
          <a:prstGeom prst="rect">
            <a:avLst/>
          </a:prstGeom>
          <a:noFill/>
          <a:ln w="9525">
            <a:noFill/>
            <a:miter lim="800000"/>
            <a:headEnd/>
            <a:tailEnd/>
          </a:ln>
          <a:effectLst/>
        </p:spPr>
      </p:pic>
      <p:sp>
        <p:nvSpPr>
          <p:cNvPr id="128008" name="Rectangle 8"/>
          <p:cNvSpPr>
            <a:spLocks noChangeArrowheads="1"/>
          </p:cNvSpPr>
          <p:nvPr/>
        </p:nvSpPr>
        <p:spPr bwMode="auto">
          <a:xfrm>
            <a:off x="5638800" y="5230813"/>
            <a:ext cx="3200400" cy="942975"/>
          </a:xfrm>
          <a:prstGeom prst="rect">
            <a:avLst/>
          </a:prstGeom>
          <a:noFill/>
          <a:ln w="9525">
            <a:noFill/>
            <a:miter lim="800000"/>
            <a:headEnd/>
            <a:tailEnd/>
          </a:ln>
          <a:effectLst/>
        </p:spPr>
        <p:txBody>
          <a:bodyPr>
            <a:spAutoFit/>
          </a:bodyPr>
          <a:lstStyle/>
          <a:p>
            <a:r>
              <a:rPr lang="en-US" sz="1400" dirty="0"/>
              <a:t>The average velocity between </a:t>
            </a:r>
            <a:r>
              <a:rPr lang="en-US" sz="1400" i="1" dirty="0"/>
              <a:t>t</a:t>
            </a:r>
            <a:r>
              <a:rPr lang="en-US" sz="1400" baseline="-25000" dirty="0"/>
              <a:t>1</a:t>
            </a:r>
            <a:r>
              <a:rPr lang="en-US" sz="1400" dirty="0"/>
              <a:t>and </a:t>
            </a:r>
            <a:r>
              <a:rPr lang="en-US" sz="1400" i="1" dirty="0"/>
              <a:t>t</a:t>
            </a:r>
            <a:r>
              <a:rPr lang="en-US" sz="1400" baseline="-25000" dirty="0"/>
              <a:t>2 </a:t>
            </a:r>
            <a:r>
              <a:rPr lang="en-US" sz="1400" dirty="0"/>
              <a:t>is the slope of the secant line, and the</a:t>
            </a:r>
          </a:p>
          <a:p>
            <a:r>
              <a:rPr lang="en-US" sz="1400" dirty="0"/>
              <a:t>instantaneous velocity at </a:t>
            </a:r>
            <a:r>
              <a:rPr lang="en-US" sz="1400" i="1" dirty="0"/>
              <a:t>t</a:t>
            </a:r>
            <a:r>
              <a:rPr lang="en-US" sz="1400" baseline="-25000" dirty="0"/>
              <a:t>1 </a:t>
            </a:r>
            <a:r>
              <a:rPr lang="en-US" sz="1400" dirty="0"/>
              <a:t>is the slope of the tangent line.</a:t>
            </a:r>
          </a:p>
        </p:txBody>
      </p:sp>
      <p:sp>
        <p:nvSpPr>
          <p:cNvPr id="128009" name="Rectangle 9"/>
          <p:cNvSpPr>
            <a:spLocks noChangeArrowheads="1"/>
          </p:cNvSpPr>
          <p:nvPr/>
        </p:nvSpPr>
        <p:spPr bwMode="auto">
          <a:xfrm>
            <a:off x="6618288" y="6145213"/>
            <a:ext cx="989012" cy="274637"/>
          </a:xfrm>
          <a:prstGeom prst="rect">
            <a:avLst/>
          </a:prstGeom>
          <a:noFill/>
          <a:ln w="9525">
            <a:noFill/>
            <a:miter lim="800000"/>
            <a:headEnd/>
            <a:tailEnd/>
          </a:ln>
          <a:effectLst/>
        </p:spPr>
        <p:txBody>
          <a:bodyPr wrap="none">
            <a:spAutoFit/>
          </a:bodyPr>
          <a:lstStyle/>
          <a:p>
            <a:pPr algn="ctr"/>
            <a:r>
              <a:rPr lang="en-US" sz="1200" b="1"/>
              <a:t>Figure 3.21</a:t>
            </a:r>
          </a:p>
        </p:txBody>
      </p:sp>
      <p:sp>
        <p:nvSpPr>
          <p:cNvPr id="8" name="Rectangle 2"/>
          <p:cNvSpPr>
            <a:spLocks noGrp="1" noChangeArrowheads="1"/>
          </p:cNvSpPr>
          <p:nvPr>
            <p:ph type="title"/>
          </p:nvPr>
        </p:nvSpPr>
        <p:spPr>
          <a:xfrm>
            <a:off x="457200" y="347472"/>
            <a:ext cx="8311896" cy="704088"/>
          </a:xfrm>
        </p:spPr>
        <p:txBody>
          <a:bodyPr/>
          <a:lstStyle/>
          <a:p>
            <a:r>
              <a:rPr lang="en-US" dirty="0"/>
              <a:t>Rates of Change</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p:txBody>
          <a:bodyPr/>
          <a:lstStyle/>
          <a:p>
            <a:pPr marL="0" indent="0"/>
            <a:r>
              <a:rPr lang="en-US" dirty="0"/>
              <a:t>By taking the limit as </a:t>
            </a:r>
            <a:r>
              <a:rPr lang="en-US" dirty="0">
                <a:sym typeface="Symbol" pitchFamily="18" charset="2"/>
              </a:rPr>
              <a:t></a:t>
            </a:r>
            <a:r>
              <a:rPr lang="en-US" i="1" dirty="0"/>
              <a:t>t</a:t>
            </a:r>
            <a:r>
              <a:rPr lang="en-US" dirty="0"/>
              <a:t> approaches zero, you obtain the velocity when </a:t>
            </a:r>
            <a:r>
              <a:rPr lang="en-US" i="1" dirty="0"/>
              <a:t>t</a:t>
            </a:r>
            <a:r>
              <a:rPr lang="en-US" dirty="0"/>
              <a:t> = 1. Try doing this—you will find that the velocity when </a:t>
            </a:r>
            <a:r>
              <a:rPr lang="en-US" i="1" dirty="0"/>
              <a:t>t</a:t>
            </a:r>
            <a:r>
              <a:rPr lang="en-US" dirty="0"/>
              <a:t> = 1 is –32 feet per second. </a:t>
            </a:r>
          </a:p>
          <a:p>
            <a:pPr marL="0" indent="0"/>
            <a:endParaRPr lang="en-US" sz="1600" dirty="0"/>
          </a:p>
          <a:p>
            <a:pPr marL="0" indent="0"/>
            <a:r>
              <a:rPr lang="en-US" dirty="0"/>
              <a:t>In general, if </a:t>
            </a:r>
            <a:r>
              <a:rPr lang="en-US" i="1" dirty="0"/>
              <a:t>s</a:t>
            </a:r>
            <a:r>
              <a:rPr lang="en-US" dirty="0"/>
              <a:t> = </a:t>
            </a:r>
            <a:r>
              <a:rPr lang="en-US" i="1" dirty="0"/>
              <a:t>s</a:t>
            </a:r>
            <a:r>
              <a:rPr lang="en-US" dirty="0"/>
              <a:t>(</a:t>
            </a:r>
            <a:r>
              <a:rPr lang="en-US" i="1" dirty="0"/>
              <a:t>t</a:t>
            </a:r>
            <a:r>
              <a:rPr lang="en-US" dirty="0"/>
              <a:t>) is the position function for an object moving along a straight line, </a:t>
            </a:r>
            <a:r>
              <a:rPr lang="en-US" dirty="0" smtClean="0"/>
              <a:t>then the </a:t>
            </a:r>
            <a:r>
              <a:rPr lang="en-US" b="1" dirty="0"/>
              <a:t>velocity </a:t>
            </a:r>
            <a:r>
              <a:rPr lang="en-US" dirty="0"/>
              <a:t>of the object at time </a:t>
            </a:r>
            <a:r>
              <a:rPr lang="en-US" i="1" dirty="0"/>
              <a:t>t</a:t>
            </a:r>
            <a:r>
              <a:rPr lang="en-US" dirty="0"/>
              <a:t> is</a:t>
            </a:r>
          </a:p>
          <a:p>
            <a:pPr marL="0" indent="0"/>
            <a:endParaRPr lang="en-US" dirty="0"/>
          </a:p>
          <a:p>
            <a:pPr marL="0" indent="0"/>
            <a:endParaRPr lang="en-US" dirty="0"/>
          </a:p>
          <a:p>
            <a:pPr marL="0" indent="0"/>
            <a:endParaRPr lang="en-US" dirty="0"/>
          </a:p>
          <a:p>
            <a:pPr marL="0" indent="0"/>
            <a:endParaRPr lang="en-US" sz="1400" dirty="0"/>
          </a:p>
          <a:p>
            <a:pPr marL="0" indent="0"/>
            <a:r>
              <a:rPr lang="en-US" dirty="0"/>
              <a:t>In other words, the velocity function is the derivative of the position function.</a:t>
            </a:r>
          </a:p>
        </p:txBody>
      </p:sp>
      <p:sp>
        <p:nvSpPr>
          <p:cNvPr id="129032" name="Rectangle 8"/>
          <p:cNvSpPr>
            <a:spLocks noChangeArrowheads="1"/>
          </p:cNvSpPr>
          <p:nvPr/>
        </p:nvSpPr>
        <p:spPr bwMode="auto">
          <a:xfrm>
            <a:off x="6324600" y="4572000"/>
            <a:ext cx="1847850" cy="366713"/>
          </a:xfrm>
          <a:prstGeom prst="rect">
            <a:avLst/>
          </a:prstGeom>
          <a:noFill/>
          <a:ln w="9525">
            <a:noFill/>
            <a:miter lim="800000"/>
            <a:headEnd/>
            <a:tailEnd/>
          </a:ln>
          <a:effectLst/>
        </p:spPr>
        <p:txBody>
          <a:bodyPr wrap="none">
            <a:spAutoFit/>
          </a:bodyPr>
          <a:lstStyle/>
          <a:p>
            <a:r>
              <a:rPr lang="en-US">
                <a:solidFill>
                  <a:srgbClr val="ED008C"/>
                </a:solidFill>
              </a:rPr>
              <a:t>Velocity function</a:t>
            </a:r>
          </a:p>
        </p:txBody>
      </p:sp>
      <p:pic>
        <p:nvPicPr>
          <p:cNvPr id="14338" name="Picture 2"/>
          <p:cNvPicPr>
            <a:picLocks noChangeAspect="1" noChangeArrowheads="1"/>
          </p:cNvPicPr>
          <p:nvPr/>
        </p:nvPicPr>
        <p:blipFill>
          <a:blip r:embed="rId3" cstate="print"/>
          <a:srcRect/>
          <a:stretch>
            <a:fillRect/>
          </a:stretch>
        </p:blipFill>
        <p:spPr bwMode="auto">
          <a:xfrm>
            <a:off x="1066800" y="4267200"/>
            <a:ext cx="5119688" cy="1019175"/>
          </a:xfrm>
          <a:prstGeom prst="rect">
            <a:avLst/>
          </a:prstGeom>
          <a:noFill/>
          <a:ln w="9525">
            <a:noFill/>
            <a:miter lim="800000"/>
            <a:headEnd/>
            <a:tailEnd/>
          </a:ln>
          <a:effectLst/>
        </p:spPr>
      </p:pic>
      <p:sp>
        <p:nvSpPr>
          <p:cNvPr id="7" name="Rectangle 2"/>
          <p:cNvSpPr>
            <a:spLocks noGrp="1" noChangeArrowheads="1"/>
          </p:cNvSpPr>
          <p:nvPr>
            <p:ph type="title"/>
          </p:nvPr>
        </p:nvSpPr>
        <p:spPr>
          <a:xfrm>
            <a:off x="457200" y="347472"/>
            <a:ext cx="8311896" cy="704088"/>
          </a:xfrm>
        </p:spPr>
        <p:txBody>
          <a:bodyPr/>
          <a:lstStyle/>
          <a:p>
            <a:r>
              <a:rPr lang="en-US" dirty="0"/>
              <a:t>Rates of Change</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5"/>
          <p:cNvSpPr>
            <a:spLocks noGrp="1" noChangeArrowheads="1"/>
          </p:cNvSpPr>
          <p:nvPr>
            <p:ph idx="1"/>
          </p:nvPr>
        </p:nvSpPr>
        <p:spPr/>
        <p:txBody>
          <a:bodyPr/>
          <a:lstStyle/>
          <a:p>
            <a:pPr marL="457200" indent="-457200">
              <a:buClr>
                <a:srgbClr val="E72D36"/>
              </a:buClr>
              <a:buSzPct val="90000"/>
              <a:buFont typeface="Webdings" pitchFamily="18" charset="2"/>
              <a:buChar char=""/>
            </a:pPr>
            <a:r>
              <a:rPr lang="en-US" sz="2800" dirty="0" smtClean="0"/>
              <a:t>Find the derivatives of the sine function and of the cosine function.</a:t>
            </a:r>
          </a:p>
          <a:p>
            <a:pPr marL="457200" indent="-457200" eaLnBrk="1" hangingPunct="1">
              <a:buClr>
                <a:srgbClr val="E72D36"/>
              </a:buClr>
              <a:buSzPct val="90000"/>
              <a:buFont typeface="Webdings" pitchFamily="18" charset="2"/>
              <a:buChar char=""/>
            </a:pPr>
            <a:endParaRPr lang="en-US" sz="2800" dirty="0" smtClean="0"/>
          </a:p>
          <a:p>
            <a:pPr marL="457200" indent="-457200">
              <a:buClr>
                <a:srgbClr val="E72D36"/>
              </a:buClr>
              <a:buSzPct val="90000"/>
              <a:buFont typeface="Webdings" pitchFamily="18" charset="2"/>
              <a:buChar char=""/>
            </a:pPr>
            <a:r>
              <a:rPr lang="en-US" sz="2800" dirty="0" smtClean="0"/>
              <a:t>Find the derivatives of exponential functions.</a:t>
            </a:r>
          </a:p>
          <a:p>
            <a:pPr marL="457200" indent="-457200" eaLnBrk="1" hangingPunct="1">
              <a:buClr>
                <a:srgbClr val="E72D36"/>
              </a:buClr>
              <a:buSzPct val="90000"/>
            </a:pPr>
            <a:endParaRPr lang="en-US" sz="2800" dirty="0" smtClean="0"/>
          </a:p>
          <a:p>
            <a:pPr marL="457200" indent="-457200">
              <a:buClr>
                <a:srgbClr val="E72D36"/>
              </a:buClr>
              <a:buSzPct val="90000"/>
              <a:buFont typeface="Webdings" pitchFamily="18" charset="2"/>
              <a:buChar char=""/>
            </a:pPr>
            <a:r>
              <a:rPr lang="en-US" sz="2800" dirty="0" smtClean="0"/>
              <a:t>Use derivatives to find rates of change.</a:t>
            </a:r>
          </a:p>
          <a:p>
            <a:pPr marL="457200" indent="-457200" eaLnBrk="1" hangingPunct="1">
              <a:buClr>
                <a:srgbClr val="E72D36"/>
              </a:buClr>
              <a:buSzPct val="90000"/>
            </a:pPr>
            <a:endParaRPr lang="en-US" dirty="0" smtClean="0"/>
          </a:p>
        </p:txBody>
      </p:sp>
      <p:sp>
        <p:nvSpPr>
          <p:cNvPr id="4" name="Text Box 5"/>
          <p:cNvSpPr txBox="1">
            <a:spLocks noChangeArrowheads="1"/>
          </p:cNvSpPr>
          <p:nvPr/>
        </p:nvSpPr>
        <p:spPr bwMode="auto">
          <a:xfrm>
            <a:off x="455612" y="349249"/>
            <a:ext cx="8311896" cy="704088"/>
          </a:xfrm>
          <a:prstGeom prst="rect">
            <a:avLst/>
          </a:prstGeom>
          <a:noFill/>
          <a:ln w="9525">
            <a:noFill/>
            <a:miter lim="800000"/>
            <a:headEnd/>
            <a:tailEnd/>
          </a:ln>
        </p:spPr>
        <p:txBody>
          <a:bodyPr/>
          <a:lstStyle/>
          <a:p>
            <a:pPr eaLnBrk="0" hangingPunct="0">
              <a:spcBef>
                <a:spcPct val="50000"/>
              </a:spcBef>
            </a:pPr>
            <a:r>
              <a:rPr lang="en-US" sz="4000">
                <a:solidFill>
                  <a:srgbClr val="FFFFFF"/>
                </a:solidFill>
              </a:rPr>
              <a:t>Objectives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r>
              <a:rPr lang="en-US" dirty="0"/>
              <a:t>Velocity can be negative, zero, or positive. The </a:t>
            </a:r>
            <a:r>
              <a:rPr lang="en-US" b="1" dirty="0"/>
              <a:t>speed </a:t>
            </a:r>
            <a:r>
              <a:rPr lang="en-US" dirty="0"/>
              <a:t>of an object is the absolute value of its velocity. </a:t>
            </a:r>
            <a:r>
              <a:rPr lang="en-US" dirty="0" smtClean="0"/>
              <a:t>Speed cannot be negative. </a:t>
            </a:r>
            <a:endParaRPr lang="en-US" dirty="0"/>
          </a:p>
          <a:p>
            <a:pPr marL="0" indent="0"/>
            <a:endParaRPr lang="en-US" sz="1600" dirty="0"/>
          </a:p>
          <a:p>
            <a:pPr marL="0" indent="0"/>
            <a:r>
              <a:rPr lang="en-US" dirty="0" smtClean="0"/>
              <a:t>The </a:t>
            </a:r>
            <a:r>
              <a:rPr lang="en-US" dirty="0"/>
              <a:t>position of a free-falling object (neglecting air resistance) under the influence of gravity can be represented by the equation</a:t>
            </a:r>
          </a:p>
          <a:p>
            <a:pPr marL="0" indent="0"/>
            <a:endParaRPr lang="en-US" dirty="0"/>
          </a:p>
          <a:p>
            <a:pPr marL="0" indent="0"/>
            <a:endParaRPr lang="en-US" dirty="0"/>
          </a:p>
          <a:p>
            <a:pPr marL="0" indent="0"/>
            <a:endParaRPr lang="en-US" sz="1600" dirty="0"/>
          </a:p>
          <a:p>
            <a:pPr marL="0" indent="0"/>
            <a:r>
              <a:rPr lang="en-US" dirty="0"/>
              <a:t>where </a:t>
            </a:r>
            <a:r>
              <a:rPr lang="en-US" i="1" dirty="0"/>
              <a:t>s</a:t>
            </a:r>
            <a:r>
              <a:rPr lang="en-US" baseline="-25000" dirty="0"/>
              <a:t>0</a:t>
            </a:r>
            <a:r>
              <a:rPr lang="en-US" dirty="0"/>
              <a:t> is the initial height of the object, </a:t>
            </a:r>
            <a:r>
              <a:rPr lang="en-US" i="1" dirty="0"/>
              <a:t>v</a:t>
            </a:r>
            <a:r>
              <a:rPr lang="en-US" baseline="-25000" dirty="0"/>
              <a:t>0</a:t>
            </a:r>
            <a:r>
              <a:rPr lang="en-US" dirty="0"/>
              <a:t> is the initial velocity of the object, and </a:t>
            </a:r>
            <a:r>
              <a:rPr lang="en-US" i="1" dirty="0"/>
              <a:t>g</a:t>
            </a:r>
            <a:r>
              <a:rPr lang="en-US" dirty="0"/>
              <a:t> is the acceleration due to gravity.</a:t>
            </a:r>
          </a:p>
        </p:txBody>
      </p:sp>
      <p:sp>
        <p:nvSpPr>
          <p:cNvPr id="132100" name="Rectangle 4"/>
          <p:cNvSpPr>
            <a:spLocks noChangeArrowheads="1"/>
          </p:cNvSpPr>
          <p:nvPr/>
        </p:nvSpPr>
        <p:spPr bwMode="auto">
          <a:xfrm>
            <a:off x="5835650" y="4449763"/>
            <a:ext cx="1860550" cy="366712"/>
          </a:xfrm>
          <a:prstGeom prst="rect">
            <a:avLst/>
          </a:prstGeom>
          <a:noFill/>
          <a:ln w="9525">
            <a:noFill/>
            <a:miter lim="800000"/>
            <a:headEnd/>
            <a:tailEnd/>
          </a:ln>
          <a:effectLst/>
        </p:spPr>
        <p:txBody>
          <a:bodyPr wrap="none">
            <a:spAutoFit/>
          </a:bodyPr>
          <a:lstStyle/>
          <a:p>
            <a:r>
              <a:rPr lang="en-US">
                <a:solidFill>
                  <a:srgbClr val="ED008C"/>
                </a:solidFill>
              </a:rPr>
              <a:t>Position function</a:t>
            </a:r>
          </a:p>
        </p:txBody>
      </p:sp>
      <p:pic>
        <p:nvPicPr>
          <p:cNvPr id="15362" name="Picture 2"/>
          <p:cNvPicPr>
            <a:picLocks noChangeAspect="1" noChangeArrowheads="1"/>
          </p:cNvPicPr>
          <p:nvPr/>
        </p:nvPicPr>
        <p:blipFill>
          <a:blip r:embed="rId3" cstate="print"/>
          <a:srcRect/>
          <a:stretch>
            <a:fillRect/>
          </a:stretch>
        </p:blipFill>
        <p:spPr bwMode="auto">
          <a:xfrm>
            <a:off x="1905000" y="4181475"/>
            <a:ext cx="3533775" cy="1000125"/>
          </a:xfrm>
          <a:prstGeom prst="rect">
            <a:avLst/>
          </a:prstGeom>
          <a:noFill/>
          <a:ln w="9525">
            <a:noFill/>
            <a:miter lim="800000"/>
            <a:headEnd/>
            <a:tailEnd/>
          </a:ln>
          <a:effectLst/>
        </p:spPr>
      </p:pic>
      <p:sp>
        <p:nvSpPr>
          <p:cNvPr id="7" name="Rectangle 2"/>
          <p:cNvSpPr>
            <a:spLocks noGrp="1" noChangeArrowheads="1"/>
          </p:cNvSpPr>
          <p:nvPr>
            <p:ph type="title"/>
          </p:nvPr>
        </p:nvSpPr>
        <p:spPr>
          <a:xfrm>
            <a:off x="457200" y="347472"/>
            <a:ext cx="8311896" cy="704088"/>
          </a:xfrm>
        </p:spPr>
        <p:txBody>
          <a:bodyPr/>
          <a:lstStyle/>
          <a:p>
            <a:r>
              <a:rPr lang="en-US" dirty="0"/>
              <a:t>Rates of Change</a:t>
            </a: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idx="1"/>
          </p:nvPr>
        </p:nvSpPr>
        <p:spPr/>
        <p:txBody>
          <a:bodyPr/>
          <a:lstStyle/>
          <a:p>
            <a:pPr marL="0" indent="0"/>
            <a:r>
              <a:rPr lang="en-US"/>
              <a:t>On Earth, the value of </a:t>
            </a:r>
            <a:r>
              <a:rPr lang="en-US" i="1"/>
              <a:t>g</a:t>
            </a:r>
            <a:r>
              <a:rPr lang="en-US"/>
              <a:t> is approximately –32 feet per second per second or –9.8 meters per second per second.</a:t>
            </a:r>
          </a:p>
        </p:txBody>
      </p:sp>
      <p:sp>
        <p:nvSpPr>
          <p:cNvPr id="5" name="Rectangle 2"/>
          <p:cNvSpPr>
            <a:spLocks noGrp="1" noChangeArrowheads="1"/>
          </p:cNvSpPr>
          <p:nvPr>
            <p:ph type="title"/>
          </p:nvPr>
        </p:nvSpPr>
        <p:spPr>
          <a:xfrm>
            <a:off x="457200" y="347472"/>
            <a:ext cx="8311896" cy="704088"/>
          </a:xfrm>
        </p:spPr>
        <p:txBody>
          <a:bodyPr/>
          <a:lstStyle/>
          <a:p>
            <a:r>
              <a:rPr lang="en-US" dirty="0"/>
              <a:t>Rates of Change</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914400"/>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The Constant Rule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347472"/>
            <a:ext cx="8311896" cy="704088"/>
          </a:xfrm>
        </p:spPr>
        <p:txBody>
          <a:bodyPr/>
          <a:lstStyle/>
          <a:p>
            <a:r>
              <a:rPr lang="en-US" dirty="0"/>
              <a:t>The Constant Rule</a:t>
            </a:r>
          </a:p>
        </p:txBody>
      </p:sp>
      <p:sp>
        <p:nvSpPr>
          <p:cNvPr id="93187" name="Rectangle 3"/>
          <p:cNvSpPr>
            <a:spLocks noGrp="1" noChangeArrowheads="1"/>
          </p:cNvSpPr>
          <p:nvPr>
            <p:ph idx="1"/>
          </p:nvPr>
        </p:nvSpPr>
        <p:spPr/>
        <p:txBody>
          <a:bodyPr/>
          <a:lstStyle/>
          <a:p>
            <a:pPr marL="0" indent="0"/>
            <a:r>
              <a:rPr lang="en-US" dirty="0"/>
              <a:t>We have used the limit definition to find derivatives. In this section you will be introduced to several “differentiation rules” that allow you to find derivatives without the </a:t>
            </a:r>
            <a:r>
              <a:rPr lang="en-US" i="1" dirty="0"/>
              <a:t>direct </a:t>
            </a:r>
            <a:r>
              <a:rPr lang="en-US" dirty="0"/>
              <a:t>use of the limit definition.</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5" name="Rectangle 7"/>
          <p:cNvSpPr>
            <a:spLocks noChangeArrowheads="1"/>
          </p:cNvSpPr>
          <p:nvPr/>
        </p:nvSpPr>
        <p:spPr bwMode="auto">
          <a:xfrm>
            <a:off x="1219200" y="5959475"/>
            <a:ext cx="6858000" cy="517525"/>
          </a:xfrm>
          <a:prstGeom prst="rect">
            <a:avLst/>
          </a:prstGeom>
          <a:noFill/>
          <a:ln w="9525">
            <a:noFill/>
            <a:miter lim="800000"/>
            <a:headEnd/>
            <a:tailEnd/>
          </a:ln>
          <a:effectLst/>
        </p:spPr>
        <p:txBody>
          <a:bodyPr>
            <a:spAutoFit/>
          </a:bodyPr>
          <a:lstStyle/>
          <a:p>
            <a:r>
              <a:rPr lang="en-US" sz="1400" dirty="0"/>
              <a:t>Notice that the Constant Rule is equivalent to saying that the slope of a horizontal line is 0. This demonstrates the relationship between slope and derivative.</a:t>
            </a:r>
          </a:p>
        </p:txBody>
      </p:sp>
      <p:sp>
        <p:nvSpPr>
          <p:cNvPr id="94216" name="Rectangle 8"/>
          <p:cNvSpPr>
            <a:spLocks noChangeArrowheads="1"/>
          </p:cNvSpPr>
          <p:nvPr/>
        </p:nvSpPr>
        <p:spPr bwMode="auto">
          <a:xfrm>
            <a:off x="3721100" y="6430963"/>
            <a:ext cx="989013" cy="274637"/>
          </a:xfrm>
          <a:prstGeom prst="rect">
            <a:avLst/>
          </a:prstGeom>
          <a:noFill/>
          <a:ln w="9525">
            <a:noFill/>
            <a:miter lim="800000"/>
            <a:headEnd/>
            <a:tailEnd/>
          </a:ln>
          <a:effectLst/>
        </p:spPr>
        <p:txBody>
          <a:bodyPr wrap="none">
            <a:spAutoFit/>
          </a:bodyPr>
          <a:lstStyle/>
          <a:p>
            <a:pPr algn="ctr"/>
            <a:r>
              <a:rPr lang="en-US" sz="1200" b="1" dirty="0"/>
              <a:t>Figure 3.14</a:t>
            </a:r>
          </a:p>
        </p:txBody>
      </p:sp>
      <p:pic>
        <p:nvPicPr>
          <p:cNvPr id="1026" name="Picture 2"/>
          <p:cNvPicPr>
            <a:picLocks noChangeAspect="1" noChangeArrowheads="1"/>
          </p:cNvPicPr>
          <p:nvPr/>
        </p:nvPicPr>
        <p:blipFill>
          <a:blip r:embed="rId3" cstate="print"/>
          <a:srcRect/>
          <a:stretch>
            <a:fillRect/>
          </a:stretch>
        </p:blipFill>
        <p:spPr bwMode="auto">
          <a:xfrm>
            <a:off x="629221" y="1524000"/>
            <a:ext cx="7828979" cy="1661351"/>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971800" y="3352800"/>
            <a:ext cx="2526792" cy="2569464"/>
          </a:xfrm>
          <a:prstGeom prst="rect">
            <a:avLst/>
          </a:prstGeom>
          <a:noFill/>
          <a:ln w="9525">
            <a:noFill/>
            <a:miter lim="800000"/>
            <a:headEnd/>
            <a:tailEnd/>
          </a:ln>
          <a:effectLst/>
        </p:spPr>
      </p:pic>
      <p:sp>
        <p:nvSpPr>
          <p:cNvPr id="8" name="Rectangle 2"/>
          <p:cNvSpPr>
            <a:spLocks noGrp="1" noChangeArrowheads="1"/>
          </p:cNvSpPr>
          <p:nvPr>
            <p:ph type="title"/>
          </p:nvPr>
        </p:nvSpPr>
        <p:spPr>
          <a:xfrm>
            <a:off x="457200" y="347472"/>
            <a:ext cx="8311896" cy="704088"/>
          </a:xfrm>
        </p:spPr>
        <p:txBody>
          <a:bodyPr/>
          <a:lstStyle/>
          <a:p>
            <a:r>
              <a:rPr lang="en-US" dirty="0"/>
              <a:t>The Constant Rule</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347472"/>
            <a:ext cx="8311896" cy="704088"/>
          </a:xfrm>
        </p:spPr>
        <p:txBody>
          <a:bodyPr/>
          <a:lstStyle/>
          <a:p>
            <a:r>
              <a:rPr lang="en-US" sz="3800" dirty="0"/>
              <a:t>Example 1 – </a:t>
            </a:r>
            <a:r>
              <a:rPr lang="en-US" sz="3800" i="1" dirty="0"/>
              <a:t>Using the Constant Rule</a:t>
            </a:r>
          </a:p>
        </p:txBody>
      </p:sp>
      <p:sp>
        <p:nvSpPr>
          <p:cNvPr id="95235" name="Rectangle 3"/>
          <p:cNvSpPr>
            <a:spLocks noGrp="1" noChangeArrowheads="1"/>
          </p:cNvSpPr>
          <p:nvPr>
            <p:ph idx="1"/>
          </p:nvPr>
        </p:nvSpPr>
        <p:spPr/>
        <p:txBody>
          <a:bodyPr/>
          <a:lstStyle/>
          <a:p>
            <a:pPr marL="0" indent="0"/>
            <a:r>
              <a:rPr lang="en-US" b="1" dirty="0"/>
              <a:t>    Function 		                     Derivative</a:t>
            </a:r>
          </a:p>
          <a:p>
            <a:pPr marL="0" indent="0"/>
            <a:endParaRPr lang="en-US" sz="1000" b="1" dirty="0"/>
          </a:p>
          <a:p>
            <a:pPr marL="0" indent="0"/>
            <a:r>
              <a:rPr lang="en-US" b="1" dirty="0"/>
              <a:t>a. </a:t>
            </a:r>
            <a:r>
              <a:rPr lang="en-US" i="1" dirty="0"/>
              <a:t>y </a:t>
            </a:r>
            <a:r>
              <a:rPr lang="en-US" dirty="0"/>
              <a:t>= 7 				</a:t>
            </a:r>
            <a:r>
              <a:rPr lang="en-US" i="1" dirty="0" err="1"/>
              <a:t>dy</a:t>
            </a:r>
            <a:r>
              <a:rPr lang="en-US" dirty="0"/>
              <a:t>/</a:t>
            </a:r>
            <a:r>
              <a:rPr lang="en-US" i="1" dirty="0" err="1"/>
              <a:t>dx</a:t>
            </a:r>
            <a:r>
              <a:rPr lang="en-US" i="1" dirty="0"/>
              <a:t> </a:t>
            </a:r>
            <a:r>
              <a:rPr lang="en-US" dirty="0"/>
              <a:t>= 0</a:t>
            </a:r>
            <a:endParaRPr lang="en-US" b="1" dirty="0"/>
          </a:p>
          <a:p>
            <a:pPr marL="0" indent="0"/>
            <a:endParaRPr lang="en-US" sz="1200" b="1" dirty="0"/>
          </a:p>
          <a:p>
            <a:pPr marL="0" indent="0"/>
            <a:r>
              <a:rPr lang="en-US" b="1" dirty="0"/>
              <a:t>b. </a:t>
            </a:r>
            <a:r>
              <a:rPr lang="en-US" i="1" dirty="0"/>
              <a:t>f</a:t>
            </a:r>
            <a:r>
              <a:rPr lang="en-US" sz="400" i="1" dirty="0"/>
              <a:t> </a:t>
            </a:r>
            <a:r>
              <a:rPr lang="en-US" dirty="0"/>
              <a:t>(</a:t>
            </a:r>
            <a:r>
              <a:rPr lang="en-US" i="1" dirty="0"/>
              <a:t>x</a:t>
            </a:r>
            <a:r>
              <a:rPr lang="en-US" dirty="0"/>
              <a:t>) = 0   				</a:t>
            </a:r>
            <a:r>
              <a:rPr lang="en-US" i="1" dirty="0"/>
              <a:t>f</a:t>
            </a:r>
            <a:r>
              <a:rPr lang="en-US" sz="800" i="1" dirty="0"/>
              <a:t> </a:t>
            </a:r>
            <a:r>
              <a:rPr lang="en-US" dirty="0">
                <a:sym typeface="Symbol" pitchFamily="18" charset="2"/>
              </a:rPr>
              <a:t>(</a:t>
            </a:r>
            <a:r>
              <a:rPr lang="en-US" i="1" dirty="0"/>
              <a:t>x</a:t>
            </a:r>
            <a:r>
              <a:rPr lang="en-US" dirty="0"/>
              <a:t>) = 0</a:t>
            </a:r>
            <a:endParaRPr lang="en-US" b="1" dirty="0"/>
          </a:p>
          <a:p>
            <a:pPr marL="0" indent="0"/>
            <a:endParaRPr lang="en-US" sz="1200" b="1" dirty="0"/>
          </a:p>
          <a:p>
            <a:pPr marL="0" indent="0"/>
            <a:r>
              <a:rPr lang="en-US" b="1" dirty="0"/>
              <a:t>c. </a:t>
            </a:r>
            <a:r>
              <a:rPr lang="en-US" i="1" dirty="0"/>
              <a:t>s</a:t>
            </a:r>
            <a:r>
              <a:rPr lang="en-US" dirty="0"/>
              <a:t>(</a:t>
            </a:r>
            <a:r>
              <a:rPr lang="en-US" i="1" dirty="0"/>
              <a:t>t</a:t>
            </a:r>
            <a:r>
              <a:rPr lang="en-US" dirty="0"/>
              <a:t>) = –3 </a:t>
            </a:r>
            <a:r>
              <a:rPr lang="en-US" b="1" dirty="0"/>
              <a:t> 				</a:t>
            </a:r>
            <a:r>
              <a:rPr lang="en-US" i="1" dirty="0"/>
              <a:t>s</a:t>
            </a:r>
            <a:r>
              <a:rPr lang="en-US" dirty="0">
                <a:sym typeface="Symbol" pitchFamily="18" charset="2"/>
              </a:rPr>
              <a:t></a:t>
            </a:r>
            <a:r>
              <a:rPr lang="en-US" dirty="0"/>
              <a:t>(</a:t>
            </a:r>
            <a:r>
              <a:rPr lang="en-US" i="1" dirty="0"/>
              <a:t>t</a:t>
            </a:r>
            <a:r>
              <a:rPr lang="en-US" dirty="0"/>
              <a:t>) = 0</a:t>
            </a:r>
            <a:endParaRPr lang="en-US" b="1" dirty="0"/>
          </a:p>
          <a:p>
            <a:pPr marL="0" indent="0"/>
            <a:endParaRPr lang="en-US" sz="1200" b="1" dirty="0"/>
          </a:p>
          <a:p>
            <a:pPr marL="0" indent="0"/>
            <a:r>
              <a:rPr lang="en-US" b="1" dirty="0"/>
              <a:t>d. </a:t>
            </a:r>
            <a:r>
              <a:rPr lang="en-US" i="1" dirty="0"/>
              <a:t>y </a:t>
            </a:r>
            <a:r>
              <a:rPr lang="en-US" dirty="0"/>
              <a:t>= </a:t>
            </a:r>
            <a:r>
              <a:rPr lang="en-US" i="1" dirty="0"/>
              <a:t>k</a:t>
            </a:r>
            <a:r>
              <a:rPr lang="en-US" i="1" dirty="0">
                <a:sym typeface="Symbol" pitchFamily="18" charset="2"/>
              </a:rPr>
              <a:t></a:t>
            </a:r>
            <a:r>
              <a:rPr lang="en-US" sz="1200" i="1" dirty="0">
                <a:sym typeface="Symbol" pitchFamily="18" charset="2"/>
              </a:rPr>
              <a:t> </a:t>
            </a:r>
            <a:r>
              <a:rPr lang="en-US" baseline="30000" dirty="0"/>
              <a:t>2</a:t>
            </a:r>
            <a:r>
              <a:rPr lang="en-US" dirty="0"/>
              <a:t>, </a:t>
            </a:r>
            <a:r>
              <a:rPr lang="en-US" i="1" dirty="0"/>
              <a:t>k</a:t>
            </a:r>
            <a:r>
              <a:rPr lang="en-US" dirty="0"/>
              <a:t> is constant    		</a:t>
            </a:r>
            <a:r>
              <a:rPr lang="en-US" i="1" dirty="0"/>
              <a:t>y</a:t>
            </a:r>
            <a:r>
              <a:rPr lang="en-US" sz="400" i="1" dirty="0"/>
              <a:t> </a:t>
            </a:r>
            <a:r>
              <a:rPr lang="en-US" dirty="0">
                <a:sym typeface="Symbol" pitchFamily="18" charset="2"/>
              </a:rPr>
              <a:t></a:t>
            </a:r>
            <a:r>
              <a:rPr lang="en-US" dirty="0"/>
              <a:t> = 0</a:t>
            </a:r>
          </a:p>
          <a:p>
            <a:pPr marL="0" indent="0"/>
            <a:endParaRPr lang="en-US" dirty="0"/>
          </a:p>
          <a:p>
            <a:pPr marL="0" indent="0"/>
            <a:endParaRPr lang="en-US"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95235">
                                            <p:txEl>
                                              <p:pRg st="4" end="4"/>
                                            </p:txEl>
                                          </p:spTgt>
                                        </p:tgtEl>
                                        <p:attrNameLst>
                                          <p:attrName>style.visibility</p:attrName>
                                        </p:attrNameLst>
                                      </p:cBhvr>
                                      <p:to>
                                        <p:strVal val="visible"/>
                                      </p:to>
                                    </p:set>
                                    <p:animEffect transition="in" filter="fade">
                                      <p:cBhvr>
                                        <p:cTn id="7" dur="1000"/>
                                        <p:tgtEl>
                                          <p:spTgt spid="95235">
                                            <p:txEl>
                                              <p:pRg st="4" end="4"/>
                                            </p:txEl>
                                          </p:spTgt>
                                        </p:tgtEl>
                                      </p:cBhvr>
                                    </p:animEffect>
                                    <p:anim calcmode="lin" valueType="num">
                                      <p:cBhvr>
                                        <p:cTn id="8" dur="10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95235">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5235">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95235">
                                            <p:txEl>
                                              <p:pRg st="6" end="6"/>
                                            </p:txEl>
                                          </p:spTgt>
                                        </p:tgtEl>
                                        <p:attrNameLst>
                                          <p:attrName>style.visibility</p:attrName>
                                        </p:attrNameLst>
                                      </p:cBhvr>
                                      <p:to>
                                        <p:strVal val="visible"/>
                                      </p:to>
                                    </p:set>
                                    <p:animEffect transition="in" filter="fade">
                                      <p:cBhvr>
                                        <p:cTn id="15" dur="1000"/>
                                        <p:tgtEl>
                                          <p:spTgt spid="95235">
                                            <p:txEl>
                                              <p:pRg st="6" end="6"/>
                                            </p:txEl>
                                          </p:spTgt>
                                        </p:tgtEl>
                                      </p:cBhvr>
                                    </p:animEffect>
                                    <p:anim calcmode="lin" valueType="num">
                                      <p:cBhvr>
                                        <p:cTn id="16" dur="1000" fill="hold"/>
                                        <p:tgtEl>
                                          <p:spTgt spid="95235">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95235">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5235">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95235">
                                            <p:txEl>
                                              <p:pRg st="8" end="8"/>
                                            </p:txEl>
                                          </p:spTgt>
                                        </p:tgtEl>
                                        <p:attrNameLst>
                                          <p:attrName>style.visibility</p:attrName>
                                        </p:attrNameLst>
                                      </p:cBhvr>
                                      <p:to>
                                        <p:strVal val="visible"/>
                                      </p:to>
                                    </p:set>
                                    <p:animEffect transition="in" filter="fade">
                                      <p:cBhvr>
                                        <p:cTn id="23" dur="1000"/>
                                        <p:tgtEl>
                                          <p:spTgt spid="95235">
                                            <p:txEl>
                                              <p:pRg st="8" end="8"/>
                                            </p:txEl>
                                          </p:spTgt>
                                        </p:tgtEl>
                                      </p:cBhvr>
                                    </p:animEffect>
                                    <p:anim calcmode="lin" valueType="num">
                                      <p:cBhvr>
                                        <p:cTn id="24" dur="1000" fill="hold"/>
                                        <p:tgtEl>
                                          <p:spTgt spid="95235">
                                            <p:txEl>
                                              <p:pRg st="8" end="8"/>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95235">
                                            <p:txEl>
                                              <p:pRg st="8" end="8"/>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95235">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914400"/>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The Power Rule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5cbf3042-b1a0-42e4-a5cb-d755198f9e1c"/>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pptA5AC.tmp</Template>
  <TotalTime>1918</TotalTime>
  <Words>1429</Words>
  <Application>Microsoft Office PowerPoint</Application>
  <PresentationFormat>On-screen Show (4:3)</PresentationFormat>
  <Paragraphs>273</Paragraphs>
  <Slides>41</Slides>
  <Notes>9</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sample</vt:lpstr>
      <vt:lpstr>Slide 1</vt:lpstr>
      <vt:lpstr>Slide 2</vt:lpstr>
      <vt:lpstr>Slide 3</vt:lpstr>
      <vt:lpstr>Slide 4</vt:lpstr>
      <vt:lpstr>Slide 5</vt:lpstr>
      <vt:lpstr>The Constant Rule</vt:lpstr>
      <vt:lpstr>The Constant Rule</vt:lpstr>
      <vt:lpstr>Example 1 – Using the Constant Rule</vt:lpstr>
      <vt:lpstr>Slide 9</vt:lpstr>
      <vt:lpstr>The Power Rule</vt:lpstr>
      <vt:lpstr>The Power Rule</vt:lpstr>
      <vt:lpstr>The Power Rule</vt:lpstr>
      <vt:lpstr>Example 2 – Using the Power Rule</vt:lpstr>
      <vt:lpstr>The Power Rule</vt:lpstr>
      <vt:lpstr>Slide 15</vt:lpstr>
      <vt:lpstr>The Constant Multiple Rule</vt:lpstr>
      <vt:lpstr>The Constant Multiple Rule</vt:lpstr>
      <vt:lpstr>Slide 18</vt:lpstr>
      <vt:lpstr>The Sum and Difference Rules</vt:lpstr>
      <vt:lpstr>Example 7 – Using the Sum and Difference Rules</vt:lpstr>
      <vt:lpstr>Slide 21</vt:lpstr>
      <vt:lpstr>Derivatives of the Sine and Cosine Functions</vt:lpstr>
      <vt:lpstr>Example 8 – Derivatives Involving Sines and Cosines</vt:lpstr>
      <vt:lpstr>Slide 24</vt:lpstr>
      <vt:lpstr>Derivatives of Exponential Functions</vt:lpstr>
      <vt:lpstr>Derivatives of Exponential Functions</vt:lpstr>
      <vt:lpstr>Derivatives of Exponential Functions</vt:lpstr>
      <vt:lpstr>Derivatives of Exponential Functions</vt:lpstr>
      <vt:lpstr>Example 9 – Derivatives of Exponential Functions</vt:lpstr>
      <vt:lpstr>Slide 30</vt:lpstr>
      <vt:lpstr>Rates of Change</vt:lpstr>
      <vt:lpstr>Rates of Change</vt:lpstr>
      <vt:lpstr>Rates of Change</vt:lpstr>
      <vt:lpstr>Example 10 – Finding Average Velocity of a Falling Object</vt:lpstr>
      <vt:lpstr>Example 10(a) – Solution</vt:lpstr>
      <vt:lpstr>Example 10(b) – Solution</vt:lpstr>
      <vt:lpstr>Example 10(c) – Solution</vt:lpstr>
      <vt:lpstr>Rates of Change</vt:lpstr>
      <vt:lpstr>Rates of Change</vt:lpstr>
      <vt:lpstr>Rates of Change</vt:lpstr>
      <vt:lpstr>Rates of Change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hgarud</cp:lastModifiedBy>
  <cp:revision>434</cp:revision>
  <dcterms:created xsi:type="dcterms:W3CDTF">2008-11-21T04:28:28Z</dcterms:created>
  <dcterms:modified xsi:type="dcterms:W3CDTF">2013-11-13T05:27:16Z</dcterms:modified>
</cp:coreProperties>
</file>