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25"/>
  </p:notesMasterIdLst>
  <p:sldIdLst>
    <p:sldId id="291" r:id="rId2"/>
    <p:sldId id="288" r:id="rId3"/>
    <p:sldId id="289" r:id="rId4"/>
    <p:sldId id="290" r:id="rId5"/>
    <p:sldId id="266" r:id="rId6"/>
    <p:sldId id="270" r:id="rId7"/>
    <p:sldId id="271" r:id="rId8"/>
    <p:sldId id="269" r:id="rId9"/>
    <p:sldId id="273" r:id="rId10"/>
    <p:sldId id="292" r:id="rId11"/>
    <p:sldId id="272" r:id="rId12"/>
    <p:sldId id="275" r:id="rId13"/>
    <p:sldId id="277" r:id="rId14"/>
    <p:sldId id="293" r:id="rId15"/>
    <p:sldId id="276" r:id="rId16"/>
    <p:sldId id="279" r:id="rId17"/>
    <p:sldId id="281" r:id="rId18"/>
    <p:sldId id="294" r:id="rId19"/>
    <p:sldId id="280" r:id="rId20"/>
    <p:sldId id="284" r:id="rId21"/>
    <p:sldId id="283" r:id="rId22"/>
    <p:sldId id="286" r:id="rId23"/>
    <p:sldId id="287" r:id="rId24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FF0066"/>
    <a:srgbClr val="FF3399"/>
    <a:srgbClr val="CC0099"/>
    <a:srgbClr val="009BAE"/>
    <a:srgbClr val="0099AC"/>
    <a:srgbClr val="007DBC"/>
    <a:srgbClr val="ED008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93342" autoAdjust="0"/>
  </p:normalViewPr>
  <p:slideViewPr>
    <p:cSldViewPr>
      <p:cViewPr varScale="1">
        <p:scale>
          <a:sx n="69" d="100"/>
          <a:sy n="69" d="100"/>
        </p:scale>
        <p:origin x="-1332" y="-108"/>
      </p:cViewPr>
      <p:guideLst>
        <p:guide orient="horz" pos="1536"/>
        <p:guide pos="9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820E36-91CC-4E7C-9DF5-68833227D04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EA6C57-11CC-4243-A567-B608C68163D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1C9EBB-BEB4-48FF-B890-7EC30970B153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1FAAC9-7487-4652-993E-E786AD710B64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1FAAC9-7487-4652-993E-E786AD710B64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1FAAC9-7487-4652-993E-E786AD710B64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1FAAC9-7487-4652-993E-E786AD710B64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760" y="152400"/>
            <a:ext cx="87630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itchFamily="34" charset="0"/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39738" y="168275"/>
            <a:ext cx="8247062" cy="6384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0B3F72C-1EF9-404B-A735-611E0C8C39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8BEB9-654D-44CA-A1E2-A110FEAF5B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 bwMode="auto">
          <a:xfrm>
            <a:off x="225425" y="368300"/>
            <a:ext cx="8839200" cy="727075"/>
          </a:xfrm>
          <a:prstGeom prst="roundRect">
            <a:avLst/>
          </a:prstGeom>
          <a:solidFill>
            <a:srgbClr val="F51F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2088"/>
            <a:ext cx="8229600" cy="509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9B69068C-3B55-48CF-8247-C39BDB0B07F4}" type="slidenum">
              <a:rPr lang="en-US"/>
              <a:pPr>
                <a:spcBef>
                  <a:spcPct val="50000"/>
                </a:spcBef>
                <a:defRPr/>
              </a:pPr>
              <a:t>‹#›</a:t>
            </a:fld>
            <a:endParaRPr lang="en-US" dirty="0"/>
          </a:p>
        </p:txBody>
      </p:sp>
      <p:sp>
        <p:nvSpPr>
          <p:cNvPr id="103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06363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324600"/>
          </a:xfrm>
          <a:prstGeom prst="rect">
            <a:avLst/>
          </a:prstGeom>
          <a:solidFill>
            <a:srgbClr val="F51F36"/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/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51F36"/>
              </a:solidFill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47625" y="57150"/>
            <a:ext cx="9048750" cy="6210300"/>
          </a:xfrm>
          <a:prstGeom prst="round2Diag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3" name="Text Box 2"/>
          <p:cNvSpPr txBox="1">
            <a:spLocks noChangeArrowheads="1"/>
          </p:cNvSpPr>
          <p:nvPr/>
        </p:nvSpPr>
        <p:spPr bwMode="auto">
          <a:xfrm>
            <a:off x="2133600" y="6248400"/>
            <a:ext cx="548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/>
              <a:t>Copyright © Cengage Learning. All rights reserved.</a:t>
            </a:r>
            <a:r>
              <a:rPr lang="en-US"/>
              <a:t> </a:t>
            </a: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2819400" y="-76200"/>
            <a:ext cx="536575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0" b="1" dirty="0" smtClean="0">
                <a:solidFill>
                  <a:srgbClr val="D71921"/>
                </a:solidFill>
              </a:rPr>
              <a:t>3</a:t>
            </a:r>
            <a:endParaRPr lang="en-US" sz="8000" b="1" dirty="0">
              <a:solidFill>
                <a:srgbClr val="D71921"/>
              </a:solidFill>
            </a:endParaRPr>
          </a:p>
        </p:txBody>
      </p:sp>
      <p:sp>
        <p:nvSpPr>
          <p:cNvPr id="2055" name="TextBox 7"/>
          <p:cNvSpPr txBox="1">
            <a:spLocks noChangeArrowheads="1"/>
          </p:cNvSpPr>
          <p:nvPr/>
        </p:nvSpPr>
        <p:spPr bwMode="auto">
          <a:xfrm>
            <a:off x="3657600" y="185807"/>
            <a:ext cx="381217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b="1" dirty="0" smtClean="0"/>
              <a:t>Differentiation</a:t>
            </a:r>
            <a:endParaRPr lang="en-US" sz="4000" b="1" dirty="0">
              <a:solidFill>
                <a:srgbClr val="807296"/>
              </a:solidFill>
            </a:endParaRPr>
          </a:p>
        </p:txBody>
      </p:sp>
      <p:pic>
        <p:nvPicPr>
          <p:cNvPr id="22" name="Picture 21" descr="Picture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1074" y="1143000"/>
            <a:ext cx="8290560" cy="487070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55613" y="31988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4000" dirty="0" smtClean="0">
                <a:solidFill>
                  <a:srgbClr val="000000"/>
                </a:solidFill>
                <a:latin typeface="Arial" charset="0"/>
              </a:rPr>
              <a:t>The Quotient Rule</a:t>
            </a:r>
            <a:endParaRPr lang="en-US" sz="40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The Quotient Rule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656" y="1600200"/>
            <a:ext cx="7933944" cy="287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" y="2451100"/>
            <a:ext cx="68008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28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0250" y="3665538"/>
            <a:ext cx="341947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289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31988" y="4587875"/>
            <a:ext cx="3254375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290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36750" y="5495925"/>
            <a:ext cx="2322513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sz="3800" dirty="0"/>
              <a:t>Example 4 – </a:t>
            </a:r>
            <a:r>
              <a:rPr lang="en-US" sz="3800" i="1" dirty="0"/>
              <a:t>Using the Quotient Rule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derivative of </a:t>
            </a:r>
          </a:p>
          <a:p>
            <a:endParaRPr lang="en-US" sz="1800" dirty="0">
              <a:solidFill>
                <a:srgbClr val="ED008C"/>
              </a:solidFill>
            </a:endParaRPr>
          </a:p>
          <a:p>
            <a:r>
              <a:rPr lang="el-GR" dirty="0" smtClean="0">
                <a:solidFill>
                  <a:srgbClr val="D71921"/>
                </a:solidFill>
              </a:rPr>
              <a:t>Solution</a:t>
            </a:r>
            <a:r>
              <a:rPr lang="en-US" dirty="0" smtClean="0">
                <a:solidFill>
                  <a:srgbClr val="D71921"/>
                </a:solidFill>
              </a:rPr>
              <a:t>:</a:t>
            </a:r>
          </a:p>
        </p:txBody>
      </p:sp>
      <p:pic>
        <p:nvPicPr>
          <p:cNvPr id="97285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24250" y="1276350"/>
            <a:ext cx="1581150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7404100" y="2719388"/>
            <a:ext cx="167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ED008C"/>
                </a:solidFill>
              </a:rPr>
              <a:t>Apply Quotient Rule</a:t>
            </a:r>
            <a:r>
              <a:rPr lang="en-US"/>
              <a:t>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7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97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7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97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Note the use of parentheses in Example 4. A liberal use of parentheses is recommended for </a:t>
            </a:r>
            <a:r>
              <a:rPr lang="en-US" i="1" dirty="0"/>
              <a:t>all </a:t>
            </a:r>
            <a:r>
              <a:rPr lang="en-US" dirty="0"/>
              <a:t>types of differentiation problems. 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For instance, with the Quotient Rule, it is a good idea to enclose all factors and derivatives in parentheses, and to pay special attention to the subtraction required in the numerator.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The Quotient Rule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55613" y="31988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4000" dirty="0" smtClean="0">
                <a:solidFill>
                  <a:srgbClr val="000000"/>
                </a:solidFill>
                <a:latin typeface="Arial" charset="0"/>
              </a:rPr>
              <a:t>Derivatives of Trigonometric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sz="3700" dirty="0"/>
              <a:t>Derivatives of Trigonometric Functions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Knowing the derivatives of the sine and cosine functions, you can use the Quotient Rule to find the derivatives of the four remaining trigonometric functions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971800"/>
            <a:ext cx="7948422" cy="195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sz="2700" dirty="0"/>
              <a:t>Example 8 – </a:t>
            </a:r>
            <a:r>
              <a:rPr lang="en-US" sz="2700" i="1" dirty="0"/>
              <a:t>Differentiating Trigonometric Functions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     Function</a:t>
            </a:r>
            <a:r>
              <a:rPr lang="en-US" i="1" dirty="0" smtClean="0"/>
              <a:t> </a:t>
            </a:r>
            <a:r>
              <a:rPr lang="en-US" i="1" dirty="0"/>
              <a:t>		          </a:t>
            </a:r>
            <a:r>
              <a:rPr lang="en-US" b="1" dirty="0" smtClean="0"/>
              <a:t>Derivative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a. </a:t>
            </a:r>
            <a:r>
              <a:rPr lang="en-US" i="1" dirty="0"/>
              <a:t>y </a:t>
            </a:r>
            <a:r>
              <a:rPr lang="en-US" dirty="0"/>
              <a:t>= </a:t>
            </a:r>
            <a:r>
              <a:rPr lang="en-US" i="1" dirty="0"/>
              <a:t>x </a:t>
            </a:r>
            <a:r>
              <a:rPr lang="en-US" dirty="0"/>
              <a:t>– tan </a:t>
            </a:r>
            <a:r>
              <a:rPr lang="en-US" i="1" dirty="0"/>
              <a:t>x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b. </a:t>
            </a:r>
            <a:r>
              <a:rPr lang="en-US" i="1" dirty="0"/>
              <a:t>y </a:t>
            </a:r>
            <a:r>
              <a:rPr lang="en-US" dirty="0"/>
              <a:t>= </a:t>
            </a:r>
            <a:r>
              <a:rPr lang="en-US" i="1" dirty="0"/>
              <a:t>x </a:t>
            </a:r>
            <a:r>
              <a:rPr lang="en-US" dirty="0"/>
              <a:t>sec </a:t>
            </a:r>
            <a:r>
              <a:rPr lang="en-US" i="1" dirty="0"/>
              <a:t>x		           y</a:t>
            </a:r>
            <a:r>
              <a:rPr lang="en-US" sz="800" i="1" dirty="0"/>
              <a:t> </a:t>
            </a:r>
            <a:r>
              <a:rPr lang="en-US" dirty="0">
                <a:sym typeface="Symbol" pitchFamily="18" charset="2"/>
              </a:rPr>
              <a:t>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i="1" dirty="0"/>
              <a:t>x</a:t>
            </a:r>
            <a:r>
              <a:rPr lang="en-US" dirty="0"/>
              <a:t>(sec </a:t>
            </a:r>
            <a:r>
              <a:rPr lang="en-US" i="1" dirty="0"/>
              <a:t>x </a:t>
            </a:r>
            <a:r>
              <a:rPr lang="en-US" dirty="0"/>
              <a:t>tan </a:t>
            </a:r>
            <a:r>
              <a:rPr lang="en-US" i="1" dirty="0"/>
              <a:t>x</a:t>
            </a:r>
            <a:r>
              <a:rPr lang="en-US" dirty="0"/>
              <a:t>) + (sec </a:t>
            </a:r>
            <a:r>
              <a:rPr lang="en-US" i="1" dirty="0"/>
              <a:t>x</a:t>
            </a:r>
            <a:r>
              <a:rPr lang="en-US" dirty="0"/>
              <a:t>)(1)</a:t>
            </a:r>
          </a:p>
          <a:p>
            <a:endParaRPr lang="en-US" dirty="0"/>
          </a:p>
          <a:p>
            <a:r>
              <a:rPr lang="en-US" dirty="0"/>
              <a:t>		 </a:t>
            </a:r>
            <a:r>
              <a:rPr lang="en-US" dirty="0" smtClean="0"/>
              <a:t>                         = </a:t>
            </a:r>
            <a:r>
              <a:rPr lang="en-US" dirty="0"/>
              <a:t>(sec </a:t>
            </a:r>
            <a:r>
              <a:rPr lang="en-US" i="1" dirty="0"/>
              <a:t>x</a:t>
            </a:r>
            <a:r>
              <a:rPr lang="en-US" dirty="0"/>
              <a:t>)(1 + </a:t>
            </a:r>
            <a:r>
              <a:rPr lang="en-US" i="1" dirty="0"/>
              <a:t>x </a:t>
            </a:r>
            <a:r>
              <a:rPr lang="en-US" dirty="0"/>
              <a:t>tan 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1013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7650" y="2241550"/>
            <a:ext cx="22209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sz="3700" dirty="0"/>
              <a:t>Derivatives of Trigonometric Functions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The summary below shows that much of the work in obtaining a simplified form of a derivative occurs </a:t>
            </a:r>
            <a:r>
              <a:rPr lang="en-US" i="1" dirty="0"/>
              <a:t>after </a:t>
            </a:r>
            <a:r>
              <a:rPr lang="en-US" dirty="0"/>
              <a:t>differentiating. 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Note that two characteristics of a simplified form are the absence of negative exponents and the combining of like terms.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90600" y="4419600"/>
            <a:ext cx="7286054" cy="1524000"/>
            <a:chOff x="838200" y="2819400"/>
            <a:chExt cx="7286054" cy="152400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b="72981"/>
            <a:stretch>
              <a:fillRect/>
            </a:stretch>
          </p:blipFill>
          <p:spPr bwMode="auto">
            <a:xfrm>
              <a:off x="838200" y="2819400"/>
              <a:ext cx="7286054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t="40529" b="41458"/>
            <a:stretch>
              <a:fillRect/>
            </a:stretch>
          </p:blipFill>
          <p:spPr bwMode="auto">
            <a:xfrm>
              <a:off x="838200" y="3733800"/>
              <a:ext cx="7286054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55613" y="31988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4000" dirty="0" smtClean="0">
                <a:solidFill>
                  <a:srgbClr val="000000"/>
                </a:solidFill>
                <a:latin typeface="Arial" charset="0"/>
              </a:rPr>
              <a:t>Higher-Order Derivatives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Higher-Order Derivatives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Just as you can obtain a velocity function by differentiating a position function, you can obtain an </a:t>
            </a:r>
            <a:r>
              <a:rPr lang="en-US" b="1" dirty="0"/>
              <a:t>acceleration </a:t>
            </a:r>
            <a:r>
              <a:rPr lang="en-US" dirty="0"/>
              <a:t>function by differentiating a velocity function. </a:t>
            </a:r>
          </a:p>
          <a:p>
            <a:pPr marL="0" indent="0"/>
            <a:endParaRPr lang="en-US" sz="1000" dirty="0"/>
          </a:p>
          <a:p>
            <a:pPr marL="0" indent="0"/>
            <a:r>
              <a:rPr lang="en-US" dirty="0"/>
              <a:t>Another way of looking at this is that you can obtain an acceleration function by differentiating a position function </a:t>
            </a:r>
            <a:r>
              <a:rPr lang="en-US" i="1" dirty="0"/>
              <a:t>twice</a:t>
            </a:r>
            <a:r>
              <a:rPr lang="en-US" dirty="0"/>
              <a:t>.</a:t>
            </a:r>
          </a:p>
          <a:p>
            <a:pPr marL="0" indent="0"/>
            <a:endParaRPr lang="en-US" sz="1000" dirty="0"/>
          </a:p>
          <a:p>
            <a:pPr marL="0" indent="0"/>
            <a:r>
              <a:rPr lang="en-US" i="1" dirty="0"/>
              <a:t>			 s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  <a:p>
            <a:pPr marL="0" indent="0"/>
            <a:r>
              <a:rPr lang="en-US" i="1" dirty="0"/>
              <a:t>	 	  v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= </a:t>
            </a:r>
            <a:r>
              <a:rPr lang="en-US" i="1" dirty="0"/>
              <a:t>s</a:t>
            </a:r>
            <a:r>
              <a:rPr lang="en-US" sz="800" i="1" dirty="0"/>
              <a:t> </a:t>
            </a:r>
            <a:r>
              <a:rPr lang="en-US" dirty="0">
                <a:sym typeface="Symbol" pitchFamily="18" charset="2"/>
              </a:rPr>
              <a:t>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  <a:p>
            <a:pPr marL="0" indent="0"/>
            <a:r>
              <a:rPr lang="en-US" i="1" dirty="0"/>
              <a:t>	  a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= </a:t>
            </a:r>
            <a:r>
              <a:rPr lang="en-US" i="1" dirty="0"/>
              <a:t>v</a:t>
            </a:r>
            <a:r>
              <a:rPr lang="en-US" sz="800" i="1" dirty="0"/>
              <a:t> </a:t>
            </a:r>
            <a:r>
              <a:rPr lang="en-US" dirty="0">
                <a:sym typeface="Symbol" pitchFamily="18" charset="2"/>
              </a:rPr>
              <a:t>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= </a:t>
            </a:r>
            <a:r>
              <a:rPr lang="en-US" i="1" dirty="0"/>
              <a:t>s</a:t>
            </a:r>
            <a:r>
              <a:rPr lang="en-US" sz="800" i="1" dirty="0"/>
              <a:t> </a:t>
            </a:r>
            <a:r>
              <a:rPr lang="en-US" dirty="0">
                <a:sym typeface="Symbol" pitchFamily="18" charset="2"/>
              </a:rPr>
              <a:t>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  <a:p>
            <a:pPr marL="0" indent="0"/>
            <a:endParaRPr lang="en-US" sz="1000" dirty="0"/>
          </a:p>
          <a:p>
            <a:pPr marL="0" indent="0"/>
            <a:r>
              <a:rPr lang="en-US" dirty="0"/>
              <a:t>The function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/>
              <a:t>) is the </a:t>
            </a:r>
            <a:r>
              <a:rPr lang="en-US" b="1" dirty="0"/>
              <a:t>second derivative </a:t>
            </a:r>
            <a:r>
              <a:rPr lang="en-US" dirty="0"/>
              <a:t>of </a:t>
            </a:r>
            <a:r>
              <a:rPr lang="en-US" i="1" dirty="0"/>
              <a:t>s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and is denoted by </a:t>
            </a:r>
            <a:r>
              <a:rPr lang="en-US" i="1" dirty="0"/>
              <a:t>s</a:t>
            </a:r>
            <a:r>
              <a:rPr lang="en-US" sz="800" i="1" dirty="0"/>
              <a:t> </a:t>
            </a:r>
            <a:r>
              <a:rPr lang="en-US" dirty="0">
                <a:sym typeface="Symbol" pitchFamily="18" charset="2"/>
              </a:rPr>
              <a:t>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).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4724400" y="5076825"/>
            <a:ext cx="2590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ED008C"/>
                </a:solidFill>
              </a:rPr>
              <a:t>Acceleration function</a:t>
            </a: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4738688" y="4633913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ED008C"/>
                </a:solidFill>
              </a:rPr>
              <a:t>Velocity function</a:t>
            </a:r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4752975" y="4195763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ED008C"/>
                </a:solidFill>
              </a:rPr>
              <a:t>Position function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990600" y="2514600"/>
            <a:ext cx="7848600" cy="1524000"/>
          </a:xfrm>
          <a:prstGeom prst="roundRect">
            <a:avLst/>
          </a:prstGeom>
          <a:noFill/>
          <a:ln>
            <a:solidFill>
              <a:srgbClr val="D719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2133600" y="6248400"/>
            <a:ext cx="548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Copyright © Cengage Learning. All rights reserved.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5124" name="Text Box 38"/>
          <p:cNvSpPr txBox="1">
            <a:spLocks noChangeArrowheads="1"/>
          </p:cNvSpPr>
          <p:nvPr/>
        </p:nvSpPr>
        <p:spPr bwMode="auto">
          <a:xfrm>
            <a:off x="1600463" y="2644071"/>
            <a:ext cx="7249099" cy="12618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800" dirty="0" smtClean="0">
                <a:solidFill>
                  <a:srgbClr val="E72D36"/>
                </a:solidFill>
                <a:latin typeface="Arial" charset="0"/>
              </a:rPr>
              <a:t>Product and Quotient Rules and </a:t>
            </a:r>
            <a:br>
              <a:rPr lang="en-US" sz="3800" dirty="0" smtClean="0">
                <a:solidFill>
                  <a:srgbClr val="E72D36"/>
                </a:solidFill>
                <a:latin typeface="Arial" charset="0"/>
              </a:rPr>
            </a:br>
            <a:r>
              <a:rPr lang="en-US" sz="3800" dirty="0" smtClean="0">
                <a:solidFill>
                  <a:srgbClr val="E72D36"/>
                </a:solidFill>
                <a:latin typeface="Arial" charset="0"/>
              </a:rPr>
              <a:t>Higher-Order Derivatives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19088" y="2895600"/>
            <a:ext cx="1295400" cy="762000"/>
          </a:xfrm>
          <a:prstGeom prst="roundRect">
            <a:avLst/>
          </a:prstGeom>
          <a:solidFill>
            <a:srgbClr val="D71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126" name="Text Box 31"/>
          <p:cNvSpPr txBox="1">
            <a:spLocks noChangeArrowheads="1"/>
          </p:cNvSpPr>
          <p:nvPr/>
        </p:nvSpPr>
        <p:spPr bwMode="auto">
          <a:xfrm>
            <a:off x="522288" y="2922658"/>
            <a:ext cx="898003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4000" b="1" dirty="0" smtClean="0">
                <a:solidFill>
                  <a:srgbClr val="FFFFFF"/>
                </a:solidFill>
                <a:latin typeface="Arial" charset="0"/>
              </a:rPr>
              <a:t>3.3</a:t>
            </a:r>
            <a:endParaRPr lang="en-US" sz="4000" b="1" dirty="0">
              <a:solidFill>
                <a:srgbClr val="FFFF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The second derivative is an example of a </a:t>
            </a:r>
            <a:r>
              <a:rPr lang="en-US" b="1" dirty="0"/>
              <a:t>higher-order derivative. </a:t>
            </a:r>
            <a:r>
              <a:rPr lang="en-US" dirty="0"/>
              <a:t>You can define derivatives of any positive integer order. For instance, the </a:t>
            </a:r>
            <a:r>
              <a:rPr lang="en-US" b="1" dirty="0"/>
              <a:t>third derivative </a:t>
            </a:r>
            <a:r>
              <a:rPr lang="en-US" dirty="0"/>
              <a:t>is the derivative of the second derivative. Higher-order derivatives are denoted as </a:t>
            </a:r>
            <a:r>
              <a:rPr lang="en-US" dirty="0" smtClean="0"/>
              <a:t>shown below.</a:t>
            </a:r>
            <a:endParaRPr lang="en-US" dirty="0"/>
          </a:p>
        </p:txBody>
      </p:sp>
      <p:pic>
        <p:nvPicPr>
          <p:cNvPr id="108551" name="Picture 7"/>
          <p:cNvPicPr>
            <a:picLocks noChangeAspect="1" noChangeArrowheads="1"/>
          </p:cNvPicPr>
          <p:nvPr/>
        </p:nvPicPr>
        <p:blipFill>
          <a:blip r:embed="rId3" cstate="print"/>
          <a:srcRect b="6288"/>
          <a:stretch>
            <a:fillRect/>
          </a:stretch>
        </p:blipFill>
        <p:spPr bwMode="auto">
          <a:xfrm>
            <a:off x="1333500" y="3459163"/>
            <a:ext cx="6097588" cy="317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Higher-Order Derivatives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sz="2600" dirty="0"/>
              <a:t>Example 10 – </a:t>
            </a:r>
            <a:r>
              <a:rPr lang="en-US" sz="2600" i="1" dirty="0"/>
              <a:t>Finding the Acceleration Due to Gravity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Because the moon has no atmosphere, a falling object on the moon encounters no air resistance. In 1971, astronaut David Scott demonstrated that a feather and a hammer fall at the same rate on the moon. The position function for each of these falling objects is </a:t>
            </a:r>
          </a:p>
          <a:p>
            <a:pPr marL="0" indent="0"/>
            <a:endParaRPr lang="en-US" dirty="0"/>
          </a:p>
          <a:p>
            <a:pPr marL="0" indent="0"/>
            <a:r>
              <a:rPr lang="en-US" i="1" dirty="0"/>
              <a:t> </a:t>
            </a:r>
            <a:r>
              <a:rPr lang="en-US" i="1" dirty="0" smtClean="0"/>
              <a:t>         s</a:t>
            </a:r>
            <a:r>
              <a:rPr lang="en-US" dirty="0" smtClean="0"/>
              <a:t>(</a:t>
            </a:r>
            <a:r>
              <a:rPr lang="el-GR" i="1" dirty="0"/>
              <a:t>t</a:t>
            </a:r>
            <a:r>
              <a:rPr lang="en-US" dirty="0"/>
              <a:t>)</a:t>
            </a:r>
            <a:r>
              <a:rPr lang="el-GR" dirty="0"/>
              <a:t> </a:t>
            </a:r>
            <a:r>
              <a:rPr lang="en-US" dirty="0"/>
              <a:t>=</a:t>
            </a:r>
            <a:r>
              <a:rPr lang="el-GR" dirty="0"/>
              <a:t> </a:t>
            </a:r>
            <a:r>
              <a:rPr lang="en-US" dirty="0"/>
              <a:t>–</a:t>
            </a:r>
            <a:r>
              <a:rPr lang="el-GR" dirty="0"/>
              <a:t>0.81</a:t>
            </a:r>
            <a:r>
              <a:rPr lang="el-GR" i="1" dirty="0"/>
              <a:t>t</a:t>
            </a:r>
            <a:r>
              <a:rPr lang="el-GR" baseline="30000" dirty="0"/>
              <a:t>2</a:t>
            </a:r>
            <a:r>
              <a:rPr lang="el-GR" dirty="0"/>
              <a:t> </a:t>
            </a:r>
            <a:r>
              <a:rPr lang="en-US" dirty="0"/>
              <a:t>+</a:t>
            </a:r>
            <a:r>
              <a:rPr lang="el-GR" dirty="0"/>
              <a:t> 2</a:t>
            </a:r>
          </a:p>
          <a:p>
            <a:pPr marL="0" indent="0"/>
            <a:endParaRPr lang="en-US" dirty="0"/>
          </a:p>
          <a:p>
            <a:r>
              <a:rPr lang="en-US" dirty="0"/>
              <a:t>where </a:t>
            </a:r>
            <a:r>
              <a:rPr lang="en-US" i="1" dirty="0"/>
              <a:t>s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is the height in meters </a:t>
            </a:r>
            <a:r>
              <a:rPr lang="en-US" dirty="0" smtClean="0"/>
              <a:t>and </a:t>
            </a:r>
            <a:br>
              <a:rPr lang="en-US" dirty="0" smtClean="0"/>
            </a:br>
            <a:r>
              <a:rPr lang="en-US" i="1" dirty="0" smtClean="0"/>
              <a:t>t</a:t>
            </a:r>
            <a:r>
              <a:rPr lang="en-US" dirty="0" smtClean="0"/>
              <a:t> </a:t>
            </a:r>
            <a:r>
              <a:rPr lang="en-US" dirty="0"/>
              <a:t>is the time in </a:t>
            </a:r>
            <a:r>
              <a:rPr lang="en-US" dirty="0" smtClean="0"/>
              <a:t>seconds, </a:t>
            </a:r>
            <a:r>
              <a:rPr lang="en-IN" dirty="0" smtClean="0"/>
              <a:t>as shown in </a:t>
            </a:r>
            <a:br>
              <a:rPr lang="en-IN" dirty="0" smtClean="0"/>
            </a:br>
            <a:r>
              <a:rPr lang="en-IN" dirty="0" smtClean="0"/>
              <a:t>the figure at the right.</a:t>
            </a:r>
            <a:r>
              <a:rPr lang="en-US" dirty="0" smtClean="0"/>
              <a:t> What is </a:t>
            </a:r>
            <a:r>
              <a:rPr lang="en-US" dirty="0"/>
              <a:t>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ratio </a:t>
            </a:r>
            <a:r>
              <a:rPr lang="en-US" dirty="0"/>
              <a:t>of Earth’s </a:t>
            </a:r>
            <a:r>
              <a:rPr lang="en-US" dirty="0" smtClean="0"/>
              <a:t>gravitational force to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moon’s?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3276600"/>
            <a:ext cx="2753678" cy="277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Example 10 – </a:t>
            </a:r>
            <a:r>
              <a:rPr lang="en-US" i="1" dirty="0"/>
              <a:t>Solution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To find the acceleration, differentiate the position function twice.</a:t>
            </a:r>
          </a:p>
          <a:p>
            <a:pPr marL="0" indent="0"/>
            <a:endParaRPr lang="en-US" dirty="0"/>
          </a:p>
          <a:p>
            <a:pPr marL="0" indent="0"/>
            <a:r>
              <a:rPr lang="en-US" i="1" dirty="0"/>
              <a:t>	s</a:t>
            </a:r>
            <a:r>
              <a:rPr lang="en-US" dirty="0"/>
              <a:t>(</a:t>
            </a:r>
            <a:r>
              <a:rPr lang="el-GR" i="1" dirty="0"/>
              <a:t>t</a:t>
            </a:r>
            <a:r>
              <a:rPr lang="en-US" dirty="0"/>
              <a:t>)</a:t>
            </a:r>
            <a:r>
              <a:rPr lang="el-GR" dirty="0"/>
              <a:t> </a:t>
            </a:r>
            <a:r>
              <a:rPr lang="en-US" dirty="0"/>
              <a:t>=</a:t>
            </a:r>
            <a:r>
              <a:rPr lang="el-GR" dirty="0"/>
              <a:t> </a:t>
            </a:r>
            <a:r>
              <a:rPr lang="en-US" dirty="0"/>
              <a:t>–</a:t>
            </a:r>
            <a:r>
              <a:rPr lang="en-US" sz="400" dirty="0"/>
              <a:t> </a:t>
            </a:r>
            <a:r>
              <a:rPr lang="el-GR" dirty="0"/>
              <a:t>0.81</a:t>
            </a:r>
            <a:r>
              <a:rPr lang="el-GR" i="1" dirty="0"/>
              <a:t>t</a:t>
            </a:r>
            <a:r>
              <a:rPr lang="el-GR" baseline="30000" dirty="0"/>
              <a:t>2</a:t>
            </a:r>
            <a:r>
              <a:rPr lang="el-GR" dirty="0"/>
              <a:t> </a:t>
            </a:r>
            <a:r>
              <a:rPr lang="en-US" dirty="0"/>
              <a:t>+</a:t>
            </a:r>
            <a:r>
              <a:rPr lang="el-GR" dirty="0"/>
              <a:t> 2</a:t>
            </a:r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i="1" dirty="0"/>
              <a:t>         </a:t>
            </a:r>
            <a:r>
              <a:rPr lang="en-US" sz="1400" i="1" dirty="0"/>
              <a:t> </a:t>
            </a:r>
            <a:r>
              <a:rPr lang="en-US" i="1" dirty="0"/>
              <a:t>s</a:t>
            </a:r>
            <a:r>
              <a:rPr lang="en-US" sz="800" i="1" dirty="0"/>
              <a:t> </a:t>
            </a:r>
            <a:r>
              <a:rPr lang="en-US" dirty="0">
                <a:sym typeface="Symbol" pitchFamily="18" charset="2"/>
              </a:rPr>
              <a:t></a:t>
            </a:r>
            <a:r>
              <a:rPr lang="en-US" dirty="0"/>
              <a:t>(</a:t>
            </a:r>
            <a:r>
              <a:rPr lang="el-GR" i="1" dirty="0"/>
              <a:t>t</a:t>
            </a:r>
            <a:r>
              <a:rPr lang="en-US" dirty="0"/>
              <a:t>)</a:t>
            </a:r>
            <a:r>
              <a:rPr lang="el-GR" dirty="0"/>
              <a:t> </a:t>
            </a:r>
            <a:r>
              <a:rPr lang="en-US" dirty="0"/>
              <a:t>=</a:t>
            </a:r>
            <a:r>
              <a:rPr lang="el-GR" dirty="0"/>
              <a:t> </a:t>
            </a:r>
            <a:r>
              <a:rPr lang="en-US" dirty="0"/>
              <a:t>–</a:t>
            </a:r>
            <a:r>
              <a:rPr lang="el-GR" dirty="0"/>
              <a:t>1.62</a:t>
            </a:r>
            <a:r>
              <a:rPr lang="el-GR" i="1" dirty="0"/>
              <a:t>t</a:t>
            </a:r>
            <a:endParaRPr lang="en-US" i="1" dirty="0"/>
          </a:p>
          <a:p>
            <a:pPr marL="0" indent="0"/>
            <a:endParaRPr lang="en-US" i="1" dirty="0"/>
          </a:p>
          <a:p>
            <a:pPr marL="0" indent="0"/>
            <a:r>
              <a:rPr lang="en-US" i="1" dirty="0"/>
              <a:t>        </a:t>
            </a:r>
            <a:r>
              <a:rPr lang="en-US" sz="900" i="1" dirty="0"/>
              <a:t>  </a:t>
            </a:r>
            <a:r>
              <a:rPr lang="en-US" i="1" dirty="0"/>
              <a:t>s</a:t>
            </a:r>
            <a:r>
              <a:rPr lang="en-US" sz="800" i="1" dirty="0"/>
              <a:t> </a:t>
            </a:r>
            <a:r>
              <a:rPr lang="en-US" dirty="0">
                <a:sym typeface="Symbol" pitchFamily="18" charset="2"/>
              </a:rPr>
              <a:t></a:t>
            </a:r>
            <a:r>
              <a:rPr lang="en-US" dirty="0"/>
              <a:t>(</a:t>
            </a:r>
            <a:r>
              <a:rPr lang="el-GR" i="1" dirty="0"/>
              <a:t>t</a:t>
            </a:r>
            <a:r>
              <a:rPr lang="en-US" dirty="0"/>
              <a:t>)</a:t>
            </a:r>
            <a:r>
              <a:rPr lang="el-GR" dirty="0"/>
              <a:t> </a:t>
            </a:r>
            <a:r>
              <a:rPr lang="en-US" dirty="0"/>
              <a:t>=</a:t>
            </a:r>
            <a:r>
              <a:rPr lang="el-GR" dirty="0"/>
              <a:t> </a:t>
            </a:r>
            <a:r>
              <a:rPr lang="en-US" dirty="0"/>
              <a:t>–</a:t>
            </a:r>
            <a:r>
              <a:rPr lang="el-GR" dirty="0"/>
              <a:t>1.62</a:t>
            </a:r>
          </a:p>
          <a:p>
            <a:pPr marL="0" indent="0"/>
            <a:endParaRPr lang="el-GR" i="1" dirty="0"/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4486275" y="2728912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ED008C"/>
                </a:solidFill>
              </a:rPr>
              <a:t>Position function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4467225" y="3629025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ED008C"/>
                </a:solidFill>
              </a:rPr>
              <a:t>Velocity function</a:t>
            </a: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4481513" y="4510087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ED008C"/>
                </a:solidFill>
              </a:rPr>
              <a:t>Acceleration function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8" grpId="0"/>
      <p:bldP spid="11059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/>
              <a:t>Example 10 – </a:t>
            </a:r>
            <a:r>
              <a:rPr lang="en-US" i="1"/>
              <a:t>Solution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So, the acceleration due to gravity on the moon is </a:t>
            </a:r>
            <a:br>
              <a:rPr lang="en-US" dirty="0"/>
            </a:br>
            <a:r>
              <a:rPr lang="en-US" dirty="0"/>
              <a:t>–</a:t>
            </a:r>
            <a:r>
              <a:rPr lang="el-GR" dirty="0"/>
              <a:t>1.62</a:t>
            </a:r>
            <a:r>
              <a:rPr lang="en-US" dirty="0"/>
              <a:t>  meters per second per second. 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Because the acceleration due to gravity on Earth is </a:t>
            </a:r>
            <a:br>
              <a:rPr lang="en-US" dirty="0"/>
            </a:br>
            <a:r>
              <a:rPr lang="en-US" dirty="0"/>
              <a:t>–9</a:t>
            </a:r>
            <a:r>
              <a:rPr lang="el-GR" dirty="0"/>
              <a:t>.</a:t>
            </a:r>
            <a:r>
              <a:rPr lang="en-US" dirty="0"/>
              <a:t>8 meters per second per second, the ratio of Earth’s gravitational force to the moon’s </a:t>
            </a:r>
            <a:r>
              <a:rPr lang="en-US" dirty="0" smtClean="0"/>
              <a:t>is</a:t>
            </a:r>
            <a:endParaRPr lang="el-GR" i="1" dirty="0"/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8032750" y="77628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cont’d</a:t>
            </a:r>
          </a:p>
        </p:txBody>
      </p:sp>
      <p:pic>
        <p:nvPicPr>
          <p:cNvPr id="11162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3813" y="4038600"/>
            <a:ext cx="4725987" cy="8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162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25" y="5080000"/>
            <a:ext cx="9144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455612" y="349250"/>
            <a:ext cx="8311896" cy="70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en-US" sz="4000" dirty="0" smtClean="0">
                <a:solidFill>
                  <a:srgbClr val="FFFFFF"/>
                </a:solidFill>
                <a:latin typeface="Arial" charset="0"/>
              </a:rPr>
              <a:t>Objectives</a:t>
            </a:r>
            <a:endParaRPr lang="en-US" sz="40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6147" name="Rectangle 1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E72D36"/>
              </a:buClr>
              <a:buSzPct val="90000"/>
              <a:buFont typeface="Webdings" pitchFamily="18" charset="2"/>
              <a:buChar char=""/>
            </a:pPr>
            <a:r>
              <a:rPr lang="en-US" sz="2800" dirty="0" smtClean="0"/>
              <a:t>Find the derivative of a function using the </a:t>
            </a:r>
            <a:br>
              <a:rPr lang="en-US" sz="2800" dirty="0" smtClean="0"/>
            </a:br>
            <a:r>
              <a:rPr lang="en-US" sz="2800" dirty="0" smtClean="0"/>
              <a:t>Product Rule.</a:t>
            </a:r>
          </a:p>
          <a:p>
            <a:pPr marL="457200" indent="-457200">
              <a:buClr>
                <a:srgbClr val="E72D36"/>
              </a:buClr>
              <a:buSzPct val="90000"/>
            </a:pPr>
            <a:endParaRPr lang="en-US" sz="2800" dirty="0" smtClean="0"/>
          </a:p>
          <a:p>
            <a:pPr marL="457200" indent="-457200">
              <a:buClr>
                <a:srgbClr val="E72D36"/>
              </a:buClr>
              <a:buSzPct val="90000"/>
              <a:buFont typeface="Webdings" pitchFamily="18" charset="2"/>
              <a:buChar char=""/>
            </a:pPr>
            <a:r>
              <a:rPr lang="en-US" sz="2800" dirty="0" smtClean="0"/>
              <a:t>Find the derivative of a function using the Quotient Rule.</a:t>
            </a:r>
          </a:p>
          <a:p>
            <a:pPr marL="457200" indent="-457200">
              <a:buClr>
                <a:srgbClr val="E72D36"/>
              </a:buClr>
              <a:buSzPct val="90000"/>
              <a:buFont typeface="Webdings" pitchFamily="18" charset="2"/>
              <a:buChar char=""/>
            </a:pPr>
            <a:endParaRPr lang="en-US" sz="2800" dirty="0" smtClean="0"/>
          </a:p>
          <a:p>
            <a:pPr marL="457200" indent="-457200">
              <a:buClr>
                <a:srgbClr val="E72D36"/>
              </a:buClr>
              <a:buSzPct val="90000"/>
              <a:buFont typeface="Webdings" pitchFamily="18" charset="2"/>
              <a:buChar char=""/>
            </a:pPr>
            <a:r>
              <a:rPr lang="en-US" sz="2800" dirty="0" smtClean="0"/>
              <a:t>Find the derivative of a trigonometric function.</a:t>
            </a:r>
          </a:p>
          <a:p>
            <a:pPr marL="457200" indent="-457200">
              <a:buClr>
                <a:srgbClr val="E72D36"/>
              </a:buClr>
              <a:buSzPct val="90000"/>
              <a:buFont typeface="Webdings" pitchFamily="18" charset="2"/>
              <a:buChar char=""/>
            </a:pPr>
            <a:endParaRPr lang="en-US" sz="2800" dirty="0" smtClean="0"/>
          </a:p>
          <a:p>
            <a:pPr marL="457200" indent="-457200">
              <a:buClr>
                <a:srgbClr val="E72D36"/>
              </a:buClr>
              <a:buSzPct val="90000"/>
              <a:buFont typeface="Webdings" pitchFamily="18" charset="2"/>
              <a:buChar char=""/>
            </a:pPr>
            <a:r>
              <a:rPr lang="en-US" sz="2800" dirty="0" smtClean="0"/>
              <a:t>Find a higher-order derivative of a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55613" y="31988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4000" dirty="0" smtClean="0">
                <a:solidFill>
                  <a:srgbClr val="000000"/>
                </a:solidFill>
                <a:latin typeface="Arial" charset="0"/>
              </a:rPr>
              <a:t>The Product Rule</a:t>
            </a:r>
            <a:endParaRPr lang="en-US" sz="40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8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The Product Rule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We have learned that the derivative of the sum of two functions is simply the sum of their derivatives. </a:t>
            </a:r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The </a:t>
            </a:r>
            <a:r>
              <a:rPr lang="en-US" dirty="0"/>
              <a:t>rules for the derivatives of the product and quotient of two functions are not as simple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772281"/>
            <a:ext cx="7955661" cy="2323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The Product Rule can be extended to cover products involving more than two factors. For example, if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/>
              <a:t>g</a:t>
            </a:r>
            <a:r>
              <a:rPr lang="en-US" dirty="0"/>
              <a:t>, and </a:t>
            </a:r>
            <a:r>
              <a:rPr lang="en-US" i="1" dirty="0"/>
              <a:t>h</a:t>
            </a:r>
            <a:r>
              <a:rPr lang="en-US" dirty="0"/>
              <a:t> are differentiable functions of </a:t>
            </a:r>
            <a:r>
              <a:rPr lang="en-US" i="1" dirty="0"/>
              <a:t>x</a:t>
            </a:r>
            <a:r>
              <a:rPr lang="en-US" dirty="0"/>
              <a:t>, then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So, </a:t>
            </a:r>
            <a:r>
              <a:rPr lang="en-US" dirty="0"/>
              <a:t>the derivative of </a:t>
            </a:r>
            <a:r>
              <a:rPr lang="en-US" i="1" dirty="0"/>
              <a:t>y </a:t>
            </a:r>
            <a:r>
              <a:rPr lang="en-US" dirty="0"/>
              <a:t>=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 sin </a:t>
            </a:r>
            <a:r>
              <a:rPr lang="en-US" i="1" dirty="0"/>
              <a:t>x </a:t>
            </a:r>
            <a:r>
              <a:rPr lang="en-US" dirty="0" err="1"/>
              <a:t>cos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 is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pic>
        <p:nvPicPr>
          <p:cNvPr id="9216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743200"/>
            <a:ext cx="76327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4443413"/>
            <a:ext cx="6742113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8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5429250"/>
            <a:ext cx="4560888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The Product Rule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The derivative of a product of two functions is not (in general) given by the product of the derivatives of the two functions. </a:t>
            </a:r>
          </a:p>
          <a:p>
            <a:pPr marL="0" indent="0"/>
            <a:endParaRPr lang="en-US" sz="1600" dirty="0"/>
          </a:p>
          <a:p>
            <a:pPr marL="0" indent="0"/>
            <a:r>
              <a:rPr lang="en-US" dirty="0"/>
              <a:t>To see this, try comparing the product of the derivatives of 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600" dirty="0" smtClean="0"/>
          </a:p>
          <a:p>
            <a:pPr marL="0" indent="0"/>
            <a:r>
              <a:rPr lang="en-US" i="1" dirty="0" smtClean="0"/>
              <a:t>      f</a:t>
            </a:r>
            <a:r>
              <a:rPr lang="en-US" sz="400" dirty="0" smtClean="0"/>
              <a:t>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3</a:t>
            </a:r>
            <a:r>
              <a:rPr lang="en-US" i="1" dirty="0"/>
              <a:t>x</a:t>
            </a:r>
            <a:r>
              <a:rPr lang="en-US" dirty="0"/>
              <a:t> – 2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 </a:t>
            </a:r>
            <a:endParaRPr lang="en-US" dirty="0" smtClean="0"/>
          </a:p>
          <a:p>
            <a:pPr marL="0" indent="0"/>
            <a:endParaRPr lang="en-US" sz="1600" dirty="0" smtClean="0"/>
          </a:p>
          <a:p>
            <a:pPr marL="0" indent="0"/>
            <a:r>
              <a:rPr lang="en-US" dirty="0" smtClean="0"/>
              <a:t>and </a:t>
            </a:r>
          </a:p>
          <a:p>
            <a:pPr marL="0" indent="0"/>
            <a:r>
              <a:rPr lang="en-US" sz="1600" i="1" dirty="0" smtClean="0"/>
              <a:t> 	</a:t>
            </a:r>
          </a:p>
          <a:p>
            <a:pPr marL="0" indent="0"/>
            <a:r>
              <a:rPr lang="en-US" i="1" dirty="0" smtClean="0"/>
              <a:t>      g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/>
              <a:t>) = 5 + 4</a:t>
            </a:r>
            <a:r>
              <a:rPr lang="en-US" i="1" dirty="0"/>
              <a:t>x</a:t>
            </a:r>
            <a:r>
              <a:rPr lang="en-US" dirty="0"/>
              <a:t> </a:t>
            </a:r>
            <a:endParaRPr lang="en-US" dirty="0" smtClean="0"/>
          </a:p>
          <a:p>
            <a:pPr marL="0" indent="0"/>
            <a:endParaRPr lang="en-US" sz="1600" dirty="0" smtClean="0"/>
          </a:p>
          <a:p>
            <a:pPr marL="0" indent="0"/>
            <a:r>
              <a:rPr lang="en-US" dirty="0" smtClean="0"/>
              <a:t>with </a:t>
            </a:r>
            <a:r>
              <a:rPr lang="en-US" dirty="0"/>
              <a:t>the derivative in Example 1.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The Product Rule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sz="3800" dirty="0"/>
              <a:t>Example 1 – </a:t>
            </a:r>
            <a:r>
              <a:rPr lang="en-US" sz="3800" i="1" dirty="0"/>
              <a:t>Using the Product Rule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derivative of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(3</a:t>
            </a:r>
            <a:r>
              <a:rPr lang="en-US" i="1" dirty="0"/>
              <a:t>x </a:t>
            </a:r>
            <a:r>
              <a:rPr lang="en-US" dirty="0"/>
              <a:t>– 2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)(5 + 4</a:t>
            </a:r>
            <a:r>
              <a:rPr lang="en-US" i="1" dirty="0"/>
              <a:t>x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l-GR" dirty="0" smtClean="0">
                <a:solidFill>
                  <a:srgbClr val="D71921"/>
                </a:solidFill>
              </a:rPr>
              <a:t>Solution</a:t>
            </a:r>
            <a:r>
              <a:rPr lang="en-US" dirty="0" smtClean="0">
                <a:solidFill>
                  <a:srgbClr val="D71921"/>
                </a:solidFill>
              </a:rPr>
              <a:t>:</a:t>
            </a:r>
          </a:p>
          <a:p>
            <a:endParaRPr lang="en-US" dirty="0"/>
          </a:p>
          <a:p>
            <a:endParaRPr lang="en-US" sz="1800" dirty="0">
              <a:solidFill>
                <a:srgbClr val="ED008C"/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= </a:t>
            </a:r>
            <a:r>
              <a:rPr lang="en-US" dirty="0"/>
              <a:t>(3</a:t>
            </a:r>
            <a:r>
              <a:rPr lang="en-US" i="1" dirty="0"/>
              <a:t>x </a:t>
            </a:r>
            <a:r>
              <a:rPr lang="en-US" dirty="0"/>
              <a:t>– 2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)(4) + (5 + 4</a:t>
            </a:r>
            <a:r>
              <a:rPr lang="en-US" i="1" dirty="0"/>
              <a:t>x</a:t>
            </a:r>
            <a:r>
              <a:rPr lang="en-US" dirty="0"/>
              <a:t>)(3 – 4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endParaRPr lang="en-US" sz="1800" dirty="0" smtClean="0"/>
          </a:p>
          <a:p>
            <a:r>
              <a:rPr lang="en-US" dirty="0" smtClean="0"/>
              <a:t>	= (12</a:t>
            </a:r>
            <a:r>
              <a:rPr lang="en-US" i="1" dirty="0" smtClean="0"/>
              <a:t>x </a:t>
            </a:r>
            <a:r>
              <a:rPr lang="en-US" dirty="0" smtClean="0"/>
              <a:t>– 8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) + (15 – 8</a:t>
            </a:r>
            <a:r>
              <a:rPr lang="en-US" i="1" dirty="0" smtClean="0"/>
              <a:t>x </a:t>
            </a:r>
            <a:r>
              <a:rPr lang="en-US" dirty="0" smtClean="0"/>
              <a:t>– 16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endParaRPr lang="en-US" sz="1800" dirty="0" smtClean="0"/>
          </a:p>
          <a:p>
            <a:r>
              <a:rPr lang="en-US" dirty="0"/>
              <a:t>	</a:t>
            </a:r>
            <a:r>
              <a:rPr lang="en-US" dirty="0" smtClean="0"/>
              <a:t>= </a:t>
            </a:r>
            <a:r>
              <a:rPr lang="en-US" dirty="0"/>
              <a:t>–24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 + 4</a:t>
            </a:r>
            <a:r>
              <a:rPr lang="en-US" i="1" dirty="0"/>
              <a:t>x </a:t>
            </a:r>
            <a:r>
              <a:rPr lang="en-US" dirty="0"/>
              <a:t>+ 15</a:t>
            </a:r>
          </a:p>
        </p:txBody>
      </p:sp>
      <p:pic>
        <p:nvPicPr>
          <p:cNvPr id="911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200400"/>
            <a:ext cx="6526213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7315200" y="3535363"/>
            <a:ext cx="167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ED008C"/>
                </a:solidFill>
              </a:rPr>
              <a:t>Apply Product Rule.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2057400" y="2819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ED008C"/>
                </a:solidFill>
              </a:rPr>
              <a:t>First</a:t>
            </a: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3124200" y="2543175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ED008C"/>
                </a:solidFill>
              </a:rPr>
              <a:t>Derivative </a:t>
            </a:r>
          </a:p>
          <a:p>
            <a:r>
              <a:rPr lang="en-US">
                <a:solidFill>
                  <a:srgbClr val="ED008C"/>
                </a:solidFill>
              </a:rPr>
              <a:t>of second</a:t>
            </a: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4648200" y="28336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ED008C"/>
                </a:solidFill>
              </a:rPr>
              <a:t>Second</a:t>
            </a:r>
          </a:p>
        </p:txBody>
      </p:sp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5867400" y="2547938"/>
            <a:ext cx="160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ED008C"/>
                </a:solidFill>
              </a:rPr>
              <a:t>Derivative </a:t>
            </a:r>
          </a:p>
          <a:p>
            <a:r>
              <a:rPr lang="en-US">
                <a:solidFill>
                  <a:srgbClr val="ED008C"/>
                </a:solidFill>
              </a:rPr>
              <a:t>of First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1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9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2" grpId="0"/>
      <p:bldP spid="91143" grpId="0"/>
      <p:bldP spid="91144" grpId="0"/>
      <p:bldP spid="91145" grpId="0"/>
      <p:bldP spid="911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In Example 1, you have the option of finding the derivative with or without the Product Rule. 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To find the derivative without the Product Rule, you can write</a:t>
            </a:r>
          </a:p>
          <a:p>
            <a:pPr marL="0" indent="0"/>
            <a:endParaRPr lang="en-US" dirty="0"/>
          </a:p>
          <a:p>
            <a:pPr marL="0" indent="0"/>
            <a:r>
              <a:rPr lang="en-US" i="1" dirty="0"/>
              <a:t>D</a:t>
            </a:r>
            <a:r>
              <a:rPr lang="en-US" i="1" baseline="-25000" dirty="0"/>
              <a:t>x</a:t>
            </a:r>
            <a:r>
              <a:rPr lang="en-US" i="1" dirty="0"/>
              <a:t> </a:t>
            </a:r>
            <a:r>
              <a:rPr lang="en-US" dirty="0"/>
              <a:t>[(3</a:t>
            </a:r>
            <a:r>
              <a:rPr lang="en-US" i="1" dirty="0"/>
              <a:t>x </a:t>
            </a:r>
            <a:r>
              <a:rPr lang="en-US" dirty="0"/>
              <a:t>– 2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)(5 + 4</a:t>
            </a:r>
            <a:r>
              <a:rPr lang="en-US" i="1" dirty="0"/>
              <a:t>x</a:t>
            </a:r>
            <a:r>
              <a:rPr lang="en-US" dirty="0"/>
              <a:t>)] = </a:t>
            </a:r>
            <a:r>
              <a:rPr lang="en-US" i="1" dirty="0"/>
              <a:t>D</a:t>
            </a:r>
            <a:r>
              <a:rPr lang="en-US" i="1" baseline="-25000" dirty="0"/>
              <a:t>x</a:t>
            </a:r>
            <a:r>
              <a:rPr lang="en-US" i="1" dirty="0"/>
              <a:t> </a:t>
            </a:r>
            <a:r>
              <a:rPr lang="en-US" dirty="0"/>
              <a:t>[–8</a:t>
            </a:r>
            <a:r>
              <a:rPr lang="en-US" i="1" dirty="0"/>
              <a:t>x</a:t>
            </a:r>
            <a:r>
              <a:rPr lang="en-US" baseline="30000" dirty="0"/>
              <a:t>3</a:t>
            </a:r>
            <a:r>
              <a:rPr lang="en-US" dirty="0"/>
              <a:t> + 2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 + 15</a:t>
            </a:r>
            <a:r>
              <a:rPr lang="en-US" i="1" dirty="0"/>
              <a:t>x</a:t>
            </a:r>
            <a:r>
              <a:rPr lang="en-US" dirty="0"/>
              <a:t>]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			   = –24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 + 4</a:t>
            </a:r>
            <a:r>
              <a:rPr lang="en-US" i="1" dirty="0"/>
              <a:t>x </a:t>
            </a:r>
            <a:r>
              <a:rPr lang="en-US" dirty="0"/>
              <a:t>+ 15.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The Product Rule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cbf3042-b1a0-42e4-a5cb-d755198f9e1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heme/theme1.xml><?xml version="1.0" encoding="utf-8"?>
<a:theme xmlns:a="http://schemas.openxmlformats.org/drawingml/2006/main" name="sample">
  <a:themeElements>
    <a:clrScheme name="samp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a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pptB468.tmp</Template>
  <TotalTime>1386</TotalTime>
  <Words>653</Words>
  <Application>Microsoft Office PowerPoint</Application>
  <PresentationFormat>On-screen Show (4:3)</PresentationFormat>
  <Paragraphs>134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sample</vt:lpstr>
      <vt:lpstr>Slide 1</vt:lpstr>
      <vt:lpstr>Slide 2</vt:lpstr>
      <vt:lpstr>Slide 3</vt:lpstr>
      <vt:lpstr>Slide 4</vt:lpstr>
      <vt:lpstr>The Product Rule</vt:lpstr>
      <vt:lpstr>The Product Rule</vt:lpstr>
      <vt:lpstr>The Product Rule</vt:lpstr>
      <vt:lpstr>Example 1 – Using the Product Rule</vt:lpstr>
      <vt:lpstr>The Product Rule</vt:lpstr>
      <vt:lpstr>Slide 10</vt:lpstr>
      <vt:lpstr>The Quotient Rule</vt:lpstr>
      <vt:lpstr>Example 4 – Using the Quotient Rule</vt:lpstr>
      <vt:lpstr>The Quotient Rule</vt:lpstr>
      <vt:lpstr>Slide 14</vt:lpstr>
      <vt:lpstr>Derivatives of Trigonometric Functions</vt:lpstr>
      <vt:lpstr>Example 8 – Differentiating Trigonometric Functions</vt:lpstr>
      <vt:lpstr>Derivatives of Trigonometric Functions</vt:lpstr>
      <vt:lpstr>Slide 18</vt:lpstr>
      <vt:lpstr>Higher-Order Derivatives</vt:lpstr>
      <vt:lpstr>Higher-Order Derivatives</vt:lpstr>
      <vt:lpstr>Example 10 – Finding the Acceleration Due to Gravity</vt:lpstr>
      <vt:lpstr>Example 10 – Solution</vt:lpstr>
      <vt:lpstr>Example 10 – 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ssharma</dc:creator>
  <cp:lastModifiedBy>hgarud</cp:lastModifiedBy>
  <cp:revision>302</cp:revision>
  <dcterms:created xsi:type="dcterms:W3CDTF">2008-11-21T04:28:28Z</dcterms:created>
  <dcterms:modified xsi:type="dcterms:W3CDTF">2013-11-13T05:47:51Z</dcterms:modified>
</cp:coreProperties>
</file>