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Override PartName="/ppt/tags/tag3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3"/>
  </p:notesMasterIdLst>
  <p:sldIdLst>
    <p:sldId id="288" r:id="rId2"/>
    <p:sldId id="285" r:id="rId3"/>
    <p:sldId id="286" r:id="rId4"/>
    <p:sldId id="287" r:id="rId5"/>
    <p:sldId id="266" r:id="rId6"/>
    <p:sldId id="270" r:id="rId7"/>
    <p:sldId id="271" r:id="rId8"/>
    <p:sldId id="272" r:id="rId9"/>
    <p:sldId id="274" r:id="rId10"/>
    <p:sldId id="259" r:id="rId11"/>
    <p:sldId id="273" r:id="rId12"/>
    <p:sldId id="277" r:id="rId13"/>
    <p:sldId id="278" r:id="rId14"/>
    <p:sldId id="276" r:id="rId15"/>
    <p:sldId id="279" r:id="rId16"/>
    <p:sldId id="280" r:id="rId17"/>
    <p:sldId id="275" r:id="rId18"/>
    <p:sldId id="281" r:id="rId19"/>
    <p:sldId id="282" r:id="rId20"/>
    <p:sldId id="283" r:id="rId21"/>
    <p:sldId id="290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921"/>
    <a:srgbClr val="CC0066"/>
    <a:srgbClr val="FF0066"/>
    <a:srgbClr val="FF3399"/>
    <a:srgbClr val="CC0099"/>
    <a:srgbClr val="009BAE"/>
    <a:srgbClr val="0099AC"/>
    <a:srgbClr val="0073AE"/>
    <a:srgbClr val="ED008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7" autoAdjust="0"/>
    <p:restoredTop sz="93342" autoAdjust="0"/>
  </p:normalViewPr>
  <p:slideViewPr>
    <p:cSldViewPr>
      <p:cViewPr varScale="1">
        <p:scale>
          <a:sx n="69" d="100"/>
          <a:sy n="69" d="100"/>
        </p:scale>
        <p:origin x="-1530" y="-108"/>
      </p:cViewPr>
      <p:guideLst>
        <p:guide orient="horz" pos="960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7E1226-EB50-4ED7-B8CB-F1DB16118A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A6C57-11CC-4243-A567-B608C68163D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C9EBB-BEB4-48FF-B890-7EC30970B153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FAAC9-7487-4652-993E-E786AD710B64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60" y="152400"/>
            <a:ext cx="87630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39738" y="168275"/>
            <a:ext cx="8247062" cy="6384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0B3F72C-1EF9-404B-A735-611E0C8C3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8BEB9-654D-44CA-A1E2-A110FEAF5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225425" y="368300"/>
            <a:ext cx="8839200" cy="727075"/>
          </a:xfrm>
          <a:prstGeom prst="roundRect">
            <a:avLst/>
          </a:prstGeom>
          <a:solidFill>
            <a:srgbClr val="F51F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9B69068C-3B55-48CF-8247-C39BDB0B07F4}" type="slidenum">
              <a:rPr lang="en-US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03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636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rgbClr val="F51F36"/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/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51F36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47625" y="57150"/>
            <a:ext cx="9048750" cy="6210300"/>
          </a:xfrm>
          <a:prstGeom prst="round2Diag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3" name="Text Box 2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/>
              <a:t>Copyright © Cengage Learning. All rights reserved.</a:t>
            </a:r>
            <a:r>
              <a:rPr lang="en-US"/>
              <a:t> 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2819400" y="-76200"/>
            <a:ext cx="53657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b="1" dirty="0" smtClean="0">
                <a:solidFill>
                  <a:srgbClr val="D71921"/>
                </a:solidFill>
              </a:rPr>
              <a:t>3</a:t>
            </a:r>
            <a:endParaRPr lang="en-US" sz="8000" b="1" dirty="0">
              <a:solidFill>
                <a:srgbClr val="D71921"/>
              </a:solidFill>
            </a:endParaRPr>
          </a:p>
        </p:txBody>
      </p:sp>
      <p:sp>
        <p:nvSpPr>
          <p:cNvPr id="2055" name="TextBox 7"/>
          <p:cNvSpPr txBox="1">
            <a:spLocks noChangeArrowheads="1"/>
          </p:cNvSpPr>
          <p:nvPr/>
        </p:nvSpPr>
        <p:spPr bwMode="auto">
          <a:xfrm>
            <a:off x="3657600" y="185807"/>
            <a:ext cx="381217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 smtClean="0"/>
              <a:t>Differentiation</a:t>
            </a:r>
            <a:endParaRPr lang="en-US" sz="4000" b="1" dirty="0">
              <a:solidFill>
                <a:srgbClr val="807296"/>
              </a:solidFill>
            </a:endParaRPr>
          </a:p>
        </p:txBody>
      </p:sp>
      <p:pic>
        <p:nvPicPr>
          <p:cNvPr id="22" name="Picture 21" descr="Picture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1074" y="1143000"/>
            <a:ext cx="8290560" cy="48707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1143000" y="2998788"/>
            <a:ext cx="7239000" cy="855662"/>
          </a:xfrm>
        </p:spPr>
        <p:txBody>
          <a:bodyPr/>
          <a:lstStyle/>
          <a:p>
            <a:pPr marL="350838" indent="-350838" algn="ctr" eaLnBrk="0" hangingPunct="0">
              <a:spcBef>
                <a:spcPct val="50000"/>
              </a:spcBef>
              <a:buClr>
                <a:srgbClr val="009BAE"/>
              </a:buClr>
              <a:buFont typeface="Wingdings" pitchFamily="2" charset="2"/>
              <a:buNone/>
            </a:pPr>
            <a:r>
              <a:rPr lang="en-US" sz="4000" dirty="0"/>
              <a:t>Implicit Differentiation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/>
              <a:t>Implicit Differentiation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In Example 2, note that implicit differentiation can produce an expression for </a:t>
            </a:r>
            <a:r>
              <a:rPr lang="en-US" i="1" dirty="0" err="1"/>
              <a:t>dy</a:t>
            </a:r>
            <a:r>
              <a:rPr lang="en-US" dirty="0"/>
              <a:t>/</a:t>
            </a:r>
            <a:r>
              <a:rPr lang="en-US" i="1" dirty="0" err="1"/>
              <a:t>dx</a:t>
            </a:r>
            <a:r>
              <a:rPr lang="en-US" dirty="0"/>
              <a:t> that contains both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390" y="1485900"/>
            <a:ext cx="830961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/>
              <a:t>Example 2 – </a:t>
            </a:r>
            <a:r>
              <a:rPr lang="en-US" i="1"/>
              <a:t>Implicit Differentiation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Find </a:t>
            </a:r>
            <a:r>
              <a:rPr lang="en-US" i="1" dirty="0" err="1"/>
              <a:t>dy</a:t>
            </a:r>
            <a:r>
              <a:rPr lang="en-US" dirty="0"/>
              <a:t>/</a:t>
            </a:r>
            <a:r>
              <a:rPr lang="en-US" i="1" dirty="0" err="1"/>
              <a:t>dx</a:t>
            </a:r>
            <a:r>
              <a:rPr lang="en-US" dirty="0"/>
              <a:t> given that </a:t>
            </a:r>
            <a:r>
              <a:rPr lang="en-US" i="1" dirty="0"/>
              <a:t>y</a:t>
            </a:r>
            <a:r>
              <a:rPr lang="en-US" baseline="30000" dirty="0"/>
              <a:t>3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baseline="30000" dirty="0"/>
              <a:t>2</a:t>
            </a:r>
            <a:r>
              <a:rPr lang="en-US" dirty="0"/>
              <a:t> – 5</a:t>
            </a:r>
            <a:r>
              <a:rPr lang="en-US" i="1" dirty="0"/>
              <a:t>y </a:t>
            </a:r>
            <a:r>
              <a:rPr lang="en-US" dirty="0"/>
              <a:t>–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= –4.</a:t>
            </a:r>
          </a:p>
          <a:p>
            <a:pPr marL="0" indent="0"/>
            <a:endParaRPr lang="en-US" dirty="0"/>
          </a:p>
          <a:p>
            <a:pPr marL="0" indent="0"/>
            <a:r>
              <a:rPr lang="el-GR" dirty="0">
                <a:solidFill>
                  <a:srgbClr val="D71921"/>
                </a:solidFill>
              </a:rPr>
              <a:t>Solution</a:t>
            </a:r>
            <a:r>
              <a:rPr lang="en-US" dirty="0">
                <a:solidFill>
                  <a:srgbClr val="D71921"/>
                </a:solidFill>
              </a:rPr>
              <a:t>:</a:t>
            </a:r>
          </a:p>
          <a:p>
            <a:pPr marL="0" indent="0"/>
            <a:r>
              <a:rPr lang="en-US" b="1" dirty="0"/>
              <a:t>1. </a:t>
            </a:r>
            <a:r>
              <a:rPr lang="en-US" dirty="0"/>
              <a:t>Differentiate both sides of the equation with respect to 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  <p:pic>
        <p:nvPicPr>
          <p:cNvPr id="99344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9825" y="3200400"/>
            <a:ext cx="44338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46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" y="4110038"/>
            <a:ext cx="6134100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47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95475" y="5105400"/>
            <a:ext cx="4214813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/>
              <a:t>Example 2 – </a:t>
            </a:r>
            <a:r>
              <a:rPr lang="en-US" i="1"/>
              <a:t>Solution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dirty="0"/>
              <a:t>Collect the </a:t>
            </a:r>
            <a:r>
              <a:rPr lang="en-US" i="1" dirty="0" err="1"/>
              <a:t>dy</a:t>
            </a:r>
            <a:r>
              <a:rPr lang="en-US" dirty="0"/>
              <a:t>/</a:t>
            </a:r>
            <a:r>
              <a:rPr lang="en-US" i="1" dirty="0" err="1"/>
              <a:t>dx</a:t>
            </a:r>
            <a:r>
              <a:rPr lang="en-US" dirty="0"/>
              <a:t> terms on the left side of the </a:t>
            </a:r>
            <a:r>
              <a:rPr lang="en-US" dirty="0" smtClean="0"/>
              <a:t>equation    </a:t>
            </a:r>
            <a:br>
              <a:rPr lang="en-US" dirty="0" smtClean="0"/>
            </a:br>
            <a:r>
              <a:rPr lang="en-US" dirty="0" smtClean="0"/>
              <a:t>    and move all other terms to the right side of the </a:t>
            </a:r>
            <a:br>
              <a:rPr lang="en-US" dirty="0" smtClean="0"/>
            </a:br>
            <a:r>
              <a:rPr lang="en-US" dirty="0" smtClean="0"/>
              <a:t>    equation.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sz="1200" dirty="0"/>
          </a:p>
          <a:p>
            <a:pPr marL="0" indent="0"/>
            <a:r>
              <a:rPr lang="en-US" b="1" dirty="0"/>
              <a:t>3. </a:t>
            </a:r>
            <a:r>
              <a:rPr lang="en-US" dirty="0"/>
              <a:t>Factor </a:t>
            </a:r>
            <a:r>
              <a:rPr lang="en-US" i="1" dirty="0" err="1"/>
              <a:t>dy</a:t>
            </a:r>
            <a:r>
              <a:rPr lang="en-US" dirty="0"/>
              <a:t>/</a:t>
            </a:r>
            <a:r>
              <a:rPr lang="en-US" i="1" dirty="0" err="1"/>
              <a:t>dx</a:t>
            </a:r>
            <a:r>
              <a:rPr lang="en-US" dirty="0"/>
              <a:t> out of the left side of the equation.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sz="1200" dirty="0"/>
          </a:p>
          <a:p>
            <a:pPr marL="0" indent="0"/>
            <a:r>
              <a:rPr lang="en-US" b="1" dirty="0"/>
              <a:t>4. </a:t>
            </a:r>
            <a:r>
              <a:rPr lang="en-US" dirty="0"/>
              <a:t>Solve for </a:t>
            </a:r>
            <a:r>
              <a:rPr lang="en-US" i="1" dirty="0" err="1"/>
              <a:t>dy</a:t>
            </a:r>
            <a:r>
              <a:rPr lang="en-US" dirty="0"/>
              <a:t>/</a:t>
            </a:r>
            <a:r>
              <a:rPr lang="en-US" i="1" dirty="0" err="1"/>
              <a:t>dx</a:t>
            </a:r>
            <a:r>
              <a:rPr lang="en-US" dirty="0"/>
              <a:t> by dividing by (3</a:t>
            </a:r>
            <a:r>
              <a:rPr lang="en-US" i="1" dirty="0"/>
              <a:t>y</a:t>
            </a:r>
            <a:r>
              <a:rPr lang="en-US" baseline="30000" dirty="0"/>
              <a:t>2</a:t>
            </a:r>
            <a:r>
              <a:rPr lang="en-US" dirty="0"/>
              <a:t> + 2</a:t>
            </a:r>
            <a:r>
              <a:rPr lang="en-US" i="1" dirty="0"/>
              <a:t>y </a:t>
            </a:r>
            <a:r>
              <a:rPr lang="en-US" dirty="0"/>
              <a:t>– 5).</a:t>
            </a:r>
          </a:p>
        </p:txBody>
      </p:sp>
      <p:pic>
        <p:nvPicPr>
          <p:cNvPr id="10138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7825" y="2700338"/>
            <a:ext cx="36385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8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4700" y="4308475"/>
            <a:ext cx="31988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8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19313" y="5795963"/>
            <a:ext cx="2605087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8229600" y="776288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cont’d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To see how you can use an </a:t>
            </a:r>
            <a:r>
              <a:rPr lang="en-US" i="1" dirty="0"/>
              <a:t>implicit derivative</a:t>
            </a:r>
            <a:r>
              <a:rPr lang="en-US" dirty="0"/>
              <a:t>, consider the graph shown in Figure </a:t>
            </a:r>
            <a:r>
              <a:rPr lang="en-US" dirty="0" smtClean="0"/>
              <a:t>3.26.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Point on Graph    Slope of Graph</a:t>
            </a:r>
          </a:p>
          <a:p>
            <a:pPr marL="0" indent="0"/>
            <a:r>
              <a:rPr lang="en-US" dirty="0"/>
              <a:t>(2, 0)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(1, –3)</a:t>
            </a:r>
          </a:p>
          <a:p>
            <a:pPr marL="0" indent="0"/>
            <a:endParaRPr lang="en-US" i="1" dirty="0"/>
          </a:p>
          <a:p>
            <a:pPr marL="0" indent="0"/>
            <a:r>
              <a:rPr lang="en-US" i="1" dirty="0"/>
              <a:t>x </a:t>
            </a:r>
            <a:r>
              <a:rPr lang="en-US" dirty="0"/>
              <a:t>= 0                              0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(1, 1)                         Undefined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6277428" y="5745162"/>
            <a:ext cx="989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Figure </a:t>
            </a:r>
            <a:r>
              <a:rPr lang="en-US" sz="1200" b="1" dirty="0" smtClean="0"/>
              <a:t>3.26</a:t>
            </a:r>
            <a:endParaRPr lang="en-US" sz="1200" b="1" dirty="0"/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5663" y="3243263"/>
            <a:ext cx="5667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0775" y="4011613"/>
            <a:ext cx="30162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2651760"/>
            <a:ext cx="3352800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/>
              <a:t>Implicit Differentiation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 implicit equation</a:t>
            </a:r>
          </a:p>
          <a:p>
            <a:pPr marL="0" indent="0"/>
            <a:endParaRPr lang="en-US" sz="1000" dirty="0"/>
          </a:p>
          <a:p>
            <a:pPr marL="0" indent="0"/>
            <a:r>
              <a:rPr lang="en-US" i="1" dirty="0"/>
              <a:t>	 y</a:t>
            </a:r>
            <a:r>
              <a:rPr lang="en-US" baseline="30000" dirty="0"/>
              <a:t>3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baseline="30000" dirty="0"/>
              <a:t>2</a:t>
            </a:r>
            <a:r>
              <a:rPr lang="en-US" dirty="0"/>
              <a:t> – 5</a:t>
            </a:r>
            <a:r>
              <a:rPr lang="en-US" i="1" dirty="0"/>
              <a:t>y </a:t>
            </a:r>
            <a:r>
              <a:rPr lang="en-US" dirty="0"/>
              <a:t>–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= –4</a:t>
            </a:r>
          </a:p>
          <a:p>
            <a:pPr marL="0" indent="0"/>
            <a:endParaRPr lang="en-US" sz="1000" dirty="0"/>
          </a:p>
          <a:p>
            <a:pPr marL="0" indent="0"/>
            <a:r>
              <a:rPr lang="en-US" dirty="0"/>
              <a:t>has the derivative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sz="800" dirty="0"/>
          </a:p>
          <a:p>
            <a:pPr marL="0" indent="0"/>
            <a:r>
              <a:rPr lang="en-US" dirty="0"/>
              <a:t>From the graph, you can see that </a:t>
            </a:r>
            <a:r>
              <a:rPr lang="en-US" i="1" dirty="0"/>
              <a:t>y</a:t>
            </a:r>
            <a:r>
              <a:rPr lang="en-US" dirty="0"/>
              <a:t> is not a function of </a:t>
            </a:r>
            <a:r>
              <a:rPr lang="en-US" i="1" dirty="0"/>
              <a:t>x</a:t>
            </a:r>
            <a:r>
              <a:rPr lang="en-US" dirty="0"/>
              <a:t>. Even so, the derivative found in Example 2 gives a formula for the slope of the tangent line at a point on this graph. </a:t>
            </a:r>
          </a:p>
          <a:p>
            <a:pPr marL="0" indent="0"/>
            <a:endParaRPr lang="en-US" sz="1200" dirty="0"/>
          </a:p>
          <a:p>
            <a:pPr marL="0" indent="0"/>
            <a:r>
              <a:rPr lang="en-US" dirty="0"/>
              <a:t>The slopes at several points on the graph are shown to the left of the graph.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200400"/>
            <a:ext cx="262985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/>
              <a:t>Implicit Differentiation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It is meaningless to solve for </a:t>
            </a:r>
            <a:r>
              <a:rPr lang="en-US" i="1" dirty="0" err="1"/>
              <a:t>dy</a:t>
            </a:r>
            <a:r>
              <a:rPr lang="en-US" dirty="0"/>
              <a:t>/</a:t>
            </a:r>
            <a:r>
              <a:rPr lang="en-US" i="1" dirty="0" err="1"/>
              <a:t>dx</a:t>
            </a:r>
            <a:r>
              <a:rPr lang="en-US" dirty="0"/>
              <a:t> in an equation that has no solution points. (For example,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baseline="30000" dirty="0"/>
              <a:t>2</a:t>
            </a:r>
            <a:r>
              <a:rPr lang="en-US" dirty="0"/>
              <a:t> = –4 has no solution points.) 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dirty="0"/>
              <a:t>If, however, a segment of a graph can be represented by a differentiable function, </a:t>
            </a:r>
            <a:r>
              <a:rPr lang="en-US" dirty="0" smtClean="0"/>
              <a:t>then </a:t>
            </a:r>
            <a:r>
              <a:rPr lang="en-US" i="1" dirty="0" err="1" smtClean="0"/>
              <a:t>dy</a:t>
            </a:r>
            <a:r>
              <a:rPr lang="en-US" dirty="0" smtClean="0"/>
              <a:t>/</a:t>
            </a:r>
            <a:r>
              <a:rPr lang="en-US" i="1" dirty="0" err="1" smtClean="0"/>
              <a:t>dx</a:t>
            </a:r>
            <a:r>
              <a:rPr lang="en-US" dirty="0" smtClean="0"/>
              <a:t> </a:t>
            </a:r>
            <a:r>
              <a:rPr lang="en-US" dirty="0"/>
              <a:t>will have meaning as the slope at each point on the segment. 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dirty="0"/>
              <a:t>Recall that a function is not differentiable at </a:t>
            </a:r>
            <a:r>
              <a:rPr lang="en-US" dirty="0" smtClean="0"/>
              <a:t>(a) </a:t>
            </a:r>
            <a:r>
              <a:rPr lang="en-US" dirty="0"/>
              <a:t>points with vertical tangents and </a:t>
            </a:r>
            <a:r>
              <a:rPr lang="en-US" dirty="0" smtClean="0"/>
              <a:t>(b) </a:t>
            </a:r>
            <a:r>
              <a:rPr lang="en-US" dirty="0"/>
              <a:t>points at which the function is not continuous.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/>
              <a:t>Implicit Differentiation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idx="1"/>
          </p:nvPr>
        </p:nvSpPr>
        <p:spPr>
          <a:xfrm>
            <a:off x="1143000" y="2998788"/>
            <a:ext cx="7239000" cy="855662"/>
          </a:xfrm>
        </p:spPr>
        <p:txBody>
          <a:bodyPr/>
          <a:lstStyle/>
          <a:p>
            <a:pPr marL="350838" indent="-350838" algn="ctr" eaLnBrk="0" hangingPunct="0">
              <a:spcBef>
                <a:spcPct val="50000"/>
              </a:spcBef>
              <a:buClr>
                <a:srgbClr val="009BAE"/>
              </a:buClr>
              <a:buFont typeface="Wingdings" pitchFamily="2" charset="2"/>
              <a:buNone/>
            </a:pPr>
            <a:r>
              <a:rPr lang="en-US" sz="4000" dirty="0"/>
              <a:t>Logarithmic Differentiation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Logarithmic Differentiation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On occasion, it is convenient to use logarithms as aids in differentiating nonlogarithmic functions. This procedure is called </a:t>
            </a:r>
            <a:r>
              <a:rPr lang="en-US" b="1" dirty="0"/>
              <a:t>logarithmic differentiation</a:t>
            </a:r>
            <a:r>
              <a:rPr lang="en-US" dirty="0"/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500" dirty="0"/>
              <a:t>Example 9 – </a:t>
            </a:r>
            <a:r>
              <a:rPr lang="en-US" sz="3500" i="1" dirty="0"/>
              <a:t>Logarithmic Differentiation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Find the derivative of</a:t>
            </a:r>
          </a:p>
          <a:p>
            <a:pPr marL="0" indent="0"/>
            <a:endParaRPr lang="en-US" dirty="0"/>
          </a:p>
          <a:p>
            <a:pPr marL="0" indent="0"/>
            <a:r>
              <a:rPr lang="el-GR" dirty="0">
                <a:solidFill>
                  <a:srgbClr val="D71921"/>
                </a:solidFill>
              </a:rPr>
              <a:t>Solution</a:t>
            </a:r>
            <a:r>
              <a:rPr lang="en-US" dirty="0">
                <a:solidFill>
                  <a:srgbClr val="D71921"/>
                </a:solidFill>
              </a:rPr>
              <a:t>:</a:t>
            </a:r>
          </a:p>
          <a:p>
            <a:r>
              <a:rPr lang="en-US" dirty="0"/>
              <a:t>Note that </a:t>
            </a:r>
            <a:r>
              <a:rPr lang="en-US" i="1" dirty="0"/>
              <a:t>y </a:t>
            </a:r>
            <a:r>
              <a:rPr lang="en-US" dirty="0"/>
              <a:t>&gt; 0 </a:t>
            </a:r>
            <a:r>
              <a:rPr lang="en-US" dirty="0" smtClean="0"/>
              <a:t>for all x ≠ 2. So, </a:t>
            </a:r>
            <a:r>
              <a:rPr lang="en-US" dirty="0" err="1"/>
              <a:t>ln</a:t>
            </a:r>
            <a:r>
              <a:rPr lang="en-US" dirty="0"/>
              <a:t> </a:t>
            </a:r>
            <a:r>
              <a:rPr lang="en-US" i="1" dirty="0"/>
              <a:t>y </a:t>
            </a:r>
            <a:r>
              <a:rPr lang="en-US" dirty="0"/>
              <a:t>is defined. </a:t>
            </a:r>
            <a:r>
              <a:rPr lang="en-US" dirty="0" smtClean="0"/>
              <a:t>Begin by taking the natural logarithm of each side of the equation. Then apply logarithmic properties and differentiate implicitly. Finally</a:t>
            </a:r>
            <a:r>
              <a:rPr lang="en-US" dirty="0"/>
              <a:t>, solve for </a:t>
            </a:r>
            <a:r>
              <a:rPr lang="en-US" i="1" dirty="0"/>
              <a:t>y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/>
              <a:t>.</a:t>
            </a:r>
          </a:p>
          <a:p>
            <a:pPr marL="0" indent="0"/>
            <a:endParaRPr lang="en-US" dirty="0">
              <a:solidFill>
                <a:srgbClr val="0073AE"/>
              </a:solidFill>
            </a:endParaRP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3300" y="1295400"/>
            <a:ext cx="27051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5334000" y="5957887"/>
            <a:ext cx="3185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D008C"/>
                </a:solidFill>
              </a:rPr>
              <a:t>Take natural log of each side.</a:t>
            </a:r>
            <a:endParaRPr lang="en-US" dirty="0">
              <a:solidFill>
                <a:srgbClr val="ED008C"/>
              </a:solidFill>
            </a:endParaRPr>
          </a:p>
        </p:txBody>
      </p:sp>
      <p:pic>
        <p:nvPicPr>
          <p:cNvPr id="1054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622925"/>
            <a:ext cx="243205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410200" y="4800600"/>
            <a:ext cx="2540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D008C"/>
                </a:solidFill>
              </a:rPr>
              <a:t>Write original equation.</a:t>
            </a:r>
            <a:endParaRPr lang="en-US" dirty="0">
              <a:solidFill>
                <a:srgbClr val="ED008C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572000"/>
            <a:ext cx="27670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90600" y="2514600"/>
            <a:ext cx="7848600" cy="1524000"/>
          </a:xfrm>
          <a:prstGeom prst="roundRect">
            <a:avLst/>
          </a:prstGeom>
          <a:noFill/>
          <a:ln>
            <a:solidFill>
              <a:srgbClr val="D71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Copyright © Cengage Learning. All rights reserved.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5124" name="Text Box 38"/>
          <p:cNvSpPr txBox="1">
            <a:spLocks noChangeArrowheads="1"/>
          </p:cNvSpPr>
          <p:nvPr/>
        </p:nvSpPr>
        <p:spPr bwMode="auto">
          <a:xfrm>
            <a:off x="2531783" y="2921070"/>
            <a:ext cx="508055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dirty="0" smtClean="0">
                <a:solidFill>
                  <a:srgbClr val="E72D36"/>
                </a:solidFill>
                <a:latin typeface="Arial" charset="0"/>
              </a:rPr>
              <a:t>Implicit Differentiation</a:t>
            </a:r>
            <a:endParaRPr lang="en-US" sz="4000" dirty="0">
              <a:solidFill>
                <a:srgbClr val="E72D36"/>
              </a:solidFill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9088" y="2895600"/>
            <a:ext cx="1295400" cy="762000"/>
          </a:xfrm>
          <a:prstGeom prst="roundRect">
            <a:avLst/>
          </a:prstGeom>
          <a:solidFill>
            <a:srgbClr val="D7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26" name="Text Box 31"/>
          <p:cNvSpPr txBox="1">
            <a:spLocks noChangeArrowheads="1"/>
          </p:cNvSpPr>
          <p:nvPr/>
        </p:nvSpPr>
        <p:spPr bwMode="auto">
          <a:xfrm>
            <a:off x="522288" y="2925763"/>
            <a:ext cx="89058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Arial" charset="0"/>
              </a:rPr>
              <a:t>3.5</a:t>
            </a:r>
            <a:endParaRPr lang="en-US" sz="4000" b="1" dirty="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/>
              <a:t>Example 9 – </a:t>
            </a:r>
            <a:r>
              <a:rPr lang="en-US" i="1"/>
              <a:t>Solution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>
                <a:solidFill>
                  <a:srgbClr val="0073AE"/>
                </a:solidFill>
              </a:rPr>
              <a:t> </a:t>
            </a: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5830888" y="28194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D008C"/>
                </a:solidFill>
              </a:rPr>
              <a:t>Differentiate.</a:t>
            </a: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5962650" y="4191000"/>
            <a:ext cx="104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D008C"/>
                </a:solidFill>
              </a:rPr>
              <a:t>Simplify.</a:t>
            </a: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6019800" y="5424487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ED008C"/>
                </a:solidFill>
              </a:rPr>
              <a:t>Solve for </a:t>
            </a:r>
            <a:r>
              <a:rPr lang="en-US" i="1" dirty="0">
                <a:solidFill>
                  <a:srgbClr val="ED008C"/>
                </a:solidFill>
              </a:rPr>
              <a:t>y</a:t>
            </a:r>
            <a:r>
              <a:rPr lang="en-US" sz="800" i="1" dirty="0">
                <a:solidFill>
                  <a:srgbClr val="ED008C"/>
                </a:solidFill>
              </a:rPr>
              <a:t> </a:t>
            </a:r>
            <a:r>
              <a:rPr lang="en-US" dirty="0">
                <a:solidFill>
                  <a:srgbClr val="ED008C"/>
                </a:solidFill>
                <a:sym typeface="Symbol" pitchFamily="18" charset="2"/>
              </a:rPr>
              <a:t></a:t>
            </a:r>
            <a:r>
              <a:rPr lang="en-US" dirty="0">
                <a:solidFill>
                  <a:srgbClr val="ED008C"/>
                </a:solidFill>
              </a:rPr>
              <a:t>.</a:t>
            </a:r>
          </a:p>
        </p:txBody>
      </p:sp>
      <p:pic>
        <p:nvPicPr>
          <p:cNvPr id="106510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2" y="2590800"/>
            <a:ext cx="381158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12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5850" y="5272087"/>
            <a:ext cx="32178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8229600" y="776288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chemeClr val="accent3"/>
                </a:solidFill>
              </a:rPr>
              <a:t>cont’d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708650" y="1600200"/>
            <a:ext cx="244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D008C"/>
                </a:solidFill>
              </a:rPr>
              <a:t>Logarithmic properties</a:t>
            </a: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1447800"/>
            <a:ext cx="43053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4033837"/>
            <a:ext cx="2586038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5" grpId="0"/>
      <p:bldP spid="106506" grpId="0"/>
      <p:bldP spid="10650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>
                <a:solidFill>
                  <a:srgbClr val="0073AE"/>
                </a:solidFill>
              </a:rPr>
              <a:t> </a:t>
            </a: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5830888" y="1782762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D008C"/>
                </a:solidFill>
              </a:rPr>
              <a:t>Substitute for </a:t>
            </a:r>
            <a:r>
              <a:rPr lang="en-US" i="1" dirty="0">
                <a:solidFill>
                  <a:srgbClr val="ED008C"/>
                </a:solidFill>
              </a:rPr>
              <a:t>y</a:t>
            </a:r>
            <a:r>
              <a:rPr lang="en-US" dirty="0">
                <a:solidFill>
                  <a:srgbClr val="ED008C"/>
                </a:solidFill>
              </a:rPr>
              <a:t>.</a:t>
            </a: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5830888" y="3048000"/>
            <a:ext cx="104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ED008C"/>
                </a:solidFill>
              </a:rPr>
              <a:t>Simplify.</a:t>
            </a:r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8229600" y="776288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chemeClr val="accent3"/>
                </a:solidFill>
              </a:rPr>
              <a:t>cont’d</a:t>
            </a:r>
          </a:p>
        </p:txBody>
      </p:sp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463" y="1524000"/>
            <a:ext cx="380206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2947987"/>
            <a:ext cx="31813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/>
              <a:t>Example 9 – </a:t>
            </a:r>
            <a:r>
              <a:rPr lang="en-US" i="1"/>
              <a:t>Solution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455612" y="349249"/>
            <a:ext cx="8311896" cy="70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4000">
                <a:solidFill>
                  <a:srgbClr val="FFFFFF"/>
                </a:solidFill>
                <a:latin typeface="Arial" charset="0"/>
              </a:rPr>
              <a:t>Objectives</a:t>
            </a:r>
          </a:p>
        </p:txBody>
      </p:sp>
      <p:sp>
        <p:nvSpPr>
          <p:cNvPr id="6147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Distinguish between functions written in implicit form and explicit form.</a:t>
            </a:r>
          </a:p>
          <a:p>
            <a:pPr marL="457200" indent="-457200" eaLnBrk="1" hangingPunct="1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endParaRPr lang="en-US" sz="2800" dirty="0" smtClean="0"/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Use implicit differentiation to find the derivative of a function.</a:t>
            </a:r>
          </a:p>
          <a:p>
            <a:pPr marL="457200" indent="-457200" eaLnBrk="1" hangingPunct="1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endParaRPr lang="en-US" sz="2800" dirty="0" smtClean="0"/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Find derivatives of functions using logarithmic differentiation.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5613" y="31988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  <a:latin typeface="Arial" charset="0"/>
              </a:rPr>
              <a:t>Implicit and Explicit Functions</a:t>
            </a:r>
            <a:endParaRPr lang="en-US" sz="40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Implicit and Explicit Functions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Up to this point, most functions have been expressed in </a:t>
            </a:r>
            <a:r>
              <a:rPr lang="en-US" b="1" dirty="0"/>
              <a:t>explicit form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For example, in the </a:t>
            </a:r>
            <a:r>
              <a:rPr lang="en-US" dirty="0" smtClean="0"/>
              <a:t>equation </a:t>
            </a:r>
            <a:r>
              <a:rPr lang="en-US" i="1" dirty="0" smtClean="0"/>
              <a:t>y </a:t>
            </a:r>
            <a:r>
              <a:rPr lang="en-US" dirty="0"/>
              <a:t>= 3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– </a:t>
            </a:r>
            <a:r>
              <a:rPr lang="en-US" dirty="0" smtClean="0"/>
              <a:t>5, the </a:t>
            </a:r>
            <a:r>
              <a:rPr lang="en-US" dirty="0"/>
              <a:t>variable </a:t>
            </a:r>
            <a:r>
              <a:rPr lang="en-US" i="1" dirty="0"/>
              <a:t>y</a:t>
            </a:r>
            <a:r>
              <a:rPr lang="en-US" dirty="0"/>
              <a:t> is explicitly written as a function of </a:t>
            </a:r>
            <a:r>
              <a:rPr lang="en-US" i="1" dirty="0"/>
              <a:t>x</a:t>
            </a:r>
            <a:r>
              <a:rPr lang="en-US" dirty="0"/>
              <a:t>. Some functions, however, are only implied</a:t>
            </a:r>
            <a:r>
              <a:rPr lang="en-US" i="1" dirty="0"/>
              <a:t> </a:t>
            </a:r>
            <a:r>
              <a:rPr lang="en-US" dirty="0"/>
              <a:t>by an equation. 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dirty="0"/>
              <a:t>For instance, the function </a:t>
            </a:r>
            <a:r>
              <a:rPr lang="en-US" i="1" dirty="0"/>
              <a:t>y </a:t>
            </a:r>
            <a:r>
              <a:rPr lang="en-US" dirty="0"/>
              <a:t>= 1/</a:t>
            </a:r>
            <a:r>
              <a:rPr lang="en-US" i="1" dirty="0"/>
              <a:t>x</a:t>
            </a:r>
            <a:r>
              <a:rPr lang="en-US" dirty="0"/>
              <a:t> is defined </a:t>
            </a:r>
            <a:r>
              <a:rPr lang="en-US" b="1" dirty="0"/>
              <a:t>implicitly </a:t>
            </a:r>
            <a:r>
              <a:rPr lang="en-US" dirty="0"/>
              <a:t>by the equation </a:t>
            </a:r>
            <a:endParaRPr lang="en-US" dirty="0" smtClean="0"/>
          </a:p>
          <a:p>
            <a:pPr marL="0" indent="0"/>
            <a:r>
              <a:rPr lang="en-US" i="1" dirty="0" smtClean="0"/>
              <a:t>                               </a:t>
            </a:r>
            <a:r>
              <a:rPr lang="en-US" i="1" dirty="0" err="1" smtClean="0"/>
              <a:t>xy</a:t>
            </a:r>
            <a:r>
              <a:rPr lang="en-US" i="1" dirty="0" smtClean="0"/>
              <a:t> </a:t>
            </a:r>
            <a:r>
              <a:rPr lang="en-US" dirty="0"/>
              <a:t>= 1. </a:t>
            </a:r>
          </a:p>
          <a:p>
            <a:pPr marL="0" indent="0"/>
            <a:endParaRPr lang="en-US" sz="1400" dirty="0"/>
          </a:p>
          <a:p>
            <a:r>
              <a:rPr lang="en-US" dirty="0" smtClean="0"/>
              <a:t>To find </a:t>
            </a:r>
            <a:r>
              <a:rPr lang="en-US" i="1" dirty="0" err="1"/>
              <a:t>dy</a:t>
            </a:r>
            <a:r>
              <a:rPr lang="en-US" dirty="0"/>
              <a:t>/</a:t>
            </a:r>
            <a:r>
              <a:rPr lang="en-US" i="1" dirty="0" err="1"/>
              <a:t>dx</a:t>
            </a:r>
            <a:r>
              <a:rPr lang="en-US" dirty="0"/>
              <a:t> for this equation. </a:t>
            </a:r>
            <a:r>
              <a:rPr lang="en-US" dirty="0" smtClean="0"/>
              <a:t>you can write </a:t>
            </a:r>
            <a:r>
              <a:rPr lang="en-US" i="1" dirty="0" smtClean="0"/>
              <a:t>y </a:t>
            </a:r>
            <a:r>
              <a:rPr lang="en-US" dirty="0" smtClean="0"/>
              <a:t>explicitly as a function of </a:t>
            </a:r>
            <a:r>
              <a:rPr lang="en-US" i="1" dirty="0" smtClean="0"/>
              <a:t>x </a:t>
            </a:r>
            <a:r>
              <a:rPr lang="en-US" dirty="0" smtClean="0"/>
              <a:t>and then differentiate.</a:t>
            </a:r>
            <a:endParaRPr lang="en-US" dirty="0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4953000" y="4114574"/>
            <a:ext cx="1428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D008C"/>
                </a:solidFill>
              </a:rPr>
              <a:t>Implicit form</a:t>
            </a:r>
            <a:endParaRPr lang="en-US" dirty="0">
              <a:solidFill>
                <a:srgbClr val="ED008C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i="1" dirty="0"/>
              <a:t>    </a:t>
            </a:r>
            <a:r>
              <a:rPr lang="en-US" b="1" dirty="0"/>
              <a:t>Implicit Form          Explicit Form               Derivative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This strategy works whenever you can solve for the function explicitly.</a:t>
            </a:r>
          </a:p>
          <a:p>
            <a:pPr marL="0" indent="0"/>
            <a:endParaRPr lang="en-US" sz="1200" dirty="0"/>
          </a:p>
          <a:p>
            <a:pPr marL="0" indent="0"/>
            <a:r>
              <a:rPr lang="en-US" dirty="0"/>
              <a:t>You cannot, however, use this procedure when you are unable to solve for </a:t>
            </a:r>
            <a:r>
              <a:rPr lang="en-US" i="1" dirty="0"/>
              <a:t>y</a:t>
            </a:r>
            <a:r>
              <a:rPr lang="en-US" dirty="0"/>
              <a:t> as a function of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 marL="0" indent="0"/>
            <a:endParaRPr lang="en-US" sz="1200" dirty="0"/>
          </a:p>
          <a:p>
            <a:r>
              <a:rPr lang="en-US" dirty="0"/>
              <a:t>For instance, how would you find </a:t>
            </a:r>
            <a:r>
              <a:rPr lang="en-US" i="1" dirty="0" err="1"/>
              <a:t>dy</a:t>
            </a:r>
            <a:r>
              <a:rPr lang="en-US" dirty="0"/>
              <a:t>/</a:t>
            </a:r>
            <a:r>
              <a:rPr lang="en-US" i="1" dirty="0" err="1"/>
              <a:t>dx</a:t>
            </a:r>
            <a:r>
              <a:rPr lang="en-US" dirty="0"/>
              <a:t> for the equation </a:t>
            </a:r>
            <a:br>
              <a:rPr lang="en-US" dirty="0"/>
            </a:b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– 2</a:t>
            </a:r>
            <a:r>
              <a:rPr lang="en-US" i="1" dirty="0"/>
              <a:t>y</a:t>
            </a:r>
            <a:r>
              <a:rPr lang="en-US" baseline="30000" dirty="0"/>
              <a:t>3</a:t>
            </a:r>
            <a:r>
              <a:rPr lang="en-US" dirty="0"/>
              <a:t> + 4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dirty="0" smtClean="0"/>
              <a:t>2? For this equation, </a:t>
            </a:r>
            <a:r>
              <a:rPr lang="en-US" dirty="0"/>
              <a:t>it is </a:t>
            </a:r>
            <a:r>
              <a:rPr lang="en-US" dirty="0" smtClean="0"/>
              <a:t>difficult </a:t>
            </a:r>
            <a:r>
              <a:rPr lang="en-US" dirty="0"/>
              <a:t>to express </a:t>
            </a:r>
            <a:r>
              <a:rPr lang="en-US" i="1" dirty="0"/>
              <a:t>y</a:t>
            </a:r>
            <a:r>
              <a:rPr lang="en-US" dirty="0"/>
              <a:t> as a function of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 smtClean="0"/>
              <a:t>explicitly. </a:t>
            </a:r>
            <a:r>
              <a:rPr lang="en-US" dirty="0"/>
              <a:t>To </a:t>
            </a:r>
            <a:r>
              <a:rPr lang="en-US" dirty="0" smtClean="0"/>
              <a:t>find </a:t>
            </a:r>
            <a:r>
              <a:rPr lang="en-US" i="1" dirty="0" err="1" smtClean="0"/>
              <a:t>dy</a:t>
            </a:r>
            <a:r>
              <a:rPr lang="en-US" dirty="0" smtClean="0"/>
              <a:t>/</a:t>
            </a:r>
            <a:r>
              <a:rPr lang="en-US" i="1" dirty="0" err="1" smtClean="0"/>
              <a:t>dx</a:t>
            </a:r>
            <a:r>
              <a:rPr lang="en-US" dirty="0" smtClean="0"/>
              <a:t>, </a:t>
            </a:r>
            <a:r>
              <a:rPr lang="en-US" dirty="0"/>
              <a:t>you can use </a:t>
            </a:r>
            <a:r>
              <a:rPr lang="en-US" b="1" dirty="0"/>
              <a:t>implicit differentiation</a:t>
            </a:r>
            <a:r>
              <a:rPr lang="en-US" dirty="0"/>
              <a:t>.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8238" y="2182813"/>
            <a:ext cx="939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0275" y="2014538"/>
            <a:ext cx="1749425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1981200"/>
            <a:ext cx="26035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Implicit and Explicit Functions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To understand how to find </a:t>
            </a:r>
            <a:r>
              <a:rPr lang="en-US" i="1" dirty="0" err="1"/>
              <a:t>dy</a:t>
            </a:r>
            <a:r>
              <a:rPr lang="en-US" dirty="0"/>
              <a:t>/</a:t>
            </a:r>
            <a:r>
              <a:rPr lang="en-US" i="1" dirty="0" err="1"/>
              <a:t>dx</a:t>
            </a:r>
            <a:r>
              <a:rPr lang="en-US" dirty="0"/>
              <a:t> implicitly, you must realize that the differentiation is taking place </a:t>
            </a:r>
            <a:r>
              <a:rPr lang="en-US" i="1" dirty="0"/>
              <a:t>with respect to x</a:t>
            </a:r>
            <a:r>
              <a:rPr lang="en-US" dirty="0"/>
              <a:t>.</a:t>
            </a:r>
            <a:r>
              <a:rPr lang="en-US" i="1" dirty="0"/>
              <a:t> </a:t>
            </a:r>
          </a:p>
          <a:p>
            <a:pPr marL="0" indent="0"/>
            <a:endParaRPr lang="en-US" sz="1400" i="1" dirty="0"/>
          </a:p>
          <a:p>
            <a:r>
              <a:rPr lang="en-US" dirty="0" smtClean="0"/>
              <a:t>This means that when you differentiate terms involving </a:t>
            </a:r>
            <a:r>
              <a:rPr lang="en-US" i="1" dirty="0" smtClean="0"/>
              <a:t>x </a:t>
            </a:r>
            <a:r>
              <a:rPr lang="en-US" dirty="0" smtClean="0"/>
              <a:t>alone, you can differentiate as usual.</a:t>
            </a:r>
          </a:p>
          <a:p>
            <a:endParaRPr lang="en-US" sz="1400" dirty="0"/>
          </a:p>
          <a:p>
            <a:r>
              <a:rPr lang="en-US" dirty="0" smtClean="0"/>
              <a:t>However, when you differentiate terms involving </a:t>
            </a:r>
            <a:r>
              <a:rPr lang="en-US" i="1" dirty="0" smtClean="0"/>
              <a:t>y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you must apply the Chain Rule, because you are assuming that </a:t>
            </a:r>
            <a:r>
              <a:rPr lang="en-US" i="1" dirty="0" smtClean="0"/>
              <a:t>y</a:t>
            </a:r>
            <a:r>
              <a:rPr lang="en-US" dirty="0" smtClean="0"/>
              <a:t> is defined implicitly as a differentiable function of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Implicit and Explicit Functions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000"/>
              <a:t>Example 1 – </a:t>
            </a:r>
            <a:r>
              <a:rPr lang="en-US" sz="3000" i="1"/>
              <a:t>Differentiating with Respect to x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1" dirty="0"/>
              <a:t>a. </a:t>
            </a:r>
          </a:p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0" indent="0"/>
            <a:endParaRPr lang="en-US" sz="800" b="1" dirty="0"/>
          </a:p>
          <a:p>
            <a:pPr marL="0" indent="0"/>
            <a:r>
              <a:rPr lang="en-US" b="1" dirty="0"/>
              <a:t>b. </a:t>
            </a:r>
          </a:p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c.</a:t>
            </a:r>
            <a:endParaRPr lang="en-US" dirty="0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4670425" y="1490663"/>
            <a:ext cx="234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ED008C"/>
                </a:solidFill>
              </a:rPr>
              <a:t>Variables agree: use </a:t>
            </a:r>
            <a:br>
              <a:rPr lang="en-US">
                <a:solidFill>
                  <a:srgbClr val="ED008C"/>
                </a:solidFill>
              </a:rPr>
            </a:br>
            <a:r>
              <a:rPr lang="en-US">
                <a:solidFill>
                  <a:srgbClr val="ED008C"/>
                </a:solidFill>
              </a:rPr>
              <a:t>Simple Power Rule.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4670425" y="3338513"/>
            <a:ext cx="263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ED008C"/>
                </a:solidFill>
              </a:rPr>
              <a:t>Variables disagree: use </a:t>
            </a:r>
            <a:br>
              <a:rPr lang="en-US">
                <a:solidFill>
                  <a:srgbClr val="ED008C"/>
                </a:solidFill>
              </a:rPr>
            </a:br>
            <a:r>
              <a:rPr lang="en-US">
                <a:solidFill>
                  <a:srgbClr val="ED008C"/>
                </a:solidFill>
              </a:rPr>
              <a:t>Chain Rule.</a:t>
            </a:r>
          </a:p>
        </p:txBody>
      </p:sp>
      <p:grpSp>
        <p:nvGrpSpPr>
          <p:cNvPr id="94226" name="Group 18"/>
          <p:cNvGrpSpPr>
            <a:grpSpLocks/>
          </p:cNvGrpSpPr>
          <p:nvPr/>
        </p:nvGrpSpPr>
        <p:grpSpPr bwMode="auto">
          <a:xfrm>
            <a:off x="904875" y="1304925"/>
            <a:ext cx="1890713" cy="1373188"/>
            <a:chOff x="570" y="822"/>
            <a:chExt cx="1191" cy="865"/>
          </a:xfrm>
        </p:grpSpPr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637" y="1456"/>
              <a:ext cx="11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ED008C"/>
                  </a:solidFill>
                </a:rPr>
                <a:t>Variables agree</a:t>
              </a:r>
            </a:p>
          </p:txBody>
        </p:sp>
        <p:pic>
          <p:nvPicPr>
            <p:cNvPr id="9421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0" y="822"/>
              <a:ext cx="1146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4225" name="Group 17"/>
          <p:cNvGrpSpPr>
            <a:grpSpLocks/>
          </p:cNvGrpSpPr>
          <p:nvPr/>
        </p:nvGrpSpPr>
        <p:grpSpPr bwMode="auto">
          <a:xfrm>
            <a:off x="879475" y="2744788"/>
            <a:ext cx="2339975" cy="1889125"/>
            <a:chOff x="554" y="1729"/>
            <a:chExt cx="1474" cy="1190"/>
          </a:xfrm>
        </p:grpSpPr>
        <p:sp>
          <p:nvSpPr>
            <p:cNvPr id="94215" name="Rectangle 7"/>
            <p:cNvSpPr>
              <a:spLocks noChangeArrowheads="1"/>
            </p:cNvSpPr>
            <p:nvPr/>
          </p:nvSpPr>
          <p:spPr bwMode="auto">
            <a:xfrm>
              <a:off x="576" y="2688"/>
              <a:ext cx="1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ED008C"/>
                  </a:solidFill>
                </a:rPr>
                <a:t>Variables disagree</a:t>
              </a:r>
            </a:p>
          </p:txBody>
        </p:sp>
        <p:pic>
          <p:nvPicPr>
            <p:cNvPr id="94217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4" y="1926"/>
              <a:ext cx="1474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816" y="1734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ED008C"/>
                  </a:solidFill>
                </a:rPr>
                <a:t>u</a:t>
              </a:r>
              <a:r>
                <a:rPr lang="en-US" i="1" baseline="30000">
                  <a:solidFill>
                    <a:srgbClr val="ED008C"/>
                  </a:solidFill>
                </a:rPr>
                <a:t>n</a:t>
              </a:r>
            </a:p>
          </p:txBody>
        </p:sp>
        <p:sp>
          <p:nvSpPr>
            <p:cNvPr id="94220" name="Rectangle 12"/>
            <p:cNvSpPr>
              <a:spLocks noChangeArrowheads="1"/>
            </p:cNvSpPr>
            <p:nvPr/>
          </p:nvSpPr>
          <p:spPr bwMode="auto">
            <a:xfrm>
              <a:off x="1746" y="1729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ED008C"/>
                  </a:solidFill>
                </a:rPr>
                <a:t>u</a:t>
              </a:r>
              <a:r>
                <a:rPr lang="en-US" sz="800" i="1">
                  <a:solidFill>
                    <a:srgbClr val="ED008C"/>
                  </a:solidFill>
                </a:rPr>
                <a:t> </a:t>
              </a:r>
              <a:r>
                <a:rPr lang="en-US">
                  <a:solidFill>
                    <a:srgbClr val="ED008C"/>
                  </a:solidFill>
                  <a:sym typeface="Symbol" pitchFamily="18" charset="2"/>
                </a:rPr>
                <a:t></a:t>
              </a:r>
            </a:p>
          </p:txBody>
        </p:sp>
        <p:sp>
          <p:nvSpPr>
            <p:cNvPr id="94221" name="Rectangle 13"/>
            <p:cNvSpPr>
              <a:spLocks noChangeArrowheads="1"/>
            </p:cNvSpPr>
            <p:nvPr/>
          </p:nvSpPr>
          <p:spPr bwMode="auto">
            <a:xfrm>
              <a:off x="1296" y="1734"/>
              <a:ext cx="4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ED008C"/>
                  </a:solidFill>
                </a:rPr>
                <a:t>nu</a:t>
              </a:r>
              <a:r>
                <a:rPr lang="en-US" i="1" baseline="30000">
                  <a:solidFill>
                    <a:srgbClr val="ED008C"/>
                  </a:solidFill>
                </a:rPr>
                <a:t>n</a:t>
              </a:r>
              <a:r>
                <a:rPr lang="en-US" sz="1200" i="1" baseline="30000">
                  <a:solidFill>
                    <a:srgbClr val="ED008C"/>
                  </a:solidFill>
                </a:rPr>
                <a:t>  </a:t>
              </a:r>
              <a:r>
                <a:rPr lang="en-US" baseline="30000">
                  <a:solidFill>
                    <a:srgbClr val="ED008C"/>
                  </a:solidFill>
                </a:rPr>
                <a:t>–</a:t>
              </a:r>
              <a:r>
                <a:rPr lang="en-US" sz="1200" i="1" baseline="30000">
                  <a:solidFill>
                    <a:srgbClr val="ED008C"/>
                  </a:solidFill>
                </a:rPr>
                <a:t> </a:t>
              </a:r>
              <a:r>
                <a:rPr lang="en-US" baseline="30000">
                  <a:solidFill>
                    <a:srgbClr val="ED008C"/>
                  </a:solidFill>
                </a:rPr>
                <a:t>1</a:t>
              </a:r>
              <a:endParaRPr lang="en-US">
                <a:solidFill>
                  <a:srgbClr val="ED008C"/>
                </a:solidFill>
              </a:endParaRPr>
            </a:p>
          </p:txBody>
        </p:sp>
      </p:grpSp>
      <p:pic>
        <p:nvPicPr>
          <p:cNvPr id="9422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953000"/>
            <a:ext cx="305276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4670425" y="51054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ED008C"/>
                </a:solidFill>
              </a:rPr>
              <a:t>Chain Rule:</a:t>
            </a:r>
          </a:p>
        </p:txBody>
      </p:sp>
      <p:pic>
        <p:nvPicPr>
          <p:cNvPr id="94224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65825" y="5013325"/>
            <a:ext cx="1425575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4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94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4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4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/>
      <p:bldP spid="942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1"/>
              <a:t>d.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5810250" y="1557338"/>
            <a:ext cx="150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ED008C"/>
                </a:solidFill>
              </a:rPr>
              <a:t>Product Rule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5810250" y="2473325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ED008C"/>
                </a:solidFill>
              </a:rPr>
              <a:t>Chain Rule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5810250" y="3462338"/>
            <a:ext cx="104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ED008C"/>
                </a:solidFill>
              </a:rPr>
              <a:t>Simplify.</a:t>
            </a:r>
          </a:p>
        </p:txBody>
      </p:sp>
      <p:pic>
        <p:nvPicPr>
          <p:cNvPr id="9626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450" y="1343025"/>
            <a:ext cx="40227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6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5950" y="2238375"/>
            <a:ext cx="2522538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6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6588" y="3236913"/>
            <a:ext cx="194627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8229600" y="776288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000"/>
              <a:t>Example 1 – </a:t>
            </a:r>
            <a:r>
              <a:rPr lang="en-US" sz="3000" i="1"/>
              <a:t>Differentiating with Respect to x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/>
      <p:bldP spid="9626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cbf3042-b1a0-42e4-a5cb-d755198f9e1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ppt5C6A.tmp</Template>
  <TotalTime>1340</TotalTime>
  <Words>688</Words>
  <Application>Microsoft Office PowerPoint</Application>
  <PresentationFormat>On-screen Show (4:3)</PresentationFormat>
  <Paragraphs>142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sample</vt:lpstr>
      <vt:lpstr>Slide 1</vt:lpstr>
      <vt:lpstr>Slide 2</vt:lpstr>
      <vt:lpstr>Slide 3</vt:lpstr>
      <vt:lpstr>Slide 4</vt:lpstr>
      <vt:lpstr>Implicit and Explicit Functions</vt:lpstr>
      <vt:lpstr>Implicit and Explicit Functions</vt:lpstr>
      <vt:lpstr>Implicit and Explicit Functions</vt:lpstr>
      <vt:lpstr>Example 1 – Differentiating with Respect to x</vt:lpstr>
      <vt:lpstr>Example 1 – Differentiating with Respect to x</vt:lpstr>
      <vt:lpstr>Slide 10</vt:lpstr>
      <vt:lpstr>Implicit Differentiation</vt:lpstr>
      <vt:lpstr>Example 2 – Implicit Differentiation</vt:lpstr>
      <vt:lpstr>Example 2 – Solution</vt:lpstr>
      <vt:lpstr>Implicit Differentiation</vt:lpstr>
      <vt:lpstr>Implicit Differentiation</vt:lpstr>
      <vt:lpstr>Implicit Differentiation</vt:lpstr>
      <vt:lpstr>Slide 17</vt:lpstr>
      <vt:lpstr>Logarithmic Differentiation</vt:lpstr>
      <vt:lpstr>Example 9 – Logarithmic Differentiation</vt:lpstr>
      <vt:lpstr>Example 9 – Solution</vt:lpstr>
      <vt:lpstr>Example 9 –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hgarud</cp:lastModifiedBy>
  <cp:revision>416</cp:revision>
  <dcterms:created xsi:type="dcterms:W3CDTF">2008-11-21T04:28:28Z</dcterms:created>
  <dcterms:modified xsi:type="dcterms:W3CDTF">2013-11-13T06:30:47Z</dcterms:modified>
</cp:coreProperties>
</file>