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15.xml" ContentType="application/vnd.openxmlformats-officedocument.presentationml.tags+xml"/>
  <Override PartName="/ppt/tags/tag2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37"/>
  </p:notesMasterIdLst>
  <p:sldIdLst>
    <p:sldId id="304" r:id="rId2"/>
    <p:sldId id="301" r:id="rId3"/>
    <p:sldId id="302" r:id="rId4"/>
    <p:sldId id="303" r:id="rId5"/>
    <p:sldId id="266" r:id="rId6"/>
    <p:sldId id="271" r:id="rId7"/>
    <p:sldId id="272" r:id="rId8"/>
    <p:sldId id="273" r:id="rId9"/>
    <p:sldId id="274" r:id="rId10"/>
    <p:sldId id="275" r:id="rId11"/>
    <p:sldId id="276" r:id="rId12"/>
    <p:sldId id="277" r:id="rId13"/>
    <p:sldId id="278" r:id="rId14"/>
    <p:sldId id="280" r:id="rId15"/>
    <p:sldId id="279" r:id="rId16"/>
    <p:sldId id="281" r:id="rId17"/>
    <p:sldId id="305" r:id="rId18"/>
    <p:sldId id="282" r:id="rId19"/>
    <p:sldId id="284" r:id="rId20"/>
    <p:sldId id="285" r:id="rId21"/>
    <p:sldId id="286" r:id="rId22"/>
    <p:sldId id="287" r:id="rId23"/>
    <p:sldId id="288" r:id="rId24"/>
    <p:sldId id="289" r:id="rId25"/>
    <p:sldId id="306" r:id="rId26"/>
    <p:sldId id="290" r:id="rId27"/>
    <p:sldId id="291" r:id="rId28"/>
    <p:sldId id="293" r:id="rId29"/>
    <p:sldId id="292" r:id="rId30"/>
    <p:sldId id="294" r:id="rId31"/>
    <p:sldId id="295" r:id="rId32"/>
    <p:sldId id="298" r:id="rId33"/>
    <p:sldId id="297" r:id="rId34"/>
    <p:sldId id="296" r:id="rId35"/>
    <p:sldId id="299" r:id="rId36"/>
  </p:sldIdLst>
  <p:sldSz cx="9144000" cy="6858000" type="screen4x3"/>
  <p:notesSz cx="6858000" cy="9144000"/>
  <p:custDataLst>
    <p:tags r:id="rId3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FF0066"/>
    <a:srgbClr val="FF3399"/>
    <a:srgbClr val="CC0099"/>
    <a:srgbClr val="009BAE"/>
    <a:srgbClr val="0099AC"/>
    <a:srgbClr val="0073AE"/>
    <a:srgbClr val="ED008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3342" autoAdjust="0"/>
  </p:normalViewPr>
  <p:slideViewPr>
    <p:cSldViewPr>
      <p:cViewPr varScale="1">
        <p:scale>
          <a:sx n="69" d="100"/>
          <a:sy n="69" d="100"/>
        </p:scale>
        <p:origin x="-1302" y="-108"/>
      </p:cViewPr>
      <p:guideLst>
        <p:guide orient="horz" pos="168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C3496FC-9EEF-4C4A-B231-0F63ED0A26B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D4EA6C57-11CC-4243-A567-B608C68163DE}" type="slidenum">
              <a:rPr lang="en-US" smtClean="0"/>
              <a:pPr/>
              <a:t>1</a:t>
            </a:fld>
            <a:endParaRPr lang="en-US"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DD1C9EBB-BEB4-48FF-B890-7EC30970B153}" type="slidenum">
              <a:rPr lang="en-US" smtClean="0">
                <a:solidFill>
                  <a:srgbClr val="000000"/>
                </a:solidFill>
              </a:rPr>
              <a:pPr/>
              <a:t>2</a:t>
            </a:fld>
            <a:endParaRPr lang="en-US" smtClean="0">
              <a:solidFill>
                <a:srgbClr val="000000"/>
              </a:solidFill>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91FAAC9-7487-4652-993E-E786AD710B64}" type="slidenum">
              <a:rPr lang="en-US" smtClean="0">
                <a:solidFill>
                  <a:srgbClr val="000000"/>
                </a:solidFill>
              </a:rPr>
              <a:pPr/>
              <a:t>4</a:t>
            </a:fld>
            <a:endParaRPr lang="en-US"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91FAAC9-7487-4652-993E-E786AD710B64}" type="slidenum">
              <a:rPr lang="en-US" smtClean="0">
                <a:solidFill>
                  <a:srgbClr val="000000"/>
                </a:solidFill>
              </a:rPr>
              <a:pPr/>
              <a:t>17</a:t>
            </a:fld>
            <a:endParaRPr lang="en-US"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91FAAC9-7487-4652-993E-E786AD710B64}" type="slidenum">
              <a:rPr lang="en-US" smtClean="0">
                <a:solidFill>
                  <a:srgbClr val="000000"/>
                </a:solidFill>
              </a:rPr>
              <a:pPr/>
              <a:t>25</a:t>
            </a:fld>
            <a:endParaRPr lang="en-US"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2760" y="152400"/>
            <a:ext cx="8763000" cy="1143000"/>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Font typeface="Arial" pitchFamily="34" charset="0"/>
              <a:buNone/>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endParaRPr lang="en-US"/>
          </a:p>
        </p:txBody>
      </p:sp>
      <p:sp>
        <p:nvSpPr>
          <p:cNvPr id="5" name="Rectangle 4"/>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userDrawn="1">
            <p:ph type="dt" sz="half" idx="10"/>
          </p:nvPr>
        </p:nvSpPr>
        <p:spPr/>
        <p:txBody>
          <a:bodyPr/>
          <a:lstStyle>
            <a:lvl1pPr>
              <a:defRPr>
                <a:solidFill>
                  <a:srgbClr val="000000"/>
                </a:solidFill>
              </a:defRPr>
            </a:lvl1pPr>
          </a:lstStyle>
          <a:p>
            <a:pPr>
              <a:defRPr/>
            </a:pPr>
            <a:endParaRPr lang="en-US"/>
          </a:p>
        </p:txBody>
      </p:sp>
      <p:sp>
        <p:nvSpPr>
          <p:cNvPr id="5" name="Rectangle 4"/>
          <p:cNvSpPr>
            <a:spLocks noGrp="1" noChangeArrowheads="1"/>
          </p:cNvSpPr>
          <p:nvPr userDrawn="1">
            <p:ph type="ftr" sz="quarter" idx="11"/>
          </p:nvPr>
        </p:nvSpPr>
        <p:spPr/>
        <p:txBody>
          <a:bodyPr/>
          <a:lstStyle>
            <a:lvl1pPr>
              <a:defRPr>
                <a:solidFill>
                  <a:srgbClr val="000000"/>
                </a:solidFill>
              </a:defRPr>
            </a:lvl1pPr>
          </a:lstStyle>
          <a:p>
            <a:pPr>
              <a:defRPr/>
            </a:pPr>
            <a:endParaRPr lang="en-US"/>
          </a:p>
        </p:txBody>
      </p:sp>
      <p:sp>
        <p:nvSpPr>
          <p:cNvPr id="6" name="Rectangle 6"/>
          <p:cNvSpPr>
            <a:spLocks noGrp="1" noChangeArrowheads="1"/>
          </p:cNvSpPr>
          <p:nvPr userDrawn="1">
            <p:ph type="sldNum" sz="quarter" idx="12"/>
          </p:nvPr>
        </p:nvSpPr>
        <p:spPr/>
        <p:txBody>
          <a:bodyPr/>
          <a:lstStyle>
            <a:lvl1pPr>
              <a:defRPr>
                <a:solidFill>
                  <a:srgbClr val="000000"/>
                </a:solidFill>
              </a:defRPr>
            </a:lvl1pPr>
          </a:lstStyle>
          <a:p>
            <a:pPr>
              <a:defRPr/>
            </a:pPr>
            <a:fld id="{9628978A-51E7-473F-9A9D-4298DA1D46B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39738" y="168275"/>
            <a:ext cx="8247062" cy="6384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userDrawn="1">
            <p:ph type="dt" sz="half" idx="10"/>
          </p:nvPr>
        </p:nvSpPr>
        <p:spPr/>
        <p:txBody>
          <a:bodyPr/>
          <a:lstStyle>
            <a:lvl1pPr>
              <a:defRPr>
                <a:solidFill>
                  <a:srgbClr val="000000"/>
                </a:solidFill>
              </a:defRPr>
            </a:lvl1pPr>
          </a:lstStyle>
          <a:p>
            <a:pPr>
              <a:defRPr/>
            </a:pPr>
            <a:endParaRPr lang="en-US"/>
          </a:p>
        </p:txBody>
      </p:sp>
      <p:sp>
        <p:nvSpPr>
          <p:cNvPr id="4" name="Rectangle 4"/>
          <p:cNvSpPr>
            <a:spLocks noGrp="1" noChangeArrowheads="1"/>
          </p:cNvSpPr>
          <p:nvPr userDrawn="1">
            <p:ph type="ftr" sz="quarter" idx="11"/>
          </p:nvPr>
        </p:nvSpPr>
        <p:spPr/>
        <p:txBody>
          <a:bodyPr/>
          <a:lstStyle>
            <a:lvl1pPr>
              <a:defRPr>
                <a:solidFill>
                  <a:srgbClr val="000000"/>
                </a:solidFill>
              </a:defRPr>
            </a:lvl1pPr>
          </a:lstStyle>
          <a:p>
            <a:pPr>
              <a:defRPr/>
            </a:pPr>
            <a:endParaRPr lang="en-US"/>
          </a:p>
        </p:txBody>
      </p:sp>
      <p:sp>
        <p:nvSpPr>
          <p:cNvPr id="5" name="Rectangle 6"/>
          <p:cNvSpPr>
            <a:spLocks noGrp="1" noChangeArrowheads="1"/>
          </p:cNvSpPr>
          <p:nvPr userDrawn="1">
            <p:ph type="sldNum" sz="quarter" idx="12"/>
          </p:nvPr>
        </p:nvSpPr>
        <p:spPr/>
        <p:txBody>
          <a:bodyPr/>
          <a:lstStyle>
            <a:lvl1pPr>
              <a:defRPr>
                <a:solidFill>
                  <a:srgbClr val="000000"/>
                </a:solidFill>
              </a:defRPr>
            </a:lvl1pPr>
          </a:lstStyle>
          <a:p>
            <a:pPr>
              <a:defRPr/>
            </a:pPr>
            <a:fld id="{B0B3F72C-1EF9-404B-A735-611E0C8C392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ounded Rectangle 11"/>
          <p:cNvSpPr/>
          <p:nvPr/>
        </p:nvSpPr>
        <p:spPr bwMode="auto">
          <a:xfrm>
            <a:off x="225425" y="368300"/>
            <a:ext cx="8839200" cy="727075"/>
          </a:xfrm>
          <a:prstGeom prst="roundRect">
            <a:avLst/>
          </a:prstGeom>
          <a:solidFill>
            <a:srgbClr val="F51F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7" name="Rectangle 2"/>
          <p:cNvSpPr>
            <a:spLocks noGrp="1" noChangeArrowheads="1"/>
          </p:cNvSpPr>
          <p:nvPr>
            <p:ph type="body" idx="1"/>
          </p:nvPr>
        </p:nvSpPr>
        <p:spPr bwMode="auto">
          <a:xfrm>
            <a:off x="457200" y="1462088"/>
            <a:ext cx="8229600" cy="5091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endParaRPr lang="en-US"/>
          </a:p>
        </p:txBody>
      </p:sp>
      <p:sp>
        <p:nvSpPr>
          <p:cNvPr id="108551" name="Text Box 7"/>
          <p:cNvSpPr txBox="1">
            <a:spLocks noChangeArrowheads="1"/>
          </p:cNvSpPr>
          <p:nvPr/>
        </p:nvSpPr>
        <p:spPr bwMode="auto">
          <a:xfrm>
            <a:off x="8496300" y="6388100"/>
            <a:ext cx="647700" cy="366713"/>
          </a:xfrm>
          <a:prstGeom prst="rect">
            <a:avLst/>
          </a:prstGeom>
          <a:noFill/>
          <a:ln w="9525">
            <a:noFill/>
            <a:miter lim="800000"/>
            <a:headEnd/>
            <a:tailEnd/>
          </a:ln>
          <a:effectLst/>
        </p:spPr>
        <p:txBody>
          <a:bodyPr>
            <a:spAutoFit/>
          </a:bodyPr>
          <a:lstStyle/>
          <a:p>
            <a:pPr>
              <a:spcBef>
                <a:spcPct val="50000"/>
              </a:spcBef>
              <a:defRPr/>
            </a:pPr>
            <a:fld id="{9B69068C-3B55-48CF-8247-C39BDB0B07F4}" type="slidenum">
              <a:rPr lang="en-US"/>
              <a:pPr>
                <a:spcBef>
                  <a:spcPct val="50000"/>
                </a:spcBef>
                <a:defRPr/>
              </a:pPr>
              <a:t>‹#›</a:t>
            </a:fld>
            <a:endParaRPr lang="en-US" dirty="0"/>
          </a:p>
        </p:txBody>
      </p:sp>
      <p:sp>
        <p:nvSpPr>
          <p:cNvPr id="1032" name="Rectangle 5"/>
          <p:cNvSpPr>
            <a:spLocks noGrp="1" noChangeArrowheads="1"/>
          </p:cNvSpPr>
          <p:nvPr>
            <p:ph type="title"/>
          </p:nvPr>
        </p:nvSpPr>
        <p:spPr bwMode="auto">
          <a:xfrm>
            <a:off x="381000" y="106363"/>
            <a:ext cx="8763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p:txStyles>
    <p:titleStyle>
      <a:lvl1pPr algn="l" rtl="0" eaLnBrk="1" fontAlgn="base" hangingPunct="1">
        <a:spcBef>
          <a:spcPct val="0"/>
        </a:spcBef>
        <a:spcAft>
          <a:spcPct val="0"/>
        </a:spcAft>
        <a:defRPr sz="4000">
          <a:solidFill>
            <a:schemeClr val="bg1"/>
          </a:solidFill>
          <a:latin typeface="+mj-lt"/>
          <a:ea typeface="+mj-ea"/>
          <a:cs typeface="+mj-cs"/>
        </a:defRPr>
      </a:lvl1pPr>
      <a:lvl2pPr algn="l" rtl="0" eaLnBrk="1" fontAlgn="base" hangingPunct="1">
        <a:spcBef>
          <a:spcPct val="0"/>
        </a:spcBef>
        <a:spcAft>
          <a:spcPct val="0"/>
        </a:spcAft>
        <a:defRPr sz="4000">
          <a:solidFill>
            <a:schemeClr val="bg1"/>
          </a:solidFill>
          <a:latin typeface="Arial" charset="0"/>
        </a:defRPr>
      </a:lvl2pPr>
      <a:lvl3pPr algn="l" rtl="0" eaLnBrk="1" fontAlgn="base" hangingPunct="1">
        <a:spcBef>
          <a:spcPct val="0"/>
        </a:spcBef>
        <a:spcAft>
          <a:spcPct val="0"/>
        </a:spcAft>
        <a:defRPr sz="4000">
          <a:solidFill>
            <a:schemeClr val="bg1"/>
          </a:solidFill>
          <a:latin typeface="Arial" charset="0"/>
        </a:defRPr>
      </a:lvl3pPr>
      <a:lvl4pPr algn="l" rtl="0" eaLnBrk="1" fontAlgn="base" hangingPunct="1">
        <a:spcBef>
          <a:spcPct val="0"/>
        </a:spcBef>
        <a:spcAft>
          <a:spcPct val="0"/>
        </a:spcAft>
        <a:defRPr sz="4000">
          <a:solidFill>
            <a:schemeClr val="bg1"/>
          </a:solidFill>
          <a:latin typeface="Arial" charset="0"/>
        </a:defRPr>
      </a:lvl4pPr>
      <a:lvl5pPr algn="l" rtl="0" eaLnBrk="1" fontAlgn="base" hangingPunct="1">
        <a:spcBef>
          <a:spcPct val="0"/>
        </a:spcBef>
        <a:spcAft>
          <a:spcPct val="0"/>
        </a:spcAft>
        <a:defRPr sz="4000">
          <a:solidFill>
            <a:schemeClr val="bg1"/>
          </a:solidFill>
          <a:latin typeface="Arial" charset="0"/>
        </a:defRPr>
      </a:lvl5pPr>
      <a:lvl6pPr marL="457200" algn="l" rtl="0" eaLnBrk="1" fontAlgn="base" hangingPunct="1">
        <a:spcBef>
          <a:spcPct val="0"/>
        </a:spcBef>
        <a:spcAft>
          <a:spcPct val="0"/>
        </a:spcAft>
        <a:defRPr sz="4000">
          <a:solidFill>
            <a:schemeClr val="bg1"/>
          </a:solidFill>
          <a:latin typeface="Arial" charset="0"/>
        </a:defRPr>
      </a:lvl6pPr>
      <a:lvl7pPr marL="914400" algn="l" rtl="0" eaLnBrk="1" fontAlgn="base" hangingPunct="1">
        <a:spcBef>
          <a:spcPct val="0"/>
        </a:spcBef>
        <a:spcAft>
          <a:spcPct val="0"/>
        </a:spcAft>
        <a:defRPr sz="4000">
          <a:solidFill>
            <a:schemeClr val="bg1"/>
          </a:solidFill>
          <a:latin typeface="Arial" charset="0"/>
        </a:defRPr>
      </a:lvl7pPr>
      <a:lvl8pPr marL="1371600" algn="l" rtl="0" eaLnBrk="1" fontAlgn="base" hangingPunct="1">
        <a:spcBef>
          <a:spcPct val="0"/>
        </a:spcBef>
        <a:spcAft>
          <a:spcPct val="0"/>
        </a:spcAft>
        <a:defRPr sz="4000">
          <a:solidFill>
            <a:schemeClr val="bg1"/>
          </a:solidFill>
          <a:latin typeface="Arial" charset="0"/>
        </a:defRPr>
      </a:lvl8pPr>
      <a:lvl9pPr marL="1828800" algn="l" rtl="0" eaLnBrk="1" fontAlgn="base" hangingPunct="1">
        <a:spcBef>
          <a:spcPct val="0"/>
        </a:spcBef>
        <a:spcAft>
          <a:spcPct val="0"/>
        </a:spcAft>
        <a:defRPr sz="40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14.wmf"/><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image" Target="../media/image25.png"/><Relationship Id="rId5" Type="http://schemas.openxmlformats.org/officeDocument/2006/relationships/image" Target="../media/image24.wmf"/><Relationship Id="rId4" Type="http://schemas.openxmlformats.org/officeDocument/2006/relationships/image" Target="../media/image23.wmf"/></Relationships>
</file>

<file path=ppt/slides/_rels/slide2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image" Target="../media/image28.png"/><Relationship Id="rId4" Type="http://schemas.openxmlformats.org/officeDocument/2006/relationships/image" Target="../media/image27.w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1.xml"/><Relationship Id="rId1" Type="http://schemas.openxmlformats.org/officeDocument/2006/relationships/tags" Target="../tags/tag25.xml"/><Relationship Id="rId4" Type="http://schemas.openxmlformats.org/officeDocument/2006/relationships/image" Target="../media/image3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32.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slideLayout" Target="../slideLayouts/slideLayout1.xml"/><Relationship Id="rId1" Type="http://schemas.openxmlformats.org/officeDocument/2006/relationships/tags" Target="../tags/tag28.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Layout" Target="../slideLayouts/slideLayout1.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0"/>
            <a:ext cx="9144000" cy="6324600"/>
          </a:xfrm>
          <a:prstGeom prst="rect">
            <a:avLst/>
          </a:prstGeom>
          <a:solidFill>
            <a:srgbClr val="F51F36"/>
          </a:solidFill>
          <a:ln>
            <a:noFill/>
          </a:ln>
          <a:scene3d>
            <a:camera prst="orthographicFront"/>
            <a:lightRig rig="balanced" dir="t"/>
          </a:scene3d>
          <a:sp3d contourW="12700" prstMaterial="dkEdge">
            <a:bevelT/>
            <a:contourClr>
              <a:srgbClr val="FF0000"/>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51F36"/>
              </a:solidFill>
            </a:endParaRPr>
          </a:p>
        </p:txBody>
      </p:sp>
      <p:sp>
        <p:nvSpPr>
          <p:cNvPr id="6" name="Round Diagonal Corner Rectangle 5"/>
          <p:cNvSpPr/>
          <p:nvPr/>
        </p:nvSpPr>
        <p:spPr>
          <a:xfrm>
            <a:off x="47625" y="57150"/>
            <a:ext cx="9048750" cy="6210300"/>
          </a:xfrm>
          <a:prstGeom prst="round2Diag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3" name="Text Box 2"/>
          <p:cNvSpPr txBox="1">
            <a:spLocks noChangeArrowheads="1"/>
          </p:cNvSpPr>
          <p:nvPr/>
        </p:nvSpPr>
        <p:spPr bwMode="auto">
          <a:xfrm>
            <a:off x="2133600" y="6248400"/>
            <a:ext cx="5486400" cy="366713"/>
          </a:xfrm>
          <a:prstGeom prst="rect">
            <a:avLst/>
          </a:prstGeom>
          <a:noFill/>
          <a:ln w="9525">
            <a:noFill/>
            <a:miter lim="800000"/>
            <a:headEnd/>
            <a:tailEnd/>
          </a:ln>
        </p:spPr>
        <p:txBody>
          <a:bodyPr>
            <a:spAutoFit/>
          </a:bodyPr>
          <a:lstStyle/>
          <a:p>
            <a:pPr algn="ctr" eaLnBrk="0" hangingPunct="0">
              <a:spcBef>
                <a:spcPct val="50000"/>
              </a:spcBef>
            </a:pPr>
            <a:r>
              <a:rPr lang="en-US" sz="1400"/>
              <a:t>Copyright © Cengage Learning. All rights reserved.</a:t>
            </a:r>
            <a:r>
              <a:rPr lang="en-US"/>
              <a:t> </a:t>
            </a:r>
          </a:p>
        </p:txBody>
      </p:sp>
      <p:sp>
        <p:nvSpPr>
          <p:cNvPr id="2054" name="Text Box 4"/>
          <p:cNvSpPr txBox="1">
            <a:spLocks noChangeArrowheads="1"/>
          </p:cNvSpPr>
          <p:nvPr/>
        </p:nvSpPr>
        <p:spPr bwMode="auto">
          <a:xfrm>
            <a:off x="2819400" y="-76200"/>
            <a:ext cx="536575" cy="1231900"/>
          </a:xfrm>
          <a:prstGeom prst="rect">
            <a:avLst/>
          </a:prstGeom>
          <a:noFill/>
          <a:ln w="9525">
            <a:noFill/>
            <a:miter lim="800000"/>
            <a:headEnd/>
            <a:tailEnd/>
          </a:ln>
        </p:spPr>
        <p:txBody>
          <a:bodyPr tIns="0" bIns="0" anchor="ctr">
            <a:spAutoFit/>
          </a:bodyPr>
          <a:lstStyle/>
          <a:p>
            <a:pPr algn="ctr">
              <a:spcBef>
                <a:spcPct val="50000"/>
              </a:spcBef>
            </a:pPr>
            <a:r>
              <a:rPr lang="en-US" sz="8000" b="1" dirty="0" smtClean="0">
                <a:solidFill>
                  <a:srgbClr val="D71921"/>
                </a:solidFill>
              </a:rPr>
              <a:t>3</a:t>
            </a:r>
            <a:endParaRPr lang="en-US" sz="8000" b="1" dirty="0">
              <a:solidFill>
                <a:srgbClr val="D71921"/>
              </a:solidFill>
            </a:endParaRPr>
          </a:p>
        </p:txBody>
      </p:sp>
      <p:sp>
        <p:nvSpPr>
          <p:cNvPr id="2055" name="TextBox 7"/>
          <p:cNvSpPr txBox="1">
            <a:spLocks noChangeArrowheads="1"/>
          </p:cNvSpPr>
          <p:nvPr/>
        </p:nvSpPr>
        <p:spPr bwMode="auto">
          <a:xfrm>
            <a:off x="3657600" y="185807"/>
            <a:ext cx="3812178" cy="707886"/>
          </a:xfrm>
          <a:prstGeom prst="rect">
            <a:avLst/>
          </a:prstGeom>
          <a:noFill/>
          <a:ln w="9525">
            <a:noFill/>
            <a:miter lim="800000"/>
            <a:headEnd/>
            <a:tailEnd/>
          </a:ln>
        </p:spPr>
        <p:txBody>
          <a:bodyPr wrap="square">
            <a:spAutoFit/>
          </a:bodyPr>
          <a:lstStyle/>
          <a:p>
            <a:r>
              <a:rPr lang="en-US" sz="4000" b="1" dirty="0" smtClean="0"/>
              <a:t>Differentiation</a:t>
            </a:r>
            <a:endParaRPr lang="en-US" sz="4000" b="1" dirty="0">
              <a:solidFill>
                <a:srgbClr val="807296"/>
              </a:solidFill>
            </a:endParaRPr>
          </a:p>
        </p:txBody>
      </p:sp>
      <p:pic>
        <p:nvPicPr>
          <p:cNvPr id="22" name="Picture 21" descr="Picture4.jpg"/>
          <p:cNvPicPr>
            <a:picLocks noChangeAspect="1"/>
          </p:cNvPicPr>
          <p:nvPr/>
        </p:nvPicPr>
        <p:blipFill>
          <a:blip r:embed="rId4" cstate="print"/>
          <a:stretch>
            <a:fillRect/>
          </a:stretch>
        </p:blipFill>
        <p:spPr>
          <a:xfrm>
            <a:off x="431074" y="1143000"/>
            <a:ext cx="8290560" cy="4870704"/>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idx="1"/>
          </p:nvPr>
        </p:nvSpPr>
        <p:spPr/>
        <p:txBody>
          <a:bodyPr/>
          <a:lstStyle/>
          <a:p>
            <a:pPr marL="0" indent="0"/>
            <a:r>
              <a:rPr lang="en-US" dirty="0"/>
              <a:t>If (</a:t>
            </a:r>
            <a:r>
              <a:rPr lang="en-US" i="1" dirty="0"/>
              <a:t>c</a:t>
            </a:r>
            <a:r>
              <a:rPr lang="en-US" dirty="0"/>
              <a:t>, </a:t>
            </a:r>
            <a:r>
              <a:rPr lang="en-US" i="1" dirty="0"/>
              <a:t>f</a:t>
            </a:r>
            <a:r>
              <a:rPr lang="en-US" sz="400" i="1" dirty="0"/>
              <a:t> </a:t>
            </a:r>
            <a:r>
              <a:rPr lang="en-US" dirty="0"/>
              <a:t>(</a:t>
            </a:r>
            <a:r>
              <a:rPr lang="en-US" i="1" dirty="0"/>
              <a:t>c</a:t>
            </a:r>
            <a:r>
              <a:rPr lang="en-US" dirty="0"/>
              <a:t>)) is the point of tangency and (</a:t>
            </a:r>
            <a:r>
              <a:rPr lang="en-US" i="1" dirty="0"/>
              <a:t>c </a:t>
            </a:r>
            <a:r>
              <a:rPr lang="en-US" dirty="0"/>
              <a:t>+</a:t>
            </a:r>
            <a:r>
              <a:rPr lang="en-US" i="1" dirty="0"/>
              <a:t> </a:t>
            </a:r>
            <a:r>
              <a:rPr lang="en-US" b="1" dirty="0">
                <a:sym typeface="Symbol" pitchFamily="18" charset="2"/>
              </a:rPr>
              <a:t></a:t>
            </a:r>
            <a:r>
              <a:rPr lang="en-US" i="1" dirty="0"/>
              <a:t>x</a:t>
            </a:r>
            <a:r>
              <a:rPr lang="en-US" dirty="0"/>
              <a:t>, </a:t>
            </a:r>
            <a:r>
              <a:rPr lang="en-US" i="1" dirty="0"/>
              <a:t>f</a:t>
            </a:r>
            <a:r>
              <a:rPr lang="en-US" sz="400" i="1" dirty="0"/>
              <a:t> </a:t>
            </a:r>
            <a:r>
              <a:rPr lang="en-US" dirty="0"/>
              <a:t>(</a:t>
            </a:r>
            <a:r>
              <a:rPr lang="en-US" i="1" dirty="0"/>
              <a:t>c </a:t>
            </a:r>
            <a:r>
              <a:rPr lang="en-US" dirty="0"/>
              <a:t>+</a:t>
            </a:r>
            <a:r>
              <a:rPr lang="en-US" i="1" dirty="0"/>
              <a:t> </a:t>
            </a:r>
            <a:r>
              <a:rPr lang="en-US" b="1" dirty="0">
                <a:sym typeface="Symbol" pitchFamily="18" charset="2"/>
              </a:rPr>
              <a:t></a:t>
            </a:r>
            <a:r>
              <a:rPr lang="en-US" i="1" dirty="0"/>
              <a:t>x</a:t>
            </a:r>
            <a:r>
              <a:rPr lang="en-US" dirty="0"/>
              <a:t>)) is a second point on the graph of </a:t>
            </a:r>
            <a:r>
              <a:rPr lang="en-US" i="1" dirty="0"/>
              <a:t>f, </a:t>
            </a:r>
            <a:r>
              <a:rPr lang="en-US" dirty="0"/>
              <a:t>the slope of the secant line through the two points is given by substitution into the slope formula</a:t>
            </a:r>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sz="500" dirty="0"/>
          </a:p>
          <a:p>
            <a:pPr marL="0" indent="0"/>
            <a:r>
              <a:rPr lang="en-US" dirty="0"/>
              <a:t>The right-hand side of this equation is a </a:t>
            </a:r>
            <a:r>
              <a:rPr lang="en-US" b="1" dirty="0"/>
              <a:t>difference quotient</a:t>
            </a:r>
            <a:r>
              <a:rPr lang="en-US" dirty="0"/>
              <a:t>.</a:t>
            </a:r>
          </a:p>
        </p:txBody>
      </p:sp>
      <p:pic>
        <p:nvPicPr>
          <p:cNvPr id="97284" name="Picture 4"/>
          <p:cNvPicPr>
            <a:picLocks noChangeAspect="1" noChangeArrowheads="1"/>
          </p:cNvPicPr>
          <p:nvPr/>
        </p:nvPicPr>
        <p:blipFill>
          <a:blip r:embed="rId3" cstate="print"/>
          <a:srcRect/>
          <a:stretch>
            <a:fillRect/>
          </a:stretch>
        </p:blipFill>
        <p:spPr bwMode="auto">
          <a:xfrm>
            <a:off x="1752600" y="3021965"/>
            <a:ext cx="1690688" cy="731838"/>
          </a:xfrm>
          <a:prstGeom prst="rect">
            <a:avLst/>
          </a:prstGeom>
          <a:noFill/>
          <a:ln w="9525">
            <a:noFill/>
            <a:miter lim="800000"/>
            <a:headEnd/>
            <a:tailEnd/>
          </a:ln>
          <a:effectLst/>
        </p:spPr>
      </p:pic>
      <p:pic>
        <p:nvPicPr>
          <p:cNvPr id="97285" name="Picture 5"/>
          <p:cNvPicPr>
            <a:picLocks noChangeAspect="1" noChangeArrowheads="1"/>
          </p:cNvPicPr>
          <p:nvPr/>
        </p:nvPicPr>
        <p:blipFill>
          <a:blip r:embed="rId4" cstate="print"/>
          <a:srcRect/>
          <a:stretch>
            <a:fillRect/>
          </a:stretch>
        </p:blipFill>
        <p:spPr bwMode="auto">
          <a:xfrm>
            <a:off x="1481138" y="3768090"/>
            <a:ext cx="2933700" cy="693738"/>
          </a:xfrm>
          <a:prstGeom prst="rect">
            <a:avLst/>
          </a:prstGeom>
          <a:noFill/>
          <a:ln w="9525">
            <a:noFill/>
            <a:miter lim="800000"/>
            <a:headEnd/>
            <a:tailEnd/>
          </a:ln>
          <a:effectLst/>
        </p:spPr>
      </p:pic>
      <p:pic>
        <p:nvPicPr>
          <p:cNvPr id="97287" name="Picture 7"/>
          <p:cNvPicPr>
            <a:picLocks noChangeAspect="1" noChangeArrowheads="1"/>
          </p:cNvPicPr>
          <p:nvPr/>
        </p:nvPicPr>
        <p:blipFill>
          <a:blip r:embed="rId5" cstate="print"/>
          <a:srcRect/>
          <a:stretch>
            <a:fillRect/>
          </a:stretch>
        </p:blipFill>
        <p:spPr bwMode="auto">
          <a:xfrm>
            <a:off x="6248400" y="3844290"/>
            <a:ext cx="1306513" cy="576263"/>
          </a:xfrm>
          <a:prstGeom prst="rect">
            <a:avLst/>
          </a:prstGeom>
          <a:noFill/>
          <a:ln w="9525">
            <a:noFill/>
            <a:miter lim="800000"/>
            <a:headEnd/>
            <a:tailEnd/>
          </a:ln>
          <a:effectLst/>
        </p:spPr>
      </p:pic>
      <p:sp>
        <p:nvSpPr>
          <p:cNvPr id="97288" name="Rectangle 8"/>
          <p:cNvSpPr>
            <a:spLocks noChangeArrowheads="1"/>
          </p:cNvSpPr>
          <p:nvPr/>
        </p:nvSpPr>
        <p:spPr bwMode="auto">
          <a:xfrm>
            <a:off x="6243638" y="4896803"/>
            <a:ext cx="2178050" cy="366712"/>
          </a:xfrm>
          <a:prstGeom prst="rect">
            <a:avLst/>
          </a:prstGeom>
          <a:noFill/>
          <a:ln w="9525">
            <a:noFill/>
            <a:miter lim="800000"/>
            <a:headEnd/>
            <a:tailEnd/>
          </a:ln>
          <a:effectLst/>
        </p:spPr>
        <p:txBody>
          <a:bodyPr wrap="none">
            <a:spAutoFit/>
          </a:bodyPr>
          <a:lstStyle/>
          <a:p>
            <a:r>
              <a:rPr lang="en-US">
                <a:solidFill>
                  <a:srgbClr val="ED008C"/>
                </a:solidFill>
              </a:rPr>
              <a:t>Slope of secant line</a:t>
            </a:r>
          </a:p>
        </p:txBody>
      </p:sp>
      <p:pic>
        <p:nvPicPr>
          <p:cNvPr id="2050" name="Picture 2"/>
          <p:cNvPicPr>
            <a:picLocks noChangeAspect="1" noChangeArrowheads="1"/>
          </p:cNvPicPr>
          <p:nvPr/>
        </p:nvPicPr>
        <p:blipFill>
          <a:blip r:embed="rId6" cstate="print"/>
          <a:srcRect/>
          <a:stretch>
            <a:fillRect/>
          </a:stretch>
        </p:blipFill>
        <p:spPr bwMode="auto">
          <a:xfrm>
            <a:off x="1309914" y="4530090"/>
            <a:ext cx="3135630" cy="880110"/>
          </a:xfrm>
          <a:prstGeom prst="rect">
            <a:avLst/>
          </a:prstGeom>
          <a:noFill/>
          <a:ln w="9525">
            <a:noFill/>
            <a:miter lim="800000"/>
            <a:headEnd/>
            <a:tailEnd/>
          </a:ln>
        </p:spPr>
      </p:pic>
      <p:sp>
        <p:nvSpPr>
          <p:cNvPr id="10" name="Rectangle 8"/>
          <p:cNvSpPr>
            <a:spLocks noGrp="1" noChangeArrowheads="1"/>
          </p:cNvSpPr>
          <p:nvPr>
            <p:ph type="title"/>
          </p:nvPr>
        </p:nvSpPr>
        <p:spPr>
          <a:xfrm>
            <a:off x="457200" y="346075"/>
            <a:ext cx="8311896" cy="704088"/>
          </a:xfrm>
          <a:noFill/>
          <a:ln/>
        </p:spPr>
        <p:txBody>
          <a:bodyPr/>
          <a:lstStyle/>
          <a:p>
            <a:r>
              <a:rPr lang="en-US"/>
              <a:t>The Tangent Line Problem</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idx="1"/>
          </p:nvPr>
        </p:nvSpPr>
        <p:spPr/>
        <p:txBody>
          <a:bodyPr/>
          <a:lstStyle/>
          <a:p>
            <a:pPr marL="0" indent="0"/>
            <a:r>
              <a:rPr lang="en-US" dirty="0"/>
              <a:t>The denominator </a:t>
            </a:r>
            <a:r>
              <a:rPr lang="en-US" dirty="0">
                <a:sym typeface="Symbol" pitchFamily="18" charset="2"/>
              </a:rPr>
              <a:t></a:t>
            </a:r>
            <a:r>
              <a:rPr lang="en-US" i="1" dirty="0"/>
              <a:t>x </a:t>
            </a:r>
            <a:r>
              <a:rPr lang="en-US" dirty="0"/>
              <a:t>is the </a:t>
            </a:r>
            <a:r>
              <a:rPr lang="en-US" b="1" dirty="0"/>
              <a:t>change in </a:t>
            </a:r>
            <a:r>
              <a:rPr lang="en-US" b="1" i="1" dirty="0"/>
              <a:t>x</a:t>
            </a:r>
            <a:r>
              <a:rPr lang="en-US" dirty="0"/>
              <a:t>,</a:t>
            </a:r>
            <a:r>
              <a:rPr lang="en-US" b="1" dirty="0"/>
              <a:t> </a:t>
            </a:r>
            <a:r>
              <a:rPr lang="en-US" dirty="0"/>
              <a:t>and the numerator </a:t>
            </a:r>
            <a:r>
              <a:rPr lang="en-US" dirty="0">
                <a:sym typeface="Symbol" pitchFamily="18" charset="2"/>
              </a:rPr>
              <a:t></a:t>
            </a:r>
            <a:r>
              <a:rPr lang="en-US" i="1" dirty="0"/>
              <a:t>y</a:t>
            </a:r>
            <a:r>
              <a:rPr lang="en-US" dirty="0"/>
              <a:t> = </a:t>
            </a:r>
            <a:r>
              <a:rPr lang="en-US" i="1" dirty="0"/>
              <a:t>f</a:t>
            </a:r>
            <a:r>
              <a:rPr lang="en-US" sz="400" i="1" dirty="0"/>
              <a:t> </a:t>
            </a:r>
            <a:r>
              <a:rPr lang="en-US" dirty="0"/>
              <a:t>(</a:t>
            </a:r>
            <a:r>
              <a:rPr lang="en-US" i="1" dirty="0"/>
              <a:t>c </a:t>
            </a:r>
            <a:r>
              <a:rPr lang="en-US" dirty="0"/>
              <a:t>+</a:t>
            </a:r>
            <a:r>
              <a:rPr lang="en-US" i="1" dirty="0"/>
              <a:t> </a:t>
            </a:r>
            <a:r>
              <a:rPr lang="en-US" dirty="0">
                <a:sym typeface="Symbol" pitchFamily="18" charset="2"/>
              </a:rPr>
              <a:t></a:t>
            </a:r>
            <a:r>
              <a:rPr lang="en-US" i="1" dirty="0"/>
              <a:t>x</a:t>
            </a:r>
            <a:r>
              <a:rPr lang="en-US" dirty="0"/>
              <a:t>) – </a:t>
            </a:r>
            <a:r>
              <a:rPr lang="en-US" i="1" dirty="0"/>
              <a:t>f</a:t>
            </a:r>
            <a:r>
              <a:rPr lang="en-US" sz="400" i="1" dirty="0"/>
              <a:t> </a:t>
            </a:r>
            <a:r>
              <a:rPr lang="en-US" dirty="0"/>
              <a:t>(</a:t>
            </a:r>
            <a:r>
              <a:rPr lang="en-US" i="1" dirty="0"/>
              <a:t>c</a:t>
            </a:r>
            <a:r>
              <a:rPr lang="en-US" dirty="0"/>
              <a:t>) is the </a:t>
            </a:r>
            <a:r>
              <a:rPr lang="en-US" b="1" dirty="0"/>
              <a:t>change in </a:t>
            </a:r>
            <a:r>
              <a:rPr lang="en-US" b="1" i="1" dirty="0"/>
              <a:t>y</a:t>
            </a:r>
            <a:r>
              <a:rPr lang="en-US" dirty="0"/>
              <a:t>.</a:t>
            </a:r>
          </a:p>
          <a:p>
            <a:pPr marL="0" indent="0"/>
            <a:endParaRPr lang="en-US" sz="1000" dirty="0"/>
          </a:p>
          <a:p>
            <a:pPr marL="0" indent="0"/>
            <a:r>
              <a:rPr lang="en-US" dirty="0"/>
              <a:t>The beauty of this procedure is that you can obtain more and more accurate approximations of the slope of the tangent line by choosing points closer and closer to the point of tangency, as shown in Figure 3.4.</a:t>
            </a:r>
          </a:p>
        </p:txBody>
      </p:sp>
      <p:pic>
        <p:nvPicPr>
          <p:cNvPr id="98308" name="Picture 4"/>
          <p:cNvPicPr>
            <a:picLocks noChangeAspect="1" noChangeArrowheads="1"/>
          </p:cNvPicPr>
          <p:nvPr/>
        </p:nvPicPr>
        <p:blipFill>
          <a:blip r:embed="rId3" cstate="print"/>
          <a:srcRect/>
          <a:stretch>
            <a:fillRect/>
          </a:stretch>
        </p:blipFill>
        <p:spPr bwMode="auto">
          <a:xfrm>
            <a:off x="762000" y="4021138"/>
            <a:ext cx="2514600" cy="2289175"/>
          </a:xfrm>
          <a:prstGeom prst="rect">
            <a:avLst/>
          </a:prstGeom>
          <a:noFill/>
          <a:ln w="9525">
            <a:noFill/>
            <a:miter lim="800000"/>
            <a:headEnd/>
            <a:tailEnd/>
          </a:ln>
          <a:effectLst/>
        </p:spPr>
      </p:pic>
      <p:pic>
        <p:nvPicPr>
          <p:cNvPr id="98309" name="Picture 5"/>
          <p:cNvPicPr>
            <a:picLocks noChangeAspect="1" noChangeArrowheads="1"/>
          </p:cNvPicPr>
          <p:nvPr/>
        </p:nvPicPr>
        <p:blipFill>
          <a:blip r:embed="rId4" cstate="print"/>
          <a:srcRect/>
          <a:stretch>
            <a:fillRect/>
          </a:stretch>
        </p:blipFill>
        <p:spPr bwMode="auto">
          <a:xfrm>
            <a:off x="5753100" y="4021138"/>
            <a:ext cx="2386013" cy="2251075"/>
          </a:xfrm>
          <a:prstGeom prst="rect">
            <a:avLst/>
          </a:prstGeom>
          <a:noFill/>
          <a:ln w="9525">
            <a:noFill/>
            <a:miter lim="800000"/>
            <a:headEnd/>
            <a:tailEnd/>
          </a:ln>
          <a:effectLst/>
        </p:spPr>
      </p:pic>
      <p:sp>
        <p:nvSpPr>
          <p:cNvPr id="98310" name="Rectangle 6"/>
          <p:cNvSpPr>
            <a:spLocks noChangeArrowheads="1"/>
          </p:cNvSpPr>
          <p:nvPr/>
        </p:nvSpPr>
        <p:spPr bwMode="auto">
          <a:xfrm>
            <a:off x="3762375" y="6148388"/>
            <a:ext cx="2409825" cy="304800"/>
          </a:xfrm>
          <a:prstGeom prst="rect">
            <a:avLst/>
          </a:prstGeom>
          <a:noFill/>
          <a:ln w="9525">
            <a:noFill/>
            <a:miter lim="800000"/>
            <a:headEnd/>
            <a:tailEnd/>
          </a:ln>
          <a:effectLst/>
        </p:spPr>
        <p:txBody>
          <a:bodyPr wrap="none">
            <a:spAutoFit/>
          </a:bodyPr>
          <a:lstStyle/>
          <a:p>
            <a:r>
              <a:rPr lang="en-US" sz="1400"/>
              <a:t>Tangent line approximations</a:t>
            </a:r>
          </a:p>
        </p:txBody>
      </p:sp>
      <p:sp>
        <p:nvSpPr>
          <p:cNvPr id="98311" name="Rectangle 7"/>
          <p:cNvSpPr>
            <a:spLocks noChangeArrowheads="1"/>
          </p:cNvSpPr>
          <p:nvPr/>
        </p:nvSpPr>
        <p:spPr bwMode="auto">
          <a:xfrm>
            <a:off x="4524375" y="6410325"/>
            <a:ext cx="904875" cy="274638"/>
          </a:xfrm>
          <a:prstGeom prst="rect">
            <a:avLst/>
          </a:prstGeom>
          <a:noFill/>
          <a:ln w="9525">
            <a:noFill/>
            <a:miter lim="800000"/>
            <a:headEnd/>
            <a:tailEnd/>
          </a:ln>
          <a:effectLst/>
        </p:spPr>
        <p:txBody>
          <a:bodyPr wrap="none">
            <a:spAutoFit/>
          </a:bodyPr>
          <a:lstStyle/>
          <a:p>
            <a:r>
              <a:rPr lang="en-US" sz="1200" b="1"/>
              <a:t>Figure 3.4</a:t>
            </a:r>
          </a:p>
        </p:txBody>
      </p:sp>
      <p:sp>
        <p:nvSpPr>
          <p:cNvPr id="9" name="Rectangle 8"/>
          <p:cNvSpPr>
            <a:spLocks noGrp="1" noChangeArrowheads="1"/>
          </p:cNvSpPr>
          <p:nvPr>
            <p:ph type="title"/>
          </p:nvPr>
        </p:nvSpPr>
        <p:spPr>
          <a:xfrm>
            <a:off x="457200" y="346075"/>
            <a:ext cx="8311896" cy="704088"/>
          </a:xfrm>
          <a:noFill/>
          <a:ln/>
        </p:spPr>
        <p:txBody>
          <a:bodyPr/>
          <a:lstStyle/>
          <a:p>
            <a:r>
              <a:rPr lang="en-US"/>
              <a:t>The Tangent Line Problem</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idx="1"/>
          </p:nvPr>
        </p:nvSpPr>
        <p:spPr/>
        <p:txBody>
          <a:bodyPr/>
          <a:lstStyle/>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sz="900" dirty="0"/>
          </a:p>
          <a:p>
            <a:pPr marL="0" indent="0"/>
            <a:r>
              <a:rPr lang="en-US" dirty="0"/>
              <a:t>The slope of the tangent line to the graph of </a:t>
            </a:r>
            <a:r>
              <a:rPr lang="en-US" i="1" dirty="0"/>
              <a:t>f</a:t>
            </a:r>
            <a:r>
              <a:rPr lang="en-US" dirty="0"/>
              <a:t> at the </a:t>
            </a:r>
            <a:br>
              <a:rPr lang="en-US" dirty="0"/>
            </a:br>
            <a:r>
              <a:rPr lang="en-US" dirty="0"/>
              <a:t>point (</a:t>
            </a:r>
            <a:r>
              <a:rPr lang="en-US" i="1" dirty="0"/>
              <a:t>c</a:t>
            </a:r>
            <a:r>
              <a:rPr lang="en-US" dirty="0"/>
              <a:t>, </a:t>
            </a:r>
            <a:r>
              <a:rPr lang="en-US" i="1" dirty="0"/>
              <a:t>f</a:t>
            </a:r>
            <a:r>
              <a:rPr lang="en-US" sz="400" i="1" dirty="0"/>
              <a:t> </a:t>
            </a:r>
            <a:r>
              <a:rPr lang="en-US" dirty="0"/>
              <a:t>(</a:t>
            </a:r>
            <a:r>
              <a:rPr lang="en-US" i="1" dirty="0"/>
              <a:t>c</a:t>
            </a:r>
            <a:r>
              <a:rPr lang="en-US" dirty="0"/>
              <a:t>)) is also called the </a:t>
            </a:r>
            <a:r>
              <a:rPr lang="en-US" b="1" dirty="0"/>
              <a:t>slope of the graph of </a:t>
            </a:r>
            <a:r>
              <a:rPr lang="en-US" b="1" i="1" dirty="0"/>
              <a:t>f </a:t>
            </a:r>
            <a:r>
              <a:rPr lang="en-US" b="1" dirty="0"/>
              <a:t>at </a:t>
            </a:r>
            <a:br>
              <a:rPr lang="en-US" b="1" dirty="0"/>
            </a:br>
            <a:r>
              <a:rPr lang="en-US" b="1" i="1" dirty="0"/>
              <a:t>x </a:t>
            </a:r>
            <a:r>
              <a:rPr lang="en-US" dirty="0"/>
              <a:t>= </a:t>
            </a:r>
            <a:r>
              <a:rPr lang="en-US" b="1" i="1" dirty="0"/>
              <a:t>c</a:t>
            </a:r>
            <a:r>
              <a:rPr lang="en-US" dirty="0" smtClean="0"/>
              <a:t>.</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582835" y="1642110"/>
            <a:ext cx="7799165" cy="2396490"/>
          </a:xfrm>
          <a:prstGeom prst="rect">
            <a:avLst/>
          </a:prstGeom>
          <a:noFill/>
          <a:ln w="9525">
            <a:noFill/>
            <a:miter lim="800000"/>
            <a:headEnd/>
            <a:tailEnd/>
          </a:ln>
        </p:spPr>
      </p:pic>
      <p:sp>
        <p:nvSpPr>
          <p:cNvPr id="6" name="Rectangle 8"/>
          <p:cNvSpPr>
            <a:spLocks noGrp="1" noChangeArrowheads="1"/>
          </p:cNvSpPr>
          <p:nvPr>
            <p:ph type="title"/>
          </p:nvPr>
        </p:nvSpPr>
        <p:spPr>
          <a:xfrm>
            <a:off x="457200" y="346075"/>
            <a:ext cx="8311896" cy="704088"/>
          </a:xfrm>
          <a:noFill/>
          <a:ln/>
        </p:spPr>
        <p:txBody>
          <a:bodyPr/>
          <a:lstStyle/>
          <a:p>
            <a:r>
              <a:rPr lang="en-US"/>
              <a:t>The Tangent Line Problem</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title"/>
          </p:nvPr>
        </p:nvSpPr>
        <p:spPr>
          <a:xfrm>
            <a:off x="457200" y="346075"/>
            <a:ext cx="8311896" cy="704088"/>
          </a:xfrm>
          <a:noFill/>
          <a:ln/>
        </p:spPr>
        <p:txBody>
          <a:bodyPr/>
          <a:lstStyle/>
          <a:p>
            <a:r>
              <a:rPr lang="en-US" sz="2400"/>
              <a:t>Example 1 – </a:t>
            </a:r>
            <a:r>
              <a:rPr lang="en-US" sz="2400" i="1"/>
              <a:t>The Slope of the Graph of a Linear Function</a:t>
            </a:r>
          </a:p>
        </p:txBody>
      </p:sp>
      <p:sp>
        <p:nvSpPr>
          <p:cNvPr id="100354" name="Rectangle 2"/>
          <p:cNvSpPr>
            <a:spLocks noGrp="1" noChangeArrowheads="1"/>
          </p:cNvSpPr>
          <p:nvPr>
            <p:ph idx="1"/>
          </p:nvPr>
        </p:nvSpPr>
        <p:spPr/>
        <p:txBody>
          <a:bodyPr/>
          <a:lstStyle/>
          <a:p>
            <a:r>
              <a:rPr lang="en-US" dirty="0" smtClean="0"/>
              <a:t>To </a:t>
            </a:r>
            <a:r>
              <a:rPr lang="en-US" dirty="0"/>
              <a:t>find the slope of the graph of </a:t>
            </a:r>
            <a:r>
              <a:rPr lang="en-US" i="1" dirty="0" smtClean="0"/>
              <a:t>f</a:t>
            </a:r>
            <a:r>
              <a:rPr lang="en-US" sz="400" i="1" dirty="0" smtClean="0"/>
              <a:t> </a:t>
            </a:r>
            <a:r>
              <a:rPr lang="en-US" dirty="0" smtClean="0"/>
              <a:t>(</a:t>
            </a:r>
            <a:r>
              <a:rPr lang="en-US" i="1" dirty="0" smtClean="0"/>
              <a:t>x</a:t>
            </a:r>
            <a:r>
              <a:rPr lang="en-US" dirty="0" smtClean="0"/>
              <a:t>) =</a:t>
            </a:r>
            <a:r>
              <a:rPr lang="en-US" i="1" dirty="0" smtClean="0"/>
              <a:t> </a:t>
            </a:r>
            <a:r>
              <a:rPr lang="en-US" dirty="0" smtClean="0"/>
              <a:t>2</a:t>
            </a:r>
            <a:r>
              <a:rPr lang="en-US" i="1" dirty="0" smtClean="0"/>
              <a:t>x –</a:t>
            </a:r>
            <a:r>
              <a:rPr lang="en-US" dirty="0" smtClean="0"/>
              <a:t> 3 when </a:t>
            </a:r>
            <a:r>
              <a:rPr lang="en-US" i="1" dirty="0"/>
              <a:t>c</a:t>
            </a:r>
            <a:r>
              <a:rPr lang="en-US" dirty="0"/>
              <a:t> = 2, you can apply the definition of the slope of a tangent line, as shown.</a:t>
            </a:r>
          </a:p>
        </p:txBody>
      </p:sp>
      <p:pic>
        <p:nvPicPr>
          <p:cNvPr id="100356" name="Picture 4"/>
          <p:cNvPicPr>
            <a:picLocks noChangeAspect="1" noChangeArrowheads="1"/>
          </p:cNvPicPr>
          <p:nvPr/>
        </p:nvPicPr>
        <p:blipFill>
          <a:blip r:embed="rId3" cstate="print"/>
          <a:srcRect/>
          <a:stretch>
            <a:fillRect/>
          </a:stretch>
        </p:blipFill>
        <p:spPr bwMode="auto">
          <a:xfrm>
            <a:off x="561975" y="2819400"/>
            <a:ext cx="7989888" cy="785813"/>
          </a:xfrm>
          <a:prstGeom prst="rect">
            <a:avLst/>
          </a:prstGeom>
          <a:noFill/>
          <a:ln w="9525">
            <a:noFill/>
            <a:miter lim="800000"/>
            <a:headEnd/>
            <a:tailEnd/>
          </a:ln>
          <a:effectLst/>
        </p:spPr>
      </p:pic>
      <p:pic>
        <p:nvPicPr>
          <p:cNvPr id="100357" name="Picture 5"/>
          <p:cNvPicPr>
            <a:picLocks noChangeAspect="1" noChangeArrowheads="1"/>
          </p:cNvPicPr>
          <p:nvPr/>
        </p:nvPicPr>
        <p:blipFill>
          <a:blip r:embed="rId4" cstate="print"/>
          <a:srcRect/>
          <a:stretch>
            <a:fillRect/>
          </a:stretch>
        </p:blipFill>
        <p:spPr bwMode="auto">
          <a:xfrm>
            <a:off x="3586163" y="4116388"/>
            <a:ext cx="4022725" cy="760412"/>
          </a:xfrm>
          <a:prstGeom prst="rect">
            <a:avLst/>
          </a:prstGeom>
          <a:noFill/>
          <a:ln w="9525">
            <a:noFill/>
            <a:miter lim="800000"/>
            <a:headEnd/>
            <a:tailEnd/>
          </a:ln>
          <a:effectLst/>
        </p:spPr>
      </p:pic>
      <p:pic>
        <p:nvPicPr>
          <p:cNvPr id="6" name="Picture 5"/>
          <p:cNvPicPr>
            <a:picLocks noChangeAspect="1" noChangeArrowheads="1"/>
          </p:cNvPicPr>
          <p:nvPr/>
        </p:nvPicPr>
        <p:blipFill>
          <a:blip r:embed="rId5" cstate="print"/>
          <a:srcRect/>
          <a:stretch>
            <a:fillRect/>
          </a:stretch>
        </p:blipFill>
        <p:spPr bwMode="auto">
          <a:xfrm>
            <a:off x="3657600" y="5448300"/>
            <a:ext cx="1746250" cy="723900"/>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animEffect transition="in" filter="fade">
                                      <p:cBhvr>
                                        <p:cTn id="7" dur="1000"/>
                                        <p:tgtEl>
                                          <p:spTgt spid="100357"/>
                                        </p:tgtEl>
                                      </p:cBhvr>
                                    </p:animEffect>
                                    <p:anim calcmode="lin" valueType="num">
                                      <p:cBhvr>
                                        <p:cTn id="8" dur="1000" fill="hold"/>
                                        <p:tgtEl>
                                          <p:spTgt spid="100357"/>
                                        </p:tgtEl>
                                        <p:attrNameLst>
                                          <p:attrName>ppt_x</p:attrName>
                                        </p:attrNameLst>
                                      </p:cBhvr>
                                      <p:tavLst>
                                        <p:tav tm="0">
                                          <p:val>
                                            <p:strVal val="#ppt_x"/>
                                          </p:val>
                                        </p:tav>
                                        <p:tav tm="100000">
                                          <p:val>
                                            <p:strVal val="#ppt_x"/>
                                          </p:val>
                                        </p:tav>
                                      </p:tavLst>
                                    </p:anim>
                                    <p:anim calcmode="lin" valueType="num">
                                      <p:cBhvr>
                                        <p:cTn id="9" dur="900" decel="100000" fill="hold"/>
                                        <p:tgtEl>
                                          <p:spTgt spid="10035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0357"/>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900" decel="100000" fill="hold"/>
                                        <p:tgtEl>
                                          <p:spTgt spid="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title"/>
          </p:nvPr>
        </p:nvSpPr>
        <p:spPr>
          <a:xfrm>
            <a:off x="457200" y="346075"/>
            <a:ext cx="8311896" cy="704088"/>
          </a:xfrm>
          <a:noFill/>
          <a:ln/>
        </p:spPr>
        <p:txBody>
          <a:bodyPr/>
          <a:lstStyle/>
          <a:p>
            <a:r>
              <a:rPr lang="en-US"/>
              <a:t>Example 1 – </a:t>
            </a:r>
            <a:r>
              <a:rPr lang="en-US" i="1"/>
              <a:t>Solution</a:t>
            </a:r>
          </a:p>
        </p:txBody>
      </p:sp>
      <p:sp>
        <p:nvSpPr>
          <p:cNvPr id="102402" name="Rectangle 2"/>
          <p:cNvSpPr>
            <a:spLocks noGrp="1" noChangeArrowheads="1"/>
          </p:cNvSpPr>
          <p:nvPr>
            <p:ph idx="1"/>
          </p:nvPr>
        </p:nvSpPr>
        <p:spPr/>
        <p:txBody>
          <a:bodyPr/>
          <a:lstStyle/>
          <a:p>
            <a:pPr marL="0" indent="0"/>
            <a:endParaRPr lang="en-US" dirty="0"/>
          </a:p>
          <a:p>
            <a:pPr marL="0" indent="0"/>
            <a:endParaRPr lang="en-US" dirty="0"/>
          </a:p>
          <a:p>
            <a:pPr marL="0" indent="0"/>
            <a:endParaRPr lang="en-US" dirty="0" smtClean="0"/>
          </a:p>
          <a:p>
            <a:pPr marL="0" indent="0"/>
            <a:r>
              <a:rPr lang="en-US" dirty="0"/>
              <a:t>	               = 2</a:t>
            </a:r>
          </a:p>
          <a:p>
            <a:pPr marL="0" indent="0"/>
            <a:endParaRPr lang="en-US" dirty="0"/>
          </a:p>
          <a:p>
            <a:pPr marL="0" indent="0"/>
            <a:r>
              <a:rPr lang="en-US" dirty="0"/>
              <a:t>The slope of </a:t>
            </a:r>
            <a:r>
              <a:rPr lang="en-US" i="1" dirty="0"/>
              <a:t>f </a:t>
            </a:r>
            <a:r>
              <a:rPr lang="en-US" dirty="0"/>
              <a:t>at (</a:t>
            </a:r>
            <a:r>
              <a:rPr lang="en-US" i="1" dirty="0"/>
              <a:t>c</a:t>
            </a:r>
            <a:r>
              <a:rPr lang="en-US" dirty="0"/>
              <a:t>, </a:t>
            </a:r>
            <a:r>
              <a:rPr lang="en-US" i="1" dirty="0"/>
              <a:t>f</a:t>
            </a:r>
            <a:r>
              <a:rPr lang="en-US" sz="400" i="1" dirty="0"/>
              <a:t> </a:t>
            </a:r>
            <a:r>
              <a:rPr lang="en-US" dirty="0"/>
              <a:t>(</a:t>
            </a:r>
            <a:r>
              <a:rPr lang="en-US" i="1" dirty="0"/>
              <a:t>c</a:t>
            </a:r>
            <a:r>
              <a:rPr lang="en-US" dirty="0"/>
              <a:t>)) = (2, 1) </a:t>
            </a:r>
            <a:br>
              <a:rPr lang="en-US" dirty="0"/>
            </a:br>
            <a:r>
              <a:rPr lang="en-US" dirty="0"/>
              <a:t>is </a:t>
            </a:r>
            <a:r>
              <a:rPr lang="en-US" i="1" dirty="0"/>
              <a:t>m </a:t>
            </a:r>
            <a:r>
              <a:rPr lang="en-US" dirty="0"/>
              <a:t>= 2, as shown in Figure 3.5. </a:t>
            </a:r>
            <a:endParaRPr lang="en-US" i="1" dirty="0"/>
          </a:p>
        </p:txBody>
      </p:sp>
      <p:pic>
        <p:nvPicPr>
          <p:cNvPr id="102406" name="Picture 6"/>
          <p:cNvPicPr>
            <a:picLocks noChangeAspect="1" noChangeArrowheads="1"/>
          </p:cNvPicPr>
          <p:nvPr/>
        </p:nvPicPr>
        <p:blipFill>
          <a:blip r:embed="rId3" cstate="print"/>
          <a:srcRect/>
          <a:stretch>
            <a:fillRect/>
          </a:stretch>
        </p:blipFill>
        <p:spPr bwMode="auto">
          <a:xfrm>
            <a:off x="2655888" y="1697038"/>
            <a:ext cx="1279525" cy="512762"/>
          </a:xfrm>
          <a:prstGeom prst="rect">
            <a:avLst/>
          </a:prstGeom>
          <a:noFill/>
          <a:ln w="9525">
            <a:noFill/>
            <a:miter lim="800000"/>
            <a:headEnd/>
            <a:tailEnd/>
          </a:ln>
          <a:effectLst/>
        </p:spPr>
      </p:pic>
      <p:sp>
        <p:nvSpPr>
          <p:cNvPr id="102408" name="Rectangle 8"/>
          <p:cNvSpPr>
            <a:spLocks noChangeArrowheads="1"/>
          </p:cNvSpPr>
          <p:nvPr/>
        </p:nvSpPr>
        <p:spPr bwMode="auto">
          <a:xfrm>
            <a:off x="6324600" y="6108700"/>
            <a:ext cx="904875" cy="274638"/>
          </a:xfrm>
          <a:prstGeom prst="rect">
            <a:avLst/>
          </a:prstGeom>
          <a:noFill/>
          <a:ln w="9525">
            <a:noFill/>
            <a:miter lim="800000"/>
            <a:headEnd/>
            <a:tailEnd/>
          </a:ln>
          <a:effectLst/>
        </p:spPr>
        <p:txBody>
          <a:bodyPr wrap="none">
            <a:spAutoFit/>
          </a:bodyPr>
          <a:lstStyle/>
          <a:p>
            <a:r>
              <a:rPr lang="en-US" sz="1200" b="1"/>
              <a:t>Figure 3.5</a:t>
            </a:r>
          </a:p>
        </p:txBody>
      </p:sp>
      <p:sp>
        <p:nvSpPr>
          <p:cNvPr id="102409" name="Rectangle 9"/>
          <p:cNvSpPr>
            <a:spLocks noChangeArrowheads="1"/>
          </p:cNvSpPr>
          <p:nvPr/>
        </p:nvSpPr>
        <p:spPr bwMode="auto">
          <a:xfrm>
            <a:off x="5486400" y="5849938"/>
            <a:ext cx="2667000" cy="304800"/>
          </a:xfrm>
          <a:prstGeom prst="rect">
            <a:avLst/>
          </a:prstGeom>
          <a:noFill/>
          <a:ln w="9525">
            <a:noFill/>
            <a:miter lim="800000"/>
            <a:headEnd/>
            <a:tailEnd/>
          </a:ln>
          <a:effectLst/>
        </p:spPr>
        <p:txBody>
          <a:bodyPr>
            <a:spAutoFit/>
          </a:bodyPr>
          <a:lstStyle/>
          <a:p>
            <a:r>
              <a:rPr lang="en-US" sz="1400"/>
              <a:t>The slope of </a:t>
            </a:r>
            <a:r>
              <a:rPr lang="en-US" sz="1400" i="1"/>
              <a:t>f </a:t>
            </a:r>
            <a:r>
              <a:rPr lang="en-US" sz="1400"/>
              <a:t>at (2, 1) is </a:t>
            </a:r>
            <a:r>
              <a:rPr lang="en-US" sz="1400" i="1"/>
              <a:t>m </a:t>
            </a:r>
            <a:r>
              <a:rPr lang="en-US" sz="1400"/>
              <a:t>= 2.</a:t>
            </a:r>
          </a:p>
        </p:txBody>
      </p:sp>
      <p:sp>
        <p:nvSpPr>
          <p:cNvPr id="102410" name="Text Box 10"/>
          <p:cNvSpPr txBox="1">
            <a:spLocks noChangeArrowheads="1"/>
          </p:cNvSpPr>
          <p:nvPr/>
        </p:nvSpPr>
        <p:spPr bwMode="auto">
          <a:xfrm>
            <a:off x="8229600" y="776288"/>
            <a:ext cx="793750" cy="366712"/>
          </a:xfrm>
          <a:prstGeom prst="rect">
            <a:avLst/>
          </a:prstGeom>
          <a:noFill/>
          <a:ln w="9525">
            <a:noFill/>
            <a:miter lim="800000"/>
            <a:headEnd/>
            <a:tailEnd/>
          </a:ln>
          <a:effectLst/>
        </p:spPr>
        <p:txBody>
          <a:bodyPr>
            <a:spAutoFit/>
          </a:bodyPr>
          <a:lstStyle/>
          <a:p>
            <a:pPr algn="r">
              <a:spcBef>
                <a:spcPct val="50000"/>
              </a:spcBef>
            </a:pPr>
            <a:r>
              <a:rPr lang="en-US" dirty="0">
                <a:solidFill>
                  <a:schemeClr val="bg1"/>
                </a:solidFill>
              </a:rPr>
              <a:t>cont’d</a:t>
            </a:r>
          </a:p>
        </p:txBody>
      </p:sp>
      <p:pic>
        <p:nvPicPr>
          <p:cNvPr id="4098" name="Picture 2"/>
          <p:cNvPicPr>
            <a:picLocks noChangeAspect="1" noChangeArrowheads="1"/>
          </p:cNvPicPr>
          <p:nvPr/>
        </p:nvPicPr>
        <p:blipFill>
          <a:blip r:embed="rId4" cstate="print"/>
          <a:srcRect/>
          <a:stretch>
            <a:fillRect/>
          </a:stretch>
        </p:blipFill>
        <p:spPr bwMode="auto">
          <a:xfrm>
            <a:off x="5257800" y="2370487"/>
            <a:ext cx="3027331" cy="3344513"/>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02402">
                                            <p:txEl>
                                              <p:pRg st="3" end="3"/>
                                            </p:txEl>
                                          </p:spTgt>
                                        </p:tgtEl>
                                        <p:attrNameLst>
                                          <p:attrName>style.visibility</p:attrName>
                                        </p:attrNameLst>
                                      </p:cBhvr>
                                      <p:to>
                                        <p:strVal val="visible"/>
                                      </p:to>
                                    </p:set>
                                    <p:animEffect transition="in" filter="fade">
                                      <p:cBhvr>
                                        <p:cTn id="7" dur="1000"/>
                                        <p:tgtEl>
                                          <p:spTgt spid="102402">
                                            <p:txEl>
                                              <p:pRg st="3" end="3"/>
                                            </p:txEl>
                                          </p:spTgt>
                                        </p:tgtEl>
                                      </p:cBhvr>
                                    </p:animEffect>
                                    <p:anim calcmode="lin" valueType="num">
                                      <p:cBhvr>
                                        <p:cTn id="8" dur="1000" fill="hold"/>
                                        <p:tgtEl>
                                          <p:spTgt spid="102402">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02402">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2402">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02402">
                                            <p:txEl>
                                              <p:pRg st="5" end="5"/>
                                            </p:txEl>
                                          </p:spTgt>
                                        </p:tgtEl>
                                        <p:attrNameLst>
                                          <p:attrName>style.visibility</p:attrName>
                                        </p:attrNameLst>
                                      </p:cBhvr>
                                      <p:to>
                                        <p:strVal val="visible"/>
                                      </p:to>
                                    </p:set>
                                    <p:animEffect transition="in" filter="fade">
                                      <p:cBhvr>
                                        <p:cTn id="13" dur="1000"/>
                                        <p:tgtEl>
                                          <p:spTgt spid="102402">
                                            <p:txEl>
                                              <p:pRg st="5" end="5"/>
                                            </p:txEl>
                                          </p:spTgt>
                                        </p:tgtEl>
                                      </p:cBhvr>
                                    </p:animEffect>
                                    <p:anim calcmode="lin" valueType="num">
                                      <p:cBhvr>
                                        <p:cTn id="14" dur="1000" fill="hold"/>
                                        <p:tgtEl>
                                          <p:spTgt spid="102402">
                                            <p:txEl>
                                              <p:pRg st="5" end="5"/>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02402">
                                            <p:txEl>
                                              <p:pRg st="5" end="5"/>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2402">
                                            <p:txEl>
                                              <p:pRg st="5" end="5"/>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02409"/>
                                        </p:tgtEl>
                                        <p:attrNameLst>
                                          <p:attrName>style.visibility</p:attrName>
                                        </p:attrNameLst>
                                      </p:cBhvr>
                                      <p:to>
                                        <p:strVal val="visible"/>
                                      </p:to>
                                    </p:set>
                                    <p:animEffect transition="in" filter="fade">
                                      <p:cBhvr>
                                        <p:cTn id="19" dur="1000"/>
                                        <p:tgtEl>
                                          <p:spTgt spid="102409"/>
                                        </p:tgtEl>
                                      </p:cBhvr>
                                    </p:animEffect>
                                    <p:anim calcmode="lin" valueType="num">
                                      <p:cBhvr>
                                        <p:cTn id="20" dur="1000" fill="hold"/>
                                        <p:tgtEl>
                                          <p:spTgt spid="102409"/>
                                        </p:tgtEl>
                                        <p:attrNameLst>
                                          <p:attrName>ppt_x</p:attrName>
                                        </p:attrNameLst>
                                      </p:cBhvr>
                                      <p:tavLst>
                                        <p:tav tm="0">
                                          <p:val>
                                            <p:strVal val="#ppt_x"/>
                                          </p:val>
                                        </p:tav>
                                        <p:tav tm="100000">
                                          <p:val>
                                            <p:strVal val="#ppt_x"/>
                                          </p:val>
                                        </p:tav>
                                      </p:tavLst>
                                    </p:anim>
                                    <p:anim calcmode="lin" valueType="num">
                                      <p:cBhvr>
                                        <p:cTn id="21" dur="900" decel="100000" fill="hold"/>
                                        <p:tgtEl>
                                          <p:spTgt spid="10240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02409"/>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02408"/>
                                        </p:tgtEl>
                                        <p:attrNameLst>
                                          <p:attrName>style.visibility</p:attrName>
                                        </p:attrNameLst>
                                      </p:cBhvr>
                                      <p:to>
                                        <p:strVal val="visible"/>
                                      </p:to>
                                    </p:set>
                                    <p:animEffect transition="in" filter="fade">
                                      <p:cBhvr>
                                        <p:cTn id="25" dur="1000"/>
                                        <p:tgtEl>
                                          <p:spTgt spid="102408"/>
                                        </p:tgtEl>
                                      </p:cBhvr>
                                    </p:animEffect>
                                    <p:anim calcmode="lin" valueType="num">
                                      <p:cBhvr>
                                        <p:cTn id="26" dur="1000" fill="hold"/>
                                        <p:tgtEl>
                                          <p:spTgt spid="102408"/>
                                        </p:tgtEl>
                                        <p:attrNameLst>
                                          <p:attrName>ppt_x</p:attrName>
                                        </p:attrNameLst>
                                      </p:cBhvr>
                                      <p:tavLst>
                                        <p:tav tm="0">
                                          <p:val>
                                            <p:strVal val="#ppt_x"/>
                                          </p:val>
                                        </p:tav>
                                        <p:tav tm="100000">
                                          <p:val>
                                            <p:strVal val="#ppt_x"/>
                                          </p:val>
                                        </p:tav>
                                      </p:tavLst>
                                    </p:anim>
                                    <p:anim calcmode="lin" valueType="num">
                                      <p:cBhvr>
                                        <p:cTn id="27" dur="900" decel="100000" fill="hold"/>
                                        <p:tgtEl>
                                          <p:spTgt spid="102408"/>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02408"/>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4098"/>
                                        </p:tgtEl>
                                        <p:attrNameLst>
                                          <p:attrName>style.visibility</p:attrName>
                                        </p:attrNameLst>
                                      </p:cBhvr>
                                      <p:to>
                                        <p:strVal val="visible"/>
                                      </p:to>
                                    </p:set>
                                    <p:animEffect transition="in" filter="fade">
                                      <p:cBhvr>
                                        <p:cTn id="31" dur="1000"/>
                                        <p:tgtEl>
                                          <p:spTgt spid="4098"/>
                                        </p:tgtEl>
                                      </p:cBhvr>
                                    </p:animEffect>
                                    <p:anim calcmode="lin" valueType="num">
                                      <p:cBhvr>
                                        <p:cTn id="32" dur="1000" fill="hold"/>
                                        <p:tgtEl>
                                          <p:spTgt spid="4098"/>
                                        </p:tgtEl>
                                        <p:attrNameLst>
                                          <p:attrName>ppt_x</p:attrName>
                                        </p:attrNameLst>
                                      </p:cBhvr>
                                      <p:tavLst>
                                        <p:tav tm="0">
                                          <p:val>
                                            <p:strVal val="#ppt_x"/>
                                          </p:val>
                                        </p:tav>
                                        <p:tav tm="100000">
                                          <p:val>
                                            <p:strVal val="#ppt_x"/>
                                          </p:val>
                                        </p:tav>
                                      </p:tavLst>
                                    </p:anim>
                                    <p:anim calcmode="lin" valueType="num">
                                      <p:cBhvr>
                                        <p:cTn id="33" dur="900" decel="100000" fill="hold"/>
                                        <p:tgtEl>
                                          <p:spTgt spid="409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409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8" grpId="0"/>
      <p:bldP spid="10240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idx="1"/>
          </p:nvPr>
        </p:nvSpPr>
        <p:spPr/>
        <p:txBody>
          <a:bodyPr/>
          <a:lstStyle/>
          <a:p>
            <a:pPr marL="0" indent="0"/>
            <a:r>
              <a:rPr lang="en-US" dirty="0"/>
              <a:t>The graph of a linear function has the same slope at any point. This is not true of nonlinear functions.</a:t>
            </a:r>
          </a:p>
          <a:p>
            <a:pPr marL="0" indent="0"/>
            <a:endParaRPr lang="en-US" sz="1200" dirty="0"/>
          </a:p>
          <a:p>
            <a:pPr marL="0" indent="0"/>
            <a:r>
              <a:rPr lang="en-US" dirty="0"/>
              <a:t>The definition of a tangent line to a curve does not cover the possibility of a vertical tangent line. For vertical tangent lines, you can use the following definition.</a:t>
            </a:r>
          </a:p>
          <a:p>
            <a:pPr marL="0" indent="0"/>
            <a:endParaRPr lang="en-US" sz="1200" dirty="0"/>
          </a:p>
          <a:p>
            <a:pPr marL="0" indent="0"/>
            <a:r>
              <a:rPr lang="en-US" dirty="0"/>
              <a:t>If </a:t>
            </a:r>
            <a:r>
              <a:rPr lang="en-US" i="1" dirty="0"/>
              <a:t>f </a:t>
            </a:r>
            <a:r>
              <a:rPr lang="en-US" dirty="0"/>
              <a:t>is continuous at </a:t>
            </a:r>
            <a:r>
              <a:rPr lang="en-US" i="1" dirty="0"/>
              <a:t>c </a:t>
            </a:r>
            <a:r>
              <a:rPr lang="en-US" dirty="0"/>
              <a:t>and</a:t>
            </a:r>
          </a:p>
          <a:p>
            <a:pPr marL="0" indent="0"/>
            <a:endParaRPr lang="en-US" dirty="0"/>
          </a:p>
          <a:p>
            <a:pPr marL="0" indent="0"/>
            <a:endParaRPr lang="en-US" dirty="0"/>
          </a:p>
          <a:p>
            <a:pPr marL="0" indent="0"/>
            <a:endParaRPr lang="en-US" dirty="0"/>
          </a:p>
          <a:p>
            <a:pPr marL="0" indent="0"/>
            <a:r>
              <a:rPr lang="en-US" dirty="0" smtClean="0"/>
              <a:t>then the </a:t>
            </a:r>
            <a:r>
              <a:rPr lang="en-US" dirty="0"/>
              <a:t>vertical line </a:t>
            </a:r>
            <a:r>
              <a:rPr lang="en-US" i="1" dirty="0"/>
              <a:t>x</a:t>
            </a:r>
            <a:r>
              <a:rPr lang="en-US" dirty="0"/>
              <a:t> = </a:t>
            </a:r>
            <a:r>
              <a:rPr lang="en-US" i="1" dirty="0"/>
              <a:t>c</a:t>
            </a:r>
            <a:r>
              <a:rPr lang="en-US" dirty="0"/>
              <a:t> passing through (</a:t>
            </a:r>
            <a:r>
              <a:rPr lang="en-US" i="1" dirty="0"/>
              <a:t>c</a:t>
            </a:r>
            <a:r>
              <a:rPr lang="en-US" dirty="0"/>
              <a:t>, </a:t>
            </a:r>
            <a:r>
              <a:rPr lang="en-US" i="1" dirty="0"/>
              <a:t>f</a:t>
            </a:r>
            <a:r>
              <a:rPr lang="en-US" sz="400" i="1" dirty="0"/>
              <a:t> </a:t>
            </a:r>
            <a:r>
              <a:rPr lang="en-US" dirty="0"/>
              <a:t>(</a:t>
            </a:r>
            <a:r>
              <a:rPr lang="en-US" i="1" dirty="0"/>
              <a:t>c</a:t>
            </a:r>
            <a:r>
              <a:rPr lang="en-US" dirty="0"/>
              <a:t>)) is a </a:t>
            </a:r>
            <a:r>
              <a:rPr lang="en-US" b="1" dirty="0"/>
              <a:t>vertical tangent line </a:t>
            </a:r>
            <a:r>
              <a:rPr lang="en-US" dirty="0"/>
              <a:t>to the graph of </a:t>
            </a:r>
            <a:r>
              <a:rPr lang="en-US" i="1" dirty="0"/>
              <a:t>f</a:t>
            </a:r>
            <a:r>
              <a:rPr lang="en-US" dirty="0"/>
              <a:t>.</a:t>
            </a:r>
          </a:p>
        </p:txBody>
      </p:sp>
      <p:pic>
        <p:nvPicPr>
          <p:cNvPr id="101380" name="Picture 4"/>
          <p:cNvPicPr>
            <a:picLocks noChangeAspect="1" noChangeArrowheads="1"/>
          </p:cNvPicPr>
          <p:nvPr/>
        </p:nvPicPr>
        <p:blipFill>
          <a:blip r:embed="rId3" cstate="print"/>
          <a:srcRect/>
          <a:stretch>
            <a:fillRect/>
          </a:stretch>
        </p:blipFill>
        <p:spPr bwMode="auto">
          <a:xfrm>
            <a:off x="669925" y="4419600"/>
            <a:ext cx="8016875" cy="831850"/>
          </a:xfrm>
          <a:prstGeom prst="rect">
            <a:avLst/>
          </a:prstGeom>
          <a:noFill/>
          <a:ln w="9525">
            <a:noFill/>
            <a:miter lim="800000"/>
            <a:headEnd/>
            <a:tailEnd/>
          </a:ln>
          <a:effectLst/>
        </p:spPr>
      </p:pic>
      <p:sp>
        <p:nvSpPr>
          <p:cNvPr id="6" name="Rectangle 8"/>
          <p:cNvSpPr>
            <a:spLocks noGrp="1" noChangeArrowheads="1"/>
          </p:cNvSpPr>
          <p:nvPr>
            <p:ph type="title"/>
          </p:nvPr>
        </p:nvSpPr>
        <p:spPr>
          <a:xfrm>
            <a:off x="457200" y="346075"/>
            <a:ext cx="8311896" cy="704088"/>
          </a:xfrm>
          <a:noFill/>
          <a:ln/>
        </p:spPr>
        <p:txBody>
          <a:bodyPr/>
          <a:lstStyle/>
          <a:p>
            <a:r>
              <a:rPr lang="en-US"/>
              <a:t>The Tangent Line Problem</a:t>
            </a: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idx="1"/>
          </p:nvPr>
        </p:nvSpPr>
        <p:spPr/>
        <p:txBody>
          <a:bodyPr/>
          <a:lstStyle/>
          <a:p>
            <a:pPr marL="0" indent="0"/>
            <a:r>
              <a:rPr lang="en-US" dirty="0"/>
              <a:t>For example, the function shown in Figure 3.7 has a vertical tangent line at (</a:t>
            </a:r>
            <a:r>
              <a:rPr lang="en-US" i="1" dirty="0"/>
              <a:t>c</a:t>
            </a:r>
            <a:r>
              <a:rPr lang="en-US" dirty="0"/>
              <a:t>, </a:t>
            </a:r>
            <a:r>
              <a:rPr lang="en-US" i="1" dirty="0"/>
              <a:t>f</a:t>
            </a:r>
            <a:r>
              <a:rPr lang="en-US" sz="400" i="1" dirty="0"/>
              <a:t> </a:t>
            </a:r>
            <a:r>
              <a:rPr lang="en-US" dirty="0"/>
              <a:t>(</a:t>
            </a:r>
            <a:r>
              <a:rPr lang="en-US" i="1" dirty="0"/>
              <a:t>c</a:t>
            </a:r>
            <a:r>
              <a:rPr lang="en-US" dirty="0"/>
              <a:t>)).</a:t>
            </a:r>
          </a:p>
          <a:p>
            <a:pPr marL="0" indent="0"/>
            <a:endParaRPr lang="en-US" dirty="0"/>
          </a:p>
          <a:p>
            <a:pPr marL="0" indent="0"/>
            <a:r>
              <a:rPr lang="en-US" dirty="0" smtClean="0"/>
              <a:t>When the </a:t>
            </a:r>
            <a:r>
              <a:rPr lang="en-US" dirty="0"/>
              <a:t>domain of </a:t>
            </a:r>
            <a:r>
              <a:rPr lang="en-US" i="1" dirty="0"/>
              <a:t>f</a:t>
            </a:r>
            <a:r>
              <a:rPr lang="en-US" dirty="0"/>
              <a:t> is the closed </a:t>
            </a:r>
            <a:br>
              <a:rPr lang="en-US" dirty="0"/>
            </a:br>
            <a:r>
              <a:rPr lang="en-US" dirty="0"/>
              <a:t>interval [</a:t>
            </a:r>
            <a:r>
              <a:rPr lang="en-US" i="1" dirty="0"/>
              <a:t>a</a:t>
            </a:r>
            <a:r>
              <a:rPr lang="en-US" dirty="0"/>
              <a:t>, </a:t>
            </a:r>
            <a:r>
              <a:rPr lang="en-US" i="1" dirty="0"/>
              <a:t>b</a:t>
            </a:r>
            <a:r>
              <a:rPr lang="en-US" dirty="0"/>
              <a:t>], you can extend </a:t>
            </a:r>
            <a:br>
              <a:rPr lang="en-US" dirty="0"/>
            </a:br>
            <a:r>
              <a:rPr lang="en-US" dirty="0"/>
              <a:t>the definition of a vertical </a:t>
            </a:r>
            <a:br>
              <a:rPr lang="en-US" dirty="0"/>
            </a:br>
            <a:r>
              <a:rPr lang="en-US" dirty="0"/>
              <a:t>tangent line to include the </a:t>
            </a:r>
            <a:br>
              <a:rPr lang="en-US" dirty="0"/>
            </a:br>
            <a:r>
              <a:rPr lang="en-US" dirty="0"/>
              <a:t>endpoints by considering </a:t>
            </a:r>
            <a:br>
              <a:rPr lang="en-US" dirty="0"/>
            </a:br>
            <a:r>
              <a:rPr lang="en-US" dirty="0"/>
              <a:t>continuity and limits from the </a:t>
            </a:r>
            <a:br>
              <a:rPr lang="en-US" dirty="0"/>
            </a:br>
            <a:r>
              <a:rPr lang="en-US" dirty="0"/>
              <a:t>right (for </a:t>
            </a:r>
            <a:r>
              <a:rPr lang="en-US" i="1" dirty="0"/>
              <a:t>x </a:t>
            </a:r>
            <a:r>
              <a:rPr lang="en-US" dirty="0"/>
              <a:t>= </a:t>
            </a:r>
            <a:r>
              <a:rPr lang="en-US" i="1" dirty="0"/>
              <a:t>a</a:t>
            </a:r>
            <a:r>
              <a:rPr lang="en-US" dirty="0"/>
              <a:t>) and from the </a:t>
            </a:r>
            <a:br>
              <a:rPr lang="en-US" dirty="0"/>
            </a:br>
            <a:r>
              <a:rPr lang="en-US" dirty="0"/>
              <a:t>left (for </a:t>
            </a:r>
            <a:r>
              <a:rPr lang="en-US" i="1" dirty="0"/>
              <a:t>x </a:t>
            </a:r>
            <a:r>
              <a:rPr lang="en-US" dirty="0"/>
              <a:t>= </a:t>
            </a:r>
            <a:r>
              <a:rPr lang="en-US" i="1" dirty="0"/>
              <a:t>b</a:t>
            </a:r>
            <a:r>
              <a:rPr lang="en-US" dirty="0"/>
              <a:t>).</a:t>
            </a:r>
          </a:p>
        </p:txBody>
      </p:sp>
      <p:pic>
        <p:nvPicPr>
          <p:cNvPr id="103428" name="Picture 4"/>
          <p:cNvPicPr>
            <a:picLocks noChangeAspect="1" noChangeArrowheads="1"/>
          </p:cNvPicPr>
          <p:nvPr/>
        </p:nvPicPr>
        <p:blipFill>
          <a:blip r:embed="rId3" cstate="print"/>
          <a:srcRect/>
          <a:stretch>
            <a:fillRect/>
          </a:stretch>
        </p:blipFill>
        <p:spPr bwMode="auto">
          <a:xfrm>
            <a:off x="5468937" y="2590800"/>
            <a:ext cx="2989263" cy="3048000"/>
          </a:xfrm>
          <a:prstGeom prst="rect">
            <a:avLst/>
          </a:prstGeom>
          <a:noFill/>
          <a:ln w="9525">
            <a:noFill/>
            <a:miter lim="800000"/>
            <a:headEnd/>
            <a:tailEnd/>
          </a:ln>
          <a:effectLst/>
        </p:spPr>
      </p:pic>
      <p:sp>
        <p:nvSpPr>
          <p:cNvPr id="103429" name="Rectangle 5"/>
          <p:cNvSpPr>
            <a:spLocks noChangeArrowheads="1"/>
          </p:cNvSpPr>
          <p:nvPr/>
        </p:nvSpPr>
        <p:spPr bwMode="auto">
          <a:xfrm>
            <a:off x="5715000" y="5715000"/>
            <a:ext cx="2514600" cy="517525"/>
          </a:xfrm>
          <a:prstGeom prst="rect">
            <a:avLst/>
          </a:prstGeom>
          <a:noFill/>
          <a:ln w="9525">
            <a:noFill/>
            <a:miter lim="800000"/>
            <a:headEnd/>
            <a:tailEnd/>
          </a:ln>
          <a:effectLst/>
        </p:spPr>
        <p:txBody>
          <a:bodyPr>
            <a:spAutoFit/>
          </a:bodyPr>
          <a:lstStyle/>
          <a:p>
            <a:r>
              <a:rPr lang="en-US" sz="1400" dirty="0"/>
              <a:t>The graph of </a:t>
            </a:r>
            <a:r>
              <a:rPr lang="en-US" sz="1400" i="1" dirty="0"/>
              <a:t>f </a:t>
            </a:r>
            <a:r>
              <a:rPr lang="en-US" sz="1400" dirty="0"/>
              <a:t>has a vertical </a:t>
            </a:r>
            <a:br>
              <a:rPr lang="en-US" sz="1400" dirty="0"/>
            </a:br>
            <a:r>
              <a:rPr lang="en-US" sz="1400" dirty="0"/>
              <a:t>tangent line at (</a:t>
            </a:r>
            <a:r>
              <a:rPr lang="en-US" sz="1400" i="1" dirty="0"/>
              <a:t>c</a:t>
            </a:r>
            <a:r>
              <a:rPr lang="en-US" sz="1400" dirty="0"/>
              <a:t>, </a:t>
            </a:r>
            <a:r>
              <a:rPr lang="en-US" sz="1400" i="1" dirty="0"/>
              <a:t>f</a:t>
            </a:r>
            <a:r>
              <a:rPr lang="en-US" sz="400" i="1" dirty="0"/>
              <a:t> </a:t>
            </a:r>
            <a:r>
              <a:rPr lang="en-US" sz="1400" dirty="0"/>
              <a:t>(</a:t>
            </a:r>
            <a:r>
              <a:rPr lang="en-US" sz="1400" i="1" dirty="0"/>
              <a:t>c</a:t>
            </a:r>
            <a:r>
              <a:rPr lang="en-US" sz="1400" dirty="0"/>
              <a:t>)).</a:t>
            </a:r>
          </a:p>
        </p:txBody>
      </p:sp>
      <p:sp>
        <p:nvSpPr>
          <p:cNvPr id="103430" name="Rectangle 6"/>
          <p:cNvSpPr>
            <a:spLocks noChangeArrowheads="1"/>
          </p:cNvSpPr>
          <p:nvPr/>
        </p:nvSpPr>
        <p:spPr bwMode="auto">
          <a:xfrm>
            <a:off x="6557963" y="6248400"/>
            <a:ext cx="904875" cy="274638"/>
          </a:xfrm>
          <a:prstGeom prst="rect">
            <a:avLst/>
          </a:prstGeom>
          <a:noFill/>
          <a:ln w="9525">
            <a:noFill/>
            <a:miter lim="800000"/>
            <a:headEnd/>
            <a:tailEnd/>
          </a:ln>
          <a:effectLst/>
        </p:spPr>
        <p:txBody>
          <a:bodyPr wrap="none">
            <a:spAutoFit/>
          </a:bodyPr>
          <a:lstStyle/>
          <a:p>
            <a:r>
              <a:rPr lang="en-US" sz="1200" b="1" dirty="0"/>
              <a:t>Figure 3.7</a:t>
            </a:r>
          </a:p>
        </p:txBody>
      </p:sp>
      <p:sp>
        <p:nvSpPr>
          <p:cNvPr id="8" name="Rectangle 8"/>
          <p:cNvSpPr>
            <a:spLocks noGrp="1" noChangeArrowheads="1"/>
          </p:cNvSpPr>
          <p:nvPr>
            <p:ph type="title"/>
          </p:nvPr>
        </p:nvSpPr>
        <p:spPr>
          <a:xfrm>
            <a:off x="457200" y="346075"/>
            <a:ext cx="8311896" cy="704088"/>
          </a:xfrm>
          <a:noFill/>
          <a:ln/>
        </p:spPr>
        <p:txBody>
          <a:bodyPr/>
          <a:lstStyle/>
          <a:p>
            <a:r>
              <a:rPr lang="en-US"/>
              <a:t>The Tangent Line Problem</a:t>
            </a: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5613" y="3198813"/>
            <a:ext cx="8226425" cy="914400"/>
          </a:xfrm>
          <a:prstGeom prst="rect">
            <a:avLst/>
          </a:prstGeom>
          <a:noFill/>
          <a:ln w="9525">
            <a:noFill/>
            <a:miter lim="800000"/>
            <a:headEnd/>
            <a:tailEnd/>
          </a:ln>
        </p:spPr>
        <p:txBody>
          <a:bodyPr/>
          <a:lstStyle/>
          <a:p>
            <a:pPr algn="ctr">
              <a:spcBef>
                <a:spcPct val="50000"/>
              </a:spcBef>
            </a:pPr>
            <a:r>
              <a:rPr lang="en-US" sz="4000" dirty="0" smtClean="0">
                <a:solidFill>
                  <a:srgbClr val="000000"/>
                </a:solidFill>
              </a:rPr>
              <a:t>The Derivative of a Function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title"/>
          </p:nvPr>
        </p:nvSpPr>
        <p:spPr>
          <a:xfrm>
            <a:off x="457200" y="346075"/>
            <a:ext cx="8311896" cy="704088"/>
          </a:xfrm>
          <a:noFill/>
          <a:ln/>
        </p:spPr>
        <p:txBody>
          <a:bodyPr/>
          <a:lstStyle/>
          <a:p>
            <a:r>
              <a:rPr lang="en-US"/>
              <a:t>The Derivative of a Function</a:t>
            </a:r>
          </a:p>
        </p:txBody>
      </p:sp>
      <p:sp>
        <p:nvSpPr>
          <p:cNvPr id="104450" name="Rectangle 2"/>
          <p:cNvSpPr>
            <a:spLocks noGrp="1" noChangeArrowheads="1"/>
          </p:cNvSpPr>
          <p:nvPr>
            <p:ph idx="1"/>
          </p:nvPr>
        </p:nvSpPr>
        <p:spPr/>
        <p:txBody>
          <a:bodyPr/>
          <a:lstStyle/>
          <a:p>
            <a:pPr marL="0" indent="0"/>
            <a:r>
              <a:rPr lang="en-US" dirty="0"/>
              <a:t>You have now arrived at a crucial point in the study of calculus. The limit used to define the slope of a tangent line is also used to define one of the two fundamental operations of calculus—</a:t>
            </a:r>
            <a:r>
              <a:rPr lang="en-US" b="1" dirty="0"/>
              <a:t>differentiation</a:t>
            </a:r>
            <a:r>
              <a:rPr lang="en-US" dirty="0" smtClean="0"/>
              <a:t>.</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533400" y="3352800"/>
            <a:ext cx="8427720" cy="237744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idx="1"/>
          </p:nvPr>
        </p:nvSpPr>
        <p:spPr/>
        <p:txBody>
          <a:bodyPr/>
          <a:lstStyle/>
          <a:p>
            <a:pPr marL="0" indent="0"/>
            <a:r>
              <a:rPr lang="en-US" dirty="0"/>
              <a:t>Be sure you see that the derivative of a function of </a:t>
            </a:r>
            <a:r>
              <a:rPr lang="en-US" i="1" dirty="0"/>
              <a:t>x</a:t>
            </a:r>
            <a:r>
              <a:rPr lang="en-US" dirty="0"/>
              <a:t> is also a function of </a:t>
            </a:r>
            <a:r>
              <a:rPr lang="en-US" i="1" dirty="0"/>
              <a:t>x</a:t>
            </a:r>
            <a:r>
              <a:rPr lang="en-US" dirty="0"/>
              <a:t>. </a:t>
            </a:r>
          </a:p>
          <a:p>
            <a:pPr marL="0" indent="0"/>
            <a:endParaRPr lang="en-US" sz="1400" dirty="0"/>
          </a:p>
          <a:p>
            <a:pPr marL="0" indent="0"/>
            <a:r>
              <a:rPr lang="en-US" dirty="0"/>
              <a:t>This “new” function gives the slope of the tangent line to the graph of </a:t>
            </a:r>
            <a:r>
              <a:rPr lang="en-US" i="1" dirty="0"/>
              <a:t>f</a:t>
            </a:r>
            <a:r>
              <a:rPr lang="en-US" dirty="0"/>
              <a:t> at the point (</a:t>
            </a:r>
            <a:r>
              <a:rPr lang="en-US" i="1" dirty="0"/>
              <a:t>x</a:t>
            </a:r>
            <a:r>
              <a:rPr lang="en-US" dirty="0"/>
              <a:t>, </a:t>
            </a:r>
            <a:r>
              <a:rPr lang="en-US" i="1" dirty="0"/>
              <a:t>f</a:t>
            </a:r>
            <a:r>
              <a:rPr lang="en-US" sz="400" i="1" dirty="0"/>
              <a:t> </a:t>
            </a:r>
            <a:r>
              <a:rPr lang="en-US" dirty="0"/>
              <a:t>(</a:t>
            </a:r>
            <a:r>
              <a:rPr lang="en-US" i="1" dirty="0"/>
              <a:t>x</a:t>
            </a:r>
            <a:r>
              <a:rPr lang="en-US" dirty="0"/>
              <a:t>)), provided that the graph has a tangent line at this point.</a:t>
            </a:r>
          </a:p>
          <a:p>
            <a:pPr marL="0" indent="0"/>
            <a:endParaRPr lang="en-US" sz="1400" dirty="0"/>
          </a:p>
          <a:p>
            <a:pPr marL="0" indent="0"/>
            <a:r>
              <a:rPr lang="en-US" dirty="0"/>
              <a:t>The process of finding the derivative of a function is called </a:t>
            </a:r>
            <a:r>
              <a:rPr lang="en-US" b="1" dirty="0"/>
              <a:t>differentiation</a:t>
            </a:r>
            <a:r>
              <a:rPr lang="en-US" dirty="0"/>
              <a:t>.</a:t>
            </a:r>
            <a:r>
              <a:rPr lang="en-US" b="1" dirty="0"/>
              <a:t> </a:t>
            </a:r>
          </a:p>
          <a:p>
            <a:pPr marL="0" indent="0"/>
            <a:endParaRPr lang="en-US" sz="1400" b="1" dirty="0"/>
          </a:p>
          <a:p>
            <a:pPr marL="0" indent="0"/>
            <a:r>
              <a:rPr lang="en-US" dirty="0"/>
              <a:t>A function is </a:t>
            </a:r>
            <a:r>
              <a:rPr lang="en-US" b="1" dirty="0"/>
              <a:t>differentiable </a:t>
            </a:r>
            <a:r>
              <a:rPr lang="en-US" dirty="0"/>
              <a:t>at </a:t>
            </a:r>
            <a:r>
              <a:rPr lang="en-US" i="1" dirty="0"/>
              <a:t>x</a:t>
            </a:r>
            <a:r>
              <a:rPr lang="en-US" dirty="0"/>
              <a:t> </a:t>
            </a:r>
            <a:r>
              <a:rPr lang="en-US" dirty="0" smtClean="0"/>
              <a:t>when </a:t>
            </a:r>
            <a:r>
              <a:rPr lang="en-US" dirty="0"/>
              <a:t>its derivative exists at </a:t>
            </a:r>
            <a:r>
              <a:rPr lang="en-US" i="1" dirty="0"/>
              <a:t>x</a:t>
            </a:r>
            <a:r>
              <a:rPr lang="en-US" dirty="0"/>
              <a:t> and is </a:t>
            </a:r>
            <a:r>
              <a:rPr lang="en-US" b="1" dirty="0"/>
              <a:t>differentiable on an open interval (</a:t>
            </a:r>
            <a:r>
              <a:rPr lang="en-US" b="1" i="1" dirty="0"/>
              <a:t>a</a:t>
            </a:r>
            <a:r>
              <a:rPr lang="en-US" dirty="0"/>
              <a:t>,</a:t>
            </a:r>
            <a:r>
              <a:rPr lang="en-US" b="1" dirty="0"/>
              <a:t> </a:t>
            </a:r>
            <a:r>
              <a:rPr lang="en-US" b="1" i="1" dirty="0"/>
              <a:t>b</a:t>
            </a:r>
            <a:r>
              <a:rPr lang="en-US" b="1" dirty="0"/>
              <a:t>) </a:t>
            </a:r>
            <a:r>
              <a:rPr lang="en-US" dirty="0" smtClean="0"/>
              <a:t>when </a:t>
            </a:r>
            <a:r>
              <a:rPr lang="en-US" dirty="0"/>
              <a:t>it is differentiable at every point in the interval.</a:t>
            </a:r>
            <a:endParaRPr lang="en-US" i="1" dirty="0"/>
          </a:p>
        </p:txBody>
      </p:sp>
      <p:sp>
        <p:nvSpPr>
          <p:cNvPr id="5" name="Rectangle 3"/>
          <p:cNvSpPr>
            <a:spLocks noGrp="1" noChangeArrowheads="1"/>
          </p:cNvSpPr>
          <p:nvPr>
            <p:ph type="title"/>
          </p:nvPr>
        </p:nvSpPr>
        <p:spPr>
          <a:xfrm>
            <a:off x="457200" y="346075"/>
            <a:ext cx="8311896" cy="704088"/>
          </a:xfrm>
          <a:noFill/>
          <a:ln/>
        </p:spPr>
        <p:txBody>
          <a:bodyPr/>
          <a:lstStyle/>
          <a:p>
            <a:r>
              <a:rPr lang="en-US"/>
              <a:t>The Derivative of a Function</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ounded Rectangle 6"/>
          <p:cNvSpPr/>
          <p:nvPr/>
        </p:nvSpPr>
        <p:spPr>
          <a:xfrm>
            <a:off x="990600" y="2514600"/>
            <a:ext cx="7848600" cy="1524000"/>
          </a:xfrm>
          <a:prstGeom prst="roundRect">
            <a:avLst/>
          </a:prstGeom>
          <a:noFill/>
          <a:ln>
            <a:solidFill>
              <a:srgbClr val="D719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123" name="Text Box 5"/>
          <p:cNvSpPr txBox="1">
            <a:spLocks noChangeArrowheads="1"/>
          </p:cNvSpPr>
          <p:nvPr/>
        </p:nvSpPr>
        <p:spPr bwMode="auto">
          <a:xfrm>
            <a:off x="2133600" y="6248400"/>
            <a:ext cx="5486400" cy="366713"/>
          </a:xfrm>
          <a:prstGeom prst="rect">
            <a:avLst/>
          </a:prstGeom>
          <a:noFill/>
          <a:ln w="9525">
            <a:noFill/>
            <a:miter lim="800000"/>
            <a:headEnd/>
            <a:tailEnd/>
          </a:ln>
        </p:spPr>
        <p:txBody>
          <a:bodyPr>
            <a:spAutoFit/>
          </a:bodyPr>
          <a:lstStyle/>
          <a:p>
            <a:pPr algn="ctr" eaLnBrk="0" hangingPunct="0">
              <a:spcBef>
                <a:spcPct val="50000"/>
              </a:spcBef>
            </a:pPr>
            <a:r>
              <a:rPr lang="en-US" sz="1400">
                <a:solidFill>
                  <a:srgbClr val="000000"/>
                </a:solidFill>
              </a:rPr>
              <a:t>Copyright © Cengage Learning. All rights reserved.</a:t>
            </a:r>
            <a:r>
              <a:rPr lang="en-US">
                <a:solidFill>
                  <a:srgbClr val="000000"/>
                </a:solidFill>
              </a:rPr>
              <a:t> </a:t>
            </a:r>
          </a:p>
        </p:txBody>
      </p:sp>
      <p:sp>
        <p:nvSpPr>
          <p:cNvPr id="5124" name="Text Box 38"/>
          <p:cNvSpPr txBox="1">
            <a:spLocks noChangeArrowheads="1"/>
          </p:cNvSpPr>
          <p:nvPr/>
        </p:nvSpPr>
        <p:spPr bwMode="auto">
          <a:xfrm>
            <a:off x="2060885" y="2613293"/>
            <a:ext cx="6022354" cy="1323439"/>
          </a:xfrm>
          <a:prstGeom prst="rect">
            <a:avLst/>
          </a:prstGeom>
          <a:noFill/>
          <a:ln w="9525" algn="ctr">
            <a:noFill/>
            <a:miter lim="800000"/>
            <a:headEnd/>
            <a:tailEnd/>
          </a:ln>
        </p:spPr>
        <p:txBody>
          <a:bodyPr wrap="none" anchor="ctr">
            <a:spAutoFit/>
          </a:bodyPr>
          <a:lstStyle/>
          <a:p>
            <a:pPr algn="ctr"/>
            <a:r>
              <a:rPr lang="en-US" sz="4000" dirty="0" smtClean="0">
                <a:solidFill>
                  <a:srgbClr val="E72D36"/>
                </a:solidFill>
              </a:rPr>
              <a:t>The Derivative and</a:t>
            </a:r>
          </a:p>
          <a:p>
            <a:pPr algn="ctr"/>
            <a:r>
              <a:rPr lang="en-US" sz="4000" dirty="0" smtClean="0">
                <a:solidFill>
                  <a:srgbClr val="E72D36"/>
                </a:solidFill>
              </a:rPr>
              <a:t>the Tangent Line Problem</a:t>
            </a:r>
          </a:p>
        </p:txBody>
      </p:sp>
      <p:sp>
        <p:nvSpPr>
          <p:cNvPr id="11" name="Rounded Rectangle 10"/>
          <p:cNvSpPr/>
          <p:nvPr/>
        </p:nvSpPr>
        <p:spPr>
          <a:xfrm>
            <a:off x="319088" y="2895600"/>
            <a:ext cx="1295400" cy="762000"/>
          </a:xfrm>
          <a:prstGeom prst="roundRect">
            <a:avLst/>
          </a:prstGeom>
          <a:solidFill>
            <a:srgbClr val="D719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126" name="Text Box 31"/>
          <p:cNvSpPr txBox="1">
            <a:spLocks noChangeArrowheads="1"/>
          </p:cNvSpPr>
          <p:nvPr/>
        </p:nvSpPr>
        <p:spPr bwMode="auto">
          <a:xfrm>
            <a:off x="522288" y="2925763"/>
            <a:ext cx="890587" cy="701675"/>
          </a:xfrm>
          <a:prstGeom prst="rect">
            <a:avLst/>
          </a:prstGeom>
          <a:noFill/>
          <a:ln w="9525" algn="ctr">
            <a:noFill/>
            <a:miter lim="800000"/>
            <a:headEnd/>
            <a:tailEnd/>
          </a:ln>
        </p:spPr>
        <p:txBody>
          <a:bodyPr wrap="none" anchor="ctr">
            <a:spAutoFit/>
          </a:bodyPr>
          <a:lstStyle/>
          <a:p>
            <a:r>
              <a:rPr lang="en-US" sz="4000" b="1" dirty="0" smtClean="0">
                <a:solidFill>
                  <a:srgbClr val="FFFFFF"/>
                </a:solidFill>
              </a:rPr>
              <a:t>3.1</a:t>
            </a:r>
            <a:endParaRPr lang="en-US" sz="4000" b="1"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idx="1"/>
          </p:nvPr>
        </p:nvSpPr>
        <p:spPr/>
        <p:txBody>
          <a:bodyPr/>
          <a:lstStyle/>
          <a:p>
            <a:pPr marL="0" indent="0"/>
            <a:r>
              <a:rPr lang="en-US" dirty="0"/>
              <a:t>In addition to </a:t>
            </a:r>
            <a:r>
              <a:rPr lang="en-US" i="1" dirty="0"/>
              <a:t>f</a:t>
            </a:r>
            <a:r>
              <a:rPr lang="en-US" sz="1000" i="1" dirty="0"/>
              <a:t> </a:t>
            </a:r>
            <a:r>
              <a:rPr lang="en-US" dirty="0">
                <a:sym typeface="Symbol" pitchFamily="18" charset="2"/>
              </a:rPr>
              <a:t></a:t>
            </a:r>
            <a:r>
              <a:rPr lang="en-US" dirty="0"/>
              <a:t>(</a:t>
            </a:r>
            <a:r>
              <a:rPr lang="en-US" i="1" dirty="0"/>
              <a:t>x</a:t>
            </a:r>
            <a:r>
              <a:rPr lang="en-US" dirty="0"/>
              <a:t>), </a:t>
            </a:r>
            <a:r>
              <a:rPr lang="en-US" dirty="0" smtClean="0"/>
              <a:t>other </a:t>
            </a:r>
            <a:r>
              <a:rPr lang="en-US" dirty="0"/>
              <a:t>notations are used to denote the derivative of </a:t>
            </a:r>
            <a:r>
              <a:rPr lang="en-US" i="1" dirty="0"/>
              <a:t>y </a:t>
            </a:r>
            <a:r>
              <a:rPr lang="en-US" dirty="0"/>
              <a:t>= </a:t>
            </a:r>
            <a:r>
              <a:rPr lang="en-US" i="1" dirty="0"/>
              <a:t>f</a:t>
            </a:r>
            <a:r>
              <a:rPr lang="en-US" sz="400" i="1" dirty="0"/>
              <a:t> </a:t>
            </a:r>
            <a:r>
              <a:rPr lang="en-US" dirty="0"/>
              <a:t>(</a:t>
            </a:r>
            <a:r>
              <a:rPr lang="en-US" i="1" dirty="0"/>
              <a:t>x</a:t>
            </a:r>
            <a:r>
              <a:rPr lang="en-US" dirty="0"/>
              <a:t>). </a:t>
            </a:r>
          </a:p>
          <a:p>
            <a:pPr marL="0" indent="0"/>
            <a:endParaRPr lang="en-US" sz="1400" dirty="0"/>
          </a:p>
          <a:p>
            <a:pPr marL="0" indent="0"/>
            <a:r>
              <a:rPr lang="en-US" dirty="0"/>
              <a:t>The most common are</a:t>
            </a:r>
          </a:p>
          <a:p>
            <a:pPr marL="0" indent="0"/>
            <a:endParaRPr lang="en-US" dirty="0"/>
          </a:p>
          <a:p>
            <a:pPr marL="0" indent="0"/>
            <a:endParaRPr lang="en-US" dirty="0"/>
          </a:p>
          <a:p>
            <a:pPr marL="0" indent="0"/>
            <a:endParaRPr lang="en-US" dirty="0"/>
          </a:p>
          <a:p>
            <a:pPr marL="0" indent="0"/>
            <a:r>
              <a:rPr lang="en-US" dirty="0"/>
              <a:t>The notation </a:t>
            </a:r>
            <a:r>
              <a:rPr lang="en-US" i="1" dirty="0" err="1"/>
              <a:t>dy</a:t>
            </a:r>
            <a:r>
              <a:rPr lang="en-US" dirty="0"/>
              <a:t>/</a:t>
            </a:r>
            <a:r>
              <a:rPr lang="en-US" i="1" dirty="0" err="1"/>
              <a:t>dx</a:t>
            </a:r>
            <a:r>
              <a:rPr lang="en-US" i="1" dirty="0"/>
              <a:t> </a:t>
            </a:r>
            <a:r>
              <a:rPr lang="en-US" dirty="0"/>
              <a:t>is read as “the derivative of </a:t>
            </a:r>
            <a:r>
              <a:rPr lang="en-US" i="1" dirty="0"/>
              <a:t>y</a:t>
            </a:r>
            <a:r>
              <a:rPr lang="en-US" dirty="0"/>
              <a:t> </a:t>
            </a:r>
            <a:r>
              <a:rPr lang="en-US" i="1" dirty="0"/>
              <a:t>with respect to x</a:t>
            </a:r>
            <a:r>
              <a:rPr lang="en-US" dirty="0"/>
              <a:t>” or simply “</a:t>
            </a:r>
            <a:r>
              <a:rPr lang="en-US" i="1" dirty="0" err="1"/>
              <a:t>dy</a:t>
            </a:r>
            <a:r>
              <a:rPr lang="en-US" dirty="0"/>
              <a:t>, </a:t>
            </a:r>
            <a:r>
              <a:rPr lang="en-US" i="1" dirty="0" err="1"/>
              <a:t>dx</a:t>
            </a:r>
            <a:r>
              <a:rPr lang="en-US" i="1" dirty="0"/>
              <a:t>.</a:t>
            </a:r>
            <a:r>
              <a:rPr lang="en-US" dirty="0"/>
              <a:t>”</a:t>
            </a:r>
          </a:p>
        </p:txBody>
      </p:sp>
      <p:sp>
        <p:nvSpPr>
          <p:cNvPr id="107524" name="Rectangle 4"/>
          <p:cNvSpPr>
            <a:spLocks noChangeArrowheads="1"/>
          </p:cNvSpPr>
          <p:nvPr/>
        </p:nvSpPr>
        <p:spPr bwMode="auto">
          <a:xfrm>
            <a:off x="5556250" y="3367088"/>
            <a:ext cx="2520950" cy="366712"/>
          </a:xfrm>
          <a:prstGeom prst="rect">
            <a:avLst/>
          </a:prstGeom>
          <a:noFill/>
          <a:ln w="9525">
            <a:noFill/>
            <a:miter lim="800000"/>
            <a:headEnd/>
            <a:tailEnd/>
          </a:ln>
          <a:effectLst/>
        </p:spPr>
        <p:txBody>
          <a:bodyPr wrap="none">
            <a:spAutoFit/>
          </a:bodyPr>
          <a:lstStyle/>
          <a:p>
            <a:r>
              <a:rPr lang="en-US">
                <a:solidFill>
                  <a:srgbClr val="ED008C"/>
                </a:solidFill>
              </a:rPr>
              <a:t>Notation for derivatives</a:t>
            </a:r>
          </a:p>
        </p:txBody>
      </p:sp>
      <p:pic>
        <p:nvPicPr>
          <p:cNvPr id="6146" name="Picture 2"/>
          <p:cNvPicPr>
            <a:picLocks noChangeAspect="1" noChangeArrowheads="1"/>
          </p:cNvPicPr>
          <p:nvPr/>
        </p:nvPicPr>
        <p:blipFill>
          <a:blip r:embed="rId3" cstate="print"/>
          <a:srcRect/>
          <a:stretch>
            <a:fillRect/>
          </a:stretch>
        </p:blipFill>
        <p:spPr bwMode="auto">
          <a:xfrm>
            <a:off x="1066800" y="3139440"/>
            <a:ext cx="4130040" cy="899160"/>
          </a:xfrm>
          <a:prstGeom prst="rect">
            <a:avLst/>
          </a:prstGeom>
          <a:noFill/>
          <a:ln w="9525">
            <a:noFill/>
            <a:miter lim="800000"/>
            <a:headEnd/>
            <a:tailEnd/>
          </a:ln>
        </p:spPr>
      </p:pic>
      <p:sp>
        <p:nvSpPr>
          <p:cNvPr id="7" name="Rectangle 3"/>
          <p:cNvSpPr>
            <a:spLocks noGrp="1" noChangeArrowheads="1"/>
          </p:cNvSpPr>
          <p:nvPr>
            <p:ph type="title"/>
          </p:nvPr>
        </p:nvSpPr>
        <p:spPr>
          <a:xfrm>
            <a:off x="457200" y="346075"/>
            <a:ext cx="8311896" cy="704088"/>
          </a:xfrm>
          <a:noFill/>
          <a:ln/>
        </p:spPr>
        <p:txBody>
          <a:bodyPr/>
          <a:lstStyle/>
          <a:p>
            <a:r>
              <a:rPr lang="en-US"/>
              <a:t>The Derivative of a Function</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idx="1"/>
          </p:nvPr>
        </p:nvSpPr>
        <p:spPr/>
        <p:txBody>
          <a:bodyPr/>
          <a:lstStyle/>
          <a:p>
            <a:pPr marL="0" indent="0"/>
            <a:r>
              <a:rPr lang="en-US" dirty="0"/>
              <a:t>Using limit notation, you can </a:t>
            </a:r>
            <a:r>
              <a:rPr lang="en-US" dirty="0" smtClean="0"/>
              <a:t>write</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1828800" y="2286000"/>
            <a:ext cx="5463540" cy="967740"/>
          </a:xfrm>
          <a:prstGeom prst="rect">
            <a:avLst/>
          </a:prstGeom>
          <a:noFill/>
          <a:ln w="9525">
            <a:noFill/>
            <a:miter lim="800000"/>
            <a:headEnd/>
            <a:tailEnd/>
          </a:ln>
        </p:spPr>
      </p:pic>
      <p:sp>
        <p:nvSpPr>
          <p:cNvPr id="6" name="Rectangle 3"/>
          <p:cNvSpPr>
            <a:spLocks noGrp="1" noChangeArrowheads="1"/>
          </p:cNvSpPr>
          <p:nvPr>
            <p:ph type="title"/>
          </p:nvPr>
        </p:nvSpPr>
        <p:spPr>
          <a:xfrm>
            <a:off x="457200" y="346075"/>
            <a:ext cx="8311896" cy="704088"/>
          </a:xfrm>
          <a:noFill/>
          <a:ln/>
        </p:spPr>
        <p:txBody>
          <a:bodyPr/>
          <a:lstStyle/>
          <a:p>
            <a:r>
              <a:rPr lang="en-US"/>
              <a:t>The Derivative of a Function</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title"/>
          </p:nvPr>
        </p:nvSpPr>
        <p:spPr>
          <a:xfrm>
            <a:off x="457200" y="346075"/>
            <a:ext cx="8311896" cy="704088"/>
          </a:xfrm>
          <a:noFill/>
          <a:ln/>
        </p:spPr>
        <p:txBody>
          <a:bodyPr/>
          <a:lstStyle/>
          <a:p>
            <a:r>
              <a:rPr lang="en-US" sz="2500"/>
              <a:t>Example 3 – </a:t>
            </a:r>
            <a:r>
              <a:rPr lang="en-US" sz="2500" i="1"/>
              <a:t>Finding the Derivative by the Limit Process</a:t>
            </a:r>
          </a:p>
        </p:txBody>
      </p:sp>
      <p:sp>
        <p:nvSpPr>
          <p:cNvPr id="109570" name="Rectangle 2"/>
          <p:cNvSpPr>
            <a:spLocks noGrp="1" noChangeArrowheads="1"/>
          </p:cNvSpPr>
          <p:nvPr>
            <p:ph idx="1"/>
          </p:nvPr>
        </p:nvSpPr>
        <p:spPr/>
        <p:txBody>
          <a:bodyPr/>
          <a:lstStyle/>
          <a:p>
            <a:r>
              <a:rPr lang="en-US" dirty="0" smtClean="0"/>
              <a:t>To find the derivative of </a:t>
            </a:r>
            <a:r>
              <a:rPr lang="en-US" i="1" dirty="0" smtClean="0"/>
              <a:t>f</a:t>
            </a:r>
            <a:r>
              <a:rPr lang="en-US" sz="400" i="1" dirty="0" smtClean="0"/>
              <a:t> </a:t>
            </a:r>
            <a:r>
              <a:rPr lang="en-US" dirty="0" smtClean="0"/>
              <a:t>(</a:t>
            </a:r>
            <a:r>
              <a:rPr lang="en-US" i="1" dirty="0" smtClean="0"/>
              <a:t>x</a:t>
            </a:r>
            <a:r>
              <a:rPr lang="en-US" dirty="0" smtClean="0"/>
              <a:t>) =</a:t>
            </a:r>
            <a:r>
              <a:rPr lang="en-US" i="1" dirty="0" smtClean="0"/>
              <a:t> x</a:t>
            </a:r>
            <a:r>
              <a:rPr lang="en-US" baseline="30000" dirty="0" smtClean="0"/>
              <a:t>3</a:t>
            </a:r>
            <a:r>
              <a:rPr lang="en-US" dirty="0" smtClean="0"/>
              <a:t> + 2</a:t>
            </a:r>
            <a:r>
              <a:rPr lang="en-US" i="1" dirty="0" smtClean="0"/>
              <a:t>x</a:t>
            </a:r>
            <a:r>
              <a:rPr lang="en-US" dirty="0" smtClean="0"/>
              <a:t>,</a:t>
            </a:r>
            <a:r>
              <a:rPr lang="en-US" i="1" dirty="0" smtClean="0"/>
              <a:t> </a:t>
            </a:r>
            <a:r>
              <a:rPr lang="en-US" dirty="0" smtClean="0"/>
              <a:t>use the definition of the derivative as shown.</a:t>
            </a:r>
            <a:endParaRPr lang="en-US" dirty="0">
              <a:solidFill>
                <a:srgbClr val="0073AE"/>
              </a:solidFill>
            </a:endParaRPr>
          </a:p>
        </p:txBody>
      </p:sp>
      <p:sp>
        <p:nvSpPr>
          <p:cNvPr id="109572" name="Rectangle 4"/>
          <p:cNvSpPr>
            <a:spLocks noChangeArrowheads="1"/>
          </p:cNvSpPr>
          <p:nvPr/>
        </p:nvSpPr>
        <p:spPr bwMode="auto">
          <a:xfrm>
            <a:off x="5715000" y="2605088"/>
            <a:ext cx="2432050" cy="366712"/>
          </a:xfrm>
          <a:prstGeom prst="rect">
            <a:avLst/>
          </a:prstGeom>
          <a:noFill/>
          <a:ln w="9525">
            <a:noFill/>
            <a:miter lim="800000"/>
            <a:headEnd/>
            <a:tailEnd/>
          </a:ln>
          <a:effectLst/>
        </p:spPr>
        <p:txBody>
          <a:bodyPr wrap="none">
            <a:spAutoFit/>
          </a:bodyPr>
          <a:lstStyle/>
          <a:p>
            <a:r>
              <a:rPr lang="en-US" dirty="0">
                <a:solidFill>
                  <a:srgbClr val="ED008C"/>
                </a:solidFill>
              </a:rPr>
              <a:t>Definition of derivative</a:t>
            </a:r>
          </a:p>
        </p:txBody>
      </p:sp>
      <p:pic>
        <p:nvPicPr>
          <p:cNvPr id="109573" name="Picture 5"/>
          <p:cNvPicPr>
            <a:picLocks noChangeAspect="1" noChangeArrowheads="1"/>
          </p:cNvPicPr>
          <p:nvPr/>
        </p:nvPicPr>
        <p:blipFill>
          <a:blip r:embed="rId3" cstate="print"/>
          <a:srcRect/>
          <a:stretch>
            <a:fillRect/>
          </a:stretch>
        </p:blipFill>
        <p:spPr bwMode="auto">
          <a:xfrm>
            <a:off x="492125" y="2514600"/>
            <a:ext cx="3838575" cy="712788"/>
          </a:xfrm>
          <a:prstGeom prst="rect">
            <a:avLst/>
          </a:prstGeom>
          <a:noFill/>
          <a:ln w="9525">
            <a:noFill/>
            <a:miter lim="800000"/>
            <a:headEnd/>
            <a:tailEnd/>
          </a:ln>
          <a:effectLst/>
        </p:spPr>
      </p:pic>
      <p:pic>
        <p:nvPicPr>
          <p:cNvPr id="109574" name="Picture 6"/>
          <p:cNvPicPr>
            <a:picLocks noChangeAspect="1" noChangeArrowheads="1"/>
          </p:cNvPicPr>
          <p:nvPr/>
        </p:nvPicPr>
        <p:blipFill>
          <a:blip r:embed="rId4" cstate="print"/>
          <a:srcRect/>
          <a:stretch>
            <a:fillRect/>
          </a:stretch>
        </p:blipFill>
        <p:spPr bwMode="auto">
          <a:xfrm>
            <a:off x="1139825" y="3633788"/>
            <a:ext cx="5457825" cy="760412"/>
          </a:xfrm>
          <a:prstGeom prst="rect">
            <a:avLst/>
          </a:prstGeom>
          <a:noFill/>
          <a:ln w="9525">
            <a:noFill/>
            <a:miter lim="800000"/>
            <a:headEnd/>
            <a:tailEnd/>
          </a:ln>
          <a:effectLst/>
        </p:spPr>
      </p:pic>
      <p:pic>
        <p:nvPicPr>
          <p:cNvPr id="109575" name="Picture 7"/>
          <p:cNvPicPr>
            <a:picLocks noChangeAspect="1" noChangeArrowheads="1"/>
          </p:cNvPicPr>
          <p:nvPr/>
        </p:nvPicPr>
        <p:blipFill>
          <a:blip r:embed="rId5" cstate="print"/>
          <a:srcRect/>
          <a:stretch>
            <a:fillRect/>
          </a:stretch>
        </p:blipFill>
        <p:spPr bwMode="auto">
          <a:xfrm>
            <a:off x="1152525" y="4646613"/>
            <a:ext cx="7751763" cy="741362"/>
          </a:xfrm>
          <a:prstGeom prst="rect">
            <a:avLst/>
          </a:prstGeom>
          <a:noFill/>
          <a:ln w="9525">
            <a:noFill/>
            <a:miter lim="800000"/>
            <a:headEnd/>
            <a:tailEnd/>
          </a:ln>
          <a:effectLst/>
        </p:spPr>
      </p:pic>
      <p:pic>
        <p:nvPicPr>
          <p:cNvPr id="109576" name="Picture 8"/>
          <p:cNvPicPr>
            <a:picLocks noChangeAspect="1" noChangeArrowheads="1"/>
          </p:cNvPicPr>
          <p:nvPr/>
        </p:nvPicPr>
        <p:blipFill>
          <a:blip r:embed="rId6" cstate="print"/>
          <a:srcRect/>
          <a:stretch>
            <a:fillRect/>
          </a:stretch>
        </p:blipFill>
        <p:spPr bwMode="auto">
          <a:xfrm>
            <a:off x="1081088" y="5538788"/>
            <a:ext cx="5210175" cy="777875"/>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09574"/>
                                        </p:tgtEl>
                                        <p:attrNameLst>
                                          <p:attrName>style.visibility</p:attrName>
                                        </p:attrNameLst>
                                      </p:cBhvr>
                                      <p:to>
                                        <p:strVal val="visible"/>
                                      </p:to>
                                    </p:set>
                                    <p:animEffect transition="in" filter="fade">
                                      <p:cBhvr>
                                        <p:cTn id="7" dur="1000"/>
                                        <p:tgtEl>
                                          <p:spTgt spid="109574"/>
                                        </p:tgtEl>
                                      </p:cBhvr>
                                    </p:animEffect>
                                    <p:anim calcmode="lin" valueType="num">
                                      <p:cBhvr>
                                        <p:cTn id="8" dur="1000" fill="hold"/>
                                        <p:tgtEl>
                                          <p:spTgt spid="109574"/>
                                        </p:tgtEl>
                                        <p:attrNameLst>
                                          <p:attrName>ppt_x</p:attrName>
                                        </p:attrNameLst>
                                      </p:cBhvr>
                                      <p:tavLst>
                                        <p:tav tm="0">
                                          <p:val>
                                            <p:strVal val="#ppt_x"/>
                                          </p:val>
                                        </p:tav>
                                        <p:tav tm="100000">
                                          <p:val>
                                            <p:strVal val="#ppt_x"/>
                                          </p:val>
                                        </p:tav>
                                      </p:tavLst>
                                    </p:anim>
                                    <p:anim calcmode="lin" valueType="num">
                                      <p:cBhvr>
                                        <p:cTn id="9" dur="900" decel="100000" fill="hold"/>
                                        <p:tgtEl>
                                          <p:spTgt spid="10957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957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09575"/>
                                        </p:tgtEl>
                                        <p:attrNameLst>
                                          <p:attrName>style.visibility</p:attrName>
                                        </p:attrNameLst>
                                      </p:cBhvr>
                                      <p:to>
                                        <p:strVal val="visible"/>
                                      </p:to>
                                    </p:set>
                                    <p:animEffect transition="in" filter="fade">
                                      <p:cBhvr>
                                        <p:cTn id="15" dur="1000"/>
                                        <p:tgtEl>
                                          <p:spTgt spid="109575"/>
                                        </p:tgtEl>
                                      </p:cBhvr>
                                    </p:animEffect>
                                    <p:anim calcmode="lin" valueType="num">
                                      <p:cBhvr>
                                        <p:cTn id="16" dur="1000" fill="hold"/>
                                        <p:tgtEl>
                                          <p:spTgt spid="109575"/>
                                        </p:tgtEl>
                                        <p:attrNameLst>
                                          <p:attrName>ppt_x</p:attrName>
                                        </p:attrNameLst>
                                      </p:cBhvr>
                                      <p:tavLst>
                                        <p:tav tm="0">
                                          <p:val>
                                            <p:strVal val="#ppt_x"/>
                                          </p:val>
                                        </p:tav>
                                        <p:tav tm="100000">
                                          <p:val>
                                            <p:strVal val="#ppt_x"/>
                                          </p:val>
                                        </p:tav>
                                      </p:tavLst>
                                    </p:anim>
                                    <p:anim calcmode="lin" valueType="num">
                                      <p:cBhvr>
                                        <p:cTn id="17" dur="900" decel="100000" fill="hold"/>
                                        <p:tgtEl>
                                          <p:spTgt spid="109575"/>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09575"/>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109576"/>
                                        </p:tgtEl>
                                        <p:attrNameLst>
                                          <p:attrName>style.visibility</p:attrName>
                                        </p:attrNameLst>
                                      </p:cBhvr>
                                      <p:to>
                                        <p:strVal val="visible"/>
                                      </p:to>
                                    </p:set>
                                    <p:animEffect transition="in" filter="fade">
                                      <p:cBhvr>
                                        <p:cTn id="23" dur="1000"/>
                                        <p:tgtEl>
                                          <p:spTgt spid="109576"/>
                                        </p:tgtEl>
                                      </p:cBhvr>
                                    </p:animEffect>
                                    <p:anim calcmode="lin" valueType="num">
                                      <p:cBhvr>
                                        <p:cTn id="24" dur="1000" fill="hold"/>
                                        <p:tgtEl>
                                          <p:spTgt spid="109576"/>
                                        </p:tgtEl>
                                        <p:attrNameLst>
                                          <p:attrName>ppt_x</p:attrName>
                                        </p:attrNameLst>
                                      </p:cBhvr>
                                      <p:tavLst>
                                        <p:tav tm="0">
                                          <p:val>
                                            <p:strVal val="#ppt_x"/>
                                          </p:val>
                                        </p:tav>
                                        <p:tav tm="100000">
                                          <p:val>
                                            <p:strVal val="#ppt_x"/>
                                          </p:val>
                                        </p:tav>
                                      </p:tavLst>
                                    </p:anim>
                                    <p:anim calcmode="lin" valueType="num">
                                      <p:cBhvr>
                                        <p:cTn id="25" dur="900" decel="100000" fill="hold"/>
                                        <p:tgtEl>
                                          <p:spTgt spid="10957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0957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title"/>
          </p:nvPr>
        </p:nvSpPr>
        <p:spPr>
          <a:xfrm>
            <a:off x="457200" y="346075"/>
            <a:ext cx="8311896" cy="704088"/>
          </a:xfrm>
          <a:noFill/>
          <a:ln/>
        </p:spPr>
        <p:txBody>
          <a:bodyPr/>
          <a:lstStyle/>
          <a:p>
            <a:r>
              <a:rPr lang="en-US" dirty="0"/>
              <a:t>Example 3 – </a:t>
            </a:r>
            <a:r>
              <a:rPr lang="en-US" i="1" dirty="0"/>
              <a:t>Solution</a:t>
            </a:r>
          </a:p>
        </p:txBody>
      </p:sp>
      <p:sp>
        <p:nvSpPr>
          <p:cNvPr id="110594" name="Rectangle 2"/>
          <p:cNvSpPr>
            <a:spLocks noGrp="1" noChangeArrowheads="1"/>
          </p:cNvSpPr>
          <p:nvPr>
            <p:ph idx="1"/>
          </p:nvPr>
        </p:nvSpPr>
        <p:spPr/>
        <p:txBody>
          <a:bodyPr/>
          <a:lstStyle/>
          <a:p>
            <a:pPr marL="0" indent="0"/>
            <a:r>
              <a:rPr lang="en-US"/>
              <a:t> </a:t>
            </a:r>
          </a:p>
        </p:txBody>
      </p:sp>
      <p:pic>
        <p:nvPicPr>
          <p:cNvPr id="110597" name="Picture 5"/>
          <p:cNvPicPr>
            <a:picLocks noChangeAspect="1" noChangeArrowheads="1"/>
          </p:cNvPicPr>
          <p:nvPr/>
        </p:nvPicPr>
        <p:blipFill>
          <a:blip r:embed="rId3" cstate="print"/>
          <a:srcRect/>
          <a:stretch>
            <a:fillRect/>
          </a:stretch>
        </p:blipFill>
        <p:spPr bwMode="auto">
          <a:xfrm>
            <a:off x="1066800" y="1447800"/>
            <a:ext cx="4689475" cy="722313"/>
          </a:xfrm>
          <a:prstGeom prst="rect">
            <a:avLst/>
          </a:prstGeom>
          <a:noFill/>
          <a:ln w="9525">
            <a:noFill/>
            <a:miter lim="800000"/>
            <a:headEnd/>
            <a:tailEnd/>
          </a:ln>
          <a:effectLst/>
        </p:spPr>
      </p:pic>
      <p:pic>
        <p:nvPicPr>
          <p:cNvPr id="110598" name="Picture 6"/>
          <p:cNvPicPr>
            <a:picLocks noChangeAspect="1" noChangeArrowheads="1"/>
          </p:cNvPicPr>
          <p:nvPr/>
        </p:nvPicPr>
        <p:blipFill>
          <a:blip r:embed="rId4" cstate="print"/>
          <a:srcRect/>
          <a:stretch>
            <a:fillRect/>
          </a:stretch>
        </p:blipFill>
        <p:spPr bwMode="auto">
          <a:xfrm>
            <a:off x="1052513" y="2709862"/>
            <a:ext cx="4295775" cy="566738"/>
          </a:xfrm>
          <a:prstGeom prst="rect">
            <a:avLst/>
          </a:prstGeom>
          <a:noFill/>
          <a:ln w="9525">
            <a:noFill/>
            <a:miter lim="800000"/>
            <a:headEnd/>
            <a:tailEnd/>
          </a:ln>
          <a:effectLst/>
        </p:spPr>
      </p:pic>
      <p:pic>
        <p:nvPicPr>
          <p:cNvPr id="110599" name="Picture 7"/>
          <p:cNvPicPr>
            <a:picLocks noChangeAspect="1" noChangeArrowheads="1"/>
          </p:cNvPicPr>
          <p:nvPr/>
        </p:nvPicPr>
        <p:blipFill>
          <a:blip r:embed="rId5" cstate="print"/>
          <a:srcRect/>
          <a:stretch>
            <a:fillRect/>
          </a:stretch>
        </p:blipFill>
        <p:spPr bwMode="auto">
          <a:xfrm>
            <a:off x="1095375" y="3875087"/>
            <a:ext cx="1325563" cy="392113"/>
          </a:xfrm>
          <a:prstGeom prst="rect">
            <a:avLst/>
          </a:prstGeom>
          <a:noFill/>
          <a:ln w="9525">
            <a:noFill/>
            <a:miter lim="800000"/>
            <a:headEnd/>
            <a:tailEnd/>
          </a:ln>
          <a:effectLst/>
        </p:spPr>
      </p:pic>
      <p:sp>
        <p:nvSpPr>
          <p:cNvPr id="110600" name="Text Box 8"/>
          <p:cNvSpPr txBox="1">
            <a:spLocks noChangeArrowheads="1"/>
          </p:cNvSpPr>
          <p:nvPr/>
        </p:nvSpPr>
        <p:spPr bwMode="auto">
          <a:xfrm>
            <a:off x="8229600" y="776288"/>
            <a:ext cx="793750" cy="366712"/>
          </a:xfrm>
          <a:prstGeom prst="rect">
            <a:avLst/>
          </a:prstGeom>
          <a:noFill/>
          <a:ln w="9525">
            <a:noFill/>
            <a:miter lim="800000"/>
            <a:headEnd/>
            <a:tailEnd/>
          </a:ln>
          <a:effectLst/>
        </p:spPr>
        <p:txBody>
          <a:bodyPr>
            <a:spAutoFit/>
          </a:bodyPr>
          <a:lstStyle/>
          <a:p>
            <a:pPr algn="r">
              <a:spcBef>
                <a:spcPct val="50000"/>
              </a:spcBef>
            </a:pPr>
            <a:r>
              <a:rPr lang="en-US" dirty="0">
                <a:solidFill>
                  <a:schemeClr val="bg1"/>
                </a:solidFill>
              </a:rPr>
              <a:t>cont’d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10598"/>
                                        </p:tgtEl>
                                        <p:attrNameLst>
                                          <p:attrName>style.visibility</p:attrName>
                                        </p:attrNameLst>
                                      </p:cBhvr>
                                      <p:to>
                                        <p:strVal val="visible"/>
                                      </p:to>
                                    </p:set>
                                    <p:animEffect transition="in" filter="fade">
                                      <p:cBhvr>
                                        <p:cTn id="7" dur="1000"/>
                                        <p:tgtEl>
                                          <p:spTgt spid="110598"/>
                                        </p:tgtEl>
                                      </p:cBhvr>
                                    </p:animEffect>
                                    <p:anim calcmode="lin" valueType="num">
                                      <p:cBhvr>
                                        <p:cTn id="8" dur="1000" fill="hold"/>
                                        <p:tgtEl>
                                          <p:spTgt spid="110598"/>
                                        </p:tgtEl>
                                        <p:attrNameLst>
                                          <p:attrName>ppt_x</p:attrName>
                                        </p:attrNameLst>
                                      </p:cBhvr>
                                      <p:tavLst>
                                        <p:tav tm="0">
                                          <p:val>
                                            <p:strVal val="#ppt_x"/>
                                          </p:val>
                                        </p:tav>
                                        <p:tav tm="100000">
                                          <p:val>
                                            <p:strVal val="#ppt_x"/>
                                          </p:val>
                                        </p:tav>
                                      </p:tavLst>
                                    </p:anim>
                                    <p:anim calcmode="lin" valueType="num">
                                      <p:cBhvr>
                                        <p:cTn id="9" dur="900" decel="100000" fill="hold"/>
                                        <p:tgtEl>
                                          <p:spTgt spid="11059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059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10599"/>
                                        </p:tgtEl>
                                        <p:attrNameLst>
                                          <p:attrName>style.visibility</p:attrName>
                                        </p:attrNameLst>
                                      </p:cBhvr>
                                      <p:to>
                                        <p:strVal val="visible"/>
                                      </p:to>
                                    </p:set>
                                    <p:animEffect transition="in" filter="fade">
                                      <p:cBhvr>
                                        <p:cTn id="15" dur="1000"/>
                                        <p:tgtEl>
                                          <p:spTgt spid="110599"/>
                                        </p:tgtEl>
                                      </p:cBhvr>
                                    </p:animEffect>
                                    <p:anim calcmode="lin" valueType="num">
                                      <p:cBhvr>
                                        <p:cTn id="16" dur="1000" fill="hold"/>
                                        <p:tgtEl>
                                          <p:spTgt spid="110599"/>
                                        </p:tgtEl>
                                        <p:attrNameLst>
                                          <p:attrName>ppt_x</p:attrName>
                                        </p:attrNameLst>
                                      </p:cBhvr>
                                      <p:tavLst>
                                        <p:tav tm="0">
                                          <p:val>
                                            <p:strVal val="#ppt_x"/>
                                          </p:val>
                                        </p:tav>
                                        <p:tav tm="100000">
                                          <p:val>
                                            <p:strVal val="#ppt_x"/>
                                          </p:val>
                                        </p:tav>
                                      </p:tavLst>
                                    </p:anim>
                                    <p:anim calcmode="lin" valueType="num">
                                      <p:cBhvr>
                                        <p:cTn id="17" dur="900" decel="100000" fill="hold"/>
                                        <p:tgtEl>
                                          <p:spTgt spid="110599"/>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1059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title"/>
          </p:nvPr>
        </p:nvSpPr>
        <p:spPr>
          <a:xfrm>
            <a:off x="457200" y="346075"/>
            <a:ext cx="8311896" cy="704088"/>
          </a:xfrm>
          <a:noFill/>
          <a:ln/>
        </p:spPr>
        <p:txBody>
          <a:bodyPr/>
          <a:lstStyle/>
          <a:p>
            <a:r>
              <a:rPr lang="en-US"/>
              <a:t>The Derivative of a Function</a:t>
            </a:r>
          </a:p>
        </p:txBody>
      </p:sp>
      <p:sp>
        <p:nvSpPr>
          <p:cNvPr id="111618" name="Rectangle 2"/>
          <p:cNvSpPr>
            <a:spLocks noGrp="1" noChangeArrowheads="1"/>
          </p:cNvSpPr>
          <p:nvPr>
            <p:ph idx="1"/>
          </p:nvPr>
        </p:nvSpPr>
        <p:spPr/>
        <p:txBody>
          <a:bodyPr/>
          <a:lstStyle/>
          <a:p>
            <a:pPr marL="0" indent="0"/>
            <a:r>
              <a:rPr lang="en-US" b="1" dirty="0" smtClean="0"/>
              <a:t>Remark:</a:t>
            </a:r>
          </a:p>
          <a:p>
            <a:pPr marL="0" indent="0"/>
            <a:r>
              <a:rPr lang="en-US" dirty="0" smtClean="0"/>
              <a:t>Remember </a:t>
            </a:r>
            <a:r>
              <a:rPr lang="en-US" dirty="0"/>
              <a:t>that the derivative of a function </a:t>
            </a:r>
            <a:r>
              <a:rPr lang="en-US" i="1" dirty="0"/>
              <a:t>f</a:t>
            </a:r>
            <a:r>
              <a:rPr lang="en-US" dirty="0"/>
              <a:t> is itself a function, which can be used to find the slope of the tangent line at the point (</a:t>
            </a:r>
            <a:r>
              <a:rPr lang="en-US" i="1" dirty="0"/>
              <a:t>x</a:t>
            </a:r>
            <a:r>
              <a:rPr lang="en-US" dirty="0"/>
              <a:t>, </a:t>
            </a:r>
            <a:r>
              <a:rPr lang="en-US" i="1" dirty="0"/>
              <a:t>f</a:t>
            </a:r>
            <a:r>
              <a:rPr lang="en-US" sz="400" i="1" dirty="0"/>
              <a:t> </a:t>
            </a:r>
            <a:r>
              <a:rPr lang="en-US" dirty="0"/>
              <a:t>(</a:t>
            </a:r>
            <a:r>
              <a:rPr lang="en-US" i="1" dirty="0"/>
              <a:t>x</a:t>
            </a:r>
            <a:r>
              <a:rPr lang="en-US" dirty="0"/>
              <a:t>)) on the graph of </a:t>
            </a:r>
            <a:r>
              <a:rPr lang="en-US" i="1" dirty="0"/>
              <a:t>f</a:t>
            </a:r>
            <a:r>
              <a:rPr lang="en-US" dirty="0"/>
              <a:t>.</a:t>
            </a:r>
          </a:p>
          <a:p>
            <a:pPr marL="0" indent="0"/>
            <a:endParaRPr lang="en-US" dirty="0"/>
          </a:p>
          <a:p>
            <a:pPr marL="0" indent="0"/>
            <a:endParaRPr lang="en-US" dirty="0"/>
          </a:p>
          <a:p>
            <a:pPr marL="0" indent="0"/>
            <a:endParaRPr lang="en-US" dirty="0"/>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5613" y="3198813"/>
            <a:ext cx="8226425" cy="914400"/>
          </a:xfrm>
          <a:prstGeom prst="rect">
            <a:avLst/>
          </a:prstGeom>
          <a:noFill/>
          <a:ln w="9525">
            <a:noFill/>
            <a:miter lim="800000"/>
            <a:headEnd/>
            <a:tailEnd/>
          </a:ln>
        </p:spPr>
        <p:txBody>
          <a:bodyPr/>
          <a:lstStyle/>
          <a:p>
            <a:pPr algn="ctr">
              <a:spcBef>
                <a:spcPct val="50000"/>
              </a:spcBef>
            </a:pPr>
            <a:r>
              <a:rPr lang="en-US" sz="4000" dirty="0" smtClean="0">
                <a:solidFill>
                  <a:srgbClr val="000000"/>
                </a:solidFill>
              </a:rPr>
              <a:t>Differentiability and Continuity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title"/>
          </p:nvPr>
        </p:nvSpPr>
        <p:spPr>
          <a:xfrm>
            <a:off x="457200" y="346075"/>
            <a:ext cx="8311896" cy="704088"/>
          </a:xfrm>
          <a:noFill/>
          <a:ln/>
        </p:spPr>
        <p:txBody>
          <a:bodyPr/>
          <a:lstStyle/>
          <a:p>
            <a:r>
              <a:rPr lang="en-US"/>
              <a:t>Differentiability and Continuity</a:t>
            </a:r>
          </a:p>
        </p:txBody>
      </p:sp>
      <p:sp>
        <p:nvSpPr>
          <p:cNvPr id="112642" name="Rectangle 2"/>
          <p:cNvSpPr>
            <a:spLocks noGrp="1" noChangeArrowheads="1"/>
          </p:cNvSpPr>
          <p:nvPr>
            <p:ph idx="1"/>
          </p:nvPr>
        </p:nvSpPr>
        <p:spPr/>
        <p:txBody>
          <a:bodyPr/>
          <a:lstStyle/>
          <a:p>
            <a:pPr marL="0" indent="0"/>
            <a:r>
              <a:rPr lang="en-US" dirty="0"/>
              <a:t>The </a:t>
            </a:r>
            <a:r>
              <a:rPr lang="en-US" dirty="0" smtClean="0"/>
              <a:t>alternative </a:t>
            </a:r>
            <a:r>
              <a:rPr lang="en-US" dirty="0"/>
              <a:t>limit form of the derivative is useful in investigating the relationship between differentiability and continuity. The derivative of </a:t>
            </a:r>
            <a:r>
              <a:rPr lang="en-US" i="1" dirty="0"/>
              <a:t>f</a:t>
            </a:r>
            <a:r>
              <a:rPr lang="en-US" dirty="0"/>
              <a:t> at </a:t>
            </a:r>
            <a:r>
              <a:rPr lang="en-US" i="1" dirty="0"/>
              <a:t>c</a:t>
            </a:r>
            <a:r>
              <a:rPr lang="en-US" dirty="0"/>
              <a:t> is</a:t>
            </a:r>
          </a:p>
          <a:p>
            <a:pPr marL="0" indent="0"/>
            <a:endParaRPr lang="en-US" dirty="0"/>
          </a:p>
          <a:p>
            <a:pPr marL="0" indent="0"/>
            <a:endParaRPr lang="en-US" dirty="0"/>
          </a:p>
          <a:p>
            <a:pPr marL="0" indent="0"/>
            <a:endParaRPr lang="en-US" dirty="0"/>
          </a:p>
          <a:p>
            <a:pPr marL="0" indent="0"/>
            <a:r>
              <a:rPr lang="en-US" dirty="0"/>
              <a:t>provided this limit exists </a:t>
            </a:r>
            <a:br>
              <a:rPr lang="en-US" dirty="0"/>
            </a:br>
            <a:r>
              <a:rPr lang="en-US" dirty="0"/>
              <a:t>(see Figure 3.10</a:t>
            </a:r>
            <a:r>
              <a:rPr lang="en-US" dirty="0" smtClean="0"/>
              <a:t>).</a:t>
            </a:r>
            <a:endParaRPr lang="en-US" dirty="0"/>
          </a:p>
        </p:txBody>
      </p:sp>
      <p:sp>
        <p:nvSpPr>
          <p:cNvPr id="112644" name="Rectangle 4"/>
          <p:cNvSpPr>
            <a:spLocks noChangeArrowheads="1"/>
          </p:cNvSpPr>
          <p:nvPr/>
        </p:nvSpPr>
        <p:spPr bwMode="auto">
          <a:xfrm>
            <a:off x="4800600" y="2994025"/>
            <a:ext cx="3079750" cy="366713"/>
          </a:xfrm>
          <a:prstGeom prst="rect">
            <a:avLst/>
          </a:prstGeom>
          <a:noFill/>
          <a:ln w="9525">
            <a:noFill/>
            <a:miter lim="800000"/>
            <a:headEnd/>
            <a:tailEnd/>
          </a:ln>
          <a:effectLst/>
        </p:spPr>
        <p:txBody>
          <a:bodyPr wrap="none">
            <a:spAutoFit/>
          </a:bodyPr>
          <a:lstStyle/>
          <a:p>
            <a:r>
              <a:rPr lang="en-US">
                <a:solidFill>
                  <a:srgbClr val="ED008C"/>
                </a:solidFill>
              </a:rPr>
              <a:t>Alternative form of derivative</a:t>
            </a:r>
          </a:p>
        </p:txBody>
      </p:sp>
      <p:pic>
        <p:nvPicPr>
          <p:cNvPr id="112646" name="Picture 6"/>
          <p:cNvPicPr>
            <a:picLocks noChangeAspect="1" noChangeArrowheads="1"/>
          </p:cNvPicPr>
          <p:nvPr/>
        </p:nvPicPr>
        <p:blipFill>
          <a:blip r:embed="rId3" cstate="print"/>
          <a:srcRect/>
          <a:stretch>
            <a:fillRect/>
          </a:stretch>
        </p:blipFill>
        <p:spPr bwMode="auto">
          <a:xfrm>
            <a:off x="5105400" y="3529013"/>
            <a:ext cx="2476500" cy="2317750"/>
          </a:xfrm>
          <a:prstGeom prst="rect">
            <a:avLst/>
          </a:prstGeom>
          <a:noFill/>
          <a:ln w="9525">
            <a:noFill/>
            <a:miter lim="800000"/>
            <a:headEnd/>
            <a:tailEnd/>
          </a:ln>
          <a:effectLst/>
        </p:spPr>
      </p:pic>
      <p:sp>
        <p:nvSpPr>
          <p:cNvPr id="112647" name="Rectangle 7"/>
          <p:cNvSpPr>
            <a:spLocks noChangeArrowheads="1"/>
          </p:cNvSpPr>
          <p:nvPr/>
        </p:nvSpPr>
        <p:spPr bwMode="auto">
          <a:xfrm>
            <a:off x="5029200" y="5821363"/>
            <a:ext cx="2971800" cy="517525"/>
          </a:xfrm>
          <a:prstGeom prst="rect">
            <a:avLst/>
          </a:prstGeom>
          <a:noFill/>
          <a:ln w="9525">
            <a:noFill/>
            <a:miter lim="800000"/>
            <a:headEnd/>
            <a:tailEnd/>
          </a:ln>
          <a:effectLst/>
        </p:spPr>
        <p:txBody>
          <a:bodyPr>
            <a:spAutoFit/>
          </a:bodyPr>
          <a:lstStyle/>
          <a:p>
            <a:r>
              <a:rPr lang="en-US" sz="1400"/>
              <a:t>As </a:t>
            </a:r>
            <a:r>
              <a:rPr lang="en-US" sz="1400" i="1"/>
              <a:t>x</a:t>
            </a:r>
            <a:r>
              <a:rPr lang="en-US" sz="1400"/>
              <a:t> approaches </a:t>
            </a:r>
            <a:r>
              <a:rPr lang="en-US" sz="1400" i="1"/>
              <a:t>c</a:t>
            </a:r>
            <a:r>
              <a:rPr lang="en-US" sz="1400"/>
              <a:t>, the secant line </a:t>
            </a:r>
            <a:br>
              <a:rPr lang="en-US" sz="1400"/>
            </a:br>
            <a:r>
              <a:rPr lang="en-US" sz="1400"/>
              <a:t>approaches the tangent line.</a:t>
            </a:r>
          </a:p>
        </p:txBody>
      </p:sp>
      <p:sp>
        <p:nvSpPr>
          <p:cNvPr id="112648" name="Rectangle 8"/>
          <p:cNvSpPr>
            <a:spLocks noChangeArrowheads="1"/>
          </p:cNvSpPr>
          <p:nvPr/>
        </p:nvSpPr>
        <p:spPr bwMode="auto">
          <a:xfrm>
            <a:off x="5773738" y="6343650"/>
            <a:ext cx="989012" cy="274638"/>
          </a:xfrm>
          <a:prstGeom prst="rect">
            <a:avLst/>
          </a:prstGeom>
          <a:noFill/>
          <a:ln w="9525">
            <a:noFill/>
            <a:miter lim="800000"/>
            <a:headEnd/>
            <a:tailEnd/>
          </a:ln>
          <a:effectLst/>
        </p:spPr>
        <p:txBody>
          <a:bodyPr wrap="none">
            <a:spAutoFit/>
          </a:bodyPr>
          <a:lstStyle/>
          <a:p>
            <a:r>
              <a:rPr lang="en-US" sz="1200" b="1"/>
              <a:t>Figure 3.10</a:t>
            </a:r>
          </a:p>
        </p:txBody>
      </p:sp>
      <p:pic>
        <p:nvPicPr>
          <p:cNvPr id="8194" name="Picture 2"/>
          <p:cNvPicPr>
            <a:picLocks noChangeAspect="1" noChangeArrowheads="1"/>
          </p:cNvPicPr>
          <p:nvPr/>
        </p:nvPicPr>
        <p:blipFill>
          <a:blip r:embed="rId4" cstate="print"/>
          <a:srcRect/>
          <a:stretch>
            <a:fillRect/>
          </a:stretch>
        </p:blipFill>
        <p:spPr bwMode="auto">
          <a:xfrm>
            <a:off x="1219200" y="2849880"/>
            <a:ext cx="2910840" cy="88392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idx="1"/>
          </p:nvPr>
        </p:nvSpPr>
        <p:spPr/>
        <p:txBody>
          <a:bodyPr/>
          <a:lstStyle/>
          <a:p>
            <a:pPr marL="0" indent="0"/>
            <a:r>
              <a:rPr lang="en-US" dirty="0"/>
              <a:t>Note that the existence of the limit in this alternative form requires that the one-sided limits</a:t>
            </a:r>
          </a:p>
          <a:p>
            <a:pPr marL="0" indent="0"/>
            <a:endParaRPr lang="en-US" dirty="0"/>
          </a:p>
          <a:p>
            <a:pPr marL="0" indent="0"/>
            <a:endParaRPr lang="en-US" dirty="0"/>
          </a:p>
          <a:p>
            <a:pPr marL="0" indent="0"/>
            <a:endParaRPr lang="en-US" sz="1200" dirty="0"/>
          </a:p>
          <a:p>
            <a:pPr marL="0" indent="0"/>
            <a:r>
              <a:rPr lang="en-US" dirty="0"/>
              <a:t>exist and are equal. These one-sided limits are called the </a:t>
            </a:r>
            <a:r>
              <a:rPr lang="en-US" b="1" dirty="0"/>
              <a:t>derivatives from the left and from the right</a:t>
            </a:r>
            <a:r>
              <a:rPr lang="en-US" dirty="0"/>
              <a:t>,</a:t>
            </a:r>
            <a:r>
              <a:rPr lang="en-US" b="1" dirty="0"/>
              <a:t> </a:t>
            </a:r>
            <a:r>
              <a:rPr lang="en-US" dirty="0"/>
              <a:t>respectively.</a:t>
            </a:r>
          </a:p>
          <a:p>
            <a:pPr marL="0" indent="0"/>
            <a:endParaRPr lang="en-US" sz="1800" dirty="0"/>
          </a:p>
          <a:p>
            <a:pPr marL="0" indent="0"/>
            <a:r>
              <a:rPr lang="en-US" dirty="0"/>
              <a:t>It follows that </a:t>
            </a:r>
            <a:r>
              <a:rPr lang="en-US" i="1" dirty="0"/>
              <a:t>f</a:t>
            </a:r>
            <a:r>
              <a:rPr lang="en-US" dirty="0"/>
              <a:t> is </a:t>
            </a:r>
            <a:r>
              <a:rPr lang="en-US" b="1" dirty="0"/>
              <a:t>differentiable on the closed </a:t>
            </a:r>
            <a:br>
              <a:rPr lang="en-US" b="1" dirty="0"/>
            </a:br>
            <a:r>
              <a:rPr lang="en-US" b="1" dirty="0"/>
              <a:t>interval [</a:t>
            </a:r>
            <a:r>
              <a:rPr lang="en-US" b="1" i="1" dirty="0"/>
              <a:t>a</a:t>
            </a:r>
            <a:r>
              <a:rPr lang="en-US" dirty="0"/>
              <a:t>,</a:t>
            </a:r>
            <a:r>
              <a:rPr lang="en-US" b="1" dirty="0"/>
              <a:t> </a:t>
            </a:r>
            <a:r>
              <a:rPr lang="en-US" b="1" i="1" dirty="0"/>
              <a:t>b</a:t>
            </a:r>
            <a:r>
              <a:rPr lang="en-US" b="1" dirty="0"/>
              <a:t>] </a:t>
            </a:r>
            <a:r>
              <a:rPr lang="en-US" dirty="0" smtClean="0"/>
              <a:t>when </a:t>
            </a:r>
            <a:r>
              <a:rPr lang="en-US" dirty="0"/>
              <a:t>it is differentiable on (</a:t>
            </a:r>
            <a:r>
              <a:rPr lang="en-US" i="1" dirty="0"/>
              <a:t>a</a:t>
            </a:r>
            <a:r>
              <a:rPr lang="en-US" dirty="0"/>
              <a:t>, </a:t>
            </a:r>
            <a:r>
              <a:rPr lang="en-US" i="1" dirty="0"/>
              <a:t>b</a:t>
            </a:r>
            <a:r>
              <a:rPr lang="en-US" dirty="0"/>
              <a:t>) and </a:t>
            </a:r>
            <a:r>
              <a:rPr lang="en-US" dirty="0" smtClean="0"/>
              <a:t>when </a:t>
            </a:r>
            <a:r>
              <a:rPr lang="en-US" dirty="0"/>
              <a:t>the derivative from the right at </a:t>
            </a:r>
            <a:r>
              <a:rPr lang="en-US" i="1" dirty="0"/>
              <a:t>a</a:t>
            </a:r>
            <a:r>
              <a:rPr lang="en-US" dirty="0"/>
              <a:t> and the derivative from the left at </a:t>
            </a:r>
            <a:r>
              <a:rPr lang="en-US" i="1" dirty="0"/>
              <a:t>b </a:t>
            </a:r>
            <a:r>
              <a:rPr lang="en-US" dirty="0"/>
              <a:t>both exist.</a:t>
            </a:r>
          </a:p>
        </p:txBody>
      </p:sp>
      <p:pic>
        <p:nvPicPr>
          <p:cNvPr id="113669" name="Picture 5"/>
          <p:cNvPicPr>
            <a:picLocks noChangeAspect="1" noChangeArrowheads="1"/>
          </p:cNvPicPr>
          <p:nvPr/>
        </p:nvPicPr>
        <p:blipFill>
          <a:blip r:embed="rId3" cstate="print"/>
          <a:srcRect/>
          <a:stretch>
            <a:fillRect/>
          </a:stretch>
        </p:blipFill>
        <p:spPr bwMode="auto">
          <a:xfrm>
            <a:off x="1455738" y="2286000"/>
            <a:ext cx="5630862" cy="831850"/>
          </a:xfrm>
          <a:prstGeom prst="rect">
            <a:avLst/>
          </a:prstGeom>
          <a:noFill/>
          <a:ln w="9525">
            <a:noFill/>
            <a:miter lim="800000"/>
            <a:headEnd/>
            <a:tailEnd/>
          </a:ln>
          <a:effectLst/>
        </p:spPr>
      </p:pic>
      <p:sp>
        <p:nvSpPr>
          <p:cNvPr id="6" name="Rectangle 3"/>
          <p:cNvSpPr>
            <a:spLocks noGrp="1" noChangeArrowheads="1"/>
          </p:cNvSpPr>
          <p:nvPr>
            <p:ph type="title"/>
          </p:nvPr>
        </p:nvSpPr>
        <p:spPr>
          <a:xfrm>
            <a:off x="457200" y="346075"/>
            <a:ext cx="8311896" cy="704088"/>
          </a:xfrm>
          <a:noFill/>
          <a:ln/>
        </p:spPr>
        <p:txBody>
          <a:bodyPr/>
          <a:lstStyle/>
          <a:p>
            <a:r>
              <a:rPr lang="en-US"/>
              <a:t>Differentiability and Continuity</a:t>
            </a: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idx="1"/>
          </p:nvPr>
        </p:nvSpPr>
        <p:spPr/>
        <p:txBody>
          <a:bodyPr/>
          <a:lstStyle/>
          <a:p>
            <a:pPr marL="0" indent="0"/>
            <a:r>
              <a:rPr lang="en-US" dirty="0" smtClean="0"/>
              <a:t>When </a:t>
            </a:r>
            <a:r>
              <a:rPr lang="en-US" dirty="0"/>
              <a:t>a function is not continuous at </a:t>
            </a:r>
            <a:r>
              <a:rPr lang="en-US" i="1" dirty="0"/>
              <a:t>x </a:t>
            </a:r>
            <a:r>
              <a:rPr lang="en-US" dirty="0"/>
              <a:t>= </a:t>
            </a:r>
            <a:r>
              <a:rPr lang="en-US" i="1" dirty="0"/>
              <a:t>c</a:t>
            </a:r>
            <a:r>
              <a:rPr lang="en-US" dirty="0"/>
              <a:t>, it is also not differentiable at </a:t>
            </a:r>
            <a:r>
              <a:rPr lang="en-US" i="1" dirty="0"/>
              <a:t>x </a:t>
            </a:r>
            <a:r>
              <a:rPr lang="en-US" dirty="0"/>
              <a:t>= </a:t>
            </a:r>
            <a:r>
              <a:rPr lang="en-US" i="1" dirty="0"/>
              <a:t>c.</a:t>
            </a:r>
            <a:r>
              <a:rPr lang="en-US" dirty="0"/>
              <a:t> For instance, the greatest integer function</a:t>
            </a:r>
          </a:p>
          <a:p>
            <a:pPr marL="0" indent="0"/>
            <a:endParaRPr lang="en-US" dirty="0"/>
          </a:p>
          <a:p>
            <a:pPr marL="0" indent="0"/>
            <a:endParaRPr lang="en-US" dirty="0"/>
          </a:p>
          <a:p>
            <a:pPr marL="0" indent="0"/>
            <a:r>
              <a:rPr lang="en-US" dirty="0"/>
              <a:t>is not continuous at </a:t>
            </a:r>
            <a:r>
              <a:rPr lang="en-US" i="1" dirty="0"/>
              <a:t>x </a:t>
            </a:r>
            <a:r>
              <a:rPr lang="en-US" dirty="0"/>
              <a:t>= 0, and </a:t>
            </a:r>
            <a:br>
              <a:rPr lang="en-US" dirty="0"/>
            </a:br>
            <a:r>
              <a:rPr lang="en-US" dirty="0"/>
              <a:t>so it is not differentiable at </a:t>
            </a:r>
            <a:r>
              <a:rPr lang="en-US" i="1" dirty="0"/>
              <a:t>x </a:t>
            </a:r>
            <a:r>
              <a:rPr lang="en-US" dirty="0"/>
              <a:t>= 0, </a:t>
            </a:r>
            <a:br>
              <a:rPr lang="en-US" dirty="0"/>
            </a:br>
            <a:r>
              <a:rPr lang="en-US" dirty="0"/>
              <a:t>(see Figure 3.11).</a:t>
            </a:r>
          </a:p>
          <a:p>
            <a:pPr marL="0" indent="0"/>
            <a:endParaRPr lang="en-US" dirty="0"/>
          </a:p>
        </p:txBody>
      </p:sp>
      <p:pic>
        <p:nvPicPr>
          <p:cNvPr id="115716" name="Picture 4"/>
          <p:cNvPicPr>
            <a:picLocks noChangeAspect="1" noChangeArrowheads="1"/>
          </p:cNvPicPr>
          <p:nvPr/>
        </p:nvPicPr>
        <p:blipFill>
          <a:blip r:embed="rId3" cstate="print"/>
          <a:srcRect/>
          <a:stretch>
            <a:fillRect/>
          </a:stretch>
        </p:blipFill>
        <p:spPr bwMode="auto">
          <a:xfrm>
            <a:off x="1371600" y="2743200"/>
            <a:ext cx="1508125" cy="457200"/>
          </a:xfrm>
          <a:prstGeom prst="rect">
            <a:avLst/>
          </a:prstGeom>
          <a:noFill/>
          <a:ln w="9525">
            <a:noFill/>
            <a:miter lim="800000"/>
            <a:headEnd/>
            <a:tailEnd/>
          </a:ln>
          <a:effectLst/>
        </p:spPr>
      </p:pic>
      <p:sp>
        <p:nvSpPr>
          <p:cNvPr id="115719" name="Rectangle 7"/>
          <p:cNvSpPr>
            <a:spLocks noChangeArrowheads="1"/>
          </p:cNvSpPr>
          <p:nvPr/>
        </p:nvSpPr>
        <p:spPr bwMode="auto">
          <a:xfrm>
            <a:off x="4800600" y="5257800"/>
            <a:ext cx="4114800" cy="517525"/>
          </a:xfrm>
          <a:prstGeom prst="rect">
            <a:avLst/>
          </a:prstGeom>
          <a:noFill/>
          <a:ln w="9525">
            <a:noFill/>
            <a:miter lim="800000"/>
            <a:headEnd/>
            <a:tailEnd/>
          </a:ln>
          <a:effectLst/>
        </p:spPr>
        <p:txBody>
          <a:bodyPr>
            <a:spAutoFit/>
          </a:bodyPr>
          <a:lstStyle/>
          <a:p>
            <a:r>
              <a:rPr lang="en-US" sz="1400" dirty="0"/>
              <a:t>The greatest integer function is not differentiable at </a:t>
            </a:r>
            <a:r>
              <a:rPr lang="en-US" sz="1400" i="1" dirty="0"/>
              <a:t>x </a:t>
            </a:r>
            <a:r>
              <a:rPr lang="en-US" sz="1400" dirty="0"/>
              <a:t>= 0, because it is not continuous at </a:t>
            </a:r>
            <a:r>
              <a:rPr lang="en-US" sz="1400" i="1" dirty="0"/>
              <a:t>x </a:t>
            </a:r>
            <a:r>
              <a:rPr lang="en-US" sz="1400" dirty="0"/>
              <a:t>= 0.</a:t>
            </a:r>
          </a:p>
        </p:txBody>
      </p:sp>
      <p:sp>
        <p:nvSpPr>
          <p:cNvPr id="115720" name="Rectangle 8"/>
          <p:cNvSpPr>
            <a:spLocks noChangeArrowheads="1"/>
          </p:cNvSpPr>
          <p:nvPr/>
        </p:nvSpPr>
        <p:spPr bwMode="auto">
          <a:xfrm>
            <a:off x="6096000" y="5853113"/>
            <a:ext cx="989013" cy="274637"/>
          </a:xfrm>
          <a:prstGeom prst="rect">
            <a:avLst/>
          </a:prstGeom>
          <a:noFill/>
          <a:ln w="9525">
            <a:noFill/>
            <a:miter lim="800000"/>
            <a:headEnd/>
            <a:tailEnd/>
          </a:ln>
          <a:effectLst/>
        </p:spPr>
        <p:txBody>
          <a:bodyPr wrap="none">
            <a:spAutoFit/>
          </a:bodyPr>
          <a:lstStyle/>
          <a:p>
            <a:pPr algn="ctr"/>
            <a:r>
              <a:rPr lang="en-US" sz="1200" b="1"/>
              <a:t>Figure 3.11</a:t>
            </a:r>
          </a:p>
        </p:txBody>
      </p:sp>
      <p:pic>
        <p:nvPicPr>
          <p:cNvPr id="9218" name="Picture 2"/>
          <p:cNvPicPr>
            <a:picLocks noChangeAspect="1" noChangeArrowheads="1"/>
          </p:cNvPicPr>
          <p:nvPr/>
        </p:nvPicPr>
        <p:blipFill>
          <a:blip r:embed="rId4" cstate="print"/>
          <a:srcRect/>
          <a:stretch>
            <a:fillRect/>
          </a:stretch>
        </p:blipFill>
        <p:spPr bwMode="auto">
          <a:xfrm>
            <a:off x="5334000" y="2514600"/>
            <a:ext cx="3009900" cy="2579370"/>
          </a:xfrm>
          <a:prstGeom prst="rect">
            <a:avLst/>
          </a:prstGeom>
          <a:noFill/>
          <a:ln w="9525">
            <a:noFill/>
            <a:miter lim="800000"/>
            <a:headEnd/>
            <a:tailEnd/>
          </a:ln>
        </p:spPr>
      </p:pic>
      <p:sp>
        <p:nvSpPr>
          <p:cNvPr id="9" name="Rectangle 3"/>
          <p:cNvSpPr>
            <a:spLocks noGrp="1" noChangeArrowheads="1"/>
          </p:cNvSpPr>
          <p:nvPr>
            <p:ph type="title"/>
          </p:nvPr>
        </p:nvSpPr>
        <p:spPr>
          <a:xfrm>
            <a:off x="457200" y="346075"/>
            <a:ext cx="8311896" cy="704088"/>
          </a:xfrm>
          <a:noFill/>
          <a:ln/>
        </p:spPr>
        <p:txBody>
          <a:bodyPr/>
          <a:lstStyle/>
          <a:p>
            <a:r>
              <a:rPr lang="en-US"/>
              <a:t>Differentiability and Continuity</a:t>
            </a:r>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idx="1"/>
          </p:nvPr>
        </p:nvSpPr>
        <p:spPr/>
        <p:txBody>
          <a:bodyPr/>
          <a:lstStyle/>
          <a:p>
            <a:pPr marL="0" indent="0"/>
            <a:r>
              <a:rPr lang="en-US" dirty="0"/>
              <a:t>You can verify this by observing that</a:t>
            </a:r>
          </a:p>
          <a:p>
            <a:pPr marL="0" indent="0"/>
            <a:endParaRPr lang="en-US" dirty="0"/>
          </a:p>
          <a:p>
            <a:pPr marL="0" indent="0"/>
            <a:endParaRPr lang="en-US" dirty="0"/>
          </a:p>
          <a:p>
            <a:pPr marL="0" indent="0"/>
            <a:endParaRPr lang="en-US" dirty="0"/>
          </a:p>
          <a:p>
            <a:pPr marL="0" indent="0"/>
            <a:r>
              <a:rPr lang="en-US" dirty="0"/>
              <a:t>and</a:t>
            </a:r>
          </a:p>
        </p:txBody>
      </p:sp>
      <p:sp>
        <p:nvSpPr>
          <p:cNvPr id="114692" name="Rectangle 4"/>
          <p:cNvSpPr>
            <a:spLocks noChangeArrowheads="1"/>
          </p:cNvSpPr>
          <p:nvPr/>
        </p:nvSpPr>
        <p:spPr bwMode="auto">
          <a:xfrm>
            <a:off x="6248400" y="2309813"/>
            <a:ext cx="2470150" cy="366712"/>
          </a:xfrm>
          <a:prstGeom prst="rect">
            <a:avLst/>
          </a:prstGeom>
          <a:noFill/>
          <a:ln w="9525">
            <a:noFill/>
            <a:miter lim="800000"/>
            <a:headEnd/>
            <a:tailEnd/>
          </a:ln>
          <a:effectLst/>
        </p:spPr>
        <p:txBody>
          <a:bodyPr wrap="none">
            <a:spAutoFit/>
          </a:bodyPr>
          <a:lstStyle/>
          <a:p>
            <a:r>
              <a:rPr lang="en-US">
                <a:solidFill>
                  <a:srgbClr val="ED008C"/>
                </a:solidFill>
              </a:rPr>
              <a:t>Derivative from the left</a:t>
            </a:r>
          </a:p>
        </p:txBody>
      </p:sp>
      <p:pic>
        <p:nvPicPr>
          <p:cNvPr id="114693" name="Picture 5"/>
          <p:cNvPicPr>
            <a:picLocks noChangeAspect="1" noChangeArrowheads="1"/>
          </p:cNvPicPr>
          <p:nvPr/>
        </p:nvPicPr>
        <p:blipFill>
          <a:blip r:embed="rId3" cstate="print"/>
          <a:srcRect/>
          <a:stretch>
            <a:fillRect/>
          </a:stretch>
        </p:blipFill>
        <p:spPr bwMode="auto">
          <a:xfrm>
            <a:off x="515938" y="2005013"/>
            <a:ext cx="5046662" cy="912812"/>
          </a:xfrm>
          <a:prstGeom prst="rect">
            <a:avLst/>
          </a:prstGeom>
          <a:noFill/>
          <a:ln w="9525">
            <a:noFill/>
            <a:miter lim="800000"/>
            <a:headEnd/>
            <a:tailEnd/>
          </a:ln>
          <a:effectLst/>
        </p:spPr>
      </p:pic>
      <p:pic>
        <p:nvPicPr>
          <p:cNvPr id="114694" name="Picture 6"/>
          <p:cNvPicPr>
            <a:picLocks noChangeAspect="1" noChangeArrowheads="1"/>
          </p:cNvPicPr>
          <p:nvPr/>
        </p:nvPicPr>
        <p:blipFill>
          <a:blip r:embed="rId4" cstate="print"/>
          <a:srcRect/>
          <a:stretch>
            <a:fillRect/>
          </a:stretch>
        </p:blipFill>
        <p:spPr bwMode="auto">
          <a:xfrm>
            <a:off x="476250" y="3798888"/>
            <a:ext cx="5037138" cy="849312"/>
          </a:xfrm>
          <a:prstGeom prst="rect">
            <a:avLst/>
          </a:prstGeom>
          <a:noFill/>
          <a:ln w="9525">
            <a:noFill/>
            <a:miter lim="800000"/>
            <a:headEnd/>
            <a:tailEnd/>
          </a:ln>
          <a:effectLst/>
        </p:spPr>
      </p:pic>
      <p:sp>
        <p:nvSpPr>
          <p:cNvPr id="114695" name="Rectangle 7"/>
          <p:cNvSpPr>
            <a:spLocks noChangeArrowheads="1"/>
          </p:cNvSpPr>
          <p:nvPr/>
        </p:nvSpPr>
        <p:spPr bwMode="auto">
          <a:xfrm>
            <a:off x="6248400" y="4033838"/>
            <a:ext cx="2609850" cy="366712"/>
          </a:xfrm>
          <a:prstGeom prst="rect">
            <a:avLst/>
          </a:prstGeom>
          <a:noFill/>
          <a:ln w="9525">
            <a:noFill/>
            <a:miter lim="800000"/>
            <a:headEnd/>
            <a:tailEnd/>
          </a:ln>
          <a:effectLst/>
        </p:spPr>
        <p:txBody>
          <a:bodyPr wrap="none">
            <a:spAutoFit/>
          </a:bodyPr>
          <a:lstStyle/>
          <a:p>
            <a:r>
              <a:rPr lang="en-US">
                <a:solidFill>
                  <a:srgbClr val="ED008C"/>
                </a:solidFill>
              </a:rPr>
              <a:t>Derivative from the right</a:t>
            </a:r>
          </a:p>
        </p:txBody>
      </p:sp>
      <p:sp>
        <p:nvSpPr>
          <p:cNvPr id="9" name="Rectangle 3"/>
          <p:cNvSpPr>
            <a:spLocks noGrp="1" noChangeArrowheads="1"/>
          </p:cNvSpPr>
          <p:nvPr>
            <p:ph type="title"/>
          </p:nvPr>
        </p:nvSpPr>
        <p:spPr>
          <a:xfrm>
            <a:off x="457200" y="346075"/>
            <a:ext cx="8311896" cy="704088"/>
          </a:xfrm>
          <a:noFill/>
          <a:ln/>
        </p:spPr>
        <p:txBody>
          <a:bodyPr/>
          <a:lstStyle/>
          <a:p>
            <a:r>
              <a:rPr lang="en-US"/>
              <a:t>Differentiability and Continuity</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5"/>
          <p:cNvSpPr txBox="1">
            <a:spLocks noChangeArrowheads="1"/>
          </p:cNvSpPr>
          <p:nvPr/>
        </p:nvSpPr>
        <p:spPr bwMode="auto">
          <a:xfrm>
            <a:off x="455612" y="349249"/>
            <a:ext cx="8311896" cy="704088"/>
          </a:xfrm>
          <a:prstGeom prst="rect">
            <a:avLst/>
          </a:prstGeom>
          <a:noFill/>
          <a:ln w="9525">
            <a:noFill/>
            <a:miter lim="800000"/>
            <a:headEnd/>
            <a:tailEnd/>
          </a:ln>
        </p:spPr>
        <p:txBody>
          <a:bodyPr/>
          <a:lstStyle/>
          <a:p>
            <a:pPr eaLnBrk="0" hangingPunct="0">
              <a:spcBef>
                <a:spcPct val="50000"/>
              </a:spcBef>
            </a:pPr>
            <a:r>
              <a:rPr lang="en-US" sz="4000">
                <a:solidFill>
                  <a:srgbClr val="FFFFFF"/>
                </a:solidFill>
              </a:rPr>
              <a:t>Objectives</a:t>
            </a:r>
          </a:p>
        </p:txBody>
      </p:sp>
      <p:sp>
        <p:nvSpPr>
          <p:cNvPr id="6147" name="Rectangle 15"/>
          <p:cNvSpPr>
            <a:spLocks noGrp="1" noChangeArrowheads="1"/>
          </p:cNvSpPr>
          <p:nvPr>
            <p:ph idx="1"/>
          </p:nvPr>
        </p:nvSpPr>
        <p:spPr/>
        <p:txBody>
          <a:bodyPr/>
          <a:lstStyle/>
          <a:p>
            <a:pPr marL="457200" indent="-457200">
              <a:buClr>
                <a:srgbClr val="E72D36"/>
              </a:buClr>
              <a:buSzPct val="90000"/>
              <a:buFont typeface="Webdings" pitchFamily="18" charset="2"/>
              <a:buChar char=""/>
            </a:pPr>
            <a:r>
              <a:rPr lang="en-US" sz="2800" dirty="0" smtClean="0"/>
              <a:t>Find the slope of the tangent line to a curve at a</a:t>
            </a:r>
            <a:br>
              <a:rPr lang="en-US" sz="2800" dirty="0" smtClean="0"/>
            </a:br>
            <a:r>
              <a:rPr lang="en-US" sz="2800" dirty="0" smtClean="0"/>
              <a:t>point.</a:t>
            </a:r>
          </a:p>
          <a:p>
            <a:pPr marL="457200" indent="-457200" eaLnBrk="1" hangingPunct="1">
              <a:buClr>
                <a:srgbClr val="E72D36"/>
              </a:buClr>
              <a:buSzPct val="90000"/>
              <a:buFont typeface="Webdings" pitchFamily="18" charset="2"/>
              <a:buChar char=""/>
            </a:pPr>
            <a:endParaRPr lang="en-US" sz="2800" dirty="0" smtClean="0"/>
          </a:p>
          <a:p>
            <a:pPr marL="457200" indent="-457200">
              <a:buClr>
                <a:srgbClr val="E72D36"/>
              </a:buClr>
              <a:buSzPct val="90000"/>
              <a:buFont typeface="Webdings" pitchFamily="18" charset="2"/>
              <a:buChar char=""/>
            </a:pPr>
            <a:r>
              <a:rPr lang="en-US" sz="2800" dirty="0" smtClean="0"/>
              <a:t>Use the limit definition to find the derivative of a</a:t>
            </a:r>
            <a:br>
              <a:rPr lang="en-US" sz="2800" dirty="0" smtClean="0"/>
            </a:br>
            <a:r>
              <a:rPr lang="en-US" sz="2800" dirty="0" smtClean="0"/>
              <a:t>function.</a:t>
            </a:r>
          </a:p>
          <a:p>
            <a:pPr marL="457200" indent="-457200" eaLnBrk="1" hangingPunct="1">
              <a:buClr>
                <a:srgbClr val="E72D36"/>
              </a:buClr>
              <a:buSzPct val="90000"/>
              <a:buFont typeface="Webdings" pitchFamily="18" charset="2"/>
              <a:buChar char=""/>
            </a:pPr>
            <a:endParaRPr lang="en-US" sz="2800" dirty="0" smtClean="0"/>
          </a:p>
          <a:p>
            <a:pPr marL="457200" indent="-457200">
              <a:buClr>
                <a:srgbClr val="E72D36"/>
              </a:buClr>
              <a:buSzPct val="90000"/>
              <a:buFont typeface="Webdings" pitchFamily="18" charset="2"/>
              <a:buChar char=""/>
            </a:pPr>
            <a:r>
              <a:rPr lang="en-US" sz="2800" dirty="0" smtClean="0"/>
              <a:t>Understand the relationship between</a:t>
            </a:r>
            <a:br>
              <a:rPr lang="en-US" sz="2800" dirty="0" smtClean="0"/>
            </a:br>
            <a:r>
              <a:rPr lang="en-US" sz="2800" dirty="0" smtClean="0"/>
              <a:t>differentiability and continuity.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idx="1"/>
          </p:nvPr>
        </p:nvSpPr>
        <p:spPr/>
        <p:txBody>
          <a:bodyPr/>
          <a:lstStyle/>
          <a:p>
            <a:pPr marL="0" indent="0"/>
            <a:r>
              <a:rPr lang="en-US" dirty="0"/>
              <a:t>Although it is true that differentiability implies continuity (as in Theorem 3.1), the converse is not true.</a:t>
            </a:r>
          </a:p>
          <a:p>
            <a:pPr marL="0" indent="0"/>
            <a:endParaRPr lang="en-US" dirty="0"/>
          </a:p>
          <a:p>
            <a:pPr marL="0" indent="0"/>
            <a:endParaRPr lang="en-US" dirty="0"/>
          </a:p>
          <a:p>
            <a:pPr marL="0" indent="0"/>
            <a:endParaRPr lang="en-US" dirty="0"/>
          </a:p>
          <a:p>
            <a:pPr marL="0" indent="0"/>
            <a:endParaRPr lang="en-US" sz="1800" dirty="0"/>
          </a:p>
          <a:p>
            <a:pPr marL="0" indent="0"/>
            <a:r>
              <a:rPr lang="en-US" dirty="0"/>
              <a:t>That is, it is possible for a function to be continuous at </a:t>
            </a:r>
            <a:r>
              <a:rPr lang="en-US" i="1" dirty="0"/>
              <a:t>x</a:t>
            </a:r>
            <a:r>
              <a:rPr lang="en-US" dirty="0"/>
              <a:t> = </a:t>
            </a:r>
            <a:r>
              <a:rPr lang="en-US" i="1" dirty="0"/>
              <a:t>c</a:t>
            </a:r>
            <a:r>
              <a:rPr lang="en-US" dirty="0"/>
              <a:t> and </a:t>
            </a:r>
            <a:r>
              <a:rPr lang="en-US" i="1" dirty="0"/>
              <a:t>not </a:t>
            </a:r>
            <a:r>
              <a:rPr lang="en-US" dirty="0"/>
              <a:t>differentiable at </a:t>
            </a:r>
            <a:r>
              <a:rPr lang="en-US" i="1" dirty="0"/>
              <a:t>x</a:t>
            </a:r>
            <a:r>
              <a:rPr lang="en-US" dirty="0"/>
              <a:t> = </a:t>
            </a:r>
            <a:r>
              <a:rPr lang="en-US" i="1" dirty="0"/>
              <a:t>c</a:t>
            </a:r>
            <a:r>
              <a:rPr lang="en-US" dirty="0"/>
              <a:t>.</a:t>
            </a:r>
          </a:p>
        </p:txBody>
      </p:sp>
      <p:pic>
        <p:nvPicPr>
          <p:cNvPr id="10242" name="Picture 2"/>
          <p:cNvPicPr>
            <a:picLocks noChangeAspect="1" noChangeArrowheads="1"/>
          </p:cNvPicPr>
          <p:nvPr/>
        </p:nvPicPr>
        <p:blipFill>
          <a:blip r:embed="rId3" cstate="print"/>
          <a:srcRect/>
          <a:stretch>
            <a:fillRect/>
          </a:stretch>
        </p:blipFill>
        <p:spPr bwMode="auto">
          <a:xfrm>
            <a:off x="670560" y="2577429"/>
            <a:ext cx="7837932" cy="1141857"/>
          </a:xfrm>
          <a:prstGeom prst="rect">
            <a:avLst/>
          </a:prstGeom>
          <a:noFill/>
          <a:ln w="9525">
            <a:noFill/>
            <a:miter lim="800000"/>
            <a:headEnd/>
            <a:tailEnd/>
          </a:ln>
        </p:spPr>
      </p:pic>
      <p:sp>
        <p:nvSpPr>
          <p:cNvPr id="6" name="Rectangle 3"/>
          <p:cNvSpPr>
            <a:spLocks noGrp="1" noChangeArrowheads="1"/>
          </p:cNvSpPr>
          <p:nvPr>
            <p:ph type="title"/>
          </p:nvPr>
        </p:nvSpPr>
        <p:spPr>
          <a:xfrm>
            <a:off x="457200" y="346075"/>
            <a:ext cx="8311896" cy="704088"/>
          </a:xfrm>
          <a:noFill/>
          <a:ln/>
        </p:spPr>
        <p:txBody>
          <a:bodyPr/>
          <a:lstStyle/>
          <a:p>
            <a:r>
              <a:rPr lang="en-US"/>
              <a:t>Differentiability and Continuity</a:t>
            </a: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title"/>
          </p:nvPr>
        </p:nvSpPr>
        <p:spPr>
          <a:xfrm>
            <a:off x="457200" y="346075"/>
            <a:ext cx="8311896" cy="704088"/>
          </a:xfrm>
          <a:noFill/>
          <a:ln/>
        </p:spPr>
        <p:txBody>
          <a:bodyPr/>
          <a:lstStyle/>
          <a:p>
            <a:r>
              <a:rPr lang="en-US" sz="3400"/>
              <a:t>Example 6 – </a:t>
            </a:r>
            <a:r>
              <a:rPr lang="en-US" sz="3400" i="1"/>
              <a:t>A Graph with a Sharp Turn</a:t>
            </a:r>
          </a:p>
        </p:txBody>
      </p:sp>
      <p:sp>
        <p:nvSpPr>
          <p:cNvPr id="117762" name="Rectangle 2"/>
          <p:cNvSpPr>
            <a:spLocks noGrp="1" noChangeArrowheads="1"/>
          </p:cNvSpPr>
          <p:nvPr>
            <p:ph idx="1"/>
          </p:nvPr>
        </p:nvSpPr>
        <p:spPr/>
        <p:txBody>
          <a:bodyPr/>
          <a:lstStyle/>
          <a:p>
            <a:pPr marL="0" indent="0"/>
            <a:r>
              <a:rPr lang="en-US" dirty="0"/>
              <a:t>The function</a:t>
            </a:r>
          </a:p>
          <a:p>
            <a:pPr marL="0" indent="0"/>
            <a:endParaRPr lang="en-US" sz="1200" dirty="0"/>
          </a:p>
          <a:p>
            <a:pPr marL="0" indent="0"/>
            <a:r>
              <a:rPr lang="en-US" i="1" dirty="0"/>
              <a:t>	f</a:t>
            </a:r>
            <a:r>
              <a:rPr lang="en-US" sz="400" i="1" dirty="0"/>
              <a:t> </a:t>
            </a:r>
            <a:r>
              <a:rPr lang="en-US" dirty="0"/>
              <a:t>(</a:t>
            </a:r>
            <a:r>
              <a:rPr lang="en-US" i="1" dirty="0"/>
              <a:t>x</a:t>
            </a:r>
            <a:r>
              <a:rPr lang="en-US" dirty="0"/>
              <a:t>) = |</a:t>
            </a:r>
            <a:r>
              <a:rPr lang="en-US" sz="800" dirty="0"/>
              <a:t> </a:t>
            </a:r>
            <a:r>
              <a:rPr lang="en-US" i="1" dirty="0"/>
              <a:t>x</a:t>
            </a:r>
            <a:r>
              <a:rPr lang="en-US" dirty="0"/>
              <a:t> – 2</a:t>
            </a:r>
            <a:r>
              <a:rPr lang="en-US" sz="800" dirty="0"/>
              <a:t> </a:t>
            </a:r>
            <a:r>
              <a:rPr lang="en-US" dirty="0"/>
              <a:t>|</a:t>
            </a:r>
          </a:p>
          <a:p>
            <a:pPr marL="0" indent="0"/>
            <a:endParaRPr lang="en-US" sz="1200" dirty="0"/>
          </a:p>
          <a:p>
            <a:pPr marL="0" indent="0"/>
            <a:r>
              <a:rPr lang="en-US" dirty="0"/>
              <a:t>shown in Figure 3.12 is continuous at </a:t>
            </a:r>
            <a:r>
              <a:rPr lang="en-US" i="1" dirty="0"/>
              <a:t>x </a:t>
            </a:r>
            <a:r>
              <a:rPr lang="en-US" dirty="0"/>
              <a:t>= 2.</a:t>
            </a:r>
          </a:p>
        </p:txBody>
      </p:sp>
      <p:sp>
        <p:nvSpPr>
          <p:cNvPr id="117765" name="Rectangle 5"/>
          <p:cNvSpPr>
            <a:spLocks noChangeArrowheads="1"/>
          </p:cNvSpPr>
          <p:nvPr/>
        </p:nvSpPr>
        <p:spPr bwMode="auto">
          <a:xfrm>
            <a:off x="2909888" y="5410200"/>
            <a:ext cx="3505200" cy="738664"/>
          </a:xfrm>
          <a:prstGeom prst="rect">
            <a:avLst/>
          </a:prstGeom>
          <a:noFill/>
          <a:ln w="9525">
            <a:noFill/>
            <a:miter lim="800000"/>
            <a:headEnd/>
            <a:tailEnd/>
          </a:ln>
          <a:effectLst/>
        </p:spPr>
        <p:txBody>
          <a:bodyPr>
            <a:spAutoFit/>
          </a:bodyPr>
          <a:lstStyle/>
          <a:p>
            <a:r>
              <a:rPr lang="en-US" sz="1400" i="1" dirty="0"/>
              <a:t>f</a:t>
            </a:r>
            <a:r>
              <a:rPr lang="en-US" sz="1400" dirty="0"/>
              <a:t> is not differentiable at </a:t>
            </a:r>
            <a:r>
              <a:rPr lang="en-US" sz="1400" i="1" dirty="0"/>
              <a:t>x </a:t>
            </a:r>
            <a:r>
              <a:rPr lang="en-US" sz="1400" dirty="0"/>
              <a:t>= </a:t>
            </a:r>
            <a:r>
              <a:rPr lang="en-US" sz="1400" dirty="0" smtClean="0"/>
              <a:t>2 </a:t>
            </a:r>
            <a:r>
              <a:rPr lang="en-US" sz="1400" dirty="0"/>
              <a:t>because the</a:t>
            </a:r>
          </a:p>
          <a:p>
            <a:r>
              <a:rPr lang="en-US" sz="1400" dirty="0"/>
              <a:t>derivatives from the left and from the right</a:t>
            </a:r>
          </a:p>
          <a:p>
            <a:r>
              <a:rPr lang="en-US" sz="1400" dirty="0"/>
              <a:t>are not equal.</a:t>
            </a:r>
          </a:p>
        </p:txBody>
      </p:sp>
      <p:sp>
        <p:nvSpPr>
          <p:cNvPr id="117766" name="Rectangle 6"/>
          <p:cNvSpPr>
            <a:spLocks noChangeArrowheads="1"/>
          </p:cNvSpPr>
          <p:nvPr/>
        </p:nvSpPr>
        <p:spPr bwMode="auto">
          <a:xfrm>
            <a:off x="4144963" y="6096000"/>
            <a:ext cx="989012" cy="274638"/>
          </a:xfrm>
          <a:prstGeom prst="rect">
            <a:avLst/>
          </a:prstGeom>
          <a:noFill/>
          <a:ln w="9525">
            <a:noFill/>
            <a:miter lim="800000"/>
            <a:headEnd/>
            <a:tailEnd/>
          </a:ln>
          <a:effectLst/>
        </p:spPr>
        <p:txBody>
          <a:bodyPr wrap="none">
            <a:spAutoFit/>
          </a:bodyPr>
          <a:lstStyle/>
          <a:p>
            <a:pPr algn="ctr"/>
            <a:r>
              <a:rPr lang="en-US" sz="1200" b="1"/>
              <a:t>Figure 3.12</a:t>
            </a:r>
          </a:p>
        </p:txBody>
      </p:sp>
      <p:pic>
        <p:nvPicPr>
          <p:cNvPr id="11266" name="Picture 2"/>
          <p:cNvPicPr>
            <a:picLocks noChangeAspect="1" noChangeArrowheads="1"/>
          </p:cNvPicPr>
          <p:nvPr/>
        </p:nvPicPr>
        <p:blipFill>
          <a:blip r:embed="rId3" cstate="print"/>
          <a:srcRect/>
          <a:stretch>
            <a:fillRect/>
          </a:stretch>
        </p:blipFill>
        <p:spPr bwMode="auto">
          <a:xfrm>
            <a:off x="3207544" y="3266599"/>
            <a:ext cx="2583656" cy="2143601"/>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457200" y="346075"/>
            <a:ext cx="8311896" cy="704088"/>
          </a:xfrm>
          <a:noFill/>
          <a:ln/>
        </p:spPr>
        <p:txBody>
          <a:bodyPr/>
          <a:lstStyle/>
          <a:p>
            <a:r>
              <a:rPr lang="en-US" sz="3400"/>
              <a:t>Example 6 – </a:t>
            </a:r>
            <a:r>
              <a:rPr lang="en-US" sz="3400" i="1"/>
              <a:t>A Graph with a Sharp Turn</a:t>
            </a:r>
          </a:p>
        </p:txBody>
      </p:sp>
      <p:sp>
        <p:nvSpPr>
          <p:cNvPr id="120834" name="Rectangle 2"/>
          <p:cNvSpPr>
            <a:spLocks noGrp="1" noChangeArrowheads="1"/>
          </p:cNvSpPr>
          <p:nvPr>
            <p:ph idx="1"/>
          </p:nvPr>
        </p:nvSpPr>
        <p:spPr/>
        <p:txBody>
          <a:bodyPr/>
          <a:lstStyle/>
          <a:p>
            <a:pPr marL="0" indent="0"/>
            <a:r>
              <a:rPr lang="en-US" dirty="0" smtClean="0"/>
              <a:t>The one-sided limits, however</a:t>
            </a:r>
            <a:endParaRPr lang="en-US" dirty="0"/>
          </a:p>
          <a:p>
            <a:pPr marL="0" indent="0"/>
            <a:endParaRPr lang="en-US" dirty="0"/>
          </a:p>
          <a:p>
            <a:pPr marL="0" indent="0"/>
            <a:endParaRPr lang="en-US" dirty="0"/>
          </a:p>
          <a:p>
            <a:pPr marL="0" indent="0"/>
            <a:endParaRPr lang="en-US" sz="1600" dirty="0"/>
          </a:p>
          <a:p>
            <a:pPr marL="0" indent="0"/>
            <a:r>
              <a:rPr lang="en-US" dirty="0"/>
              <a:t>		  = –1</a:t>
            </a:r>
          </a:p>
          <a:p>
            <a:pPr marL="0" indent="0"/>
            <a:endParaRPr lang="en-US" sz="1200" dirty="0"/>
          </a:p>
          <a:p>
            <a:pPr marL="0" indent="0"/>
            <a:r>
              <a:rPr lang="en-US" dirty="0"/>
              <a:t>and</a:t>
            </a:r>
          </a:p>
          <a:p>
            <a:pPr marL="0" indent="0"/>
            <a:endParaRPr lang="en-US" dirty="0"/>
          </a:p>
          <a:p>
            <a:pPr marL="0" indent="0"/>
            <a:endParaRPr lang="en-US" dirty="0"/>
          </a:p>
          <a:p>
            <a:pPr marL="0" indent="0"/>
            <a:endParaRPr lang="en-US" sz="1400" dirty="0"/>
          </a:p>
          <a:p>
            <a:pPr marL="0" indent="0"/>
            <a:r>
              <a:rPr lang="en-US" dirty="0"/>
              <a:t>		  = 1</a:t>
            </a:r>
          </a:p>
          <a:p>
            <a:pPr marL="0" indent="0"/>
            <a:endParaRPr lang="en-US" sz="1400" dirty="0"/>
          </a:p>
          <a:p>
            <a:pPr marL="0" indent="0"/>
            <a:r>
              <a:rPr lang="en-US" dirty="0"/>
              <a:t>are not equal.</a:t>
            </a:r>
          </a:p>
        </p:txBody>
      </p:sp>
      <p:sp>
        <p:nvSpPr>
          <p:cNvPr id="120839" name="Rectangle 7"/>
          <p:cNvSpPr>
            <a:spLocks noChangeArrowheads="1"/>
          </p:cNvSpPr>
          <p:nvPr/>
        </p:nvSpPr>
        <p:spPr bwMode="auto">
          <a:xfrm>
            <a:off x="5454650" y="2336800"/>
            <a:ext cx="2470150" cy="366712"/>
          </a:xfrm>
          <a:prstGeom prst="rect">
            <a:avLst/>
          </a:prstGeom>
          <a:noFill/>
          <a:ln w="9525">
            <a:noFill/>
            <a:miter lim="800000"/>
            <a:headEnd/>
            <a:tailEnd/>
          </a:ln>
          <a:effectLst/>
        </p:spPr>
        <p:txBody>
          <a:bodyPr wrap="none">
            <a:spAutoFit/>
          </a:bodyPr>
          <a:lstStyle/>
          <a:p>
            <a:r>
              <a:rPr lang="en-US">
                <a:solidFill>
                  <a:srgbClr val="ED008C"/>
                </a:solidFill>
              </a:rPr>
              <a:t>Derivative from the left</a:t>
            </a:r>
          </a:p>
        </p:txBody>
      </p:sp>
      <p:pic>
        <p:nvPicPr>
          <p:cNvPr id="120840" name="Picture 8"/>
          <p:cNvPicPr>
            <a:picLocks noChangeAspect="1" noChangeArrowheads="1"/>
          </p:cNvPicPr>
          <p:nvPr/>
        </p:nvPicPr>
        <p:blipFill>
          <a:blip r:embed="rId3" cstate="print"/>
          <a:srcRect/>
          <a:stretch>
            <a:fillRect/>
          </a:stretch>
        </p:blipFill>
        <p:spPr bwMode="auto">
          <a:xfrm>
            <a:off x="381000" y="2136775"/>
            <a:ext cx="4516438" cy="758825"/>
          </a:xfrm>
          <a:prstGeom prst="rect">
            <a:avLst/>
          </a:prstGeom>
          <a:noFill/>
          <a:ln w="9525">
            <a:noFill/>
            <a:miter lim="800000"/>
            <a:headEnd/>
            <a:tailEnd/>
          </a:ln>
          <a:effectLst/>
        </p:spPr>
      </p:pic>
      <p:sp>
        <p:nvSpPr>
          <p:cNvPr id="120841" name="Rectangle 9"/>
          <p:cNvSpPr>
            <a:spLocks noChangeArrowheads="1"/>
          </p:cNvSpPr>
          <p:nvPr/>
        </p:nvSpPr>
        <p:spPr bwMode="auto">
          <a:xfrm>
            <a:off x="5410200" y="4495800"/>
            <a:ext cx="2673350" cy="366713"/>
          </a:xfrm>
          <a:prstGeom prst="rect">
            <a:avLst/>
          </a:prstGeom>
          <a:noFill/>
          <a:ln w="9525">
            <a:noFill/>
            <a:miter lim="800000"/>
            <a:headEnd/>
            <a:tailEnd/>
          </a:ln>
          <a:effectLst/>
        </p:spPr>
        <p:txBody>
          <a:bodyPr wrap="none">
            <a:spAutoFit/>
          </a:bodyPr>
          <a:lstStyle/>
          <a:p>
            <a:r>
              <a:rPr lang="en-US">
                <a:solidFill>
                  <a:srgbClr val="ED008C"/>
                </a:solidFill>
              </a:rPr>
              <a:t>Derivative from the right </a:t>
            </a:r>
          </a:p>
        </p:txBody>
      </p:sp>
      <p:pic>
        <p:nvPicPr>
          <p:cNvPr id="120842" name="Picture 10"/>
          <p:cNvPicPr>
            <a:picLocks noChangeAspect="1" noChangeArrowheads="1"/>
          </p:cNvPicPr>
          <p:nvPr/>
        </p:nvPicPr>
        <p:blipFill>
          <a:blip r:embed="rId4" cstate="print"/>
          <a:srcRect/>
          <a:stretch>
            <a:fillRect/>
          </a:stretch>
        </p:blipFill>
        <p:spPr bwMode="auto">
          <a:xfrm>
            <a:off x="347663" y="4329113"/>
            <a:ext cx="4470400" cy="776287"/>
          </a:xfrm>
          <a:prstGeom prst="rect">
            <a:avLst/>
          </a:prstGeom>
          <a:noFill/>
          <a:ln w="9525">
            <a:noFill/>
            <a:miter lim="800000"/>
            <a:headEnd/>
            <a:tailEnd/>
          </a:ln>
          <a:effectLst/>
        </p:spPr>
      </p:pic>
      <p:sp>
        <p:nvSpPr>
          <p:cNvPr id="120843" name="Text Box 11"/>
          <p:cNvSpPr txBox="1">
            <a:spLocks noChangeArrowheads="1"/>
          </p:cNvSpPr>
          <p:nvPr/>
        </p:nvSpPr>
        <p:spPr bwMode="auto">
          <a:xfrm>
            <a:off x="8229600" y="776288"/>
            <a:ext cx="793750" cy="366712"/>
          </a:xfrm>
          <a:prstGeom prst="rect">
            <a:avLst/>
          </a:prstGeom>
          <a:noFill/>
          <a:ln w="9525">
            <a:noFill/>
            <a:miter lim="800000"/>
            <a:headEnd/>
            <a:tailEnd/>
          </a:ln>
          <a:effectLst/>
        </p:spPr>
        <p:txBody>
          <a:bodyPr>
            <a:spAutoFit/>
          </a:bodyPr>
          <a:lstStyle/>
          <a:p>
            <a:pPr algn="r">
              <a:spcBef>
                <a:spcPct val="50000"/>
              </a:spcBef>
            </a:pPr>
            <a:r>
              <a:rPr lang="en-US" dirty="0">
                <a:solidFill>
                  <a:schemeClr val="bg1"/>
                </a:solidFill>
              </a:rPr>
              <a:t>cont’d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20834">
                                            <p:txEl>
                                              <p:pRg st="4" end="4"/>
                                            </p:txEl>
                                          </p:spTgt>
                                        </p:tgtEl>
                                        <p:attrNameLst>
                                          <p:attrName>style.visibility</p:attrName>
                                        </p:attrNameLst>
                                      </p:cBhvr>
                                      <p:to>
                                        <p:strVal val="visible"/>
                                      </p:to>
                                    </p:set>
                                    <p:animEffect transition="in" filter="fade">
                                      <p:cBhvr>
                                        <p:cTn id="7" dur="1000"/>
                                        <p:tgtEl>
                                          <p:spTgt spid="120834">
                                            <p:txEl>
                                              <p:pRg st="4" end="4"/>
                                            </p:txEl>
                                          </p:spTgt>
                                        </p:tgtEl>
                                      </p:cBhvr>
                                    </p:animEffect>
                                    <p:anim calcmode="lin" valueType="num">
                                      <p:cBhvr>
                                        <p:cTn id="8" dur="1000" fill="hold"/>
                                        <p:tgtEl>
                                          <p:spTgt spid="120834">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20834">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0834">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20834">
                                            <p:txEl>
                                              <p:pRg st="6" end="6"/>
                                            </p:txEl>
                                          </p:spTgt>
                                        </p:tgtEl>
                                        <p:attrNameLst>
                                          <p:attrName>style.visibility</p:attrName>
                                        </p:attrNameLst>
                                      </p:cBhvr>
                                      <p:to>
                                        <p:strVal val="visible"/>
                                      </p:to>
                                    </p:set>
                                    <p:animEffect transition="in" filter="fade">
                                      <p:cBhvr>
                                        <p:cTn id="15" dur="1000"/>
                                        <p:tgtEl>
                                          <p:spTgt spid="120834">
                                            <p:txEl>
                                              <p:pRg st="6" end="6"/>
                                            </p:txEl>
                                          </p:spTgt>
                                        </p:tgtEl>
                                      </p:cBhvr>
                                    </p:animEffect>
                                    <p:anim calcmode="lin" valueType="num">
                                      <p:cBhvr>
                                        <p:cTn id="16" dur="1000" fill="hold"/>
                                        <p:tgtEl>
                                          <p:spTgt spid="120834">
                                            <p:txEl>
                                              <p:pRg st="6" end="6"/>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20834">
                                            <p:txEl>
                                              <p:pRg st="6" end="6"/>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0834">
                                            <p:txEl>
                                              <p:pRg st="6" end="6"/>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120842"/>
                                        </p:tgtEl>
                                        <p:attrNameLst>
                                          <p:attrName>style.visibility</p:attrName>
                                        </p:attrNameLst>
                                      </p:cBhvr>
                                      <p:to>
                                        <p:strVal val="visible"/>
                                      </p:to>
                                    </p:set>
                                    <p:animEffect transition="in" filter="fade">
                                      <p:cBhvr>
                                        <p:cTn id="21" dur="1000"/>
                                        <p:tgtEl>
                                          <p:spTgt spid="120842"/>
                                        </p:tgtEl>
                                      </p:cBhvr>
                                    </p:animEffect>
                                    <p:anim calcmode="lin" valueType="num">
                                      <p:cBhvr>
                                        <p:cTn id="22" dur="1000" fill="hold"/>
                                        <p:tgtEl>
                                          <p:spTgt spid="120842"/>
                                        </p:tgtEl>
                                        <p:attrNameLst>
                                          <p:attrName>ppt_x</p:attrName>
                                        </p:attrNameLst>
                                      </p:cBhvr>
                                      <p:tavLst>
                                        <p:tav tm="0">
                                          <p:val>
                                            <p:strVal val="#ppt_x"/>
                                          </p:val>
                                        </p:tav>
                                        <p:tav tm="100000">
                                          <p:val>
                                            <p:strVal val="#ppt_x"/>
                                          </p:val>
                                        </p:tav>
                                      </p:tavLst>
                                    </p:anim>
                                    <p:anim calcmode="lin" valueType="num">
                                      <p:cBhvr>
                                        <p:cTn id="23" dur="900" decel="100000" fill="hold"/>
                                        <p:tgtEl>
                                          <p:spTgt spid="120842"/>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20842"/>
                                        </p:tgtEl>
                                        <p:attrNameLst>
                                          <p:attrName>ppt_y</p:attrName>
                                        </p:attrNameLst>
                                      </p:cBhvr>
                                      <p:tavLst>
                                        <p:tav tm="0">
                                          <p:val>
                                            <p:strVal val="#ppt_y-.03"/>
                                          </p:val>
                                        </p:tav>
                                        <p:tav tm="100000">
                                          <p:val>
                                            <p:strVal val="#ppt_y"/>
                                          </p:val>
                                        </p:tav>
                                      </p:tavLst>
                                    </p:anim>
                                  </p:childTnLst>
                                </p:cTn>
                              </p:par>
                              <p:par>
                                <p:cTn id="25" presetID="37" presetClass="entr" presetSubtype="0" fill="hold" grpId="0" nodeType="withEffect">
                                  <p:stCondLst>
                                    <p:cond delay="0"/>
                                  </p:stCondLst>
                                  <p:childTnLst>
                                    <p:set>
                                      <p:cBhvr>
                                        <p:cTn id="26" dur="1" fill="hold">
                                          <p:stCondLst>
                                            <p:cond delay="0"/>
                                          </p:stCondLst>
                                        </p:cTn>
                                        <p:tgtEl>
                                          <p:spTgt spid="120841"/>
                                        </p:tgtEl>
                                        <p:attrNameLst>
                                          <p:attrName>style.visibility</p:attrName>
                                        </p:attrNameLst>
                                      </p:cBhvr>
                                      <p:to>
                                        <p:strVal val="visible"/>
                                      </p:to>
                                    </p:set>
                                    <p:animEffect transition="in" filter="fade">
                                      <p:cBhvr>
                                        <p:cTn id="27" dur="1000"/>
                                        <p:tgtEl>
                                          <p:spTgt spid="120841"/>
                                        </p:tgtEl>
                                      </p:cBhvr>
                                    </p:animEffect>
                                    <p:anim calcmode="lin" valueType="num">
                                      <p:cBhvr>
                                        <p:cTn id="28" dur="1000" fill="hold"/>
                                        <p:tgtEl>
                                          <p:spTgt spid="120841"/>
                                        </p:tgtEl>
                                        <p:attrNameLst>
                                          <p:attrName>ppt_x</p:attrName>
                                        </p:attrNameLst>
                                      </p:cBhvr>
                                      <p:tavLst>
                                        <p:tav tm="0">
                                          <p:val>
                                            <p:strVal val="#ppt_x"/>
                                          </p:val>
                                        </p:tav>
                                        <p:tav tm="100000">
                                          <p:val>
                                            <p:strVal val="#ppt_x"/>
                                          </p:val>
                                        </p:tav>
                                      </p:tavLst>
                                    </p:anim>
                                    <p:anim calcmode="lin" valueType="num">
                                      <p:cBhvr>
                                        <p:cTn id="29" dur="900" decel="100000" fill="hold"/>
                                        <p:tgtEl>
                                          <p:spTgt spid="120841"/>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20841"/>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120834">
                                            <p:txEl>
                                              <p:pRg st="10" end="10"/>
                                            </p:txEl>
                                          </p:spTgt>
                                        </p:tgtEl>
                                        <p:attrNameLst>
                                          <p:attrName>style.visibility</p:attrName>
                                        </p:attrNameLst>
                                      </p:cBhvr>
                                      <p:to>
                                        <p:strVal val="visible"/>
                                      </p:to>
                                    </p:set>
                                    <p:animEffect transition="in" filter="fade">
                                      <p:cBhvr>
                                        <p:cTn id="35" dur="1000"/>
                                        <p:tgtEl>
                                          <p:spTgt spid="120834">
                                            <p:txEl>
                                              <p:pRg st="10" end="10"/>
                                            </p:txEl>
                                          </p:spTgt>
                                        </p:tgtEl>
                                      </p:cBhvr>
                                    </p:animEffect>
                                    <p:anim calcmode="lin" valueType="num">
                                      <p:cBhvr>
                                        <p:cTn id="36" dur="1000" fill="hold"/>
                                        <p:tgtEl>
                                          <p:spTgt spid="120834">
                                            <p:txEl>
                                              <p:pRg st="10" end="10"/>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20834">
                                            <p:txEl>
                                              <p:pRg st="10" end="10"/>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20834">
                                            <p:txEl>
                                              <p:pRg st="10" end="10"/>
                                            </p:txEl>
                                          </p:spTgt>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0"/>
                                  </p:stCondLst>
                                  <p:childTnLst>
                                    <p:set>
                                      <p:cBhvr>
                                        <p:cTn id="40" dur="1" fill="hold">
                                          <p:stCondLst>
                                            <p:cond delay="0"/>
                                          </p:stCondLst>
                                        </p:cTn>
                                        <p:tgtEl>
                                          <p:spTgt spid="120834">
                                            <p:txEl>
                                              <p:pRg st="12" end="12"/>
                                            </p:txEl>
                                          </p:spTgt>
                                        </p:tgtEl>
                                        <p:attrNameLst>
                                          <p:attrName>style.visibility</p:attrName>
                                        </p:attrNameLst>
                                      </p:cBhvr>
                                      <p:to>
                                        <p:strVal val="visible"/>
                                      </p:to>
                                    </p:set>
                                    <p:animEffect transition="in" filter="fade">
                                      <p:cBhvr>
                                        <p:cTn id="41" dur="1000"/>
                                        <p:tgtEl>
                                          <p:spTgt spid="120834">
                                            <p:txEl>
                                              <p:pRg st="12" end="12"/>
                                            </p:txEl>
                                          </p:spTgt>
                                        </p:tgtEl>
                                      </p:cBhvr>
                                    </p:animEffect>
                                    <p:anim calcmode="lin" valueType="num">
                                      <p:cBhvr>
                                        <p:cTn id="42" dur="1000" fill="hold"/>
                                        <p:tgtEl>
                                          <p:spTgt spid="120834">
                                            <p:txEl>
                                              <p:pRg st="12" end="12"/>
                                            </p:txEl>
                                          </p:spTgt>
                                        </p:tgtEl>
                                        <p:attrNameLst>
                                          <p:attrName>ppt_x</p:attrName>
                                        </p:attrNameLst>
                                      </p:cBhvr>
                                      <p:tavLst>
                                        <p:tav tm="0">
                                          <p:val>
                                            <p:strVal val="#ppt_x"/>
                                          </p:val>
                                        </p:tav>
                                        <p:tav tm="100000">
                                          <p:val>
                                            <p:strVal val="#ppt_x"/>
                                          </p:val>
                                        </p:tav>
                                      </p:tavLst>
                                    </p:anim>
                                    <p:anim calcmode="lin" valueType="num">
                                      <p:cBhvr>
                                        <p:cTn id="43" dur="900" decel="100000" fill="hold"/>
                                        <p:tgtEl>
                                          <p:spTgt spid="120834">
                                            <p:txEl>
                                              <p:pRg st="12" end="12"/>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20834">
                                            <p:txEl>
                                              <p:pRg st="12" end="1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title"/>
          </p:nvPr>
        </p:nvSpPr>
        <p:spPr>
          <a:xfrm>
            <a:off x="457200" y="346075"/>
            <a:ext cx="8311896" cy="704088"/>
          </a:xfrm>
          <a:noFill/>
          <a:ln/>
        </p:spPr>
        <p:txBody>
          <a:bodyPr/>
          <a:lstStyle/>
          <a:p>
            <a:r>
              <a:rPr lang="en-US" sz="3400"/>
              <a:t>Example 6 – </a:t>
            </a:r>
            <a:r>
              <a:rPr lang="en-US" sz="3400" i="1"/>
              <a:t>A Graph with a Sharp Turn</a:t>
            </a:r>
          </a:p>
        </p:txBody>
      </p:sp>
      <p:sp>
        <p:nvSpPr>
          <p:cNvPr id="119810" name="Rectangle 2"/>
          <p:cNvSpPr>
            <a:spLocks noGrp="1" noChangeArrowheads="1"/>
          </p:cNvSpPr>
          <p:nvPr>
            <p:ph idx="1"/>
          </p:nvPr>
        </p:nvSpPr>
        <p:spPr/>
        <p:txBody>
          <a:bodyPr/>
          <a:lstStyle/>
          <a:p>
            <a:pPr marL="0" indent="0"/>
            <a:r>
              <a:rPr lang="en-US" dirty="0"/>
              <a:t>So, </a:t>
            </a:r>
            <a:r>
              <a:rPr lang="en-US" i="1" dirty="0"/>
              <a:t>f</a:t>
            </a:r>
            <a:r>
              <a:rPr lang="en-US" dirty="0"/>
              <a:t> is not differentiable at </a:t>
            </a:r>
            <a:r>
              <a:rPr lang="en-US" i="1" dirty="0"/>
              <a:t>x</a:t>
            </a:r>
            <a:r>
              <a:rPr lang="en-US" dirty="0"/>
              <a:t> = 2 and the graph of </a:t>
            </a:r>
            <a:r>
              <a:rPr lang="en-US" i="1" dirty="0"/>
              <a:t>f</a:t>
            </a:r>
            <a:r>
              <a:rPr lang="en-US" dirty="0"/>
              <a:t> does </a:t>
            </a:r>
          </a:p>
          <a:p>
            <a:pPr marL="0" indent="0"/>
            <a:r>
              <a:rPr lang="en-US" dirty="0"/>
              <a:t>not have a tangent line at the point (2, 0</a:t>
            </a:r>
            <a:r>
              <a:rPr lang="en-US" dirty="0" smtClean="0"/>
              <a:t>).</a:t>
            </a:r>
            <a:endParaRPr lang="en-US" dirty="0"/>
          </a:p>
        </p:txBody>
      </p:sp>
      <p:sp>
        <p:nvSpPr>
          <p:cNvPr id="119817" name="Text Box 9"/>
          <p:cNvSpPr txBox="1">
            <a:spLocks noChangeArrowheads="1"/>
          </p:cNvSpPr>
          <p:nvPr/>
        </p:nvSpPr>
        <p:spPr bwMode="auto">
          <a:xfrm>
            <a:off x="8229600" y="776288"/>
            <a:ext cx="793750" cy="366712"/>
          </a:xfrm>
          <a:prstGeom prst="rect">
            <a:avLst/>
          </a:prstGeom>
          <a:noFill/>
          <a:ln w="9525">
            <a:noFill/>
            <a:miter lim="800000"/>
            <a:headEnd/>
            <a:tailEnd/>
          </a:ln>
          <a:effectLst/>
        </p:spPr>
        <p:txBody>
          <a:bodyPr>
            <a:spAutoFit/>
          </a:bodyPr>
          <a:lstStyle/>
          <a:p>
            <a:pPr algn="r">
              <a:spcBef>
                <a:spcPct val="50000"/>
              </a:spcBef>
            </a:pPr>
            <a:r>
              <a:rPr lang="en-US" dirty="0">
                <a:solidFill>
                  <a:schemeClr val="bg1"/>
                </a:solidFill>
              </a:rPr>
              <a:t>cont’d</a:t>
            </a: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idx="1"/>
          </p:nvPr>
        </p:nvSpPr>
        <p:spPr/>
        <p:txBody>
          <a:bodyPr/>
          <a:lstStyle/>
          <a:p>
            <a:pPr marL="0" indent="0"/>
            <a:r>
              <a:rPr lang="en-US" dirty="0"/>
              <a:t>From Example 6, you can see that a function is not </a:t>
            </a:r>
          </a:p>
          <a:p>
            <a:r>
              <a:rPr lang="en-US" dirty="0"/>
              <a:t>differentiable at a point at which its graph has a sharp </a:t>
            </a:r>
            <a:r>
              <a:rPr lang="en-US" dirty="0" smtClean="0"/>
              <a:t>turn </a:t>
            </a:r>
            <a:r>
              <a:rPr lang="en-US" i="1" dirty="0" smtClean="0"/>
              <a:t>or </a:t>
            </a:r>
            <a:r>
              <a:rPr lang="en-US" dirty="0" smtClean="0"/>
              <a:t>a vertical tangent line.</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670560" y="3124200"/>
            <a:ext cx="7837932" cy="1141857"/>
          </a:xfrm>
          <a:prstGeom prst="rect">
            <a:avLst/>
          </a:prstGeom>
          <a:noFill/>
          <a:ln w="9525">
            <a:noFill/>
            <a:miter lim="800000"/>
            <a:headEnd/>
            <a:tailEnd/>
          </a:ln>
        </p:spPr>
      </p:pic>
      <p:sp>
        <p:nvSpPr>
          <p:cNvPr id="7" name="Rectangle 3"/>
          <p:cNvSpPr>
            <a:spLocks noGrp="1" noChangeArrowheads="1"/>
          </p:cNvSpPr>
          <p:nvPr>
            <p:ph type="title"/>
          </p:nvPr>
        </p:nvSpPr>
        <p:spPr>
          <a:xfrm>
            <a:off x="457200" y="346075"/>
            <a:ext cx="8311896" cy="704088"/>
          </a:xfrm>
          <a:noFill/>
          <a:ln/>
        </p:spPr>
        <p:txBody>
          <a:bodyPr/>
          <a:lstStyle/>
          <a:p>
            <a:r>
              <a:rPr lang="en-US"/>
              <a:t>Differentiability and Continuity</a:t>
            </a: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idx="1"/>
          </p:nvPr>
        </p:nvSpPr>
        <p:spPr/>
        <p:txBody>
          <a:bodyPr/>
          <a:lstStyle/>
          <a:p>
            <a:r>
              <a:rPr lang="en-US" dirty="0" smtClean="0"/>
              <a:t>The </a:t>
            </a:r>
            <a:r>
              <a:rPr lang="en-US" dirty="0"/>
              <a:t>relationship between continuity and differentiability </a:t>
            </a:r>
            <a:r>
              <a:rPr lang="en-IN" dirty="0" smtClean="0"/>
              <a:t>is summarized below</a:t>
            </a:r>
            <a:r>
              <a:rPr lang="en-US" dirty="0" smtClean="0"/>
              <a:t>.</a:t>
            </a:r>
            <a:endParaRPr lang="en-US" dirty="0"/>
          </a:p>
          <a:p>
            <a:pPr marL="0" indent="0"/>
            <a:endParaRPr lang="en-US" dirty="0"/>
          </a:p>
          <a:p>
            <a:pPr marL="0" indent="0"/>
            <a:r>
              <a:rPr lang="en-US" b="1" dirty="0"/>
              <a:t>1. </a:t>
            </a:r>
            <a:r>
              <a:rPr lang="en-US" dirty="0"/>
              <a:t>If a function is differentiable at </a:t>
            </a:r>
            <a:r>
              <a:rPr lang="en-US" i="1" dirty="0"/>
              <a:t>x </a:t>
            </a:r>
            <a:r>
              <a:rPr lang="en-US" dirty="0"/>
              <a:t>= </a:t>
            </a:r>
            <a:r>
              <a:rPr lang="en-US" i="1" dirty="0"/>
              <a:t>c</a:t>
            </a:r>
            <a:r>
              <a:rPr lang="en-US" dirty="0"/>
              <a:t>, then it is continuous</a:t>
            </a:r>
            <a:br>
              <a:rPr lang="en-US" dirty="0"/>
            </a:br>
            <a:r>
              <a:rPr lang="en-US" dirty="0"/>
              <a:t>    at </a:t>
            </a:r>
            <a:r>
              <a:rPr lang="en-US" i="1" dirty="0"/>
              <a:t>x </a:t>
            </a:r>
            <a:r>
              <a:rPr lang="en-US" dirty="0"/>
              <a:t>= </a:t>
            </a:r>
            <a:r>
              <a:rPr lang="en-US" i="1" dirty="0"/>
              <a:t>c.</a:t>
            </a:r>
            <a:r>
              <a:rPr lang="en-US" dirty="0"/>
              <a:t> So, differentiability implies continuity.</a:t>
            </a:r>
          </a:p>
          <a:p>
            <a:pPr marL="0" indent="0"/>
            <a:endParaRPr lang="en-US" b="1" dirty="0"/>
          </a:p>
          <a:p>
            <a:pPr marL="0" indent="0"/>
            <a:r>
              <a:rPr lang="en-US" b="1" dirty="0"/>
              <a:t>2.</a:t>
            </a:r>
            <a:r>
              <a:rPr lang="en-US" dirty="0"/>
              <a:t> It is possible for a function to be continuous at </a:t>
            </a:r>
            <a:r>
              <a:rPr lang="en-US" i="1" dirty="0"/>
              <a:t>x </a:t>
            </a:r>
            <a:r>
              <a:rPr lang="en-US" dirty="0"/>
              <a:t>= </a:t>
            </a:r>
            <a:r>
              <a:rPr lang="en-US" i="1" dirty="0"/>
              <a:t>c</a:t>
            </a:r>
            <a:r>
              <a:rPr lang="en-US" dirty="0"/>
              <a:t> and</a:t>
            </a:r>
            <a:br>
              <a:rPr lang="en-US" dirty="0"/>
            </a:br>
            <a:r>
              <a:rPr lang="en-US" dirty="0"/>
              <a:t>    not be differentiable at </a:t>
            </a:r>
            <a:r>
              <a:rPr lang="en-US" i="1" dirty="0"/>
              <a:t>x </a:t>
            </a:r>
            <a:r>
              <a:rPr lang="en-US" dirty="0"/>
              <a:t>= </a:t>
            </a:r>
            <a:r>
              <a:rPr lang="en-US" i="1" dirty="0"/>
              <a:t>c</a:t>
            </a:r>
            <a:r>
              <a:rPr lang="en-US" dirty="0"/>
              <a:t>. So, continuity does not</a:t>
            </a:r>
            <a:br>
              <a:rPr lang="en-US" dirty="0"/>
            </a:br>
            <a:r>
              <a:rPr lang="en-US" dirty="0"/>
              <a:t>    imply differentiability (see Example 6).</a:t>
            </a:r>
          </a:p>
        </p:txBody>
      </p:sp>
      <p:sp>
        <p:nvSpPr>
          <p:cNvPr id="5" name="Rectangle 3"/>
          <p:cNvSpPr>
            <a:spLocks noGrp="1" noChangeArrowheads="1"/>
          </p:cNvSpPr>
          <p:nvPr>
            <p:ph type="title"/>
          </p:nvPr>
        </p:nvSpPr>
        <p:spPr>
          <a:xfrm>
            <a:off x="457200" y="346075"/>
            <a:ext cx="8311896" cy="704088"/>
          </a:xfrm>
          <a:noFill/>
          <a:ln/>
        </p:spPr>
        <p:txBody>
          <a:bodyPr/>
          <a:lstStyle/>
          <a:p>
            <a:r>
              <a:rPr lang="en-US"/>
              <a:t>Differentiability and Continuity</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5613" y="3198813"/>
            <a:ext cx="8226425" cy="914400"/>
          </a:xfrm>
          <a:prstGeom prst="rect">
            <a:avLst/>
          </a:prstGeom>
          <a:noFill/>
          <a:ln w="9525">
            <a:noFill/>
            <a:miter lim="800000"/>
            <a:headEnd/>
            <a:tailEnd/>
          </a:ln>
        </p:spPr>
        <p:txBody>
          <a:bodyPr/>
          <a:lstStyle/>
          <a:p>
            <a:pPr algn="ctr">
              <a:spcBef>
                <a:spcPct val="50000"/>
              </a:spcBef>
            </a:pPr>
            <a:r>
              <a:rPr lang="en-US" sz="4000" dirty="0" smtClean="0">
                <a:solidFill>
                  <a:srgbClr val="000000"/>
                </a:solidFill>
              </a:rPr>
              <a:t>The Tangent Line Problem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8" name="Rectangle 8"/>
          <p:cNvSpPr>
            <a:spLocks noGrp="1" noChangeArrowheads="1"/>
          </p:cNvSpPr>
          <p:nvPr>
            <p:ph type="title"/>
          </p:nvPr>
        </p:nvSpPr>
        <p:spPr>
          <a:xfrm>
            <a:off x="457200" y="346075"/>
            <a:ext cx="8311896" cy="704088"/>
          </a:xfrm>
          <a:noFill/>
          <a:ln/>
        </p:spPr>
        <p:txBody>
          <a:bodyPr/>
          <a:lstStyle/>
          <a:p>
            <a:r>
              <a:rPr lang="en-US"/>
              <a:t>The Tangent Line Problem</a:t>
            </a:r>
          </a:p>
        </p:txBody>
      </p:sp>
      <p:sp>
        <p:nvSpPr>
          <p:cNvPr id="76803" name="Rectangle 3"/>
          <p:cNvSpPr>
            <a:spLocks noGrp="1" noChangeArrowheads="1"/>
          </p:cNvSpPr>
          <p:nvPr>
            <p:ph idx="1"/>
          </p:nvPr>
        </p:nvSpPr>
        <p:spPr/>
        <p:txBody>
          <a:bodyPr/>
          <a:lstStyle/>
          <a:p>
            <a:pPr marL="0" indent="0"/>
            <a:r>
              <a:rPr lang="en-US" dirty="0"/>
              <a:t>Calculus grew out of four major problems that European mathematicians were working on during the seventeenth century.</a:t>
            </a:r>
          </a:p>
          <a:p>
            <a:pPr marL="0" indent="0"/>
            <a:endParaRPr lang="en-US" sz="1400" dirty="0"/>
          </a:p>
          <a:p>
            <a:pPr marL="0" indent="0"/>
            <a:r>
              <a:rPr lang="en-US" b="1" dirty="0"/>
              <a:t>1. </a:t>
            </a:r>
            <a:r>
              <a:rPr lang="en-US" dirty="0"/>
              <a:t>The tangent line problem</a:t>
            </a:r>
          </a:p>
          <a:p>
            <a:pPr marL="0" indent="0"/>
            <a:endParaRPr lang="en-US" sz="1200" b="1" dirty="0"/>
          </a:p>
          <a:p>
            <a:pPr marL="0" indent="0"/>
            <a:r>
              <a:rPr lang="en-US" b="1" dirty="0"/>
              <a:t>2. </a:t>
            </a:r>
            <a:r>
              <a:rPr lang="en-US" dirty="0"/>
              <a:t>The velocity and acceleration problem</a:t>
            </a:r>
          </a:p>
          <a:p>
            <a:pPr marL="0" indent="0"/>
            <a:endParaRPr lang="en-US" sz="1200" b="1" dirty="0"/>
          </a:p>
          <a:p>
            <a:pPr marL="0" indent="0"/>
            <a:r>
              <a:rPr lang="en-US" b="1" dirty="0"/>
              <a:t>3. </a:t>
            </a:r>
            <a:r>
              <a:rPr lang="en-US" dirty="0"/>
              <a:t>The minimum and maximum problem</a:t>
            </a:r>
          </a:p>
          <a:p>
            <a:pPr marL="0" indent="0"/>
            <a:endParaRPr lang="en-US" sz="1200" b="1" dirty="0"/>
          </a:p>
          <a:p>
            <a:pPr marL="0" indent="0"/>
            <a:r>
              <a:rPr lang="en-US" b="1" dirty="0"/>
              <a:t>4. </a:t>
            </a:r>
            <a:r>
              <a:rPr lang="en-US" dirty="0"/>
              <a:t>The area problem</a:t>
            </a:r>
          </a:p>
          <a:p>
            <a:pPr marL="0" indent="0"/>
            <a:endParaRPr lang="en-US" sz="1400" dirty="0"/>
          </a:p>
          <a:p>
            <a:pPr marL="0" indent="0"/>
            <a:r>
              <a:rPr lang="en-US" dirty="0"/>
              <a:t>Each problem involves the notion of a limit, and calculus can be introduced with any of the four problems.</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p:txBody>
          <a:bodyPr/>
          <a:lstStyle/>
          <a:p>
            <a:pPr marL="0" indent="0"/>
            <a:r>
              <a:rPr lang="en-US" dirty="0"/>
              <a:t>What does it mean to say that a line is tangent to a curve at a point? For a circle, the tangent line at a point </a:t>
            </a:r>
            <a:r>
              <a:rPr lang="en-US" i="1" dirty="0"/>
              <a:t>P</a:t>
            </a:r>
            <a:r>
              <a:rPr lang="en-US" dirty="0"/>
              <a:t> is the line that is perpendicular to the radial line at point </a:t>
            </a:r>
            <a:r>
              <a:rPr lang="en-US" i="1" dirty="0"/>
              <a:t>P</a:t>
            </a:r>
            <a:r>
              <a:rPr lang="en-US" dirty="0"/>
              <a:t>, as shown in Figure 3.1</a:t>
            </a:r>
            <a:r>
              <a:rPr lang="en-US" dirty="0" smtClean="0"/>
              <a:t>.</a:t>
            </a:r>
            <a:endParaRPr lang="en-US" dirty="0"/>
          </a:p>
        </p:txBody>
      </p:sp>
      <p:pic>
        <p:nvPicPr>
          <p:cNvPr id="93190" name="Picture 6"/>
          <p:cNvPicPr>
            <a:picLocks noChangeAspect="1" noChangeArrowheads="1"/>
          </p:cNvPicPr>
          <p:nvPr/>
        </p:nvPicPr>
        <p:blipFill>
          <a:blip r:embed="rId3" cstate="print"/>
          <a:srcRect/>
          <a:stretch>
            <a:fillRect/>
          </a:stretch>
        </p:blipFill>
        <p:spPr bwMode="auto">
          <a:xfrm>
            <a:off x="3190875" y="2894013"/>
            <a:ext cx="2724150" cy="2676525"/>
          </a:xfrm>
          <a:prstGeom prst="rect">
            <a:avLst/>
          </a:prstGeom>
          <a:noFill/>
          <a:ln w="9525">
            <a:noFill/>
            <a:miter lim="800000"/>
            <a:headEnd/>
            <a:tailEnd/>
          </a:ln>
          <a:effectLst/>
        </p:spPr>
      </p:pic>
      <p:sp>
        <p:nvSpPr>
          <p:cNvPr id="93191" name="Rectangle 7"/>
          <p:cNvSpPr>
            <a:spLocks noChangeArrowheads="1"/>
          </p:cNvSpPr>
          <p:nvPr/>
        </p:nvSpPr>
        <p:spPr bwMode="auto">
          <a:xfrm>
            <a:off x="3571875" y="5562600"/>
            <a:ext cx="1966913" cy="304800"/>
          </a:xfrm>
          <a:prstGeom prst="rect">
            <a:avLst/>
          </a:prstGeom>
          <a:noFill/>
          <a:ln w="9525">
            <a:noFill/>
            <a:miter lim="800000"/>
            <a:headEnd/>
            <a:tailEnd/>
          </a:ln>
          <a:effectLst/>
        </p:spPr>
        <p:txBody>
          <a:bodyPr wrap="none">
            <a:spAutoFit/>
          </a:bodyPr>
          <a:lstStyle/>
          <a:p>
            <a:r>
              <a:rPr lang="en-US" sz="1400"/>
              <a:t>Tangent line to a circle</a:t>
            </a:r>
          </a:p>
        </p:txBody>
      </p:sp>
      <p:sp>
        <p:nvSpPr>
          <p:cNvPr id="93192" name="Rectangle 8"/>
          <p:cNvSpPr>
            <a:spLocks noChangeArrowheads="1"/>
          </p:cNvSpPr>
          <p:nvPr/>
        </p:nvSpPr>
        <p:spPr bwMode="auto">
          <a:xfrm>
            <a:off x="4100513" y="5878513"/>
            <a:ext cx="904875" cy="274637"/>
          </a:xfrm>
          <a:prstGeom prst="rect">
            <a:avLst/>
          </a:prstGeom>
          <a:noFill/>
          <a:ln w="9525">
            <a:noFill/>
            <a:miter lim="800000"/>
            <a:headEnd/>
            <a:tailEnd/>
          </a:ln>
          <a:effectLst/>
        </p:spPr>
        <p:txBody>
          <a:bodyPr wrap="none">
            <a:spAutoFit/>
          </a:bodyPr>
          <a:lstStyle/>
          <a:p>
            <a:r>
              <a:rPr lang="en-US" sz="1200" b="1"/>
              <a:t>Figure 3.1</a:t>
            </a:r>
          </a:p>
        </p:txBody>
      </p:sp>
      <p:sp>
        <p:nvSpPr>
          <p:cNvPr id="11" name="Rectangle 8"/>
          <p:cNvSpPr>
            <a:spLocks noGrp="1" noChangeArrowheads="1"/>
          </p:cNvSpPr>
          <p:nvPr>
            <p:ph type="title"/>
          </p:nvPr>
        </p:nvSpPr>
        <p:spPr>
          <a:xfrm>
            <a:off x="457200" y="346075"/>
            <a:ext cx="8311896" cy="704088"/>
          </a:xfrm>
          <a:noFill/>
          <a:ln/>
        </p:spPr>
        <p:txBody>
          <a:bodyPr/>
          <a:lstStyle/>
          <a:p>
            <a:r>
              <a:rPr lang="en-US"/>
              <a:t>The Tangent Line Problem</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idx="1"/>
          </p:nvPr>
        </p:nvSpPr>
        <p:spPr/>
        <p:txBody>
          <a:bodyPr/>
          <a:lstStyle/>
          <a:p>
            <a:pPr marL="0" indent="0"/>
            <a:r>
              <a:rPr lang="en-US" dirty="0"/>
              <a:t>For a general curve, however, the problem is more difficult. For </a:t>
            </a:r>
            <a:r>
              <a:rPr lang="en-US" dirty="0" smtClean="0"/>
              <a:t>instance, </a:t>
            </a:r>
            <a:r>
              <a:rPr lang="en-US" dirty="0"/>
              <a:t>how would you define the tangent lines shown in Figure 3.2?</a:t>
            </a:r>
          </a:p>
        </p:txBody>
      </p:sp>
      <p:sp>
        <p:nvSpPr>
          <p:cNvPr id="94213" name="Rectangle 5"/>
          <p:cNvSpPr>
            <a:spLocks noChangeArrowheads="1"/>
          </p:cNvSpPr>
          <p:nvPr/>
        </p:nvSpPr>
        <p:spPr bwMode="auto">
          <a:xfrm>
            <a:off x="3179763" y="5399088"/>
            <a:ext cx="2763837" cy="304800"/>
          </a:xfrm>
          <a:prstGeom prst="rect">
            <a:avLst/>
          </a:prstGeom>
          <a:noFill/>
          <a:ln w="9525">
            <a:noFill/>
            <a:miter lim="800000"/>
            <a:headEnd/>
            <a:tailEnd/>
          </a:ln>
          <a:effectLst/>
        </p:spPr>
        <p:txBody>
          <a:bodyPr wrap="none">
            <a:spAutoFit/>
          </a:bodyPr>
          <a:lstStyle/>
          <a:p>
            <a:pPr algn="ctr"/>
            <a:r>
              <a:rPr lang="en-US" sz="1400"/>
              <a:t>Tangent line to a curve at a point</a:t>
            </a:r>
          </a:p>
        </p:txBody>
      </p:sp>
      <p:sp>
        <p:nvSpPr>
          <p:cNvPr id="94214" name="Rectangle 6"/>
          <p:cNvSpPr>
            <a:spLocks noChangeArrowheads="1"/>
          </p:cNvSpPr>
          <p:nvPr/>
        </p:nvSpPr>
        <p:spPr bwMode="auto">
          <a:xfrm>
            <a:off x="4110038" y="5715000"/>
            <a:ext cx="904875" cy="274638"/>
          </a:xfrm>
          <a:prstGeom prst="rect">
            <a:avLst/>
          </a:prstGeom>
          <a:noFill/>
          <a:ln w="9525">
            <a:noFill/>
            <a:miter lim="800000"/>
            <a:headEnd/>
            <a:tailEnd/>
          </a:ln>
          <a:effectLst/>
        </p:spPr>
        <p:txBody>
          <a:bodyPr wrap="none">
            <a:spAutoFit/>
          </a:bodyPr>
          <a:lstStyle/>
          <a:p>
            <a:pPr algn="ctr"/>
            <a:r>
              <a:rPr lang="en-US" sz="1200" b="1"/>
              <a:t>Figure 3.2</a:t>
            </a:r>
          </a:p>
        </p:txBody>
      </p:sp>
      <p:pic>
        <p:nvPicPr>
          <p:cNvPr id="1026" name="Picture 2"/>
          <p:cNvPicPr>
            <a:picLocks noChangeAspect="1" noChangeArrowheads="1"/>
          </p:cNvPicPr>
          <p:nvPr/>
        </p:nvPicPr>
        <p:blipFill>
          <a:blip r:embed="rId3" cstate="print"/>
          <a:srcRect/>
          <a:stretch>
            <a:fillRect/>
          </a:stretch>
        </p:blipFill>
        <p:spPr bwMode="auto">
          <a:xfrm>
            <a:off x="838200" y="2940176"/>
            <a:ext cx="7563231" cy="2362581"/>
          </a:xfrm>
          <a:prstGeom prst="rect">
            <a:avLst/>
          </a:prstGeom>
          <a:noFill/>
          <a:ln w="9525">
            <a:noFill/>
            <a:miter lim="800000"/>
            <a:headEnd/>
            <a:tailEnd/>
          </a:ln>
        </p:spPr>
      </p:pic>
      <p:sp>
        <p:nvSpPr>
          <p:cNvPr id="9" name="Rectangle 8"/>
          <p:cNvSpPr>
            <a:spLocks noGrp="1" noChangeArrowheads="1"/>
          </p:cNvSpPr>
          <p:nvPr>
            <p:ph type="title"/>
          </p:nvPr>
        </p:nvSpPr>
        <p:spPr>
          <a:xfrm>
            <a:off x="457200" y="346075"/>
            <a:ext cx="8311896" cy="704088"/>
          </a:xfrm>
          <a:noFill/>
          <a:ln/>
        </p:spPr>
        <p:txBody>
          <a:bodyPr/>
          <a:lstStyle/>
          <a:p>
            <a:r>
              <a:rPr lang="en-US"/>
              <a:t>The Tangent Line Problem</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idx="1"/>
          </p:nvPr>
        </p:nvSpPr>
        <p:spPr/>
        <p:txBody>
          <a:bodyPr/>
          <a:lstStyle/>
          <a:p>
            <a:pPr marL="0" indent="0"/>
            <a:r>
              <a:rPr lang="en-US" dirty="0"/>
              <a:t>You might say that a line is tangent to a curve at a point </a:t>
            </a:r>
            <a:r>
              <a:rPr lang="en-US" i="1" dirty="0"/>
              <a:t>P  </a:t>
            </a:r>
            <a:r>
              <a:rPr lang="en-US" dirty="0" smtClean="0"/>
              <a:t>when </a:t>
            </a:r>
            <a:r>
              <a:rPr lang="en-US" dirty="0"/>
              <a:t>it touches, but does not cross, the curve at point </a:t>
            </a:r>
            <a:r>
              <a:rPr lang="en-US" i="1" dirty="0"/>
              <a:t>P</a:t>
            </a:r>
            <a:r>
              <a:rPr lang="en-US" dirty="0"/>
              <a:t>. </a:t>
            </a:r>
          </a:p>
          <a:p>
            <a:pPr marL="0" indent="0"/>
            <a:endParaRPr lang="en-US" sz="1400" dirty="0"/>
          </a:p>
          <a:p>
            <a:pPr marL="0" indent="0"/>
            <a:r>
              <a:rPr lang="en-US" dirty="0"/>
              <a:t>This definition would work for the first curve shown in Figure 3.2, but not for the second. </a:t>
            </a:r>
          </a:p>
          <a:p>
            <a:pPr marL="0" indent="0"/>
            <a:endParaRPr lang="en-US" sz="1400" dirty="0"/>
          </a:p>
          <a:p>
            <a:pPr marL="0" indent="0"/>
            <a:r>
              <a:rPr lang="en-US" i="1" dirty="0"/>
              <a:t>Or </a:t>
            </a:r>
            <a:r>
              <a:rPr lang="en-US" dirty="0"/>
              <a:t>you might say that a line is tangent to a curve </a:t>
            </a:r>
            <a:r>
              <a:rPr lang="en-US" dirty="0" smtClean="0"/>
              <a:t>when </a:t>
            </a:r>
            <a:r>
              <a:rPr lang="en-US" dirty="0"/>
              <a:t>the line touches or intersects the curve at exactly one point. </a:t>
            </a:r>
          </a:p>
          <a:p>
            <a:pPr marL="0" indent="0"/>
            <a:endParaRPr lang="en-US" sz="1400" dirty="0"/>
          </a:p>
          <a:p>
            <a:pPr marL="0" indent="0"/>
            <a:r>
              <a:rPr lang="en-US" dirty="0"/>
              <a:t>This definition would work for a </a:t>
            </a:r>
            <a:r>
              <a:rPr lang="en-US" dirty="0" smtClean="0"/>
              <a:t>circle, </a:t>
            </a:r>
            <a:r>
              <a:rPr lang="en-US" dirty="0"/>
              <a:t>but not for more general curves, as the third curve in Figure 3.2 shows</a:t>
            </a:r>
            <a:r>
              <a:rPr lang="en-US" dirty="0" smtClean="0"/>
              <a:t>.</a:t>
            </a:r>
            <a:endParaRPr lang="en-US" dirty="0"/>
          </a:p>
        </p:txBody>
      </p:sp>
      <p:sp>
        <p:nvSpPr>
          <p:cNvPr id="5" name="Rectangle 8"/>
          <p:cNvSpPr>
            <a:spLocks noGrp="1" noChangeArrowheads="1"/>
          </p:cNvSpPr>
          <p:nvPr>
            <p:ph type="title"/>
          </p:nvPr>
        </p:nvSpPr>
        <p:spPr>
          <a:xfrm>
            <a:off x="457200" y="346075"/>
            <a:ext cx="8311896" cy="704088"/>
          </a:xfrm>
          <a:noFill/>
          <a:ln/>
        </p:spPr>
        <p:txBody>
          <a:bodyPr/>
          <a:lstStyle/>
          <a:p>
            <a:r>
              <a:rPr lang="en-US"/>
              <a:t>The Tangent Line Problem</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idx="1"/>
          </p:nvPr>
        </p:nvSpPr>
        <p:spPr/>
        <p:txBody>
          <a:bodyPr/>
          <a:lstStyle/>
          <a:p>
            <a:pPr marL="0" indent="0"/>
            <a:r>
              <a:rPr lang="en-US" dirty="0"/>
              <a:t>Essentially, the problem of finding the tangent line at a point </a:t>
            </a:r>
            <a:r>
              <a:rPr lang="en-US" i="1" dirty="0"/>
              <a:t>P</a:t>
            </a:r>
            <a:r>
              <a:rPr lang="en-US" dirty="0"/>
              <a:t> boils down to the problem of finding the </a:t>
            </a:r>
            <a:r>
              <a:rPr lang="en-US" i="1" dirty="0"/>
              <a:t>slope </a:t>
            </a:r>
            <a:r>
              <a:rPr lang="en-US" dirty="0"/>
              <a:t>of  the tangent line at point </a:t>
            </a:r>
            <a:r>
              <a:rPr lang="en-US" i="1" dirty="0"/>
              <a:t>P</a:t>
            </a:r>
            <a:r>
              <a:rPr lang="en-US" dirty="0"/>
              <a:t>. </a:t>
            </a:r>
          </a:p>
          <a:p>
            <a:pPr marL="0" indent="0"/>
            <a:endParaRPr lang="en-US" dirty="0"/>
          </a:p>
          <a:p>
            <a:r>
              <a:rPr lang="en-US" dirty="0"/>
              <a:t>You can approximate this slope </a:t>
            </a:r>
            <a:br>
              <a:rPr lang="en-US" dirty="0"/>
            </a:br>
            <a:r>
              <a:rPr lang="en-US" dirty="0"/>
              <a:t>using a </a:t>
            </a:r>
            <a:r>
              <a:rPr lang="en-US" b="1" dirty="0" smtClean="0"/>
              <a:t>secant line </a:t>
            </a:r>
            <a:r>
              <a:rPr lang="en-US" dirty="0" smtClean="0"/>
              <a:t>through </a:t>
            </a:r>
            <a:r>
              <a:rPr lang="en-US" dirty="0"/>
              <a:t>the </a:t>
            </a:r>
            <a:br>
              <a:rPr lang="en-US" dirty="0"/>
            </a:br>
            <a:r>
              <a:rPr lang="en-US" dirty="0"/>
              <a:t>point of tangency and a second </a:t>
            </a:r>
            <a:br>
              <a:rPr lang="en-US" dirty="0"/>
            </a:br>
            <a:r>
              <a:rPr lang="en-US" dirty="0"/>
              <a:t>point on the curve, as shown in </a:t>
            </a:r>
            <a:br>
              <a:rPr lang="en-US" dirty="0"/>
            </a:br>
            <a:r>
              <a:rPr lang="en-US" dirty="0"/>
              <a:t>Figure 3.3</a:t>
            </a:r>
            <a:r>
              <a:rPr lang="en-US" dirty="0" smtClean="0"/>
              <a:t>.</a:t>
            </a:r>
            <a:endParaRPr lang="en-US" dirty="0"/>
          </a:p>
        </p:txBody>
      </p:sp>
      <p:pic>
        <p:nvPicPr>
          <p:cNvPr id="96260" name="Picture 4"/>
          <p:cNvPicPr>
            <a:picLocks noChangeAspect="1" noChangeArrowheads="1"/>
          </p:cNvPicPr>
          <p:nvPr/>
        </p:nvPicPr>
        <p:blipFill>
          <a:blip r:embed="rId3" cstate="print"/>
          <a:srcRect/>
          <a:stretch>
            <a:fillRect/>
          </a:stretch>
        </p:blipFill>
        <p:spPr bwMode="auto">
          <a:xfrm>
            <a:off x="5257800" y="2667000"/>
            <a:ext cx="3290888" cy="2695575"/>
          </a:xfrm>
          <a:prstGeom prst="rect">
            <a:avLst/>
          </a:prstGeom>
          <a:noFill/>
          <a:ln w="9525">
            <a:noFill/>
            <a:miter lim="800000"/>
            <a:headEnd/>
            <a:tailEnd/>
          </a:ln>
          <a:effectLst/>
        </p:spPr>
      </p:pic>
      <p:sp>
        <p:nvSpPr>
          <p:cNvPr id="96261" name="Rectangle 5"/>
          <p:cNvSpPr>
            <a:spLocks noChangeArrowheads="1"/>
          </p:cNvSpPr>
          <p:nvPr/>
        </p:nvSpPr>
        <p:spPr bwMode="auto">
          <a:xfrm>
            <a:off x="5419725" y="5457825"/>
            <a:ext cx="2743200" cy="517525"/>
          </a:xfrm>
          <a:prstGeom prst="rect">
            <a:avLst/>
          </a:prstGeom>
          <a:noFill/>
          <a:ln w="9525">
            <a:noFill/>
            <a:miter lim="800000"/>
            <a:headEnd/>
            <a:tailEnd/>
          </a:ln>
          <a:effectLst/>
        </p:spPr>
        <p:txBody>
          <a:bodyPr>
            <a:spAutoFit/>
          </a:bodyPr>
          <a:lstStyle/>
          <a:p>
            <a:r>
              <a:rPr lang="en-US" sz="1400"/>
              <a:t>The secant line through (</a:t>
            </a:r>
            <a:r>
              <a:rPr lang="en-US" sz="1400" i="1"/>
              <a:t>c</a:t>
            </a:r>
            <a:r>
              <a:rPr lang="en-US" sz="1400"/>
              <a:t>, </a:t>
            </a:r>
            <a:r>
              <a:rPr lang="en-US" sz="1400" i="1"/>
              <a:t>f</a:t>
            </a:r>
            <a:r>
              <a:rPr lang="en-US" sz="400" i="1"/>
              <a:t> </a:t>
            </a:r>
            <a:r>
              <a:rPr lang="en-US" sz="1400"/>
              <a:t>(</a:t>
            </a:r>
            <a:r>
              <a:rPr lang="en-US" sz="1400" i="1"/>
              <a:t>c</a:t>
            </a:r>
            <a:r>
              <a:rPr lang="en-US" sz="1400"/>
              <a:t>))</a:t>
            </a:r>
          </a:p>
          <a:p>
            <a:r>
              <a:rPr lang="en-US" sz="1400"/>
              <a:t>and (</a:t>
            </a:r>
            <a:r>
              <a:rPr lang="en-US" sz="1400" i="1"/>
              <a:t>c </a:t>
            </a:r>
            <a:r>
              <a:rPr lang="en-US" sz="1400"/>
              <a:t>+ </a:t>
            </a:r>
            <a:r>
              <a:rPr lang="en-US" sz="1400">
                <a:sym typeface="Symbol" pitchFamily="18" charset="2"/>
              </a:rPr>
              <a:t></a:t>
            </a:r>
            <a:r>
              <a:rPr lang="en-US" sz="1400" i="1"/>
              <a:t>x</a:t>
            </a:r>
            <a:r>
              <a:rPr lang="en-US" sz="1400"/>
              <a:t>, </a:t>
            </a:r>
            <a:r>
              <a:rPr lang="en-US" sz="1400" i="1"/>
              <a:t>f</a:t>
            </a:r>
            <a:r>
              <a:rPr lang="en-US" sz="400" i="1"/>
              <a:t> </a:t>
            </a:r>
            <a:r>
              <a:rPr lang="en-US" sz="1400"/>
              <a:t>(</a:t>
            </a:r>
            <a:r>
              <a:rPr lang="en-US" sz="1400" i="1"/>
              <a:t>c </a:t>
            </a:r>
            <a:r>
              <a:rPr lang="en-US" sz="1400"/>
              <a:t>+ </a:t>
            </a:r>
            <a:r>
              <a:rPr lang="en-US" sz="1400">
                <a:sym typeface="Symbol" pitchFamily="18" charset="2"/>
              </a:rPr>
              <a:t></a:t>
            </a:r>
            <a:r>
              <a:rPr lang="en-US" sz="1400" i="1"/>
              <a:t>x</a:t>
            </a:r>
            <a:r>
              <a:rPr lang="en-US" sz="1400"/>
              <a:t>))</a:t>
            </a:r>
          </a:p>
        </p:txBody>
      </p:sp>
      <p:sp>
        <p:nvSpPr>
          <p:cNvPr id="96262" name="Rectangle 6"/>
          <p:cNvSpPr>
            <a:spLocks noChangeArrowheads="1"/>
          </p:cNvSpPr>
          <p:nvPr/>
        </p:nvSpPr>
        <p:spPr bwMode="auto">
          <a:xfrm>
            <a:off x="6248400" y="6049963"/>
            <a:ext cx="904875" cy="274637"/>
          </a:xfrm>
          <a:prstGeom prst="rect">
            <a:avLst/>
          </a:prstGeom>
          <a:noFill/>
          <a:ln w="9525">
            <a:noFill/>
            <a:miter lim="800000"/>
            <a:headEnd/>
            <a:tailEnd/>
          </a:ln>
          <a:effectLst/>
        </p:spPr>
        <p:txBody>
          <a:bodyPr wrap="none">
            <a:spAutoFit/>
          </a:bodyPr>
          <a:lstStyle/>
          <a:p>
            <a:pPr algn="ctr"/>
            <a:r>
              <a:rPr lang="en-US" sz="1200" b="1"/>
              <a:t>Figure 3.3</a:t>
            </a:r>
          </a:p>
        </p:txBody>
      </p:sp>
      <p:sp>
        <p:nvSpPr>
          <p:cNvPr id="8" name="Rectangle 8"/>
          <p:cNvSpPr>
            <a:spLocks noGrp="1" noChangeArrowheads="1"/>
          </p:cNvSpPr>
          <p:nvPr>
            <p:ph type="title"/>
          </p:nvPr>
        </p:nvSpPr>
        <p:spPr>
          <a:xfrm>
            <a:off x="457200" y="346075"/>
            <a:ext cx="8311896" cy="704088"/>
          </a:xfrm>
          <a:noFill/>
          <a:ln/>
        </p:spPr>
        <p:txBody>
          <a:bodyPr/>
          <a:lstStyle/>
          <a:p>
            <a:r>
              <a:rPr lang="en-US"/>
              <a:t>The Tangent Line Problem</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5cbf3042-b1a0-42e4-a5cb-d755198f9e1c"/>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pptCAA.tmp</Template>
  <TotalTime>1540</TotalTime>
  <Words>1476</Words>
  <Application>Microsoft Office PowerPoint</Application>
  <PresentationFormat>On-screen Show (4:3)</PresentationFormat>
  <Paragraphs>220</Paragraphs>
  <Slides>35</Slides>
  <Notes>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sample</vt:lpstr>
      <vt:lpstr>Slide 1</vt:lpstr>
      <vt:lpstr>Slide 2</vt:lpstr>
      <vt:lpstr>Slide 3</vt:lpstr>
      <vt:lpstr>Slide 4</vt:lpstr>
      <vt:lpstr>The Tangent Line Problem</vt:lpstr>
      <vt:lpstr>The Tangent Line Problem</vt:lpstr>
      <vt:lpstr>The Tangent Line Problem</vt:lpstr>
      <vt:lpstr>The Tangent Line Problem</vt:lpstr>
      <vt:lpstr>The Tangent Line Problem</vt:lpstr>
      <vt:lpstr>The Tangent Line Problem</vt:lpstr>
      <vt:lpstr>The Tangent Line Problem</vt:lpstr>
      <vt:lpstr>The Tangent Line Problem</vt:lpstr>
      <vt:lpstr>Example 1 – The Slope of the Graph of a Linear Function</vt:lpstr>
      <vt:lpstr>Example 1 – Solution</vt:lpstr>
      <vt:lpstr>The Tangent Line Problem</vt:lpstr>
      <vt:lpstr>The Tangent Line Problem</vt:lpstr>
      <vt:lpstr>Slide 17</vt:lpstr>
      <vt:lpstr>The Derivative of a Function</vt:lpstr>
      <vt:lpstr>The Derivative of a Function</vt:lpstr>
      <vt:lpstr>The Derivative of a Function</vt:lpstr>
      <vt:lpstr>The Derivative of a Function</vt:lpstr>
      <vt:lpstr>Example 3 – Finding the Derivative by the Limit Process</vt:lpstr>
      <vt:lpstr>Example 3 – Solution</vt:lpstr>
      <vt:lpstr>The Derivative of a Function</vt:lpstr>
      <vt:lpstr>Slide 25</vt:lpstr>
      <vt:lpstr>Differentiability and Continuity</vt:lpstr>
      <vt:lpstr>Differentiability and Continuity</vt:lpstr>
      <vt:lpstr>Differentiability and Continuity</vt:lpstr>
      <vt:lpstr>Differentiability and Continuity</vt:lpstr>
      <vt:lpstr>Differentiability and Continuity</vt:lpstr>
      <vt:lpstr>Example 6 – A Graph with a Sharp Turn</vt:lpstr>
      <vt:lpstr>Example 6 – A Graph with a Sharp Turn</vt:lpstr>
      <vt:lpstr>Example 6 – A Graph with a Sharp Turn</vt:lpstr>
      <vt:lpstr>Differentiability and Continuity</vt:lpstr>
      <vt:lpstr>Differentiability and Continuity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hgarud</cp:lastModifiedBy>
  <cp:revision>651</cp:revision>
  <dcterms:created xsi:type="dcterms:W3CDTF">2008-11-21T04:28:28Z</dcterms:created>
  <dcterms:modified xsi:type="dcterms:W3CDTF">2013-11-13T05:16:22Z</dcterms:modified>
</cp:coreProperties>
</file>