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2"/>
  </p:notesMasterIdLst>
  <p:sldIdLst>
    <p:sldId id="313" r:id="rId2"/>
    <p:sldId id="310" r:id="rId3"/>
    <p:sldId id="311" r:id="rId4"/>
    <p:sldId id="314" r:id="rId5"/>
    <p:sldId id="312" r:id="rId6"/>
    <p:sldId id="266" r:id="rId7"/>
    <p:sldId id="306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315" r:id="rId16"/>
    <p:sldId id="281" r:id="rId17"/>
    <p:sldId id="282" r:id="rId18"/>
    <p:sldId id="316" r:id="rId19"/>
    <p:sldId id="285" r:id="rId20"/>
    <p:sldId id="286" r:id="rId21"/>
    <p:sldId id="287" r:id="rId22"/>
    <p:sldId id="317" r:id="rId23"/>
    <p:sldId id="289" r:id="rId24"/>
    <p:sldId id="290" r:id="rId25"/>
    <p:sldId id="291" r:id="rId26"/>
    <p:sldId id="292" r:id="rId27"/>
    <p:sldId id="318" r:id="rId28"/>
    <p:sldId id="308" r:id="rId29"/>
    <p:sldId id="309" r:id="rId30"/>
    <p:sldId id="295" r:id="rId31"/>
    <p:sldId id="296" r:id="rId32"/>
    <p:sldId id="297" r:id="rId33"/>
    <p:sldId id="319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921"/>
    <a:srgbClr val="D51921"/>
    <a:srgbClr val="CC0066"/>
    <a:srgbClr val="FF0066"/>
    <a:srgbClr val="FF3399"/>
    <a:srgbClr val="CC0099"/>
    <a:srgbClr val="009BAE"/>
    <a:srgbClr val="0099AC"/>
    <a:srgbClr val="007DBC"/>
    <a:srgbClr val="ED00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9" autoAdjust="0"/>
    <p:restoredTop sz="93342" autoAdjust="0"/>
  </p:normalViewPr>
  <p:slideViewPr>
    <p:cSldViewPr>
      <p:cViewPr varScale="1">
        <p:scale>
          <a:sx n="69" d="100"/>
          <a:sy n="69" d="100"/>
        </p:scale>
        <p:origin x="-1290" y="-108"/>
      </p:cViewPr>
      <p:guideLst>
        <p:guide orient="horz" pos="182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C079E-82EC-4E82-93C9-B90CD8DD14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A6C57-11CC-4243-A567-B608C68163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C9EBB-BEB4-48FF-B890-7EC30970B15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AAC9-7487-4652-993E-E786AD710B64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60" y="152400"/>
            <a:ext cx="87630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9738" y="168275"/>
            <a:ext cx="8247062" cy="638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B3F72C-1EF9-404B-A735-611E0C8C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8BEB9-654D-44CA-A1E2-A110FEAF5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225425" y="368300"/>
            <a:ext cx="8839200" cy="727075"/>
          </a:xfrm>
          <a:prstGeom prst="roundRect">
            <a:avLst/>
          </a:prstGeom>
          <a:solidFill>
            <a:srgbClr val="F51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9B69068C-3B55-48CF-8247-C39BDB0B07F4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36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34.wmf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rgbClr val="F51F36"/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/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51F36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625" y="57150"/>
            <a:ext cx="9048750" cy="6210300"/>
          </a:xfrm>
          <a:prstGeom prst="round2Diag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Copyright © Cengage Learning. All rights reserved.</a:t>
            </a:r>
            <a:r>
              <a:rPr lang="en-US"/>
              <a:t>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819400" y="-76200"/>
            <a:ext cx="5365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 dirty="0" smtClean="0">
                <a:solidFill>
                  <a:srgbClr val="D71921"/>
                </a:solidFill>
              </a:rPr>
              <a:t>3</a:t>
            </a:r>
            <a:endParaRPr lang="en-US" sz="8000" b="1" dirty="0">
              <a:solidFill>
                <a:srgbClr val="D71921"/>
              </a:solidFill>
            </a:endParaRPr>
          </a:p>
        </p:txBody>
      </p:sp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3657600" y="185807"/>
            <a:ext cx="38121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Differentiation</a:t>
            </a:r>
            <a:endParaRPr lang="en-US" sz="4000" b="1" dirty="0">
              <a:solidFill>
                <a:srgbClr val="807296"/>
              </a:solidFill>
            </a:endParaRPr>
          </a:p>
        </p:txBody>
      </p:sp>
      <p:pic>
        <p:nvPicPr>
          <p:cNvPr id="22" name="Picture 21" descr="Picture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074" y="1143000"/>
            <a:ext cx="8290560" cy="48707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600" dirty="0"/>
              <a:t>Example 1 – </a:t>
            </a:r>
            <a:r>
              <a:rPr lang="en-US" sz="2600" i="1" dirty="0"/>
              <a:t>The Derivative of a Composite Function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As the first axle revolves, it drives the second axle, which in turn drives the third axle. Let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represent the numbers of revolutions per minute of the first, second, and third axles, respectively. Find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/>
              <a:t>du</a:t>
            </a:r>
            <a:r>
              <a:rPr lang="en-US" dirty="0"/>
              <a:t>, </a:t>
            </a:r>
            <a:r>
              <a:rPr lang="en-US" i="1" dirty="0"/>
              <a:t>du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, and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, and show that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l-GR" dirty="0">
                <a:solidFill>
                  <a:srgbClr val="D51921"/>
                </a:solidFill>
              </a:rPr>
              <a:t>Solution</a:t>
            </a:r>
            <a:r>
              <a:rPr lang="en-US" dirty="0">
                <a:solidFill>
                  <a:srgbClr val="D51921"/>
                </a:solidFill>
              </a:rPr>
              <a:t>:</a:t>
            </a:r>
          </a:p>
          <a:p>
            <a:pPr marL="0" indent="0"/>
            <a:r>
              <a:rPr lang="en-US" dirty="0"/>
              <a:t>Because the circumference of the second gear is three times that of the first, the first axle must make three revolutions to turn the second axle once.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4800" y="3505200"/>
            <a:ext cx="1636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1 – </a:t>
            </a:r>
            <a:r>
              <a:rPr lang="en-US" i="1" dirty="0"/>
              <a:t>Solution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Similarly, the second axle must make two revolutions to turn the third axle once, and you can write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Combining these two results, you know that the first axle must make six revolutions to turn the third axle once. So, you can write</a:t>
            </a: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452688"/>
            <a:ext cx="2989263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029200"/>
            <a:ext cx="7734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In </a:t>
            </a:r>
            <a:r>
              <a:rPr lang="en-US" dirty="0"/>
              <a:t>other words, the rate of change of </a:t>
            </a:r>
            <a:r>
              <a:rPr lang="en-US" i="1" dirty="0"/>
              <a:t>y</a:t>
            </a:r>
            <a:r>
              <a:rPr lang="en-US" dirty="0"/>
              <a:t> with respect to </a:t>
            </a:r>
            <a:r>
              <a:rPr lang="en-US" i="1" dirty="0"/>
              <a:t>x</a:t>
            </a:r>
            <a:r>
              <a:rPr lang="en-US" dirty="0"/>
              <a:t> is the product of the rate of change of </a:t>
            </a:r>
            <a:r>
              <a:rPr lang="en-US" i="1" dirty="0"/>
              <a:t>y </a:t>
            </a:r>
            <a:r>
              <a:rPr lang="en-US" dirty="0"/>
              <a:t>with respect to </a:t>
            </a:r>
            <a:r>
              <a:rPr lang="en-US" i="1" dirty="0"/>
              <a:t>u </a:t>
            </a:r>
            <a:r>
              <a:rPr lang="en-US" dirty="0"/>
              <a:t>and the rate of change of </a:t>
            </a:r>
            <a:r>
              <a:rPr lang="en-US" i="1" dirty="0"/>
              <a:t>u </a:t>
            </a:r>
            <a:r>
              <a:rPr lang="en-US" dirty="0"/>
              <a:t>with respect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530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7663" y="1552575"/>
            <a:ext cx="1341437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9750" y="1690688"/>
            <a:ext cx="9842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3725" y="3128962"/>
            <a:ext cx="359092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1 – </a:t>
            </a:r>
            <a:r>
              <a:rPr lang="en-US" i="1" dirty="0"/>
              <a:t>Solution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Example 1 illustrates a simple case of the Chain Rule. The general rule is stated below.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446770" cy="330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Chain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When applying the Chain Rule, it is helpful to think of the composite function </a:t>
            </a:r>
            <a:r>
              <a:rPr lang="en-US" i="1" dirty="0"/>
              <a:t>f </a:t>
            </a:r>
            <a:r>
              <a:rPr lang="en-US" sz="3200" b="1" baseline="-10000" dirty="0">
                <a:sym typeface="Symbol" pitchFamily="18" charset="2"/>
              </a:rPr>
              <a:t></a:t>
            </a:r>
            <a:r>
              <a:rPr lang="en-US" dirty="0"/>
              <a:t> </a:t>
            </a:r>
            <a:r>
              <a:rPr lang="en-US" i="1" dirty="0"/>
              <a:t>g </a:t>
            </a:r>
            <a:r>
              <a:rPr lang="en-US" dirty="0"/>
              <a:t>as having two parts—an inner part and an outer part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derivative of </a:t>
            </a:r>
            <a:r>
              <a:rPr lang="en-US" i="1" dirty="0" smtClean="0"/>
              <a:t>y </a:t>
            </a:r>
            <a:r>
              <a:rPr lang="en-US" dirty="0" smtClean="0"/>
              <a:t>=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the derivative of the outer function (at the inner function </a:t>
            </a:r>
            <a:r>
              <a:rPr lang="en-US" i="1" dirty="0" smtClean="0"/>
              <a:t>u</a:t>
            </a:r>
            <a:r>
              <a:rPr lang="en-US" dirty="0" smtClean="0"/>
              <a:t>) </a:t>
            </a:r>
            <a:r>
              <a:rPr lang="en-US" i="1" dirty="0" smtClean="0"/>
              <a:t>times </a:t>
            </a:r>
            <a:r>
              <a:rPr lang="en-US" dirty="0" smtClean="0"/>
              <a:t>the derivative of the inner function.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667000"/>
            <a:ext cx="2200836" cy="188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5162" y="5924550"/>
            <a:ext cx="1900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Chain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The General Power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General Power Rule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function </a:t>
            </a:r>
            <a:r>
              <a:rPr lang="en-US" i="1" dirty="0"/>
              <a:t>y </a:t>
            </a:r>
            <a:r>
              <a:rPr lang="en-US" dirty="0"/>
              <a:t>= (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+ 1)</a:t>
            </a:r>
            <a:r>
              <a:rPr lang="en-US" baseline="30000" dirty="0"/>
              <a:t>3</a:t>
            </a:r>
            <a:r>
              <a:rPr lang="en-US" dirty="0"/>
              <a:t> is an example of one of the most common types of composite functions, </a:t>
            </a:r>
            <a:r>
              <a:rPr lang="en-US" i="1" dirty="0"/>
              <a:t>y </a:t>
            </a:r>
            <a:r>
              <a:rPr lang="en-US" dirty="0"/>
              <a:t>= [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)]</a:t>
            </a:r>
            <a:r>
              <a:rPr lang="en-US" i="1" baseline="30000" dirty="0"/>
              <a:t>n</a:t>
            </a:r>
            <a:r>
              <a:rPr lang="en-US" dirty="0"/>
              <a:t>. </a:t>
            </a:r>
          </a:p>
          <a:p>
            <a:pPr marL="0" indent="0"/>
            <a:endParaRPr lang="en-US" sz="800" dirty="0"/>
          </a:p>
          <a:p>
            <a:pPr marL="0" indent="0"/>
            <a:r>
              <a:rPr lang="en-US" dirty="0"/>
              <a:t>The rule for differentiating such functions is called the </a:t>
            </a:r>
            <a:r>
              <a:rPr lang="en-US" b="1" dirty="0"/>
              <a:t>General Power Rule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and it is a special case of the Chain Rule.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657600"/>
            <a:ext cx="7427595" cy="294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000" dirty="0"/>
              <a:t>Example 4 – </a:t>
            </a:r>
            <a:r>
              <a:rPr lang="en-US" sz="3000" i="1" dirty="0"/>
              <a:t>Applying the General Power Rule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Find the derivative of </a:t>
            </a:r>
            <a:r>
              <a:rPr lang="en-US" i="1" dirty="0"/>
              <a:t>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3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l-GR" dirty="0">
                <a:solidFill>
                  <a:srgbClr val="D71921"/>
                </a:solidFill>
              </a:rPr>
              <a:t>Solution</a:t>
            </a:r>
            <a:r>
              <a:rPr lang="en-US" dirty="0">
                <a:solidFill>
                  <a:srgbClr val="D71921"/>
                </a:solidFill>
              </a:rPr>
              <a:t>:</a:t>
            </a:r>
          </a:p>
          <a:p>
            <a:pPr marL="0" indent="0"/>
            <a:r>
              <a:rPr lang="en-US" dirty="0"/>
              <a:t>Let </a:t>
            </a:r>
            <a:r>
              <a:rPr lang="en-US" i="1" dirty="0"/>
              <a:t>u </a:t>
            </a:r>
            <a:r>
              <a:rPr lang="en-US" dirty="0"/>
              <a:t>= 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. Then</a:t>
            </a:r>
          </a:p>
          <a:p>
            <a:pPr marL="0" indent="0"/>
            <a:endParaRPr lang="en-US" sz="1200" i="1" dirty="0"/>
          </a:p>
          <a:p>
            <a:pPr marL="0" indent="0"/>
            <a:r>
              <a:rPr lang="en-US" i="1" dirty="0"/>
              <a:t>	f</a:t>
            </a:r>
            <a:r>
              <a:rPr lang="en-US" sz="400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3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dirty="0"/>
              <a:t>and, by the General Power Rule, the derivative is</a:t>
            </a:r>
          </a:p>
          <a:p>
            <a:pPr marL="0" indent="0"/>
            <a:endParaRPr lang="en-US" sz="1200" dirty="0"/>
          </a:p>
          <a:p>
            <a:pPr marL="0" indent="0"/>
            <a:endParaRPr lang="en-US" i="1" dirty="0"/>
          </a:p>
          <a:p>
            <a:pPr marL="0" indent="0"/>
            <a:r>
              <a:rPr lang="en-US" i="1" dirty="0"/>
              <a:t>f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3(3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/>
              <a:t>     </a:t>
            </a:r>
            <a:r>
              <a:rPr lang="en-US" dirty="0"/>
              <a:t>[3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dirty="0"/>
              <a:t>       = 3(3</a:t>
            </a:r>
            <a:r>
              <a:rPr lang="en-US" i="1" dirty="0"/>
              <a:t>x </a:t>
            </a:r>
            <a:r>
              <a:rPr lang="en-US" dirty="0"/>
              <a:t>– 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(3</a:t>
            </a:r>
            <a:r>
              <a:rPr lang="en-US" i="1" dirty="0"/>
              <a:t> </a:t>
            </a:r>
            <a:r>
              <a:rPr lang="en-US" dirty="0"/>
              <a:t>– 4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pPr marL="0" indent="0"/>
            <a:endParaRPr lang="en-US" sz="1200" dirty="0"/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2775" y="5043488"/>
            <a:ext cx="3381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0500" y="4543425"/>
            <a:ext cx="3327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5641975" y="5272087"/>
            <a:ext cx="294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Apply General Power Rule.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3657600" y="3443514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= </a:t>
            </a:r>
            <a:r>
              <a:rPr lang="en-US" sz="2400" i="1" dirty="0"/>
              <a:t>u</a:t>
            </a:r>
            <a:r>
              <a:rPr lang="en-US" sz="2400" baseline="30000" dirty="0"/>
              <a:t>3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643563" y="5910942"/>
            <a:ext cx="2363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Differentiate 3</a:t>
            </a:r>
            <a:r>
              <a:rPr lang="en-US" i="1" dirty="0">
                <a:solidFill>
                  <a:srgbClr val="ED008C"/>
                </a:solidFill>
              </a:rPr>
              <a:t>x </a:t>
            </a:r>
            <a:r>
              <a:rPr lang="en-US" dirty="0">
                <a:solidFill>
                  <a:srgbClr val="ED008C"/>
                </a:solidFill>
              </a:rPr>
              <a:t>– 2</a:t>
            </a:r>
            <a:r>
              <a:rPr lang="en-US" i="1" dirty="0">
                <a:solidFill>
                  <a:srgbClr val="ED008C"/>
                </a:solidFill>
              </a:rPr>
              <a:t>x</a:t>
            </a:r>
            <a:r>
              <a:rPr lang="en-US" baseline="30000" dirty="0">
                <a:solidFill>
                  <a:srgbClr val="ED008C"/>
                </a:solidFill>
              </a:rPr>
              <a:t>2</a:t>
            </a:r>
            <a:r>
              <a:rPr lang="en-US" dirty="0">
                <a:solidFill>
                  <a:srgbClr val="ED008C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/>
      <p:bldP spid="104456" grpId="0"/>
      <p:bldP spid="1044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Simplifying Derivatives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Simplifying Derivatives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example </a:t>
            </a:r>
            <a:r>
              <a:rPr lang="en-IN" dirty="0" smtClean="0"/>
              <a:t>demonstrate </a:t>
            </a:r>
            <a:r>
              <a:rPr lang="en-US" dirty="0" smtClean="0"/>
              <a:t>techniques </a:t>
            </a:r>
            <a:r>
              <a:rPr lang="en-US" dirty="0"/>
              <a:t>for </a:t>
            </a:r>
          </a:p>
          <a:p>
            <a:pPr marL="0" indent="0"/>
            <a:r>
              <a:rPr lang="en-US" dirty="0"/>
              <a:t>simplifying the “raw derivatives” of functions involving </a:t>
            </a:r>
          </a:p>
          <a:p>
            <a:pPr marL="0" indent="0"/>
            <a:r>
              <a:rPr lang="en-US" dirty="0"/>
              <a:t>products, quotients, and composites.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0" y="2514600"/>
            <a:ext cx="7848600" cy="1524000"/>
          </a:xfrm>
          <a:prstGeom prst="roundRect">
            <a:avLst/>
          </a:prstGeom>
          <a:noFill/>
          <a:ln>
            <a:solidFill>
              <a:srgbClr val="D7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Copyright © Cengage Learning. All rights reserved.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5124" name="Text Box 38"/>
          <p:cNvSpPr txBox="1">
            <a:spLocks noChangeArrowheads="1"/>
          </p:cNvSpPr>
          <p:nvPr/>
        </p:nvSpPr>
        <p:spPr bwMode="auto">
          <a:xfrm>
            <a:off x="3197992" y="2921069"/>
            <a:ext cx="374814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dirty="0" smtClean="0">
                <a:solidFill>
                  <a:srgbClr val="E72D36"/>
                </a:solidFill>
                <a:latin typeface="Arial" charset="0"/>
              </a:rPr>
              <a:t>The Chain Rule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9088" y="2895600"/>
            <a:ext cx="1295400" cy="762000"/>
          </a:xfrm>
          <a:prstGeom prst="round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6" name="Text Box 31"/>
          <p:cNvSpPr txBox="1">
            <a:spLocks noChangeArrowheads="1"/>
          </p:cNvSpPr>
          <p:nvPr/>
        </p:nvSpPr>
        <p:spPr bwMode="auto">
          <a:xfrm>
            <a:off x="522288" y="2922658"/>
            <a:ext cx="89800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Arial" charset="0"/>
              </a:rPr>
              <a:t>3.4</a:t>
            </a:r>
            <a:endParaRPr lang="en-US" sz="4000" b="1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60" name="Rectangle 1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233" y="1480458"/>
            <a:ext cx="2333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463040"/>
            <a:ext cx="82296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derivative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D719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D719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67000"/>
            <a:ext cx="2390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8063" y="3663950"/>
            <a:ext cx="2054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2985" y="4691063"/>
            <a:ext cx="60420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7900" y="5764213"/>
            <a:ext cx="58039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6781800" y="2690813"/>
            <a:ext cx="15270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D008C"/>
                </a:solidFill>
              </a:rPr>
              <a:t>Write original</a:t>
            </a:r>
          </a:p>
          <a:p>
            <a:r>
              <a:rPr lang="en-US" dirty="0" smtClean="0">
                <a:solidFill>
                  <a:srgbClr val="ED008C"/>
                </a:solidFill>
              </a:rPr>
              <a:t>function.</a:t>
            </a:r>
            <a:endParaRPr lang="en-US" dirty="0">
              <a:solidFill>
                <a:srgbClr val="ED008C"/>
              </a:solidFill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6789738" y="3705225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Rewrite.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6792913" y="4814888"/>
            <a:ext cx="150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Product Rule</a:t>
            </a: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6803881" y="5754469"/>
            <a:ext cx="1787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General </a:t>
            </a:r>
            <a:r>
              <a:rPr lang="en-US" dirty="0" smtClean="0">
                <a:solidFill>
                  <a:srgbClr val="ED008C"/>
                </a:solidFill>
              </a:rPr>
              <a:t>Power </a:t>
            </a:r>
            <a:br>
              <a:rPr lang="en-US" dirty="0" smtClean="0">
                <a:solidFill>
                  <a:srgbClr val="ED008C"/>
                </a:solidFill>
              </a:rPr>
            </a:br>
            <a:r>
              <a:rPr lang="en-US" dirty="0" smtClean="0">
                <a:solidFill>
                  <a:srgbClr val="ED008C"/>
                </a:solidFill>
              </a:rPr>
              <a:t>Rule</a:t>
            </a:r>
            <a:endParaRPr lang="en-US" dirty="0">
              <a:solidFill>
                <a:srgbClr val="ED008C"/>
              </a:solidFill>
            </a:endParaRPr>
          </a:p>
        </p:txBody>
      </p:sp>
      <p:sp>
        <p:nvSpPr>
          <p:cNvPr id="108559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400"/>
              <a:t>Example 7 – </a:t>
            </a:r>
            <a:r>
              <a:rPr lang="en-US" sz="2400" i="1"/>
              <a:t>Simplifying by Factoring Out the Least Powers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/>
      <p:bldP spid="108555" grpId="0"/>
      <p:bldP spid="108556" grpId="0"/>
      <p:bldP spid="1085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Example 7 – </a:t>
            </a:r>
            <a:r>
              <a:rPr lang="en-US" i="1" dirty="0" smtClean="0"/>
              <a:t>Solution</a:t>
            </a:r>
            <a:endParaRPr lang="en-US" i="1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	= –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(1 –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–1/2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dirty="0"/>
              <a:t>(1 –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1/2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	= </a:t>
            </a:r>
            <a:r>
              <a:rPr lang="en-US" i="1" dirty="0"/>
              <a:t>x</a:t>
            </a:r>
            <a:r>
              <a:rPr lang="en-US" dirty="0"/>
              <a:t>(1 –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–1/2</a:t>
            </a:r>
            <a:r>
              <a:rPr lang="en-US" dirty="0"/>
              <a:t>[–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(1) + 2(1 –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)]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513" y="3105150"/>
            <a:ext cx="1746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6467475" y="14478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Simplify.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6462713" y="231933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Factor.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6472238" y="3300413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Simplify.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1105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Transcendental Functions and the Chain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100"/>
              <a:t>Transcendental Functions and the Chain Rule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The “Chain Rule versions” of the derivatives of the six trigonometric functions and the natural exponential function are as follows.</a:t>
            </a:r>
          </a:p>
          <a:p>
            <a:pPr marL="0" indent="0"/>
            <a:endParaRPr lang="en-US"/>
          </a:p>
          <a:p>
            <a:pPr marL="0" indent="0"/>
            <a:r>
              <a:rPr lang="en-US"/>
              <a:t>	[sin </a:t>
            </a:r>
            <a:r>
              <a:rPr lang="en-US" i="1"/>
              <a:t>u</a:t>
            </a:r>
            <a:r>
              <a:rPr lang="en-US"/>
              <a:t>] = (cos </a:t>
            </a:r>
            <a:r>
              <a:rPr lang="en-US" i="1"/>
              <a:t>u</a:t>
            </a:r>
            <a:r>
              <a:rPr lang="en-US"/>
              <a:t>) </a:t>
            </a:r>
            <a:r>
              <a:rPr lang="en-US" i="1"/>
              <a:t>u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</a:t>
            </a:r>
          </a:p>
          <a:p>
            <a:pPr marL="0" indent="0"/>
            <a:endParaRPr lang="en-US"/>
          </a:p>
          <a:p>
            <a:pPr marL="0" indent="0"/>
            <a:r>
              <a:rPr lang="en-US"/>
              <a:t>	[cos </a:t>
            </a:r>
            <a:r>
              <a:rPr lang="en-US" i="1"/>
              <a:t>u</a:t>
            </a:r>
            <a:r>
              <a:rPr lang="en-US"/>
              <a:t>] = –(sin </a:t>
            </a:r>
            <a:r>
              <a:rPr lang="en-US" i="1"/>
              <a:t>u</a:t>
            </a:r>
            <a:r>
              <a:rPr lang="en-US"/>
              <a:t>) </a:t>
            </a:r>
            <a:r>
              <a:rPr lang="en-US" i="1"/>
              <a:t>u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</a:t>
            </a:r>
          </a:p>
          <a:p>
            <a:pPr marL="0" indent="0"/>
            <a:endParaRPr lang="en-US"/>
          </a:p>
          <a:p>
            <a:pPr marL="0" indent="0"/>
            <a:r>
              <a:rPr lang="en-US"/>
              <a:t>	[tan </a:t>
            </a:r>
            <a:r>
              <a:rPr lang="en-US" i="1"/>
              <a:t>u</a:t>
            </a:r>
            <a:r>
              <a:rPr lang="en-US"/>
              <a:t>] = (sec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 i="1"/>
              <a:t>u</a:t>
            </a:r>
            <a:r>
              <a:rPr lang="en-US"/>
              <a:t>) </a:t>
            </a:r>
            <a:r>
              <a:rPr lang="en-US" i="1"/>
              <a:t>u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endParaRPr lang="en-US"/>
          </a:p>
          <a:p>
            <a:pPr marL="0" indent="0"/>
            <a:endParaRPr lang="en-US"/>
          </a:p>
          <a:p>
            <a:pPr marL="0" indent="0"/>
            <a:r>
              <a:rPr lang="en-US"/>
              <a:t>	[cot </a:t>
            </a:r>
            <a:r>
              <a:rPr lang="en-US" i="1"/>
              <a:t>u</a:t>
            </a:r>
            <a:r>
              <a:rPr lang="en-US"/>
              <a:t>] = –(csc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 i="1"/>
              <a:t>u</a:t>
            </a:r>
            <a:r>
              <a:rPr lang="en-US"/>
              <a:t>) </a:t>
            </a:r>
            <a:r>
              <a:rPr lang="en-US" i="1"/>
              <a:t>u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endParaRPr lang="en-US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2957513"/>
            <a:ext cx="393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3832225"/>
            <a:ext cx="393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4713288"/>
            <a:ext cx="393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5576888"/>
            <a:ext cx="393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	[sec </a:t>
            </a:r>
            <a:r>
              <a:rPr lang="en-US" i="1" dirty="0"/>
              <a:t>u</a:t>
            </a:r>
            <a:r>
              <a:rPr lang="en-US" dirty="0"/>
              <a:t>] = (sec </a:t>
            </a:r>
            <a:r>
              <a:rPr lang="en-US" i="1" dirty="0"/>
              <a:t>u </a:t>
            </a:r>
            <a:r>
              <a:rPr lang="en-US" dirty="0"/>
              <a:t>tan </a:t>
            </a:r>
            <a:r>
              <a:rPr lang="en-US" i="1" dirty="0"/>
              <a:t>u</a:t>
            </a:r>
            <a:r>
              <a:rPr lang="en-US" dirty="0"/>
              <a:t>) </a:t>
            </a:r>
            <a:r>
              <a:rPr lang="en-US" i="1" dirty="0"/>
              <a:t>u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	[</a:t>
            </a:r>
            <a:r>
              <a:rPr lang="en-US" dirty="0" err="1"/>
              <a:t>csc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] = –(</a:t>
            </a:r>
            <a:r>
              <a:rPr lang="en-US" dirty="0" err="1"/>
              <a:t>csc</a:t>
            </a:r>
            <a:r>
              <a:rPr lang="en-US" dirty="0"/>
              <a:t> </a:t>
            </a:r>
            <a:r>
              <a:rPr lang="en-US" i="1" dirty="0"/>
              <a:t>u </a:t>
            </a:r>
            <a:r>
              <a:rPr lang="en-US" dirty="0"/>
              <a:t>cot </a:t>
            </a:r>
            <a:r>
              <a:rPr lang="en-US" i="1" dirty="0"/>
              <a:t>u</a:t>
            </a:r>
            <a:r>
              <a:rPr lang="en-US" dirty="0"/>
              <a:t>) </a:t>
            </a:r>
            <a:r>
              <a:rPr lang="en-US" i="1" dirty="0"/>
              <a:t>u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	[</a:t>
            </a:r>
            <a:r>
              <a:rPr lang="en-US" i="1" dirty="0" err="1"/>
              <a:t>e</a:t>
            </a:r>
            <a:r>
              <a:rPr lang="en-US" i="1" baseline="30000" dirty="0" err="1"/>
              <a:t>u</a:t>
            </a:r>
            <a:r>
              <a:rPr lang="en-US" dirty="0"/>
              <a:t>] = </a:t>
            </a:r>
            <a:r>
              <a:rPr lang="en-US" i="1" dirty="0" err="1"/>
              <a:t>e</a:t>
            </a:r>
            <a:r>
              <a:rPr lang="en-US" i="1" baseline="30000" dirty="0" err="1"/>
              <a:t>u</a:t>
            </a:r>
            <a:r>
              <a:rPr lang="en-US" i="1" dirty="0" err="1"/>
              <a:t>u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 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343025"/>
            <a:ext cx="393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2209800"/>
            <a:ext cx="393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3084513"/>
            <a:ext cx="393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100"/>
              <a:t>Transcendental Functions and the Chain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200" dirty="0"/>
              <a:t>Example 10 – </a:t>
            </a:r>
            <a:r>
              <a:rPr lang="en-US" sz="2200" i="1" dirty="0" smtClean="0"/>
              <a:t>The </a:t>
            </a:r>
            <a:r>
              <a:rPr lang="en-US" sz="2200" i="1" dirty="0"/>
              <a:t>Chain Rule </a:t>
            </a:r>
            <a:r>
              <a:rPr lang="en-US" sz="2200" i="1" dirty="0" smtClean="0"/>
              <a:t>and </a:t>
            </a:r>
            <a:r>
              <a:rPr lang="en-US" sz="2200" i="1" dirty="0"/>
              <a:t>Transcendental Functions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b="1"/>
          </a:p>
          <a:p>
            <a:pPr marL="0" indent="0"/>
            <a:r>
              <a:rPr lang="en-US" b="1"/>
              <a:t>a. </a:t>
            </a:r>
            <a:r>
              <a:rPr lang="en-US" i="1"/>
              <a:t>y </a:t>
            </a:r>
            <a:r>
              <a:rPr lang="en-US"/>
              <a:t>= sin 2</a:t>
            </a:r>
            <a:r>
              <a:rPr lang="en-US" i="1"/>
              <a:t>x</a:t>
            </a:r>
          </a:p>
          <a:p>
            <a:pPr marL="0" indent="0"/>
            <a:endParaRPr lang="en-US" i="1"/>
          </a:p>
          <a:p>
            <a:pPr marL="0" indent="0"/>
            <a:endParaRPr lang="en-US" sz="1200" i="1"/>
          </a:p>
          <a:p>
            <a:pPr marL="0" indent="0"/>
            <a:r>
              <a:rPr lang="en-US" i="1"/>
              <a:t>	y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= cos 2</a:t>
            </a:r>
            <a:r>
              <a:rPr lang="en-US" i="1"/>
              <a:t>x      </a:t>
            </a:r>
            <a:r>
              <a:rPr lang="en-US"/>
              <a:t>[2</a:t>
            </a:r>
            <a:r>
              <a:rPr lang="en-US" i="1"/>
              <a:t>x</a:t>
            </a:r>
            <a:r>
              <a:rPr lang="en-US"/>
              <a:t>]</a:t>
            </a:r>
            <a:endParaRPr lang="en-US" i="1"/>
          </a:p>
          <a:p>
            <a:pPr marL="0" indent="0"/>
            <a:endParaRPr lang="en-US" i="1"/>
          </a:p>
          <a:p>
            <a:pPr marL="0" indent="0"/>
            <a:endParaRPr lang="en-US" b="1"/>
          </a:p>
          <a:p>
            <a:pPr marL="0" indent="0"/>
            <a:r>
              <a:rPr lang="en-US" b="1"/>
              <a:t>b.</a:t>
            </a:r>
            <a:r>
              <a:rPr lang="en-US" i="1"/>
              <a:t> y </a:t>
            </a:r>
            <a:r>
              <a:rPr lang="en-US"/>
              <a:t>= cos(</a:t>
            </a:r>
            <a:r>
              <a:rPr lang="en-US" i="1"/>
              <a:t>x </a:t>
            </a:r>
            <a:r>
              <a:rPr lang="en-US"/>
              <a:t>– 1)</a:t>
            </a:r>
          </a:p>
          <a:p>
            <a:pPr marL="0" indent="0"/>
            <a:endParaRPr lang="en-US"/>
          </a:p>
          <a:p>
            <a:pPr marL="0" indent="0"/>
            <a:endParaRPr lang="en-US" sz="1200"/>
          </a:p>
          <a:p>
            <a:pPr marL="0" indent="0"/>
            <a:r>
              <a:rPr lang="en-US" i="1"/>
              <a:t>	y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= –sin(</a:t>
            </a:r>
            <a:r>
              <a:rPr lang="en-US" i="1"/>
              <a:t>x </a:t>
            </a:r>
            <a:r>
              <a:rPr lang="en-US"/>
              <a:t>– 1)      [</a:t>
            </a:r>
            <a:r>
              <a:rPr lang="en-US" i="1"/>
              <a:t>x </a:t>
            </a:r>
            <a:r>
              <a:rPr lang="en-US"/>
              <a:t>– 1]</a:t>
            </a:r>
          </a:p>
        </p:txBody>
      </p:sp>
      <p:pic>
        <p:nvPicPr>
          <p:cNvPr id="1146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4825" y="2855913"/>
            <a:ext cx="393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8" y="1466850"/>
            <a:ext cx="393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8038" y="2359025"/>
            <a:ext cx="1946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7425" y="5275263"/>
            <a:ext cx="393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3263" y="4797425"/>
            <a:ext cx="28892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70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19288" y="3919538"/>
            <a:ext cx="785812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3963988" y="2928938"/>
            <a:ext cx="190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(cos 2</a:t>
            </a:r>
            <a:r>
              <a:rPr lang="en-US" sz="2400" i="1"/>
              <a:t>x</a:t>
            </a:r>
            <a:r>
              <a:rPr lang="en-US" sz="2400"/>
              <a:t>)(2)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5791200" y="2933700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2 cos 2</a:t>
            </a:r>
            <a:r>
              <a:rPr lang="en-US" sz="2400" i="1"/>
              <a:t>x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4819650" y="5348288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/>
              <a:t>= –sin(</a:t>
            </a:r>
            <a:r>
              <a:rPr lang="en-US" sz="2400" i="1"/>
              <a:t>x </a:t>
            </a:r>
            <a:r>
              <a:rPr lang="en-US" sz="2400"/>
              <a:t>– 1)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1" grpId="0"/>
      <p:bldP spid="114702" grpId="0"/>
      <p:bldP spid="1147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r>
              <a:rPr lang="en-US" b="1" dirty="0"/>
              <a:t>c.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e</a:t>
            </a:r>
            <a:r>
              <a:rPr lang="en-US" baseline="30000" dirty="0"/>
              <a:t>3</a:t>
            </a:r>
            <a:r>
              <a:rPr lang="en-US" i="1" baseline="30000" dirty="0"/>
              <a:t>x</a:t>
            </a:r>
            <a:endParaRPr lang="en-US" i="1" dirty="0"/>
          </a:p>
          <a:p>
            <a:pPr marL="0" indent="0"/>
            <a:endParaRPr lang="en-US" i="1" dirty="0"/>
          </a:p>
          <a:p>
            <a:pPr marL="0" indent="0"/>
            <a:endParaRPr lang="en-US" sz="1200" i="1" dirty="0"/>
          </a:p>
          <a:p>
            <a:pPr marL="0" indent="0"/>
            <a:r>
              <a:rPr lang="en-US" i="1" dirty="0"/>
              <a:t>	y</a:t>
            </a:r>
            <a:r>
              <a:rPr lang="en-US" sz="4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e</a:t>
            </a:r>
            <a:r>
              <a:rPr lang="en-US" baseline="30000" dirty="0"/>
              <a:t>3</a:t>
            </a:r>
            <a:r>
              <a:rPr lang="en-US" i="1" baseline="30000" dirty="0"/>
              <a:t>x         </a:t>
            </a:r>
            <a:r>
              <a:rPr lang="en-US" dirty="0"/>
              <a:t>[3</a:t>
            </a:r>
            <a:r>
              <a:rPr lang="en-US" i="1" dirty="0"/>
              <a:t>x</a:t>
            </a:r>
            <a:r>
              <a:rPr lang="en-US" dirty="0"/>
              <a:t>]</a:t>
            </a:r>
            <a:endParaRPr lang="en-US" i="1" baseline="30000" dirty="0"/>
          </a:p>
        </p:txBody>
      </p:sp>
      <p:pic>
        <p:nvPicPr>
          <p:cNvPr id="11572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2538" y="2847975"/>
            <a:ext cx="393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2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663" y="1473200"/>
            <a:ext cx="3571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2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8513" y="2300288"/>
            <a:ext cx="13890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3443288" y="298479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= 3</a:t>
            </a:r>
            <a:r>
              <a:rPr lang="en-US" sz="2400" i="1" dirty="0"/>
              <a:t>e</a:t>
            </a:r>
            <a:r>
              <a:rPr lang="en-US" sz="2400" baseline="30000" dirty="0"/>
              <a:t>3</a:t>
            </a:r>
            <a:r>
              <a:rPr lang="en-US" sz="2400" i="1" baseline="30000" dirty="0"/>
              <a:t>x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200" dirty="0"/>
              <a:t>Example 10 – </a:t>
            </a:r>
            <a:r>
              <a:rPr lang="en-US" sz="2200" i="1" dirty="0" smtClean="0"/>
              <a:t>The </a:t>
            </a:r>
            <a:r>
              <a:rPr lang="en-US" sz="2200" i="1" dirty="0"/>
              <a:t>Chain Rule </a:t>
            </a:r>
            <a:r>
              <a:rPr lang="en-US" sz="2200" i="1" dirty="0" smtClean="0"/>
              <a:t>and </a:t>
            </a:r>
            <a:r>
              <a:rPr lang="en-US" sz="2200" i="1" dirty="0"/>
              <a:t>Transcendental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The Derivative of the Natural Logarithmic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800" dirty="0"/>
              <a:t>The Derivative of the Natural Logarithmic Function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Up to this point, derivatives of algebraic functions have been algebraic and derivatives of transcendental functions have been transcendental.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next theorem looks at an unusual situation in which the derivative of a transcendental function is algebraic. Specifically, the derivative of the natural logarithmic function is the algebraic function 1/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447800"/>
            <a:ext cx="8420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800" dirty="0"/>
              <a:t>The Derivative of the Natural Logarithmic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55612" y="349249"/>
            <a:ext cx="8311896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 dirty="0">
                <a:solidFill>
                  <a:srgbClr val="FFFFFF"/>
                </a:solidFill>
                <a:latin typeface="Arial" charset="0"/>
              </a:rPr>
              <a:t>Objectives</a:t>
            </a:r>
          </a:p>
        </p:txBody>
      </p:sp>
      <p:sp>
        <p:nvSpPr>
          <p:cNvPr id="6147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the derivative of a composite function </a:t>
            </a:r>
            <a:br>
              <a:rPr lang="en-US" sz="2800" dirty="0" smtClean="0"/>
            </a:br>
            <a:r>
              <a:rPr lang="en-US" sz="2800" dirty="0" smtClean="0"/>
              <a:t>using the Chain Rule. 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the derivative of a function using the </a:t>
            </a:r>
            <a:br>
              <a:rPr lang="en-US" sz="2800" dirty="0" smtClean="0"/>
            </a:br>
            <a:r>
              <a:rPr lang="en-US" sz="2800" dirty="0" smtClean="0"/>
              <a:t>General Power Rule. 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Simplify the derivative of a function using </a:t>
            </a:r>
            <a:br>
              <a:rPr lang="en-US" sz="2800" dirty="0" smtClean="0"/>
            </a:br>
            <a:r>
              <a:rPr lang="en-US" sz="2800" dirty="0" smtClean="0"/>
              <a:t>algebra.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500" dirty="0"/>
              <a:t>Example 13 – </a:t>
            </a:r>
            <a:r>
              <a:rPr lang="en-US" sz="2500" i="1" dirty="0"/>
              <a:t>Differentiation of Logarithmic Functions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a.</a:t>
            </a:r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b.</a:t>
            </a:r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38" y="1414462"/>
            <a:ext cx="2112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0925" y="2239962"/>
            <a:ext cx="7270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38" y="3117850"/>
            <a:ext cx="530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7900" y="4430713"/>
            <a:ext cx="2667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43225" y="5319713"/>
            <a:ext cx="12414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5486400" y="2333625"/>
            <a:ext cx="812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ED008C"/>
                </a:solidFill>
              </a:rPr>
              <a:t>u </a:t>
            </a:r>
            <a:r>
              <a:rPr lang="en-US" dirty="0">
                <a:solidFill>
                  <a:srgbClr val="ED008C"/>
                </a:solidFill>
              </a:rPr>
              <a:t>= 2</a:t>
            </a:r>
            <a:r>
              <a:rPr lang="en-US" i="1" dirty="0">
                <a:solidFill>
                  <a:srgbClr val="ED008C"/>
                </a:solidFill>
              </a:rPr>
              <a:t>x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5486400" y="5548313"/>
            <a:ext cx="1157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ED008C"/>
                </a:solidFill>
              </a:rPr>
              <a:t>u </a:t>
            </a:r>
            <a:r>
              <a:rPr lang="en-US">
                <a:solidFill>
                  <a:srgbClr val="ED008C"/>
                </a:solidFill>
              </a:rPr>
              <a:t>= </a:t>
            </a:r>
            <a:r>
              <a:rPr lang="en-US" i="1">
                <a:solidFill>
                  <a:srgbClr val="ED008C"/>
                </a:solidFill>
              </a:rPr>
              <a:t>x</a:t>
            </a:r>
            <a:r>
              <a:rPr lang="en-US" baseline="30000">
                <a:solidFill>
                  <a:srgbClr val="ED008C"/>
                </a:solidFill>
              </a:rPr>
              <a:t>2</a:t>
            </a:r>
            <a:r>
              <a:rPr lang="en-US">
                <a:solidFill>
                  <a:srgbClr val="ED008C"/>
                </a:solidFill>
              </a:rPr>
              <a:t> + 1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/>
      <p:bldP spid="1187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c.</a:t>
            </a:r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d.  </a:t>
            </a:r>
          </a:p>
        </p:txBody>
      </p:sp>
      <p:pic>
        <p:nvPicPr>
          <p:cNvPr id="11982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3" y="4348163"/>
            <a:ext cx="38544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5225" y="5268913"/>
            <a:ext cx="15382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6867525" y="45688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Chain Rule</a:t>
            </a:r>
          </a:p>
        </p:txBody>
      </p:sp>
      <p:pic>
        <p:nvPicPr>
          <p:cNvPr id="11982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5525" y="1281113"/>
            <a:ext cx="529907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24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1725" y="2330450"/>
            <a:ext cx="2409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25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86013" y="3405188"/>
            <a:ext cx="14398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924675" y="1457325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Product Rule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500"/>
              <a:t>Example 13 – </a:t>
            </a:r>
            <a:r>
              <a:rPr lang="en-US" sz="2500" i="1"/>
              <a:t>Differentiation of Logarithmic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Because the natural logarithm is undefined for negative numbers, you will often encounter expressions of the form ln|</a:t>
            </a:r>
            <a:r>
              <a:rPr lang="en-US" sz="800" dirty="0"/>
              <a:t> </a:t>
            </a:r>
            <a:r>
              <a:rPr lang="en-US" i="1" dirty="0"/>
              <a:t>u</a:t>
            </a:r>
            <a:r>
              <a:rPr lang="en-US" sz="800" dirty="0"/>
              <a:t> </a:t>
            </a:r>
            <a:r>
              <a:rPr lang="en-US" dirty="0"/>
              <a:t>|. </a:t>
            </a:r>
          </a:p>
          <a:p>
            <a:pPr marL="0" indent="0"/>
            <a:endParaRPr lang="en-US" dirty="0"/>
          </a:p>
          <a:p>
            <a:r>
              <a:rPr lang="en-US" dirty="0"/>
              <a:t>Theorem 3.14 states that you can differentiate functions of the form </a:t>
            </a:r>
            <a:r>
              <a:rPr lang="en-US" i="1" dirty="0"/>
              <a:t>y</a:t>
            </a:r>
            <a:r>
              <a:rPr lang="en-US" dirty="0"/>
              <a:t> = ln|</a:t>
            </a:r>
            <a:r>
              <a:rPr lang="en-US" sz="800" dirty="0"/>
              <a:t> </a:t>
            </a:r>
            <a:r>
              <a:rPr lang="en-US" i="1" dirty="0"/>
              <a:t>u</a:t>
            </a:r>
            <a:r>
              <a:rPr lang="en-US" sz="800" dirty="0"/>
              <a:t> </a:t>
            </a:r>
            <a:r>
              <a:rPr lang="en-US" i="1" dirty="0"/>
              <a:t>|</a:t>
            </a:r>
            <a:r>
              <a:rPr lang="en-US" dirty="0"/>
              <a:t> </a:t>
            </a:r>
            <a:r>
              <a:rPr lang="en-US" dirty="0" smtClean="0"/>
              <a:t>as though the </a:t>
            </a:r>
            <a:r>
              <a:rPr lang="en-US" dirty="0"/>
              <a:t>absolute value notation was not present.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8458200" cy="188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800" dirty="0"/>
              <a:t>The Derivative of the Natural Logarithmic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Bases Other than </a:t>
            </a:r>
            <a:r>
              <a:rPr lang="en-US" sz="4000" i="1" dirty="0" smtClean="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Bases Other than </a:t>
            </a:r>
            <a:r>
              <a:rPr lang="en-US" i="1" dirty="0"/>
              <a:t>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</a:t>
            </a:r>
            <a:r>
              <a:rPr lang="en-US" b="1" dirty="0"/>
              <a:t>base </a:t>
            </a:r>
            <a:r>
              <a:rPr lang="en-US" dirty="0"/>
              <a:t>of the natural exponential function is </a:t>
            </a:r>
            <a:r>
              <a:rPr lang="en-US" i="1" dirty="0"/>
              <a:t>e</a:t>
            </a:r>
            <a:r>
              <a:rPr lang="en-US" dirty="0"/>
              <a:t>. This “natural” base can be used to assign a meaning to a general base </a:t>
            </a:r>
            <a:r>
              <a:rPr lang="en-US" i="1" dirty="0"/>
              <a:t>a</a:t>
            </a:r>
            <a:r>
              <a:rPr lang="en-US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840486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Logarithmic functions to bases other than </a:t>
            </a:r>
            <a:r>
              <a:rPr lang="en-US" i="1" dirty="0"/>
              <a:t>e </a:t>
            </a:r>
            <a:r>
              <a:rPr lang="en-US" dirty="0"/>
              <a:t>can be defined in much the same way as exponential functions to other bases are defined.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" y="2895600"/>
            <a:ext cx="844296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Bases Other than </a:t>
            </a:r>
            <a:r>
              <a:rPr lang="en-US" i="1" dirty="0"/>
              <a:t>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differentiate exponential and logarithmic functions to other bases, you have two options: (1) use the definitions of </a:t>
            </a:r>
            <a:r>
              <a:rPr lang="en-US" i="1" dirty="0"/>
              <a:t>a</a:t>
            </a:r>
            <a:r>
              <a:rPr lang="en-US" i="1" baseline="30000" dirty="0"/>
              <a:t>x</a:t>
            </a:r>
            <a:r>
              <a:rPr lang="en-US" dirty="0"/>
              <a:t> and </a:t>
            </a:r>
            <a:r>
              <a:rPr lang="en-US" dirty="0" err="1"/>
              <a:t>log</a:t>
            </a:r>
            <a:r>
              <a:rPr lang="en-US" i="1" baseline="-25000" dirty="0" err="1"/>
              <a:t>a</a:t>
            </a:r>
            <a:r>
              <a:rPr lang="en-US" i="1" dirty="0"/>
              <a:t> x </a:t>
            </a:r>
            <a:r>
              <a:rPr lang="en-US" dirty="0"/>
              <a:t>and differentiate using the rules for the natural exponential and logarithmic functions, or (2) use the </a:t>
            </a:r>
            <a:r>
              <a:rPr lang="en-US" dirty="0" smtClean="0"/>
              <a:t>differentiation </a:t>
            </a:r>
            <a:r>
              <a:rPr lang="en-US" dirty="0"/>
              <a:t>rules for bases other than </a:t>
            </a:r>
            <a:r>
              <a:rPr lang="en-US" i="1" dirty="0" smtClean="0"/>
              <a:t>e </a:t>
            </a:r>
            <a:r>
              <a:rPr lang="en-IN" dirty="0" smtClean="0"/>
              <a:t>given in the theorem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90010"/>
            <a:ext cx="8389620" cy="266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Bases Other than </a:t>
            </a:r>
            <a:r>
              <a:rPr lang="en-US" i="1" dirty="0"/>
              <a:t>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500" dirty="0"/>
              <a:t>Example 16 – </a:t>
            </a:r>
            <a:r>
              <a:rPr lang="en-US" sz="2500" i="1" dirty="0"/>
              <a:t>Differentiating Functions to Other Bases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 smtClean="0"/>
              <a:t>a. </a:t>
            </a:r>
            <a:r>
              <a:rPr lang="en-US" i="1" dirty="0" smtClean="0"/>
              <a:t>y</a:t>
            </a:r>
            <a:r>
              <a:rPr lang="en-US" sz="800" i="1" dirty="0" smtClean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i="1" dirty="0"/>
              <a:t> </a:t>
            </a:r>
            <a:r>
              <a:rPr lang="en-US" dirty="0"/>
              <a:t>=      [2</a:t>
            </a:r>
            <a:r>
              <a:rPr lang="en-US" i="1" baseline="30000" dirty="0"/>
              <a:t>x</a:t>
            </a:r>
            <a:r>
              <a:rPr lang="en-US" dirty="0"/>
              <a:t>]</a:t>
            </a:r>
          </a:p>
          <a:p>
            <a:pPr marL="0" indent="0"/>
            <a:endParaRPr lang="en-US" dirty="0" smtClean="0"/>
          </a:p>
          <a:p>
            <a:pPr marL="0" indent="0"/>
            <a:endParaRPr lang="en-US" b="1" dirty="0"/>
          </a:p>
          <a:p>
            <a:pPr marL="0" indent="0"/>
            <a:r>
              <a:rPr lang="en-US" b="1" dirty="0"/>
              <a:t>b. </a:t>
            </a:r>
            <a:r>
              <a:rPr lang="en-US" i="1" dirty="0"/>
              <a:t>y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i="1" dirty="0"/>
              <a:t> </a:t>
            </a:r>
            <a:r>
              <a:rPr lang="en-US" dirty="0"/>
              <a:t>=      [2</a:t>
            </a:r>
            <a:r>
              <a:rPr lang="en-US" baseline="30000" dirty="0"/>
              <a:t>3</a:t>
            </a:r>
            <a:r>
              <a:rPr lang="en-US" i="1" baseline="30000" dirty="0"/>
              <a:t>x</a:t>
            </a:r>
            <a:r>
              <a:rPr lang="en-US" dirty="0"/>
              <a:t>]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/>
              <a:t>c.</a:t>
            </a:r>
            <a:r>
              <a:rPr lang="en-US" dirty="0" smtClean="0"/>
              <a:t> 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397125" y="1476828"/>
            <a:ext cx="141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(ln 2)2</a:t>
            </a:r>
            <a:r>
              <a:rPr lang="en-US" sz="2400" i="1" baseline="30000"/>
              <a:t>x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1386114"/>
            <a:ext cx="393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2452914" y="2819400"/>
            <a:ext cx="189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= (</a:t>
            </a:r>
            <a:r>
              <a:rPr lang="en-US" sz="2400" dirty="0" err="1"/>
              <a:t>ln</a:t>
            </a:r>
            <a:r>
              <a:rPr lang="en-US" sz="2400" dirty="0"/>
              <a:t> 2)2</a:t>
            </a:r>
            <a:r>
              <a:rPr lang="en-US" sz="2400" baseline="30000" dirty="0"/>
              <a:t>3</a:t>
            </a:r>
            <a:r>
              <a:rPr lang="en-US" sz="2400" i="1" baseline="30000" dirty="0"/>
              <a:t>x</a:t>
            </a:r>
            <a:r>
              <a:rPr lang="en-US" sz="2400" dirty="0"/>
              <a:t>(3)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4267200" y="2819400"/>
            <a:ext cx="177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= (3 </a:t>
            </a:r>
            <a:r>
              <a:rPr lang="en-US" sz="2400" dirty="0" err="1"/>
              <a:t>ln</a:t>
            </a:r>
            <a:r>
              <a:rPr lang="en-US" sz="2400" dirty="0"/>
              <a:t> 2)2</a:t>
            </a:r>
            <a:r>
              <a:rPr lang="en-US" sz="2400" baseline="30000" dirty="0"/>
              <a:t>3</a:t>
            </a:r>
            <a:r>
              <a:rPr lang="en-US" sz="2400" i="1" baseline="30000" dirty="0"/>
              <a:t>x</a:t>
            </a:r>
          </a:p>
        </p:txBody>
      </p:sp>
      <p:pic>
        <p:nvPicPr>
          <p:cNvPr id="12596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696028"/>
            <a:ext cx="393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886" y="3976914"/>
            <a:ext cx="26050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7587" y="3991428"/>
            <a:ext cx="19288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7275" y="5216525"/>
            <a:ext cx="17367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  <p:bldP spid="125959" grpId="0"/>
      <p:bldP spid="1259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b="1" dirty="0"/>
              <a:t>d</a:t>
            </a:r>
            <a:r>
              <a:rPr lang="en-US" b="1" dirty="0" smtClean="0"/>
              <a:t>. </a:t>
            </a:r>
            <a:r>
              <a:rPr lang="en-US" dirty="0" smtClean="0"/>
              <a:t>After rewriting the function below using logarithmic   properties</a:t>
            </a:r>
          </a:p>
          <a:p>
            <a:pPr marL="347663" indent="-347663"/>
            <a:endParaRPr lang="en-US" b="1" dirty="0" smtClean="0"/>
          </a:p>
          <a:p>
            <a:pPr marL="347663" indent="-347663"/>
            <a:endParaRPr lang="en-US" b="1" dirty="0" smtClean="0"/>
          </a:p>
          <a:p>
            <a:pPr marL="347663" indent="-347663"/>
            <a:endParaRPr lang="en-US" b="1" dirty="0" smtClean="0"/>
          </a:p>
          <a:p>
            <a:pPr marL="347663"/>
            <a:r>
              <a:rPr lang="en-US" dirty="0" smtClean="0"/>
              <a:t>you can apply Theorem 3.15 to find the derivative of the function.</a:t>
            </a:r>
            <a:endParaRPr lang="en-US" b="1" dirty="0"/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514600"/>
            <a:ext cx="1943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590800"/>
            <a:ext cx="30670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450" y="4724400"/>
            <a:ext cx="40957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4691062"/>
            <a:ext cx="3262313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33975" y="5791200"/>
            <a:ext cx="22574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500" dirty="0"/>
              <a:t>Example 16 – </a:t>
            </a:r>
            <a:r>
              <a:rPr lang="en-US" sz="2500" i="1" dirty="0"/>
              <a:t>Differentiating Functions to Other Bases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This section concludes with a summary of the differentiation rules studied so far.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83153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Bases Other than </a:t>
            </a:r>
            <a:r>
              <a:rPr lang="en-US" i="1" dirty="0"/>
              <a:t>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the derivative of a transcendental function </a:t>
            </a:r>
            <a:br>
              <a:rPr lang="en-US" sz="2800" dirty="0" smtClean="0"/>
            </a:br>
            <a:r>
              <a:rPr lang="en-US" sz="2800" dirty="0" smtClean="0"/>
              <a:t>using the Chain Rule.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Find the derivative of a function involving the </a:t>
            </a:r>
            <a:br>
              <a:rPr lang="en-US" sz="2800" dirty="0" smtClean="0"/>
            </a:br>
            <a:r>
              <a:rPr lang="en-US" sz="2800" dirty="0" smtClean="0"/>
              <a:t>natural logarithmic function. </a:t>
            </a:r>
          </a:p>
          <a:p>
            <a:pPr marL="457200" indent="-457200" eaLnBrk="1" hangingPunct="1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Define and differentiate exponential functions </a:t>
            </a:r>
            <a:br>
              <a:rPr lang="en-US" sz="2800" dirty="0" smtClean="0"/>
            </a:br>
            <a:r>
              <a:rPr lang="en-US" sz="2800" dirty="0" smtClean="0"/>
              <a:t>that have bases other than </a:t>
            </a:r>
            <a:r>
              <a:rPr lang="en-US" sz="2800" i="1" dirty="0" smtClean="0"/>
              <a:t>e</a:t>
            </a:r>
            <a:r>
              <a:rPr lang="en-US" sz="2800" dirty="0" smtClean="0"/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5612" y="349249"/>
            <a:ext cx="8311896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 dirty="0">
                <a:solidFill>
                  <a:srgbClr val="FFFFFF"/>
                </a:solidFill>
                <a:latin typeface="Arial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2772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Bases Other than </a:t>
            </a:r>
            <a:r>
              <a:rPr lang="en-US" i="1" dirty="0"/>
              <a:t>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The Chain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Chain Rule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This section has yet to discuss one of the most powerful differentiation rules—the </a:t>
            </a:r>
            <a:r>
              <a:rPr lang="en-US" b="1" dirty="0"/>
              <a:t>Chain Rule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dirty="0"/>
              <a:t>This rule deals with composite functions and adds a surprising versatility to the rules that we have discussed.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For example, compare the </a:t>
            </a:r>
            <a:r>
              <a:rPr lang="en-US" dirty="0" smtClean="0"/>
              <a:t>functions shown below. </a:t>
            </a:r>
            <a:r>
              <a:rPr lang="en-US" dirty="0"/>
              <a:t>Those on the left can be differentiated without the Chain Rule, and those on the right are best differentiated with the Chain Rule.</a:t>
            </a:r>
          </a:p>
          <a:p>
            <a:pPr marL="0" indent="0"/>
            <a:endParaRPr lang="en-US" sz="1200" i="1" dirty="0"/>
          </a:p>
          <a:p>
            <a:pPr marL="0" indent="0"/>
            <a:r>
              <a:rPr lang="en-US" i="1" dirty="0"/>
              <a:t> </a:t>
            </a:r>
            <a:r>
              <a:rPr lang="en-US" b="1" dirty="0"/>
              <a:t>Without the Chain Rule                With the Chain Rule</a:t>
            </a:r>
          </a:p>
          <a:p>
            <a:pPr marL="0" indent="0"/>
            <a:endParaRPr lang="en-US" sz="1200" i="1" dirty="0"/>
          </a:p>
          <a:p>
            <a:pPr marL="0" indent="0"/>
            <a:r>
              <a:rPr lang="en-US" i="1" dirty="0"/>
              <a:t>              y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                                </a:t>
            </a:r>
            <a:r>
              <a:rPr lang="en-US" i="1" dirty="0"/>
              <a:t>y</a:t>
            </a:r>
            <a:r>
              <a:rPr lang="en-US" dirty="0"/>
              <a:t> =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i="1" dirty="0"/>
              <a:t>              y </a:t>
            </a:r>
            <a:r>
              <a:rPr lang="en-US" dirty="0"/>
              <a:t>= sin </a:t>
            </a:r>
            <a:r>
              <a:rPr lang="en-US" i="1" dirty="0"/>
              <a:t>x                                  y </a:t>
            </a:r>
            <a:r>
              <a:rPr lang="en-US" dirty="0"/>
              <a:t>= sin 6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pPr marL="0" indent="0"/>
            <a:endParaRPr lang="en-US" sz="1200" dirty="0"/>
          </a:p>
          <a:p>
            <a:pPr marL="0" indent="0"/>
            <a:r>
              <a:rPr lang="en-US" i="1" dirty="0"/>
              <a:t>              y </a:t>
            </a:r>
            <a:r>
              <a:rPr lang="en-US" dirty="0"/>
              <a:t>= 3</a:t>
            </a:r>
            <a:r>
              <a:rPr lang="en-US" i="1" dirty="0"/>
              <a:t>x </a:t>
            </a:r>
            <a:r>
              <a:rPr lang="en-US" dirty="0"/>
              <a:t>+ 2                               </a:t>
            </a:r>
            <a:r>
              <a:rPr lang="en-US" i="1" dirty="0"/>
              <a:t>y </a:t>
            </a:r>
            <a:r>
              <a:rPr lang="en-US" dirty="0"/>
              <a:t>= (3</a:t>
            </a:r>
            <a:r>
              <a:rPr lang="en-US" i="1" dirty="0"/>
              <a:t>x </a:t>
            </a:r>
            <a:r>
              <a:rPr lang="en-US" dirty="0"/>
              <a:t>+ 2)</a:t>
            </a:r>
            <a:r>
              <a:rPr lang="en-US" baseline="30000" dirty="0"/>
              <a:t>5</a:t>
            </a:r>
            <a:endParaRPr lang="en-US" dirty="0"/>
          </a:p>
          <a:p>
            <a:pPr marL="0" indent="0"/>
            <a:endParaRPr lang="en-US" sz="1200" dirty="0"/>
          </a:p>
          <a:p>
            <a:pPr marL="0" indent="0"/>
            <a:r>
              <a:rPr lang="en-US" i="1" dirty="0"/>
              <a:t>              y </a:t>
            </a:r>
            <a:r>
              <a:rPr lang="en-US" dirty="0"/>
              <a:t>= </a:t>
            </a:r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i="1" dirty="0"/>
              <a:t> </a:t>
            </a:r>
            <a:r>
              <a:rPr lang="en-US" dirty="0"/>
              <a:t>+ tan </a:t>
            </a:r>
            <a:r>
              <a:rPr lang="en-US" i="1" dirty="0"/>
              <a:t>x                          y </a:t>
            </a:r>
            <a:r>
              <a:rPr lang="en-US" dirty="0"/>
              <a:t>= </a:t>
            </a:r>
            <a:r>
              <a:rPr lang="en-US" i="1" dirty="0"/>
              <a:t>e</a:t>
            </a:r>
            <a:r>
              <a:rPr lang="en-US" baseline="30000" dirty="0"/>
              <a:t>5</a:t>
            </a:r>
            <a:r>
              <a:rPr lang="en-US" i="1" baseline="30000" dirty="0"/>
              <a:t>x</a:t>
            </a:r>
            <a:r>
              <a:rPr lang="en-US" i="1" dirty="0"/>
              <a:t> </a:t>
            </a:r>
            <a:r>
              <a:rPr lang="en-US" dirty="0"/>
              <a:t>+ tan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388" y="3944937"/>
            <a:ext cx="1096962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Chain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Basically, the Chain Rule states that if </a:t>
            </a:r>
            <a:r>
              <a:rPr lang="en-US" i="1" dirty="0"/>
              <a:t>y</a:t>
            </a:r>
            <a:r>
              <a:rPr lang="en-US" dirty="0"/>
              <a:t> changes 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/>
              <a:t>du</a:t>
            </a:r>
            <a:r>
              <a:rPr lang="en-US" dirty="0"/>
              <a:t> </a:t>
            </a:r>
          </a:p>
          <a:p>
            <a:pPr marL="0" indent="0"/>
            <a:r>
              <a:rPr lang="en-US" dirty="0"/>
              <a:t>times as fast as </a:t>
            </a:r>
            <a:r>
              <a:rPr lang="en-US" i="1" dirty="0"/>
              <a:t>u</a:t>
            </a:r>
            <a:r>
              <a:rPr lang="en-US" dirty="0"/>
              <a:t>, and </a:t>
            </a:r>
            <a:r>
              <a:rPr lang="en-US" i="1" dirty="0"/>
              <a:t>u</a:t>
            </a:r>
            <a:r>
              <a:rPr lang="en-US" dirty="0"/>
              <a:t> changes </a:t>
            </a:r>
            <a:r>
              <a:rPr lang="en-US" i="1" dirty="0"/>
              <a:t>du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 times as fast as </a:t>
            </a:r>
            <a:r>
              <a:rPr lang="en-US" i="1" dirty="0"/>
              <a:t>x</a:t>
            </a:r>
            <a:r>
              <a:rPr lang="en-US" dirty="0"/>
              <a:t>, </a:t>
            </a:r>
          </a:p>
          <a:p>
            <a:pPr marL="0" indent="0"/>
            <a:r>
              <a:rPr lang="en-US" dirty="0"/>
              <a:t>then </a:t>
            </a:r>
            <a:r>
              <a:rPr lang="en-US" i="1" dirty="0"/>
              <a:t>y</a:t>
            </a:r>
            <a:r>
              <a:rPr lang="en-US" dirty="0"/>
              <a:t> changes (</a:t>
            </a:r>
            <a:r>
              <a:rPr lang="en-US" i="1" dirty="0" err="1"/>
              <a:t>dy</a:t>
            </a:r>
            <a:r>
              <a:rPr lang="en-US" dirty="0"/>
              <a:t>/</a:t>
            </a:r>
            <a:r>
              <a:rPr lang="en-US" i="1" dirty="0"/>
              <a:t>du</a:t>
            </a:r>
            <a:r>
              <a:rPr lang="en-US" dirty="0"/>
              <a:t>)(</a:t>
            </a:r>
            <a:r>
              <a:rPr lang="en-US" i="1" dirty="0"/>
              <a:t>du</a:t>
            </a:r>
            <a:r>
              <a:rPr lang="en-US" dirty="0"/>
              <a:t>/</a:t>
            </a:r>
            <a:r>
              <a:rPr lang="en-US" i="1" dirty="0" err="1"/>
              <a:t>dx</a:t>
            </a:r>
            <a:r>
              <a:rPr lang="en-US" dirty="0"/>
              <a:t>) times as fast as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/>
              <a:t>The Chain Rule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2600" dirty="0"/>
              <a:t>Example 1 – </a:t>
            </a:r>
            <a:r>
              <a:rPr lang="en-US" sz="2600" i="1" dirty="0"/>
              <a:t>The Derivative of a Composite Function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gears is constructed so that the second and third gears are on the same axle (see Figure 3.24).</a:t>
            </a:r>
            <a:endParaRPr lang="en-US" dirty="0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262313" y="5324475"/>
            <a:ext cx="28336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Axle 1: </a:t>
            </a:r>
            <a:r>
              <a:rPr lang="en-US" sz="1400" i="1"/>
              <a:t>y</a:t>
            </a:r>
            <a:r>
              <a:rPr lang="en-US" sz="1400"/>
              <a:t> revolutions per minute</a:t>
            </a:r>
          </a:p>
          <a:p>
            <a:r>
              <a:rPr lang="en-US" sz="1400"/>
              <a:t>Axle 2: </a:t>
            </a:r>
            <a:r>
              <a:rPr lang="en-US" sz="1400" i="1"/>
              <a:t>u</a:t>
            </a:r>
            <a:r>
              <a:rPr lang="en-US" sz="1400"/>
              <a:t> revolutions per minute</a:t>
            </a:r>
          </a:p>
          <a:p>
            <a:r>
              <a:rPr lang="en-US" sz="1400"/>
              <a:t>Axle 3: </a:t>
            </a:r>
            <a:r>
              <a:rPr lang="en-US" sz="1400" i="1"/>
              <a:t>x</a:t>
            </a:r>
            <a:r>
              <a:rPr lang="en-US" sz="1400"/>
              <a:t> revolutions per minute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4062987" y="6076950"/>
            <a:ext cx="9973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</a:t>
            </a:r>
            <a:r>
              <a:rPr lang="en-US" sz="1200" b="1" dirty="0" smtClean="0"/>
              <a:t>3.24</a:t>
            </a:r>
            <a:endParaRPr lang="en-US" sz="1200" b="1" dirty="0"/>
          </a:p>
        </p:txBody>
      </p:sp>
      <p:pic>
        <p:nvPicPr>
          <p:cNvPr id="94216" name="Picture 8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2263" y="2368550"/>
            <a:ext cx="3219450" cy="28892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cbf3042-b1a0-42e4-a5cb-d755198f9e1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ppt9DC9.tmp</Template>
  <TotalTime>1846</TotalTime>
  <Words>1201</Words>
  <Application>Microsoft Office PowerPoint</Application>
  <PresentationFormat>On-screen Show (4:3)</PresentationFormat>
  <Paragraphs>235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sample</vt:lpstr>
      <vt:lpstr>Slide 1</vt:lpstr>
      <vt:lpstr>Slide 2</vt:lpstr>
      <vt:lpstr>Slide 3</vt:lpstr>
      <vt:lpstr>Slide 4</vt:lpstr>
      <vt:lpstr>Slide 5</vt:lpstr>
      <vt:lpstr>The Chain Rule</vt:lpstr>
      <vt:lpstr>The Chain Rule</vt:lpstr>
      <vt:lpstr>The Chain Rule</vt:lpstr>
      <vt:lpstr>Example 1 – The Derivative of a Composite Function</vt:lpstr>
      <vt:lpstr>Example 1 – The Derivative of a Composite Function</vt:lpstr>
      <vt:lpstr>Example 1 – Solution</vt:lpstr>
      <vt:lpstr>Example 1 – Solution</vt:lpstr>
      <vt:lpstr>The Chain Rule</vt:lpstr>
      <vt:lpstr>The Chain Rule</vt:lpstr>
      <vt:lpstr>Slide 15</vt:lpstr>
      <vt:lpstr>The General Power Rule</vt:lpstr>
      <vt:lpstr>Example 4 – Applying the General Power Rule</vt:lpstr>
      <vt:lpstr>Slide 18</vt:lpstr>
      <vt:lpstr>Simplifying Derivatives</vt:lpstr>
      <vt:lpstr>Example 7 – Simplifying by Factoring Out the Least Powers</vt:lpstr>
      <vt:lpstr>Example 7 – Solution</vt:lpstr>
      <vt:lpstr>Slide 22</vt:lpstr>
      <vt:lpstr>Transcendental Functions and the Chain Rule</vt:lpstr>
      <vt:lpstr>Transcendental Functions and the Chain Rule</vt:lpstr>
      <vt:lpstr>Example 10 – The Chain Rule and Transcendental Functions</vt:lpstr>
      <vt:lpstr>Example 10 – The Chain Rule and Transcendental Functions</vt:lpstr>
      <vt:lpstr>Slide 27</vt:lpstr>
      <vt:lpstr>The Derivative of the Natural Logarithmic Function</vt:lpstr>
      <vt:lpstr>The Derivative of the Natural Logarithmic Function</vt:lpstr>
      <vt:lpstr>Example 13 – Differentiation of Logarithmic Functions</vt:lpstr>
      <vt:lpstr>Example 13 – Differentiation of Logarithmic Functions</vt:lpstr>
      <vt:lpstr>The Derivative of the Natural Logarithmic Function</vt:lpstr>
      <vt:lpstr>Slide 33</vt:lpstr>
      <vt:lpstr>Bases Other than e</vt:lpstr>
      <vt:lpstr>Bases Other than e</vt:lpstr>
      <vt:lpstr>Bases Other than e</vt:lpstr>
      <vt:lpstr>Example 16 – Differentiating Functions to Other Bases</vt:lpstr>
      <vt:lpstr>Example 16 – Differentiating Functions to Other Bases</vt:lpstr>
      <vt:lpstr>Bases Other than e</vt:lpstr>
      <vt:lpstr>Bases Other than 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433</cp:revision>
  <dcterms:created xsi:type="dcterms:W3CDTF">2008-11-21T04:28:28Z</dcterms:created>
  <dcterms:modified xsi:type="dcterms:W3CDTF">2013-11-13T06:04:26Z</dcterms:modified>
</cp:coreProperties>
</file>