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9"/>
  </p:notesMasterIdLst>
  <p:sldIdLst>
    <p:sldId id="296" r:id="rId2"/>
    <p:sldId id="293" r:id="rId3"/>
    <p:sldId id="294" r:id="rId4"/>
    <p:sldId id="295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7" r:id="rId13"/>
    <p:sldId id="278" r:id="rId14"/>
    <p:sldId id="279" r:id="rId15"/>
    <p:sldId id="280" r:id="rId16"/>
    <p:sldId id="281" r:id="rId17"/>
    <p:sldId id="277" r:id="rId18"/>
    <p:sldId id="282" r:id="rId19"/>
    <p:sldId id="298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921"/>
    <a:srgbClr val="CC0066"/>
    <a:srgbClr val="FF0066"/>
    <a:srgbClr val="FF3399"/>
    <a:srgbClr val="CC0099"/>
    <a:srgbClr val="009BAE"/>
    <a:srgbClr val="0099AC"/>
    <a:srgbClr val="007DBC"/>
    <a:srgbClr val="E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3" autoAdjust="0"/>
    <p:restoredTop sz="93342" autoAdjust="0"/>
  </p:normalViewPr>
  <p:slideViewPr>
    <p:cSldViewPr>
      <p:cViewPr>
        <p:scale>
          <a:sx n="81" d="100"/>
          <a:sy n="81" d="100"/>
        </p:scale>
        <p:origin x="-894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806CDD-B3F3-4B57-9540-DAB12614E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1D981-FDAD-4B47-91EA-131913492CB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7E92A-C281-4472-8843-46135CB7B393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0D85D-E3E3-4977-9ABE-2D73B465C96C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0D85D-E3E3-4977-9ABE-2D73B465C96C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0D85D-E3E3-4977-9ABE-2D73B465C96C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60" y="152400"/>
            <a:ext cx="87630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9738" y="168275"/>
            <a:ext cx="8247062" cy="6384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F82E78D-5B83-47B1-BFB4-9C22FC94D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0A207-8529-4989-B292-9CB71DD43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225425" y="368300"/>
            <a:ext cx="8839200" cy="727075"/>
          </a:xfrm>
          <a:prstGeom prst="roundRect">
            <a:avLst/>
          </a:prstGeom>
          <a:solidFill>
            <a:srgbClr val="F51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6D0B52C-26A8-4F0A-A48E-05F27E7FB681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363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rgbClr val="F51F36"/>
          </a:solidFill>
          <a:ln>
            <a:noFill/>
          </a:ln>
          <a:scene3d>
            <a:camera prst="orthographicFront"/>
            <a:lightRig rig="balanced" dir="t"/>
          </a:scene3d>
          <a:sp3d contourW="12700" prstMaterial="dkEdge">
            <a:bevelT/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51F36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47625" y="57150"/>
            <a:ext cx="9048750" cy="6210300"/>
          </a:xfrm>
          <a:prstGeom prst="round2Diag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Copyright © Cengage Learning. All rights reserved.</a:t>
            </a:r>
            <a:r>
              <a:rPr lang="en-US"/>
              <a:t> </a:t>
            </a:r>
          </a:p>
        </p:txBody>
      </p:sp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989013" y="-12700"/>
            <a:ext cx="53657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>
                <a:solidFill>
                  <a:srgbClr val="D71921"/>
                </a:solidFill>
              </a:rPr>
              <a:t>2</a:t>
            </a:r>
          </a:p>
        </p:txBody>
      </p:sp>
      <p:sp>
        <p:nvSpPr>
          <p:cNvPr id="4104" name="TextBox 7"/>
          <p:cNvSpPr txBox="1">
            <a:spLocks noChangeArrowheads="1"/>
          </p:cNvSpPr>
          <p:nvPr/>
        </p:nvSpPr>
        <p:spPr bwMode="auto">
          <a:xfrm>
            <a:off x="1827213" y="249238"/>
            <a:ext cx="7086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/>
              <a:t>Limits and Their Properties</a:t>
            </a:r>
            <a:endParaRPr lang="en-US" sz="4000" b="1" dirty="0">
              <a:solidFill>
                <a:srgbClr val="807296"/>
              </a:solidFill>
            </a:endParaRPr>
          </a:p>
        </p:txBody>
      </p:sp>
      <p:pic>
        <p:nvPicPr>
          <p:cNvPr id="4105" name="Picture 14" descr="Picture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1195388"/>
            <a:ext cx="84582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Example 1 – </a:t>
            </a:r>
            <a:r>
              <a:rPr lang="en-US" i="1" dirty="0" smtClean="0"/>
              <a:t>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From the results shown in the table, you can estimate the limit to be 2. This limit is reinforced by the graph of </a:t>
            </a:r>
            <a:r>
              <a:rPr lang="en-US" i="1" dirty="0" smtClean="0"/>
              <a:t>f            </a:t>
            </a:r>
            <a:r>
              <a:rPr lang="en-US" dirty="0" smtClean="0"/>
              <a:t>(see Figure 2.6).</a:t>
            </a:r>
          </a:p>
        </p:txBody>
      </p:sp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2643188" y="5962650"/>
            <a:ext cx="3233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 limit of </a:t>
            </a:r>
            <a:r>
              <a:rPr lang="en-US" sz="1400" i="1"/>
              <a:t>f</a:t>
            </a:r>
            <a:r>
              <a:rPr lang="en-US" sz="200" i="1"/>
              <a:t> </a:t>
            </a:r>
            <a:r>
              <a:rPr lang="en-US" sz="1400"/>
              <a:t>(</a:t>
            </a:r>
            <a:r>
              <a:rPr lang="en-US" sz="1400" i="1"/>
              <a:t>x</a:t>
            </a:r>
            <a:r>
              <a:rPr lang="en-US" sz="1400"/>
              <a:t>) as </a:t>
            </a:r>
            <a:r>
              <a:rPr lang="en-US" sz="1400" i="1"/>
              <a:t>x</a:t>
            </a:r>
            <a:r>
              <a:rPr lang="en-US" sz="1400"/>
              <a:t> approaches 0 is 2.</a:t>
            </a: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3690938" y="6249988"/>
            <a:ext cx="904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2.6</a:t>
            </a: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</a:rPr>
              <a:t>cont’d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590800"/>
            <a:ext cx="3219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An Introduction to Limits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In Example 1, note that the function is undefined at </a:t>
            </a:r>
            <a:r>
              <a:rPr lang="en-US" i="1" dirty="0" smtClean="0"/>
              <a:t>x</a:t>
            </a:r>
            <a:r>
              <a:rPr lang="en-US" dirty="0" smtClean="0"/>
              <a:t> = 0 and yet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appears to be approaching a limit as </a:t>
            </a:r>
            <a:r>
              <a:rPr lang="en-US" i="1" dirty="0" smtClean="0"/>
              <a:t>x </a:t>
            </a:r>
            <a:r>
              <a:rPr lang="en-US" dirty="0" smtClean="0"/>
              <a:t>approaches 0.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This often happens, and it is important to realize that </a:t>
            </a:r>
            <a:r>
              <a:rPr lang="en-US" i="1" dirty="0" smtClean="0"/>
              <a:t>the existence or nonexistence of 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i="1" dirty="0" smtClean="0"/>
              <a:t>at x </a:t>
            </a:r>
            <a:r>
              <a:rPr lang="en-US" dirty="0" smtClean="0"/>
              <a:t>=</a:t>
            </a:r>
            <a:r>
              <a:rPr lang="en-US" i="1" dirty="0" smtClean="0"/>
              <a:t> c has no bearing on the existence of the limit of 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as x approaches c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Limits That Fail to Exist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100" dirty="0" smtClean="0"/>
              <a:t>Example 3 – </a:t>
            </a:r>
            <a:r>
              <a:rPr lang="en-US" sz="3100" i="1" dirty="0" smtClean="0"/>
              <a:t>Different Right and Left Behavior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z="1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Show that the limit              does not exist.</a:t>
            </a: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2775" y="1324428"/>
            <a:ext cx="950913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Example 3 – </a:t>
            </a:r>
            <a:r>
              <a:rPr lang="en-US" i="1" dirty="0" smtClean="0"/>
              <a:t>Solution</a:t>
            </a:r>
            <a:r>
              <a:rPr lang="en-US" sz="2100" i="1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Consider the graph of the function </a:t>
            </a:r>
            <a:r>
              <a:rPr lang="en-US" i="1" dirty="0" smtClean="0"/>
              <a:t> 	</a:t>
            </a:r>
          </a:p>
          <a:p>
            <a:endParaRPr lang="en-US" sz="1200" dirty="0" smtClean="0"/>
          </a:p>
          <a:p>
            <a:r>
              <a:rPr lang="en-US" dirty="0" smtClean="0"/>
              <a:t>In Figure 2.8 and from the definition of absolute value,</a:t>
            </a:r>
          </a:p>
          <a:p>
            <a:r>
              <a:rPr lang="en-US" i="1" dirty="0" smtClean="0"/>
              <a:t>  </a:t>
            </a:r>
          </a:p>
          <a:p>
            <a:pPr>
              <a:buFont typeface="Arial" charset="0"/>
              <a:buNone/>
            </a:pPr>
            <a:r>
              <a:rPr lang="en-US" i="1" dirty="0" smtClean="0"/>
              <a:t>         </a:t>
            </a:r>
            <a:r>
              <a:rPr lang="en-US" sz="1200" i="1" dirty="0" smtClean="0"/>
              <a:t> </a:t>
            </a:r>
            <a:r>
              <a:rPr lang="en-US" i="1" dirty="0" smtClean="0"/>
              <a:t>      x</a:t>
            </a:r>
            <a:r>
              <a:rPr lang="en-US" dirty="0" smtClean="0"/>
              <a:t>,  if </a:t>
            </a:r>
            <a:r>
              <a:rPr lang="en-US" i="1" dirty="0" smtClean="0"/>
              <a:t>x </a:t>
            </a:r>
            <a:r>
              <a:rPr lang="en-US" b="1" dirty="0" smtClean="0">
                <a:sym typeface="Symbol" pitchFamily="18" charset="2"/>
              </a:rPr>
              <a:t></a:t>
            </a:r>
            <a:r>
              <a:rPr lang="en-US" b="1" dirty="0" smtClean="0"/>
              <a:t> </a:t>
            </a:r>
            <a:r>
              <a:rPr lang="en-US" dirty="0" smtClean="0"/>
              <a:t>0</a:t>
            </a:r>
          </a:p>
          <a:p>
            <a:pPr>
              <a:buFont typeface="Arial" charset="0"/>
              <a:buNone/>
            </a:pPr>
            <a:r>
              <a:rPr lang="en-US" sz="500" dirty="0" smtClean="0"/>
              <a:t> </a:t>
            </a:r>
            <a:endParaRPr lang="en-US" sz="1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             </a:t>
            </a:r>
            <a:r>
              <a:rPr lang="en-US" sz="1200" dirty="0" smtClean="0"/>
              <a:t> </a:t>
            </a:r>
            <a:r>
              <a:rPr lang="en-US" dirty="0" smtClean="0"/>
              <a:t>–</a:t>
            </a:r>
            <a:r>
              <a:rPr lang="en-US" i="1" dirty="0" smtClean="0"/>
              <a:t>x</a:t>
            </a:r>
            <a:r>
              <a:rPr lang="en-US" dirty="0" smtClean="0"/>
              <a:t>,  if </a:t>
            </a:r>
            <a:r>
              <a:rPr lang="en-US" i="1" dirty="0" smtClean="0"/>
              <a:t>x </a:t>
            </a:r>
            <a:r>
              <a:rPr lang="en-US" dirty="0" smtClean="0">
                <a:sym typeface="Symbol" pitchFamily="18" charset="2"/>
              </a:rPr>
              <a:t>&lt;</a:t>
            </a:r>
            <a:r>
              <a:rPr lang="en-US" dirty="0" smtClean="0"/>
              <a:t> 0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you can see that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i="1" dirty="0" smtClean="0"/>
              <a:t>                </a:t>
            </a:r>
            <a:r>
              <a:rPr lang="en-US" dirty="0" smtClean="0"/>
              <a:t>1,  if </a:t>
            </a:r>
            <a:r>
              <a:rPr lang="en-US" i="1" dirty="0" smtClean="0"/>
              <a:t>x </a:t>
            </a:r>
            <a:r>
              <a:rPr lang="en-US" dirty="0" smtClean="0">
                <a:sym typeface="Symbol" pitchFamily="18" charset="2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0</a:t>
            </a:r>
          </a:p>
          <a:p>
            <a:pPr>
              <a:buFont typeface="Arial" charset="0"/>
              <a:buNone/>
            </a:pPr>
            <a:r>
              <a:rPr lang="en-US" sz="500" dirty="0" smtClean="0"/>
              <a:t>                                                                                                                                            </a:t>
            </a:r>
            <a:endParaRPr lang="en-US" sz="1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             </a:t>
            </a:r>
            <a:r>
              <a:rPr lang="en-US" sz="1200" dirty="0" smtClean="0"/>
              <a:t>  </a:t>
            </a:r>
            <a:r>
              <a:rPr lang="en-US" dirty="0" smtClean="0"/>
              <a:t>–1,  if </a:t>
            </a:r>
            <a:r>
              <a:rPr lang="en-US" i="1" dirty="0" smtClean="0"/>
              <a:t>x </a:t>
            </a:r>
            <a:r>
              <a:rPr lang="en-US" dirty="0" smtClean="0">
                <a:sym typeface="Symbol" pitchFamily="18" charset="2"/>
              </a:rPr>
              <a:t>&lt;</a:t>
            </a:r>
            <a:r>
              <a:rPr lang="en-US" dirty="0" smtClean="0"/>
              <a:t> 0</a:t>
            </a:r>
          </a:p>
        </p:txBody>
      </p:sp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6191250" y="5897562"/>
            <a:ext cx="1870075" cy="350838"/>
            <a:chOff x="3552" y="3641"/>
            <a:chExt cx="1178" cy="221"/>
          </a:xfrm>
        </p:grpSpPr>
        <p:pic>
          <p:nvPicPr>
            <p:cNvPr id="20495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2" y="3648"/>
              <a:ext cx="38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3894" y="3641"/>
              <a:ext cx="8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does not exist.</a:t>
              </a:r>
            </a:p>
          </p:txBody>
        </p:sp>
      </p:grp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6604000" y="6248400"/>
            <a:ext cx="904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Figure 2.8</a:t>
            </a:r>
          </a:p>
        </p:txBody>
      </p:sp>
      <p:pic>
        <p:nvPicPr>
          <p:cNvPr id="20487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938" y="3048000"/>
            <a:ext cx="209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542925" y="3303885"/>
            <a:ext cx="821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|</a:t>
            </a:r>
            <a:r>
              <a:rPr lang="en-US" sz="800" dirty="0" smtClean="0"/>
              <a:t> </a:t>
            </a:r>
            <a:r>
              <a:rPr lang="en-US" sz="2400" i="1" dirty="0"/>
              <a:t>x</a:t>
            </a:r>
            <a:r>
              <a:rPr lang="en-US" sz="800" i="1" dirty="0"/>
              <a:t> </a:t>
            </a:r>
            <a:r>
              <a:rPr lang="en-US" sz="2400" dirty="0"/>
              <a:t>| =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581400" y="3200400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D008C"/>
                </a:solidFill>
              </a:rPr>
              <a:t>Definition of </a:t>
            </a:r>
          </a:p>
          <a:p>
            <a:r>
              <a:rPr lang="en-US" dirty="0">
                <a:solidFill>
                  <a:srgbClr val="ED008C"/>
                </a:solidFill>
              </a:rPr>
              <a:t>absolute value</a:t>
            </a:r>
          </a:p>
        </p:txBody>
      </p:sp>
      <p:grpSp>
        <p:nvGrpSpPr>
          <p:cNvPr id="20490" name="Group 25"/>
          <p:cNvGrpSpPr>
            <a:grpSpLocks/>
          </p:cNvGrpSpPr>
          <p:nvPr/>
        </p:nvGrpSpPr>
        <p:grpSpPr bwMode="auto">
          <a:xfrm>
            <a:off x="601663" y="5320394"/>
            <a:ext cx="2879725" cy="946150"/>
            <a:chOff x="379" y="3091"/>
            <a:chExt cx="1814" cy="596"/>
          </a:xfrm>
        </p:grpSpPr>
        <p:pic>
          <p:nvPicPr>
            <p:cNvPr id="20491" name="Picture 2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9" y="3112"/>
              <a:ext cx="305" cy="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2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7" y="3091"/>
              <a:ext cx="13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3" name="Rectangle 23"/>
            <p:cNvSpPr>
              <a:spLocks noChangeArrowheads="1"/>
            </p:cNvSpPr>
            <p:nvPr/>
          </p:nvSpPr>
          <p:spPr bwMode="auto">
            <a:xfrm>
              <a:off x="693" y="324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=</a:t>
              </a:r>
            </a:p>
          </p:txBody>
        </p:sp>
        <p:sp>
          <p:nvSpPr>
            <p:cNvPr id="20494" name="Rectangle 24"/>
            <p:cNvSpPr>
              <a:spLocks noChangeArrowheads="1"/>
            </p:cNvSpPr>
            <p:nvPr/>
          </p:nvSpPr>
          <p:spPr bwMode="auto">
            <a:xfrm>
              <a:off x="2024" y="329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96114" y="1324428"/>
            <a:ext cx="1217295" cy="63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2784157"/>
            <a:ext cx="3077051" cy="30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no matter how close </a:t>
            </a:r>
            <a:r>
              <a:rPr lang="en-US" i="1" dirty="0" smtClean="0"/>
              <a:t>x</a:t>
            </a:r>
            <a:r>
              <a:rPr lang="en-US" dirty="0" smtClean="0"/>
              <a:t> gets to 0, there will be both positive and negative </a:t>
            </a:r>
            <a:r>
              <a:rPr lang="en-US" i="1" dirty="0" smtClean="0"/>
              <a:t>x</a:t>
            </a:r>
            <a:r>
              <a:rPr lang="en-US" dirty="0" smtClean="0"/>
              <a:t>-values that yield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1 or </a:t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–1. </a:t>
            </a:r>
          </a:p>
          <a:p>
            <a:pPr>
              <a:buFont typeface="Arial" charset="0"/>
              <a:buNone/>
            </a:pPr>
            <a:endParaRPr lang="en-US" sz="18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Specifically, if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/>
              <a:t> (the lowercase Greek letter </a:t>
            </a:r>
            <a:r>
              <a:rPr lang="en-US" i="1" dirty="0" smtClean="0"/>
              <a:t>delta</a:t>
            </a:r>
            <a:r>
              <a:rPr lang="en-US" dirty="0" smtClean="0"/>
              <a:t>) is a positive number, then for </a:t>
            </a:r>
            <a:r>
              <a:rPr lang="en-US" i="1" dirty="0" smtClean="0"/>
              <a:t>x</a:t>
            </a:r>
            <a:r>
              <a:rPr lang="en-US" dirty="0" smtClean="0"/>
              <a:t>-values satisfying the inequality 0 &lt; |</a:t>
            </a:r>
            <a:r>
              <a:rPr lang="en-US" sz="800" dirty="0" smtClean="0"/>
              <a:t> </a:t>
            </a:r>
            <a:r>
              <a:rPr lang="en-US" i="1" dirty="0" smtClean="0"/>
              <a:t>x</a:t>
            </a:r>
            <a:r>
              <a:rPr lang="en-US" sz="800" i="1" dirty="0" smtClean="0"/>
              <a:t> </a:t>
            </a:r>
            <a:r>
              <a:rPr lang="en-US" dirty="0" smtClean="0"/>
              <a:t>| &lt;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>
                <a:sym typeface="Symbol" pitchFamily="18" charset="2"/>
              </a:rPr>
              <a:t>,</a:t>
            </a:r>
            <a:r>
              <a:rPr lang="en-US" dirty="0" smtClean="0"/>
              <a:t> you can classify the values of |</a:t>
            </a:r>
            <a:r>
              <a:rPr lang="en-US" sz="800" dirty="0" smtClean="0"/>
              <a:t> </a:t>
            </a:r>
            <a:r>
              <a:rPr lang="en-US" i="1" dirty="0" smtClean="0"/>
              <a:t>x</a:t>
            </a:r>
            <a:r>
              <a:rPr lang="en-US" sz="800" i="1" dirty="0" smtClean="0"/>
              <a:t> </a:t>
            </a:r>
            <a:r>
              <a:rPr lang="en-US" dirty="0" smtClean="0"/>
              <a:t>|/</a:t>
            </a:r>
            <a:r>
              <a:rPr lang="en-US" i="1" dirty="0" smtClean="0"/>
              <a:t>x</a:t>
            </a:r>
            <a:r>
              <a:rPr lang="en-US" dirty="0" smtClean="0"/>
              <a:t> as follows.</a:t>
            </a:r>
          </a:p>
        </p:txBody>
      </p:sp>
      <p:sp>
        <p:nvSpPr>
          <p:cNvPr id="21509" name="Text Box 16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80096"/>
            <a:ext cx="5224939" cy="17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Example 3 – </a:t>
            </a:r>
            <a:r>
              <a:rPr lang="en-US" i="1" dirty="0" smtClean="0"/>
              <a:t>Solution</a:t>
            </a:r>
            <a:r>
              <a:rPr lang="en-US" sz="2100" i="1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Because |</a:t>
            </a:r>
            <a:r>
              <a:rPr lang="en-US" sz="800" dirty="0" smtClean="0"/>
              <a:t> </a:t>
            </a:r>
            <a:r>
              <a:rPr lang="en-US" i="1" dirty="0" smtClean="0"/>
              <a:t>x</a:t>
            </a:r>
            <a:r>
              <a:rPr lang="en-US" sz="800" i="1" dirty="0" smtClean="0"/>
              <a:t> </a:t>
            </a:r>
            <a:r>
              <a:rPr lang="en-US" dirty="0" smtClean="0"/>
              <a:t>|/</a:t>
            </a:r>
            <a:r>
              <a:rPr lang="en-US" i="1" dirty="0" smtClean="0"/>
              <a:t>x </a:t>
            </a:r>
            <a:r>
              <a:rPr lang="en-US" dirty="0" smtClean="0"/>
              <a:t>approaches a different number from the right </a:t>
            </a:r>
          </a:p>
          <a:p>
            <a:pPr>
              <a:buFont typeface="Arial" charset="0"/>
              <a:buNone/>
            </a:pPr>
            <a:r>
              <a:rPr lang="en-US" dirty="0" smtClean="0"/>
              <a:t>side of 0 than it approaches from the left side, the limit </a:t>
            </a:r>
          </a:p>
          <a:p>
            <a:pPr>
              <a:buFont typeface="Arial" charset="0"/>
              <a:buNone/>
            </a:pPr>
            <a:r>
              <a:rPr lang="en-US" dirty="0" smtClean="0"/>
              <a:t>                does not exist.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2358570"/>
            <a:ext cx="12890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Example 3 – </a:t>
            </a:r>
            <a:r>
              <a:rPr lang="en-US" i="1" dirty="0" smtClean="0"/>
              <a:t>Solution</a:t>
            </a:r>
            <a:r>
              <a:rPr lang="en-US" sz="2100" i="1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Limits That Fail to Exist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sz="1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There are many other interesting functions that have unusual limit behavior. </a:t>
            </a:r>
            <a:endParaRPr lang="en-US" i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" y="1447800"/>
            <a:ext cx="8290560" cy="236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An often cited one is the </a:t>
            </a:r>
            <a:r>
              <a:rPr lang="en-US" i="1" dirty="0" err="1" smtClean="0"/>
              <a:t>Dirichlet</a:t>
            </a:r>
            <a:r>
              <a:rPr lang="en-US" i="1" dirty="0" smtClean="0"/>
              <a:t> function</a:t>
            </a:r>
            <a:r>
              <a:rPr lang="en-US" dirty="0" smtClean="0"/>
              <a:t>.</a:t>
            </a:r>
          </a:p>
          <a:p>
            <a:pPr>
              <a:buFont typeface="Arial" charset="0"/>
              <a:buNone/>
            </a:pPr>
            <a:endParaRPr lang="en-US" i="1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0, if </a:t>
            </a:r>
            <a:r>
              <a:rPr lang="en-US" i="1" dirty="0" smtClean="0"/>
              <a:t>x </a:t>
            </a:r>
            <a:r>
              <a:rPr lang="en-US" dirty="0" smtClean="0"/>
              <a:t>is rational</a:t>
            </a:r>
          </a:p>
          <a:p>
            <a:pPr>
              <a:buFont typeface="Arial" charset="0"/>
              <a:buNone/>
            </a:pPr>
            <a:endParaRPr lang="en-US" sz="1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1, if </a:t>
            </a:r>
            <a:r>
              <a:rPr lang="en-US" i="1" dirty="0" smtClean="0"/>
              <a:t>x </a:t>
            </a:r>
            <a:r>
              <a:rPr lang="en-US" dirty="0" smtClean="0"/>
              <a:t>is irrational.</a:t>
            </a:r>
          </a:p>
          <a:p>
            <a:pPr>
              <a:buFont typeface="Arial" charset="0"/>
              <a:buNone/>
            </a:pPr>
            <a:endParaRPr lang="en-US" i="1" dirty="0" smtClean="0"/>
          </a:p>
          <a:p>
            <a:pPr>
              <a:buFont typeface="Arial" charset="0"/>
              <a:buNone/>
            </a:pPr>
            <a:r>
              <a:rPr lang="en-US" dirty="0" smtClean="0"/>
              <a:t>Because this function has </a:t>
            </a:r>
            <a:r>
              <a:rPr lang="en-US" i="1" dirty="0" smtClean="0"/>
              <a:t>no limit </a:t>
            </a:r>
            <a:r>
              <a:rPr lang="en-US" dirty="0" smtClean="0"/>
              <a:t>at any real number </a:t>
            </a:r>
            <a:r>
              <a:rPr lang="en-US" i="1" dirty="0" smtClean="0"/>
              <a:t>c</a:t>
            </a:r>
            <a:r>
              <a:rPr lang="en-US" dirty="0" smtClean="0"/>
              <a:t>, it is </a:t>
            </a:r>
            <a:r>
              <a:rPr lang="en-US" i="1" dirty="0" smtClean="0"/>
              <a:t>not continuous </a:t>
            </a:r>
            <a:r>
              <a:rPr lang="en-US" dirty="0" smtClean="0"/>
              <a:t>at any real number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168400" y="2582861"/>
            <a:ext cx="90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f</a:t>
            </a:r>
            <a:r>
              <a:rPr lang="en-US" sz="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250" y="2330448"/>
            <a:ext cx="209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Limits That Fail to Exist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A Formal Definition of 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0" y="2514600"/>
            <a:ext cx="7848600" cy="1524000"/>
          </a:xfrm>
          <a:prstGeom prst="roundRect">
            <a:avLst/>
          </a:prstGeom>
          <a:noFill/>
          <a:ln>
            <a:solidFill>
              <a:srgbClr val="D7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Copyright © Cengage Learning. All rights reserved.</a:t>
            </a: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124" name="Text Box 38"/>
          <p:cNvSpPr txBox="1">
            <a:spLocks noChangeArrowheads="1"/>
          </p:cNvSpPr>
          <p:nvPr/>
        </p:nvSpPr>
        <p:spPr bwMode="auto">
          <a:xfrm>
            <a:off x="2139129" y="2613293"/>
            <a:ext cx="620073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dirty="0" smtClean="0">
                <a:solidFill>
                  <a:srgbClr val="E72D36"/>
                </a:solidFill>
              </a:rPr>
              <a:t>Finding Limits Graphically </a:t>
            </a:r>
            <a:br>
              <a:rPr lang="en-US" sz="4000" dirty="0" smtClean="0">
                <a:solidFill>
                  <a:srgbClr val="E72D36"/>
                </a:solidFill>
              </a:rPr>
            </a:br>
            <a:r>
              <a:rPr lang="en-US" sz="4000" dirty="0" smtClean="0">
                <a:solidFill>
                  <a:srgbClr val="E72D36"/>
                </a:solidFill>
              </a:rPr>
              <a:t>and Numerically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9088" y="2895600"/>
            <a:ext cx="1295400" cy="762000"/>
          </a:xfrm>
          <a:prstGeom prst="roundRect">
            <a:avLst/>
          </a:prstGeom>
          <a:solidFill>
            <a:srgbClr val="D71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6" name="Text Box 31"/>
          <p:cNvSpPr txBox="1">
            <a:spLocks noChangeArrowheads="1"/>
          </p:cNvSpPr>
          <p:nvPr/>
        </p:nvSpPr>
        <p:spPr bwMode="auto">
          <a:xfrm>
            <a:off x="522288" y="2925763"/>
            <a:ext cx="8905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</a:rPr>
              <a:t>2.2</a:t>
            </a:r>
            <a:endParaRPr lang="en-US"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 Formal Definition of Limit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again the informal definition of limit. If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becomes arbitrarily close to a single number </a:t>
            </a:r>
            <a:r>
              <a:rPr lang="en-US" i="1" dirty="0" smtClean="0"/>
              <a:t>L</a:t>
            </a:r>
            <a:r>
              <a:rPr lang="en-US" dirty="0" smtClean="0"/>
              <a:t> as </a:t>
            </a:r>
            <a:r>
              <a:rPr lang="en-US" i="1" dirty="0" smtClean="0"/>
              <a:t>x</a:t>
            </a:r>
            <a:r>
              <a:rPr lang="en-US" dirty="0" smtClean="0"/>
              <a:t> approaches </a:t>
            </a:r>
            <a:r>
              <a:rPr lang="en-US" i="1" dirty="0" smtClean="0"/>
              <a:t>c</a:t>
            </a:r>
            <a:r>
              <a:rPr lang="en-US" dirty="0" smtClean="0"/>
              <a:t> from either side, then the limit of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as </a:t>
            </a:r>
            <a:r>
              <a:rPr lang="en-US" i="1" dirty="0" smtClean="0"/>
              <a:t>x</a:t>
            </a:r>
            <a:r>
              <a:rPr lang="en-US" dirty="0" smtClean="0"/>
              <a:t> approaches </a:t>
            </a:r>
            <a:r>
              <a:rPr lang="en-US" i="1" dirty="0" smtClean="0"/>
              <a:t>c</a:t>
            </a:r>
            <a:r>
              <a:rPr lang="en-US" dirty="0" smtClean="0"/>
              <a:t> is </a:t>
            </a:r>
            <a:r>
              <a:rPr lang="en-US" i="1" dirty="0" smtClean="0"/>
              <a:t>L</a:t>
            </a:r>
            <a:r>
              <a:rPr lang="en-US" dirty="0" smtClean="0"/>
              <a:t>, written as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At first glance, this definition looks fairly technical. 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5900" y="3287713"/>
            <a:ext cx="18827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Even so, it is informal because exact meanings have not yet been given to the two phrases</a:t>
            </a:r>
          </a:p>
          <a:p>
            <a:pPr>
              <a:buFont typeface="Arial" charset="0"/>
              <a:buNone/>
            </a:pPr>
            <a:endParaRPr lang="en-US" sz="16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	“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becomes arbitrarily close to </a:t>
            </a:r>
            <a:r>
              <a:rPr lang="en-US" i="1" dirty="0" smtClean="0"/>
              <a:t>L</a:t>
            </a:r>
            <a:r>
              <a:rPr lang="en-US" dirty="0" smtClean="0"/>
              <a:t>”</a:t>
            </a:r>
            <a:endParaRPr lang="en-US" sz="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and</a:t>
            </a:r>
            <a:endParaRPr lang="en-US" sz="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	“</a:t>
            </a:r>
            <a:r>
              <a:rPr lang="en-US" i="1" dirty="0" smtClean="0"/>
              <a:t>x </a:t>
            </a:r>
            <a:r>
              <a:rPr lang="en-US" dirty="0" smtClean="0"/>
              <a:t>approaches </a:t>
            </a:r>
            <a:r>
              <a:rPr lang="en-US" i="1" dirty="0" smtClean="0"/>
              <a:t>c</a:t>
            </a:r>
            <a:r>
              <a:rPr lang="en-US" dirty="0" smtClean="0"/>
              <a:t>.”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The first person to assign mathematically rigorous meanings to these two phrases was </a:t>
            </a:r>
            <a:r>
              <a:rPr lang="en-US" dirty="0" err="1" smtClean="0"/>
              <a:t>Augustin</a:t>
            </a:r>
            <a:r>
              <a:rPr lang="en-US" dirty="0" smtClean="0"/>
              <a:t>-Louis Cauchy.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His </a:t>
            </a:r>
            <a:r>
              <a:rPr lang="el-GR" b="1" i="1" dirty="0" smtClean="0"/>
              <a:t>ε</a:t>
            </a:r>
            <a:r>
              <a:rPr lang="en-US" dirty="0" smtClean="0"/>
              <a:t>-</a:t>
            </a:r>
            <a:r>
              <a:rPr lang="en-US" b="1" i="1" dirty="0" smtClean="0">
                <a:sym typeface="Symbol" pitchFamily="18" charset="2"/>
              </a:rPr>
              <a:t></a:t>
            </a:r>
            <a:r>
              <a:rPr lang="en-US" dirty="0" smtClean="0"/>
              <a:t> </a:t>
            </a:r>
            <a:r>
              <a:rPr lang="en-US" b="1" dirty="0" smtClean="0"/>
              <a:t>definition of limit </a:t>
            </a:r>
            <a:r>
              <a:rPr lang="en-US" dirty="0" smtClean="0"/>
              <a:t>is the standard used today.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 Formal Definition of Limit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In Figure 2.12, let </a:t>
            </a:r>
            <a:r>
              <a:rPr lang="el-GR" i="1" dirty="0" smtClean="0"/>
              <a:t>ε</a:t>
            </a:r>
            <a:r>
              <a:rPr lang="en-US" i="1" dirty="0" smtClean="0"/>
              <a:t> </a:t>
            </a:r>
            <a:r>
              <a:rPr lang="en-US" dirty="0" smtClean="0"/>
              <a:t>(the lowercase Greek letter </a:t>
            </a:r>
            <a:r>
              <a:rPr lang="en-US" i="1" dirty="0" smtClean="0"/>
              <a:t>epsilon</a:t>
            </a:r>
            <a:r>
              <a:rPr lang="en-US" dirty="0" smtClean="0"/>
              <a:t>) represent a (small) positive number.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Then the phrase “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becomes </a:t>
            </a:r>
            <a:br>
              <a:rPr lang="en-US" dirty="0" smtClean="0"/>
            </a:br>
            <a:r>
              <a:rPr lang="en-US" dirty="0" smtClean="0"/>
              <a:t>arbitrarily close to </a:t>
            </a:r>
            <a:r>
              <a:rPr lang="en-US" i="1" dirty="0" smtClean="0"/>
              <a:t>L</a:t>
            </a:r>
            <a:r>
              <a:rPr lang="en-US" dirty="0" smtClean="0"/>
              <a:t>” means that </a:t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lies in the interval (</a:t>
            </a:r>
            <a:r>
              <a:rPr lang="en-US" i="1" dirty="0" smtClean="0"/>
              <a:t>L</a:t>
            </a:r>
            <a:r>
              <a:rPr lang="en-US" dirty="0" smtClean="0"/>
              <a:t> – </a:t>
            </a:r>
            <a:r>
              <a:rPr lang="el-GR" i="1" dirty="0" smtClean="0"/>
              <a:t>ε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dirty="0" smtClean="0"/>
              <a:t> + </a:t>
            </a:r>
            <a:r>
              <a:rPr lang="el-GR" i="1" dirty="0" smtClean="0"/>
              <a:t>ε</a:t>
            </a:r>
            <a:r>
              <a:rPr lang="en-US" dirty="0" smtClean="0"/>
              <a:t>).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Using absolute value, you can write </a:t>
            </a:r>
            <a:br>
              <a:rPr lang="en-US" dirty="0" smtClean="0"/>
            </a:br>
            <a:r>
              <a:rPr lang="en-US" dirty="0" smtClean="0"/>
              <a:t>this as</a:t>
            </a:r>
          </a:p>
          <a:p>
            <a:pPr>
              <a:buFont typeface="Arial" charset="0"/>
              <a:buNone/>
            </a:pPr>
            <a:endParaRPr lang="en-US" sz="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	|</a:t>
            </a:r>
            <a:r>
              <a:rPr lang="en-US" sz="800" dirty="0" smtClean="0"/>
              <a:t>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– </a:t>
            </a:r>
            <a:r>
              <a:rPr lang="en-US" i="1" dirty="0" smtClean="0"/>
              <a:t>L</a:t>
            </a:r>
            <a:r>
              <a:rPr lang="en-US" sz="800" dirty="0" smtClean="0"/>
              <a:t> </a:t>
            </a:r>
            <a:r>
              <a:rPr lang="en-US" dirty="0" smtClean="0"/>
              <a:t>| &lt; </a:t>
            </a:r>
            <a:r>
              <a:rPr lang="el-GR" i="1" dirty="0" smtClean="0"/>
              <a:t>ε</a:t>
            </a:r>
            <a:r>
              <a:rPr lang="en-US" dirty="0" smtClean="0"/>
              <a:t>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025" y="2260600"/>
            <a:ext cx="23399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600700" y="5486400"/>
            <a:ext cx="3352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The </a:t>
            </a:r>
            <a:r>
              <a:rPr lang="el-GR" sz="1400" i="1"/>
              <a:t>ε</a:t>
            </a:r>
            <a:r>
              <a:rPr lang="en-US" sz="1400"/>
              <a:t>-</a:t>
            </a:r>
            <a:r>
              <a:rPr lang="en-US" sz="1400" i="1">
                <a:sym typeface="Symbol" pitchFamily="18" charset="2"/>
              </a:rPr>
              <a:t></a:t>
            </a:r>
            <a:r>
              <a:rPr lang="en-US" sz="1400"/>
              <a:t> definition of the limit of </a:t>
            </a:r>
            <a:r>
              <a:rPr lang="en-US" sz="1400" i="1"/>
              <a:t>f</a:t>
            </a:r>
            <a:r>
              <a:rPr lang="en-US" sz="200" i="1"/>
              <a:t> </a:t>
            </a:r>
            <a:r>
              <a:rPr lang="en-US" sz="1400"/>
              <a:t>(</a:t>
            </a:r>
            <a:r>
              <a:rPr lang="en-US" sz="1400" i="1"/>
              <a:t>x</a:t>
            </a:r>
            <a:r>
              <a:rPr lang="en-US" sz="1400"/>
              <a:t>) as </a:t>
            </a:r>
          </a:p>
          <a:p>
            <a:r>
              <a:rPr lang="en-US" sz="1400" i="1"/>
              <a:t>x</a:t>
            </a:r>
            <a:r>
              <a:rPr lang="en-US" sz="1400"/>
              <a:t> approaches </a:t>
            </a:r>
            <a:r>
              <a:rPr lang="en-US" sz="1400" i="1"/>
              <a:t>c</a:t>
            </a:r>
            <a:endParaRPr lang="en-US" sz="140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648450" y="5992813"/>
            <a:ext cx="989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2.12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 Formal Definition of Limit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Similarly, the phrase “</a:t>
            </a:r>
            <a:r>
              <a:rPr lang="en-US" i="1" dirty="0" smtClean="0"/>
              <a:t>x </a:t>
            </a:r>
            <a:r>
              <a:rPr lang="en-US" dirty="0" smtClean="0"/>
              <a:t>approaches </a:t>
            </a:r>
            <a:r>
              <a:rPr lang="en-US" i="1" dirty="0" smtClean="0"/>
              <a:t>c</a:t>
            </a:r>
            <a:r>
              <a:rPr lang="en-US" dirty="0" smtClean="0"/>
              <a:t>” means that there exists a positive number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/>
              <a:t> such that </a:t>
            </a:r>
            <a:r>
              <a:rPr lang="en-US" i="1" dirty="0" smtClean="0"/>
              <a:t>x</a:t>
            </a:r>
            <a:r>
              <a:rPr lang="en-US" dirty="0" smtClean="0"/>
              <a:t> lies in either the interval (</a:t>
            </a:r>
            <a:r>
              <a:rPr lang="en-US" i="1" dirty="0" smtClean="0"/>
              <a:t>c</a:t>
            </a:r>
            <a:r>
              <a:rPr lang="en-US" dirty="0" smtClean="0"/>
              <a:t> –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c</a:t>
            </a:r>
            <a:r>
              <a:rPr lang="en-US" dirty="0" smtClean="0"/>
              <a:t>) or the interval (</a:t>
            </a:r>
            <a:r>
              <a:rPr lang="en-US" i="1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/>
              <a:t>c</a:t>
            </a:r>
            <a:r>
              <a:rPr lang="en-US" dirty="0" smtClean="0"/>
              <a:t> + </a:t>
            </a:r>
            <a:r>
              <a:rPr lang="en-US" i="1" dirty="0" smtClean="0">
                <a:sym typeface="Symbol" pitchFamily="18" charset="2"/>
              </a:rPr>
              <a:t> </a:t>
            </a:r>
            <a:r>
              <a:rPr lang="en-US" dirty="0" smtClean="0"/>
              <a:t>).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This fact can be concisely expressed by the double inequality</a:t>
            </a:r>
          </a:p>
          <a:p>
            <a:pPr>
              <a:buFont typeface="Arial" charset="0"/>
              <a:buNone/>
            </a:pPr>
            <a:endParaRPr lang="en-US" sz="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	      0 &lt; |</a:t>
            </a:r>
            <a:r>
              <a:rPr lang="en-US" sz="800" dirty="0" smtClean="0"/>
              <a:t> </a:t>
            </a:r>
            <a:r>
              <a:rPr lang="en-US" i="1" dirty="0" smtClean="0"/>
              <a:t>x </a:t>
            </a:r>
            <a:r>
              <a:rPr lang="en-US" dirty="0" smtClean="0"/>
              <a:t>– </a:t>
            </a:r>
            <a:r>
              <a:rPr lang="en-US" i="1" dirty="0" smtClean="0"/>
              <a:t>c</a:t>
            </a:r>
            <a:r>
              <a:rPr lang="en-US" sz="800" i="1" dirty="0" smtClean="0"/>
              <a:t> </a:t>
            </a:r>
            <a:r>
              <a:rPr lang="en-US" dirty="0" smtClean="0"/>
              <a:t>| &lt;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/>
              <a:t>.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The first inequality</a:t>
            </a:r>
          </a:p>
          <a:p>
            <a:pPr>
              <a:buFont typeface="Arial" charset="0"/>
              <a:buNone/>
            </a:pPr>
            <a:endParaRPr lang="en-US" sz="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	       0 &lt; |</a:t>
            </a:r>
            <a:r>
              <a:rPr lang="en-US" sz="800" dirty="0" smtClean="0"/>
              <a:t> </a:t>
            </a:r>
            <a:r>
              <a:rPr lang="en-US" i="1" dirty="0" smtClean="0"/>
              <a:t>x </a:t>
            </a:r>
            <a:r>
              <a:rPr lang="en-US" dirty="0" smtClean="0"/>
              <a:t>– </a:t>
            </a:r>
            <a:r>
              <a:rPr lang="en-US" i="1" dirty="0" smtClean="0"/>
              <a:t>c</a:t>
            </a:r>
            <a:r>
              <a:rPr lang="en-US" sz="800" i="1" dirty="0" smtClean="0"/>
              <a:t> </a:t>
            </a:r>
            <a:r>
              <a:rPr lang="en-US" dirty="0" smtClean="0"/>
              <a:t>| </a:t>
            </a:r>
          </a:p>
          <a:p>
            <a:pPr>
              <a:buFont typeface="Arial" charset="0"/>
              <a:buNone/>
            </a:pPr>
            <a:endParaRPr lang="en-US" sz="9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expresses the fact that </a:t>
            </a:r>
            <a:r>
              <a:rPr lang="en-US" i="1" dirty="0" smtClean="0"/>
              <a:t>x</a:t>
            </a:r>
            <a:r>
              <a:rPr lang="en-US" dirty="0" smtClean="0"/>
              <a:t> ≠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3937000" y="5321300"/>
            <a:ext cx="479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The distance between </a:t>
            </a:r>
            <a:r>
              <a:rPr lang="en-US" i="1">
                <a:solidFill>
                  <a:srgbClr val="ED008C"/>
                </a:solidFill>
              </a:rPr>
              <a:t>x</a:t>
            </a:r>
            <a:r>
              <a:rPr lang="en-US">
                <a:solidFill>
                  <a:srgbClr val="ED008C"/>
                </a:solidFill>
              </a:rPr>
              <a:t> and </a:t>
            </a:r>
            <a:r>
              <a:rPr lang="en-US" i="1">
                <a:solidFill>
                  <a:srgbClr val="ED008C"/>
                </a:solidFill>
              </a:rPr>
              <a:t>c</a:t>
            </a:r>
            <a:r>
              <a:rPr lang="en-US">
                <a:solidFill>
                  <a:srgbClr val="ED008C"/>
                </a:solidFill>
              </a:rPr>
              <a:t> is more than 0.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 Formal Definition of Limit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The second inequality</a:t>
            </a:r>
          </a:p>
          <a:p>
            <a:pPr>
              <a:buFont typeface="Arial" charset="0"/>
              <a:buNone/>
            </a:pPr>
            <a:endParaRPr lang="en-US" sz="8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|</a:t>
            </a:r>
            <a:r>
              <a:rPr lang="en-US" sz="800" dirty="0" smtClean="0"/>
              <a:t> </a:t>
            </a:r>
            <a:r>
              <a:rPr lang="en-US" i="1" dirty="0" smtClean="0"/>
              <a:t>x </a:t>
            </a:r>
            <a:r>
              <a:rPr lang="en-US" dirty="0" smtClean="0"/>
              <a:t>– </a:t>
            </a:r>
            <a:r>
              <a:rPr lang="en-US" i="1" dirty="0" smtClean="0"/>
              <a:t>c</a:t>
            </a:r>
            <a:r>
              <a:rPr lang="en-US" sz="800" i="1" dirty="0" smtClean="0"/>
              <a:t> </a:t>
            </a:r>
            <a:r>
              <a:rPr lang="en-US" dirty="0" smtClean="0"/>
              <a:t>| &lt; </a:t>
            </a:r>
            <a:r>
              <a:rPr lang="en-US" i="1" dirty="0" smtClean="0">
                <a:sym typeface="Symbol" pitchFamily="18" charset="2"/>
              </a:rPr>
              <a:t></a:t>
            </a:r>
            <a:endParaRPr lang="en-US" i="1" dirty="0" smtClean="0"/>
          </a:p>
          <a:p>
            <a:pPr>
              <a:buFont typeface="Arial" charset="0"/>
              <a:buNone/>
            </a:pPr>
            <a:endParaRPr lang="en-US" sz="9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says that </a:t>
            </a:r>
            <a:r>
              <a:rPr lang="en-US" i="1" dirty="0" smtClean="0"/>
              <a:t>x</a:t>
            </a:r>
            <a:r>
              <a:rPr lang="en-US" dirty="0" smtClean="0"/>
              <a:t> is within a distance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i="1" dirty="0" smtClean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846638" y="2033588"/>
            <a:ext cx="2392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ED008C"/>
                </a:solidFill>
              </a:rPr>
              <a:t>x</a:t>
            </a:r>
            <a:r>
              <a:rPr lang="en-US" dirty="0">
                <a:solidFill>
                  <a:srgbClr val="ED008C"/>
                </a:solidFill>
              </a:rPr>
              <a:t> is within </a:t>
            </a:r>
            <a:r>
              <a:rPr lang="en-US" i="1" dirty="0">
                <a:solidFill>
                  <a:srgbClr val="ED008C"/>
                </a:solidFill>
                <a:sym typeface="Symbol" pitchFamily="18" charset="2"/>
              </a:rPr>
              <a:t></a:t>
            </a:r>
            <a:r>
              <a:rPr lang="en-US" dirty="0"/>
              <a:t> </a:t>
            </a:r>
            <a:r>
              <a:rPr lang="en-US" dirty="0">
                <a:solidFill>
                  <a:srgbClr val="ED008C"/>
                </a:solidFill>
              </a:rPr>
              <a:t>units of </a:t>
            </a:r>
            <a:r>
              <a:rPr lang="en-US" i="1" dirty="0">
                <a:solidFill>
                  <a:srgbClr val="ED008C"/>
                </a:solidFill>
              </a:rPr>
              <a:t>c</a:t>
            </a:r>
            <a:r>
              <a:rPr lang="en-US" dirty="0">
                <a:solidFill>
                  <a:srgbClr val="ED008C"/>
                </a:solidFill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" y="3200400"/>
            <a:ext cx="7908608" cy="33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 Formal Definition of Limit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functions do not have limits as </a:t>
            </a:r>
            <a:r>
              <a:rPr lang="en-US" i="1" dirty="0" smtClean="0"/>
              <a:t>x</a:t>
            </a:r>
            <a:r>
              <a:rPr lang="en-US" dirty="0" smtClean="0"/>
              <a:t> approaches </a:t>
            </a:r>
            <a:r>
              <a:rPr lang="en-US" i="1" dirty="0" smtClean="0"/>
              <a:t>c</a:t>
            </a:r>
            <a:r>
              <a:rPr lang="en-US" dirty="0" smtClean="0"/>
              <a:t>, but those that do cannot have two different limits as </a:t>
            </a:r>
            <a:r>
              <a:rPr lang="en-US" i="1" dirty="0" smtClean="0"/>
              <a:t>x</a:t>
            </a:r>
            <a:r>
              <a:rPr lang="en-US" dirty="0" smtClean="0"/>
              <a:t> approaches </a:t>
            </a:r>
            <a:r>
              <a:rPr lang="en-US" i="1" dirty="0" smtClean="0"/>
              <a:t>c</a:t>
            </a:r>
            <a:r>
              <a:rPr lang="en-US" dirty="0" smtClean="0"/>
              <a:t>. That is, </a:t>
            </a:r>
            <a:r>
              <a:rPr lang="en-US" i="1" dirty="0" smtClean="0"/>
              <a:t>if the limit of a function exists</a:t>
            </a:r>
            <a:r>
              <a:rPr lang="en-US" dirty="0" smtClean="0"/>
              <a:t>,</a:t>
            </a:r>
            <a:r>
              <a:rPr lang="en-US" i="1" dirty="0" smtClean="0"/>
              <a:t> then the limit is unique</a:t>
            </a:r>
            <a:r>
              <a:rPr lang="en-US" dirty="0" smtClean="0"/>
              <a:t>.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The next example should help you develop a better understanding of the </a:t>
            </a:r>
            <a:r>
              <a:rPr lang="el-GR" i="1" dirty="0" smtClean="0"/>
              <a:t>ε</a:t>
            </a:r>
            <a:r>
              <a:rPr lang="en-US" dirty="0" smtClean="0"/>
              <a:t>-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/>
              <a:t> definition of limit.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 Formal Definition of Limit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 smtClean="0"/>
              <a:t>Example 7 – </a:t>
            </a:r>
            <a:r>
              <a:rPr lang="en-US" sz="3200" i="1" dirty="0" smtClean="0"/>
              <a:t>Using the </a:t>
            </a:r>
            <a:r>
              <a:rPr lang="el-GR" sz="3200" i="1" dirty="0" smtClean="0"/>
              <a:t>ε</a:t>
            </a:r>
            <a:r>
              <a:rPr lang="en-US" sz="3200" i="1" dirty="0" smtClean="0"/>
              <a:t>-</a:t>
            </a:r>
            <a:r>
              <a:rPr lang="en-US" sz="3200" i="1" dirty="0" smtClean="0">
                <a:sym typeface="Symbol" pitchFamily="18" charset="2"/>
              </a:rPr>
              <a:t></a:t>
            </a:r>
            <a:r>
              <a:rPr lang="en-US" sz="3200" i="1" dirty="0" smtClean="0"/>
              <a:t> Definition of Limit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l-GR" dirty="0" smtClean="0">
                <a:sym typeface="Symbol" pitchFamily="18" charset="2"/>
              </a:rPr>
              <a:t>Use the </a:t>
            </a:r>
            <a:r>
              <a:rPr lang="el-GR" i="1" dirty="0" smtClean="0"/>
              <a:t>ε</a:t>
            </a:r>
            <a:r>
              <a:rPr lang="en-US" dirty="0" smtClean="0"/>
              <a:t>-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l-GR" dirty="0" smtClean="0">
                <a:sym typeface="Symbol" pitchFamily="18" charset="2"/>
              </a:rPr>
              <a:t> definition of limit to prove that</a:t>
            </a:r>
            <a:endParaRPr lang="en-US" dirty="0" smtClean="0">
              <a:sym typeface="Symbol" pitchFamily="18" charset="2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sz="28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l-GR" dirty="0" smtClean="0">
                <a:solidFill>
                  <a:srgbClr val="D71921"/>
                </a:solidFill>
              </a:rPr>
              <a:t>Solution</a:t>
            </a:r>
            <a:r>
              <a:rPr lang="en-US" dirty="0" smtClean="0">
                <a:solidFill>
                  <a:srgbClr val="D7192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l-GR" dirty="0" smtClean="0">
                <a:sym typeface="Symbol" pitchFamily="18" charset="2"/>
              </a:rPr>
              <a:t>You must show that for each </a:t>
            </a:r>
            <a:r>
              <a:rPr lang="el-GR" i="1" dirty="0" smtClean="0"/>
              <a:t>ε</a:t>
            </a:r>
            <a:r>
              <a:rPr lang="el-GR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&gt; 0, </a:t>
            </a:r>
            <a:r>
              <a:rPr lang="el-GR" dirty="0" smtClean="0">
                <a:sym typeface="Symbol" pitchFamily="18" charset="2"/>
              </a:rPr>
              <a:t>there exists a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l-GR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&gt; 0</a:t>
            </a:r>
            <a:r>
              <a:rPr lang="el-GR" dirty="0" smtClean="0">
                <a:sym typeface="Symbol" pitchFamily="18" charset="2"/>
              </a:rPr>
              <a:t> such that</a:t>
            </a:r>
            <a:r>
              <a:rPr lang="en-US" dirty="0" smtClean="0">
                <a:sym typeface="Symbol" pitchFamily="18" charset="2"/>
              </a:rPr>
              <a:t> |</a:t>
            </a:r>
            <a:r>
              <a:rPr lang="en-US" sz="4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(3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2) – 4</a:t>
            </a:r>
            <a:r>
              <a:rPr lang="en-US" sz="4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&lt; </a:t>
            </a:r>
            <a:r>
              <a:rPr lang="el-GR" i="1" dirty="0" smtClean="0"/>
              <a:t>ε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l-GR" dirty="0" smtClean="0">
                <a:sym typeface="Symbol" pitchFamily="18" charset="2"/>
              </a:rPr>
              <a:t>whenever</a:t>
            </a:r>
            <a:r>
              <a:rPr lang="en-US" dirty="0" smtClean="0">
                <a:sym typeface="Symbol" pitchFamily="18" charset="2"/>
              </a:rPr>
              <a:t> 0 &lt; |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&lt;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buFont typeface="Arial" charset="0"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l-GR" dirty="0" smtClean="0">
                <a:sym typeface="Symbol" pitchFamily="18" charset="2"/>
              </a:rPr>
              <a:t>Because your choice of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l-GR" dirty="0" smtClean="0">
                <a:sym typeface="Symbol" pitchFamily="18" charset="2"/>
              </a:rPr>
              <a:t> depends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l-GR" dirty="0" smtClean="0">
                <a:sym typeface="Symbol" pitchFamily="18" charset="2"/>
              </a:rPr>
              <a:t>on </a:t>
            </a:r>
            <a:r>
              <a:rPr lang="el-GR" i="1" dirty="0" smtClean="0"/>
              <a:t>ε</a:t>
            </a:r>
            <a:r>
              <a:rPr lang="en-US" dirty="0" smtClean="0"/>
              <a:t>,</a:t>
            </a:r>
            <a:r>
              <a:rPr lang="el-GR" dirty="0" smtClean="0">
                <a:sym typeface="Symbol" pitchFamily="18" charset="2"/>
              </a:rPr>
              <a:t> you need to establish a connection between the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l-GR" dirty="0" smtClean="0">
                <a:sym typeface="Symbol" pitchFamily="18" charset="2"/>
              </a:rPr>
              <a:t>absolute values</a:t>
            </a:r>
            <a:r>
              <a:rPr lang="en-US" dirty="0" smtClean="0">
                <a:sym typeface="Symbol" pitchFamily="18" charset="2"/>
              </a:rPr>
              <a:t>                   |</a:t>
            </a:r>
            <a:r>
              <a:rPr lang="en-US" sz="4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(3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2) – 4</a:t>
            </a:r>
            <a:r>
              <a:rPr lang="en-US" sz="4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</a:t>
            </a:r>
            <a:r>
              <a:rPr lang="el-GR" dirty="0" smtClean="0">
                <a:sym typeface="Symbol" pitchFamily="18" charset="2"/>
              </a:rPr>
              <a:t>and</a:t>
            </a:r>
            <a:r>
              <a:rPr lang="en-US" dirty="0" smtClean="0">
                <a:sym typeface="Symbol" pitchFamily="18" charset="2"/>
              </a:rPr>
              <a:t> |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|.</a:t>
            </a:r>
          </a:p>
          <a:p>
            <a:pPr>
              <a:buFont typeface="Arial" charset="0"/>
              <a:buNone/>
            </a:pPr>
            <a:endParaRPr lang="en-US" sz="16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  	     |</a:t>
            </a:r>
            <a:r>
              <a:rPr lang="en-US" sz="4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(3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2) – 4</a:t>
            </a:r>
            <a:r>
              <a:rPr lang="en-US" sz="4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= |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3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6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</a:t>
            </a:r>
          </a:p>
          <a:p>
            <a:pPr>
              <a:buFont typeface="Arial" charset="0"/>
              <a:buNone/>
            </a:pPr>
            <a:endParaRPr lang="en-US" sz="8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  		     = 3|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</a:t>
            </a:r>
            <a:endParaRPr lang="el-GR" dirty="0" smtClean="0">
              <a:sym typeface="Symbol" pitchFamily="18" charset="2"/>
            </a:endParaRP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300" y="1444172"/>
            <a:ext cx="228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Example 7 – </a:t>
            </a:r>
            <a:r>
              <a:rPr lang="en-US" i="1" dirty="0" smtClean="0"/>
              <a:t>Solution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l-GR" dirty="0" smtClean="0">
                <a:sym typeface="Symbol" pitchFamily="18" charset="2"/>
              </a:rPr>
              <a:t>So, for a given </a:t>
            </a:r>
            <a:r>
              <a:rPr lang="el-GR" i="1" dirty="0" smtClean="0"/>
              <a:t>ε</a:t>
            </a:r>
            <a:r>
              <a:rPr lang="el-GR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&gt; 0 </a:t>
            </a:r>
            <a:r>
              <a:rPr lang="el-GR" dirty="0" smtClean="0">
                <a:sym typeface="Symbol" pitchFamily="18" charset="2"/>
              </a:rPr>
              <a:t>you can choose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>
                <a:sym typeface="Symbol" pitchFamily="18" charset="2"/>
              </a:rPr>
              <a:t> = </a:t>
            </a:r>
            <a:r>
              <a:rPr lang="el-GR" i="1" dirty="0" smtClean="0"/>
              <a:t>ε</a:t>
            </a:r>
            <a:r>
              <a:rPr lang="en-US" dirty="0" smtClean="0">
                <a:sym typeface="Symbol" pitchFamily="18" charset="2"/>
              </a:rPr>
              <a:t>/3.</a:t>
            </a:r>
            <a:r>
              <a:rPr lang="el-GR" dirty="0" smtClean="0">
                <a:sym typeface="Symbol" pitchFamily="18" charset="2"/>
              </a:rPr>
              <a:t> This choice works because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sz="2000" dirty="0" smtClean="0">
              <a:solidFill>
                <a:srgbClr val="0073AE"/>
              </a:solidFill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0 &lt; |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&lt;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US" dirty="0" smtClean="0">
                <a:sym typeface="Symbol" pitchFamily="18" charset="2"/>
              </a:rPr>
              <a:t> = </a:t>
            </a:r>
          </a:p>
          <a:p>
            <a:pPr>
              <a:buFont typeface="Arial" charset="0"/>
              <a:buNone/>
            </a:pPr>
            <a:endParaRPr lang="en-US" sz="20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l-GR" dirty="0" smtClean="0">
                <a:sym typeface="Symbol" pitchFamily="18" charset="2"/>
              </a:rPr>
              <a:t>implies that</a:t>
            </a:r>
          </a:p>
          <a:p>
            <a:pPr>
              <a:buFont typeface="Arial" charset="0"/>
              <a:buNone/>
            </a:pPr>
            <a:endParaRPr lang="en-US" sz="10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|</a:t>
            </a:r>
            <a:r>
              <a:rPr lang="en-US" sz="4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(3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2) – 4</a:t>
            </a:r>
            <a:r>
              <a:rPr lang="en-US" sz="4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= 3|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– 2</a:t>
            </a:r>
            <a:r>
              <a:rPr lang="en-US" sz="8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| &lt;          </a:t>
            </a:r>
          </a:p>
          <a:p>
            <a:pPr>
              <a:buFont typeface="Arial" charset="0"/>
              <a:buNone/>
            </a:pPr>
            <a:endParaRPr lang="en-US" sz="12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	= </a:t>
            </a:r>
            <a:r>
              <a:rPr lang="el-GR" i="1" dirty="0" smtClean="0"/>
              <a:t>ε</a:t>
            </a:r>
            <a:r>
              <a:rPr lang="en-US" dirty="0" smtClean="0">
                <a:sym typeface="Symbol" pitchFamily="18" charset="2"/>
              </a:rPr>
              <a:t> 	</a:t>
            </a:r>
          </a:p>
          <a:p>
            <a:pPr>
              <a:buFont typeface="Arial" charset="0"/>
              <a:buNone/>
            </a:pPr>
            <a:endParaRPr lang="en-US" sz="14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A</a:t>
            </a:r>
            <a:r>
              <a:rPr lang="el-GR" dirty="0" smtClean="0">
                <a:sym typeface="Symbol" pitchFamily="18" charset="2"/>
              </a:rPr>
              <a:t>s shown in Figure 2.14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IN" dirty="0" smtClean="0"/>
              <a:t>for </a:t>
            </a:r>
            <a:br>
              <a:rPr lang="en-IN" dirty="0" smtClean="0"/>
            </a:br>
            <a:r>
              <a:rPr lang="en-IN" i="1" dirty="0" smtClean="0"/>
              <a:t>x</a:t>
            </a:r>
            <a:r>
              <a:rPr lang="en-IN" dirty="0" smtClean="0"/>
              <a:t>-values within </a:t>
            </a:r>
            <a:r>
              <a:rPr lang="en-US" i="1" dirty="0" smtClean="0">
                <a:sym typeface="Symbol" pitchFamily="18" charset="2"/>
              </a:rPr>
              <a:t></a:t>
            </a:r>
            <a:r>
              <a:rPr lang="en-IN" dirty="0" smtClean="0"/>
              <a:t> of 2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≠</a:t>
            </a:r>
            <a:r>
              <a:rPr lang="en-US" dirty="0" smtClean="0">
                <a:sym typeface="Symbol" pitchFamily="18" charset="2"/>
              </a:rPr>
              <a:t> 2),</a:t>
            </a:r>
            <a:r>
              <a:rPr lang="en-IN" dirty="0" smtClean="0"/>
              <a:t> the </a:t>
            </a:r>
            <a:br>
              <a:rPr lang="en-IN" dirty="0" smtClean="0"/>
            </a:br>
            <a:r>
              <a:rPr lang="en-IN" dirty="0" smtClean="0"/>
              <a:t>values of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IN" dirty="0" smtClean="0"/>
              <a:t>are within </a:t>
            </a:r>
            <a:r>
              <a:rPr lang="el-GR" i="1" dirty="0" smtClean="0"/>
              <a:t>ε</a:t>
            </a:r>
            <a:r>
              <a:rPr lang="en-IN" dirty="0" smtClean="0"/>
              <a:t> of 4.</a:t>
            </a:r>
            <a:endParaRPr lang="el-GR" dirty="0" smtClean="0">
              <a:sym typeface="Symbol" pitchFamily="18" charset="2"/>
            </a:endParaRP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3390" y="2484585"/>
            <a:ext cx="32067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8190" y="3830785"/>
            <a:ext cx="658813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5219700" y="6204858"/>
            <a:ext cx="3233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The limit of </a:t>
            </a:r>
            <a:r>
              <a:rPr lang="en-US" sz="1400" i="1" dirty="0"/>
              <a:t>f</a:t>
            </a:r>
            <a:r>
              <a:rPr lang="en-US" sz="200" i="1" dirty="0"/>
              <a:t> </a:t>
            </a:r>
            <a:r>
              <a:rPr lang="en-US" sz="1400" dirty="0"/>
              <a:t>(</a:t>
            </a:r>
            <a:r>
              <a:rPr lang="en-US" sz="1400" i="1" dirty="0"/>
              <a:t>x</a:t>
            </a:r>
            <a:r>
              <a:rPr lang="en-US" sz="1400" dirty="0"/>
              <a:t>) as </a:t>
            </a:r>
            <a:r>
              <a:rPr lang="en-US" sz="1400" i="1" dirty="0"/>
              <a:t>x</a:t>
            </a:r>
            <a:r>
              <a:rPr lang="en-US" sz="1400" dirty="0"/>
              <a:t> approaches 2 is 4.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6324600" y="6430962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l-GR" sz="1200" b="1">
                <a:sym typeface="Symbol" pitchFamily="18" charset="2"/>
              </a:rPr>
              <a:t>Figure 2.14</a:t>
            </a:r>
            <a:endParaRPr lang="en-US" sz="1200" b="1">
              <a:sym typeface="Symbol" pitchFamily="18" charset="2"/>
            </a:endParaRPr>
          </a:p>
        </p:txBody>
      </p:sp>
      <p:sp>
        <p:nvSpPr>
          <p:cNvPr id="33801" name="Text Box 13"/>
          <p:cNvSpPr txBox="1">
            <a:spLocks noChangeArrowheads="1"/>
          </p:cNvSpPr>
          <p:nvPr/>
        </p:nvSpPr>
        <p:spPr bwMode="auto">
          <a:xfrm>
            <a:off x="8032750" y="77628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2033587"/>
            <a:ext cx="25146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55612" y="349249"/>
            <a:ext cx="8311896" cy="70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8195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Estimate a limit using a numerical or graphical </a:t>
            </a:r>
            <a:br>
              <a:rPr lang="en-US" sz="2800" dirty="0" smtClean="0"/>
            </a:br>
            <a:r>
              <a:rPr lang="en-US" sz="2800" dirty="0" smtClean="0"/>
              <a:t>approach.</a:t>
            </a:r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Learn different ways that a limit can fail to exist.</a:t>
            </a:r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endParaRPr lang="en-US" sz="2800" dirty="0" smtClean="0"/>
          </a:p>
          <a:p>
            <a:pPr marL="457200" indent="-457200">
              <a:buClr>
                <a:srgbClr val="E72D36"/>
              </a:buClr>
              <a:buSzPct val="90000"/>
              <a:buFont typeface="Webdings" pitchFamily="18" charset="2"/>
              <a:buChar char=""/>
            </a:pPr>
            <a:r>
              <a:rPr lang="en-US" sz="2800" dirty="0" smtClean="0"/>
              <a:t>Study and use a formal definition of limit.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5613" y="31988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0000"/>
                </a:solidFill>
              </a:rPr>
              <a:t>An Introduction to Limits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An Introduction to Limits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sketch the graph of the function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r>
              <a:rPr lang="en-US" dirty="0" smtClean="0"/>
              <a:t>for values other than </a:t>
            </a:r>
            <a:r>
              <a:rPr lang="en-US" i="1" dirty="0" smtClean="0"/>
              <a:t>x</a:t>
            </a:r>
            <a:r>
              <a:rPr lang="en-US" dirty="0" smtClean="0"/>
              <a:t> = 1, you can use standard </a:t>
            </a:r>
            <a:br>
              <a:rPr lang="en-US" dirty="0" smtClean="0"/>
            </a:br>
            <a:r>
              <a:rPr lang="en-US" dirty="0" smtClean="0"/>
              <a:t>curve-sketching techniques. At </a:t>
            </a:r>
            <a:r>
              <a:rPr lang="en-US" i="1" dirty="0" smtClean="0"/>
              <a:t>x</a:t>
            </a:r>
            <a:r>
              <a:rPr lang="en-US" dirty="0" smtClean="0"/>
              <a:t> = 1, however, it is not clear what to expect.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 cstate="print"/>
          <a:srcRect r="40623"/>
          <a:stretch>
            <a:fillRect/>
          </a:stretch>
        </p:blipFill>
        <p:spPr bwMode="auto">
          <a:xfrm>
            <a:off x="2514600" y="2086428"/>
            <a:ext cx="1905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To get an idea of the behavior of the graph of </a:t>
            </a:r>
            <a:r>
              <a:rPr lang="en-US" i="1" dirty="0" smtClean="0"/>
              <a:t>f </a:t>
            </a:r>
            <a:r>
              <a:rPr lang="en-US" dirty="0" smtClean="0"/>
              <a:t>near </a:t>
            </a:r>
            <a:r>
              <a:rPr lang="en-US" i="1" dirty="0" smtClean="0"/>
              <a:t>x</a:t>
            </a:r>
            <a:r>
              <a:rPr lang="en-US" dirty="0" smtClean="0"/>
              <a:t> = 1, you can use two sets of </a:t>
            </a:r>
            <a:r>
              <a:rPr lang="en-US" i="1" dirty="0" smtClean="0"/>
              <a:t>x</a:t>
            </a:r>
            <a:r>
              <a:rPr lang="en-US" dirty="0" smtClean="0"/>
              <a:t>-values—one set that approaches 1 from the left and one set that approaches 1 from the right, as shown in the table.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310890"/>
            <a:ext cx="7970520" cy="255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An Introduction to Limits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The graph of </a:t>
            </a:r>
            <a:r>
              <a:rPr lang="en-US" i="1" dirty="0" smtClean="0"/>
              <a:t>f </a:t>
            </a:r>
            <a:r>
              <a:rPr lang="en-US" dirty="0" smtClean="0"/>
              <a:t>is a parabola that has a gap at the point              (1, 3), as shown in Figure 2.5. 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Although </a:t>
            </a:r>
            <a:r>
              <a:rPr lang="en-US" i="1" dirty="0" smtClean="0"/>
              <a:t>x</a:t>
            </a:r>
            <a:r>
              <a:rPr lang="en-US" dirty="0" smtClean="0"/>
              <a:t> cannot equal 1, you </a:t>
            </a:r>
            <a:br>
              <a:rPr lang="en-US" dirty="0" smtClean="0"/>
            </a:br>
            <a:r>
              <a:rPr lang="en-US" dirty="0" smtClean="0"/>
              <a:t>can move arbitrarily close to 1, </a:t>
            </a:r>
            <a:br>
              <a:rPr lang="en-US" dirty="0" smtClean="0"/>
            </a:br>
            <a:r>
              <a:rPr lang="en-US" dirty="0" smtClean="0"/>
              <a:t>and as a result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moves </a:t>
            </a:r>
            <a:br>
              <a:rPr lang="en-US" dirty="0" smtClean="0"/>
            </a:br>
            <a:r>
              <a:rPr lang="en-US" dirty="0" smtClean="0"/>
              <a:t>arbitrarily close to 3. </a:t>
            </a:r>
          </a:p>
        </p:txBody>
      </p:sp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5438775" y="5924550"/>
            <a:ext cx="3233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The limit of </a:t>
            </a:r>
            <a:r>
              <a:rPr lang="en-US" sz="1400" i="1"/>
              <a:t>f</a:t>
            </a:r>
            <a:r>
              <a:rPr lang="en-US" sz="200" i="1"/>
              <a:t> </a:t>
            </a:r>
            <a:r>
              <a:rPr lang="en-US" sz="1400"/>
              <a:t>(</a:t>
            </a:r>
            <a:r>
              <a:rPr lang="en-US" sz="1400" i="1"/>
              <a:t>x</a:t>
            </a:r>
            <a:r>
              <a:rPr lang="en-US" sz="1400"/>
              <a:t>) as </a:t>
            </a:r>
            <a:r>
              <a:rPr lang="en-US" sz="1400" i="1"/>
              <a:t>x</a:t>
            </a:r>
            <a:r>
              <a:rPr lang="en-US" sz="1400"/>
              <a:t> approaches 1 is 3.</a:t>
            </a:r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6386513" y="6226175"/>
            <a:ext cx="904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2.5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09800"/>
            <a:ext cx="2643188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An Introduction to Limits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Using limit notation, we can write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sz="4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This discussion leads to an informal definition of limit. If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becomes arbitrarily close to a single number </a:t>
            </a:r>
            <a:r>
              <a:rPr lang="en-US" i="1" dirty="0" smtClean="0"/>
              <a:t>L</a:t>
            </a:r>
            <a:r>
              <a:rPr lang="en-US" dirty="0" smtClean="0"/>
              <a:t> as </a:t>
            </a:r>
            <a:r>
              <a:rPr lang="en-US" i="1" dirty="0" smtClean="0"/>
              <a:t>x </a:t>
            </a:r>
            <a:r>
              <a:rPr lang="en-US" dirty="0" smtClean="0"/>
              <a:t>approaches </a:t>
            </a:r>
            <a:r>
              <a:rPr lang="en-US" i="1" dirty="0" smtClean="0"/>
              <a:t>c</a:t>
            </a:r>
            <a:r>
              <a:rPr lang="en-US" dirty="0" smtClean="0"/>
              <a:t> from either side, then the </a:t>
            </a:r>
            <a:r>
              <a:rPr lang="en-US" b="1" dirty="0" smtClean="0"/>
              <a:t>limit </a:t>
            </a:r>
            <a:r>
              <a:rPr lang="en-US" dirty="0" smtClean="0"/>
              <a:t>of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as </a:t>
            </a:r>
            <a:r>
              <a:rPr lang="en-US" i="1" dirty="0" smtClean="0"/>
              <a:t>x </a:t>
            </a:r>
            <a:r>
              <a:rPr lang="en-US" dirty="0" smtClean="0"/>
              <a:t>approaches </a:t>
            </a:r>
            <a:r>
              <a:rPr lang="en-US" i="1" dirty="0" smtClean="0"/>
              <a:t>c</a:t>
            </a:r>
            <a:r>
              <a:rPr lang="en-US" dirty="0" smtClean="0"/>
              <a:t>, is </a:t>
            </a:r>
            <a:r>
              <a:rPr lang="en-US" i="1" dirty="0" smtClean="0"/>
              <a:t>L</a:t>
            </a:r>
            <a:r>
              <a:rPr lang="en-US" dirty="0" smtClean="0"/>
              <a:t>. </a:t>
            </a:r>
          </a:p>
          <a:p>
            <a:pPr>
              <a:buFont typeface="Arial" charset="0"/>
              <a:buNone/>
            </a:pPr>
            <a:endParaRPr lang="en-US" sz="1800" dirty="0" smtClean="0"/>
          </a:p>
          <a:p>
            <a:pPr>
              <a:buFont typeface="Arial" charset="0"/>
              <a:buNone/>
            </a:pPr>
            <a:r>
              <a:rPr lang="en-US" dirty="0" smtClean="0"/>
              <a:t>This limit is written as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2214563"/>
            <a:ext cx="179228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90825" y="2300288"/>
            <a:ext cx="574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ED008C"/>
                </a:solidFill>
              </a:rPr>
              <a:t>This is read as “the limit of </a:t>
            </a:r>
            <a:r>
              <a:rPr lang="en-US" i="1">
                <a:solidFill>
                  <a:srgbClr val="ED008C"/>
                </a:solidFill>
              </a:rPr>
              <a:t>f</a:t>
            </a:r>
            <a:r>
              <a:rPr lang="en-US" sz="200" i="1">
                <a:solidFill>
                  <a:srgbClr val="ED008C"/>
                </a:solidFill>
              </a:rPr>
              <a:t> </a:t>
            </a:r>
            <a:r>
              <a:rPr lang="en-US">
                <a:solidFill>
                  <a:srgbClr val="ED008C"/>
                </a:solidFill>
              </a:rPr>
              <a:t>(</a:t>
            </a:r>
            <a:r>
              <a:rPr lang="en-US" i="1">
                <a:solidFill>
                  <a:srgbClr val="ED008C"/>
                </a:solidFill>
              </a:rPr>
              <a:t>x</a:t>
            </a:r>
            <a:r>
              <a:rPr lang="en-US">
                <a:solidFill>
                  <a:srgbClr val="ED008C"/>
                </a:solidFill>
              </a:rPr>
              <a:t>) as </a:t>
            </a:r>
            <a:r>
              <a:rPr lang="en-US" i="1">
                <a:solidFill>
                  <a:srgbClr val="ED008C"/>
                </a:solidFill>
              </a:rPr>
              <a:t>x</a:t>
            </a:r>
            <a:r>
              <a:rPr lang="en-US">
                <a:solidFill>
                  <a:srgbClr val="ED008C"/>
                </a:solidFill>
              </a:rPr>
              <a:t> approaches 1 is 3.”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638800"/>
            <a:ext cx="236220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dirty="0" smtClean="0"/>
              <a:t>An Introduction to Limits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311896" cy="704088"/>
          </a:xfrm>
        </p:spPr>
        <p:txBody>
          <a:bodyPr/>
          <a:lstStyle/>
          <a:p>
            <a:r>
              <a:rPr lang="en-US" sz="3200" dirty="0" smtClean="0"/>
              <a:t>Example 1 – </a:t>
            </a:r>
            <a:r>
              <a:rPr lang="en-US" sz="3200" i="1" dirty="0" smtClean="0"/>
              <a:t>Estimating a Limit Numerically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Evaluate the function                                   </a:t>
            </a:r>
            <a:r>
              <a:rPr lang="en-US" sz="900" dirty="0" smtClean="0"/>
              <a:t> </a:t>
            </a:r>
            <a:r>
              <a:rPr lang="en-US" dirty="0" smtClean="0"/>
              <a:t>at several </a:t>
            </a:r>
          </a:p>
          <a:p>
            <a:pPr>
              <a:buFont typeface="Arial" charset="0"/>
              <a:buNone/>
            </a:pPr>
            <a:r>
              <a:rPr lang="en-US" i="1" dirty="0" smtClean="0"/>
              <a:t>x</a:t>
            </a:r>
            <a:r>
              <a:rPr lang="en-US" dirty="0" smtClean="0"/>
              <a:t>-values near 0 and use the results to estimate the limit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sz="1200" dirty="0" smtClean="0"/>
          </a:p>
          <a:p>
            <a:pPr>
              <a:buFont typeface="Arial" charset="0"/>
              <a:buNone/>
            </a:pPr>
            <a:r>
              <a:rPr lang="el-GR" dirty="0" smtClean="0">
                <a:solidFill>
                  <a:srgbClr val="D71921"/>
                </a:solidFill>
              </a:rPr>
              <a:t>Solution</a:t>
            </a:r>
            <a:r>
              <a:rPr lang="en-US" dirty="0" smtClean="0">
                <a:solidFill>
                  <a:srgbClr val="D7192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dirty="0" smtClean="0"/>
              <a:t>The table lists the values of </a:t>
            </a:r>
            <a:r>
              <a:rPr lang="en-US" i="1" dirty="0" smtClean="0"/>
              <a:t>f</a:t>
            </a:r>
            <a:r>
              <a:rPr lang="en-US" sz="400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for several </a:t>
            </a:r>
            <a:r>
              <a:rPr lang="en-US" i="1" dirty="0" smtClean="0"/>
              <a:t>x</a:t>
            </a:r>
            <a:r>
              <a:rPr lang="en-US" dirty="0" smtClean="0"/>
              <a:t>-values near 0.</a:t>
            </a: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7738" y="1493837"/>
            <a:ext cx="27876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2088" y="2422525"/>
            <a:ext cx="22574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429125"/>
            <a:ext cx="696087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cbf3042-b1a0-42e4-a5cb-d755198f9e1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9ca858a-de42-4074-9e4b-7f67454e5ce2"/>
</p:tagLst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ppt2D49.tmp</Template>
  <TotalTime>1531</TotalTime>
  <Words>1008</Words>
  <Application>Microsoft Office PowerPoint</Application>
  <PresentationFormat>On-screen Show (4:3)</PresentationFormat>
  <Paragraphs>189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sample</vt:lpstr>
      <vt:lpstr>PowerPoint Presentation</vt:lpstr>
      <vt:lpstr>PowerPoint Presentation</vt:lpstr>
      <vt:lpstr>PowerPoint Presentation</vt:lpstr>
      <vt:lpstr>PowerPoint Presentation</vt:lpstr>
      <vt:lpstr>An Introduction to Limits</vt:lpstr>
      <vt:lpstr>An Introduction to Limits</vt:lpstr>
      <vt:lpstr>An Introduction to Limits</vt:lpstr>
      <vt:lpstr>An Introduction to Limits</vt:lpstr>
      <vt:lpstr>Example 1 – Estimating a Limit Numerically </vt:lpstr>
      <vt:lpstr>Example 1 – Solution</vt:lpstr>
      <vt:lpstr>An Introduction to Limits</vt:lpstr>
      <vt:lpstr>PowerPoint Presentation</vt:lpstr>
      <vt:lpstr>Example 3 – Different Right and Left Behavior</vt:lpstr>
      <vt:lpstr>Example 3 – Solution </vt:lpstr>
      <vt:lpstr>Example 3 – Solution </vt:lpstr>
      <vt:lpstr>Example 3 – Solution </vt:lpstr>
      <vt:lpstr>Limits That Fail to Exist</vt:lpstr>
      <vt:lpstr>Limits That Fail to Exist</vt:lpstr>
      <vt:lpstr>PowerPoint Presentation</vt:lpstr>
      <vt:lpstr>A Formal Definition of Limit</vt:lpstr>
      <vt:lpstr>A Formal Definition of Limit</vt:lpstr>
      <vt:lpstr>A Formal Definition of Limit</vt:lpstr>
      <vt:lpstr>A Formal Definition of Limit</vt:lpstr>
      <vt:lpstr>A Formal Definition of Limit</vt:lpstr>
      <vt:lpstr>A Formal Definition of Limit</vt:lpstr>
      <vt:lpstr>Example 7 – Using the ε- Definition of Limit</vt:lpstr>
      <vt:lpstr>Example 7 – 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ssharma</dc:creator>
  <cp:lastModifiedBy>Carnnia, Casey</cp:lastModifiedBy>
  <cp:revision>373</cp:revision>
  <dcterms:created xsi:type="dcterms:W3CDTF">2008-11-21T04:28:28Z</dcterms:created>
  <dcterms:modified xsi:type="dcterms:W3CDTF">2014-09-08T17:07:33Z</dcterms:modified>
</cp:coreProperties>
</file>