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8"/>
  </p:notesMasterIdLst>
  <p:sldIdLst>
    <p:sldId id="308" r:id="rId2"/>
    <p:sldId id="305" r:id="rId3"/>
    <p:sldId id="306" r:id="rId4"/>
    <p:sldId id="307" r:id="rId5"/>
    <p:sldId id="266" r:id="rId6"/>
    <p:sldId id="270" r:id="rId7"/>
    <p:sldId id="271" r:id="rId8"/>
    <p:sldId id="272" r:id="rId9"/>
    <p:sldId id="274" r:id="rId10"/>
    <p:sldId id="273" r:id="rId11"/>
    <p:sldId id="275" r:id="rId12"/>
    <p:sldId id="276" r:id="rId13"/>
    <p:sldId id="309" r:id="rId14"/>
    <p:sldId id="278" r:id="rId15"/>
    <p:sldId id="280" r:id="rId16"/>
    <p:sldId id="284" r:id="rId17"/>
    <p:sldId id="285" r:id="rId18"/>
    <p:sldId id="281" r:id="rId19"/>
    <p:sldId id="310" r:id="rId20"/>
    <p:sldId id="283" r:id="rId21"/>
    <p:sldId id="287" r:id="rId22"/>
    <p:sldId id="289" r:id="rId23"/>
    <p:sldId id="290" r:id="rId24"/>
    <p:sldId id="288" r:id="rId25"/>
    <p:sldId id="311" r:id="rId26"/>
    <p:sldId id="312" r:id="rId27"/>
    <p:sldId id="291" r:id="rId28"/>
    <p:sldId id="293" r:id="rId29"/>
    <p:sldId id="294" r:id="rId30"/>
    <p:sldId id="295" r:id="rId31"/>
    <p:sldId id="313" r:id="rId32"/>
    <p:sldId id="292" r:id="rId33"/>
    <p:sldId id="297" r:id="rId34"/>
    <p:sldId id="298" r:id="rId35"/>
    <p:sldId id="302" r:id="rId36"/>
    <p:sldId id="303" r:id="rId37"/>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921"/>
    <a:srgbClr val="CC0066"/>
    <a:srgbClr val="FF0066"/>
    <a:srgbClr val="FF3399"/>
    <a:srgbClr val="CC0099"/>
    <a:srgbClr val="009BAE"/>
    <a:srgbClr val="000000"/>
    <a:srgbClr val="0073AE"/>
    <a:srgbClr val="ED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7" autoAdjust="0"/>
    <p:restoredTop sz="93342" autoAdjust="0"/>
  </p:normalViewPr>
  <p:slideViewPr>
    <p:cSldViewPr>
      <p:cViewPr>
        <p:scale>
          <a:sx n="81" d="100"/>
          <a:sy n="81" d="100"/>
        </p:scale>
        <p:origin x="-906" y="-822"/>
      </p:cViewPr>
      <p:guideLst>
        <p:guide orient="horz" pos="1200"/>
        <p:guide pos="36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BB88979-FEDF-4BF8-961F-8341F9A482E1}" type="slidenum">
              <a:rPr lang="en-US"/>
              <a:pPr/>
              <a:t>‹#›</a:t>
            </a:fld>
            <a:endParaRPr lang="en-US"/>
          </a:p>
        </p:txBody>
      </p:sp>
    </p:spTree>
    <p:extLst>
      <p:ext uri="{BB962C8B-B14F-4D97-AF65-F5344CB8AC3E}">
        <p14:creationId xmlns:p14="http://schemas.microsoft.com/office/powerpoint/2010/main" val="7985882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C604CAAE-2B15-446B-9FA2-912BC030C236}" type="slidenum">
              <a:rPr lang="en-US" smtClean="0"/>
              <a:pPr/>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AA46A5A-22C9-463B-9E0E-65C6DF47AA8D}" type="slidenum">
              <a:rPr lang="en-US" smtClean="0">
                <a:solidFill>
                  <a:srgbClr val="000000"/>
                </a:solidFill>
              </a:rPr>
              <a:pPr/>
              <a:t>2</a:t>
            </a:fld>
            <a:endParaRPr lang="en-US"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9A2FD0-5904-41FD-80D4-1E771B0B7D43}" type="slidenum">
              <a:rPr lang="en-US" smtClean="0">
                <a:solidFill>
                  <a:srgbClr val="000000"/>
                </a:solidFill>
              </a:rPr>
              <a:pPr/>
              <a:t>4</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9A2FD0-5904-41FD-80D4-1E771B0B7D43}" type="slidenum">
              <a:rPr lang="en-US" smtClean="0">
                <a:solidFill>
                  <a:srgbClr val="000000"/>
                </a:solidFill>
              </a:rPr>
              <a:pPr/>
              <a:t>13</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9A2FD0-5904-41FD-80D4-1E771B0B7D43}" type="slidenum">
              <a:rPr lang="en-US" smtClean="0">
                <a:solidFill>
                  <a:srgbClr val="000000"/>
                </a:solidFill>
              </a:rPr>
              <a:pPr/>
              <a:t>19</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9A2FD0-5904-41FD-80D4-1E771B0B7D43}" type="slidenum">
              <a:rPr lang="en-US" smtClean="0">
                <a:solidFill>
                  <a:srgbClr val="000000"/>
                </a:solidFill>
              </a:rPr>
              <a:pPr/>
              <a:t>25</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C9A2FD0-5904-41FD-80D4-1E771B0B7D43}" type="slidenum">
              <a:rPr lang="en-US" smtClean="0">
                <a:solidFill>
                  <a:srgbClr val="000000"/>
                </a:solidFill>
              </a:rPr>
              <a:pPr/>
              <a:t>31</a:t>
            </a:fld>
            <a:endParaRPr lang="en-US" smtClean="0">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760" y="152400"/>
            <a:ext cx="87630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Font typeface="Arial" pitchFamily="34" charset="0"/>
              <a:buNone/>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endParaRPr lang="en-US"/>
          </a:p>
        </p:txBody>
      </p:sp>
      <p:sp>
        <p:nvSpPr>
          <p:cNvPr id="5" name="Rectangle 4"/>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39738" y="168275"/>
            <a:ext cx="8247062" cy="6384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userDrawn="1">
            <p:ph type="dt" sz="half" idx="10"/>
          </p:nvPr>
        </p:nvSpPr>
        <p:spPr/>
        <p:txBody>
          <a:bodyPr/>
          <a:lstStyle>
            <a:lvl1pPr>
              <a:defRPr>
                <a:solidFill>
                  <a:srgbClr val="000000"/>
                </a:solidFill>
              </a:defRPr>
            </a:lvl1pPr>
          </a:lstStyle>
          <a:p>
            <a:pPr>
              <a:defRPr/>
            </a:pPr>
            <a:endParaRPr lang="en-US"/>
          </a:p>
        </p:txBody>
      </p:sp>
      <p:sp>
        <p:nvSpPr>
          <p:cNvPr id="4" name="Rectangle 4"/>
          <p:cNvSpPr>
            <a:spLocks noGrp="1" noChangeArrowheads="1"/>
          </p:cNvSpPr>
          <p:nvPr userDrawn="1">
            <p:ph type="ftr" sz="quarter" idx="11"/>
          </p:nvPr>
        </p:nvSpPr>
        <p:spPr/>
        <p:txBody>
          <a:bodyPr/>
          <a:lstStyle>
            <a:lvl1pPr>
              <a:defRPr>
                <a:solidFill>
                  <a:srgbClr val="000000"/>
                </a:solidFill>
              </a:defRPr>
            </a:lvl1pPr>
          </a:lstStyle>
          <a:p>
            <a:pPr>
              <a:defRPr/>
            </a:pPr>
            <a:endParaRPr lang="en-US"/>
          </a:p>
        </p:txBody>
      </p:sp>
      <p:sp>
        <p:nvSpPr>
          <p:cNvPr id="5" name="Rectangle 6"/>
          <p:cNvSpPr>
            <a:spLocks noGrp="1" noChangeArrowheads="1"/>
          </p:cNvSpPr>
          <p:nvPr userDrawn="1">
            <p:ph type="sldNum" sz="quarter" idx="12"/>
          </p:nvPr>
        </p:nvSpPr>
        <p:spPr/>
        <p:txBody>
          <a:bodyPr/>
          <a:lstStyle>
            <a:lvl1pPr>
              <a:defRPr>
                <a:solidFill>
                  <a:srgbClr val="000000"/>
                </a:solidFill>
              </a:defRPr>
            </a:lvl1pPr>
          </a:lstStyle>
          <a:p>
            <a:pPr>
              <a:defRPr/>
            </a:pPr>
            <a:fld id="{117CE490-64A2-4751-9B74-5D7AC1C5E2D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userDrawn="1">
            <p:ph type="dt" sz="half" idx="10"/>
          </p:nvPr>
        </p:nvSpPr>
        <p:spPr/>
        <p:txBody>
          <a:bodyPr/>
          <a:lstStyle>
            <a:lvl1pPr>
              <a:defRPr/>
            </a:lvl1pPr>
          </a:lstStyle>
          <a:p>
            <a:pPr>
              <a:defRPr/>
            </a:pPr>
            <a:endParaRPr lang="en-US"/>
          </a:p>
        </p:txBody>
      </p:sp>
      <p:sp>
        <p:nvSpPr>
          <p:cNvPr id="5" name="Rectangle 4"/>
          <p:cNvSpPr>
            <a:spLocks noGrp="1" noChangeArrowheads="1"/>
          </p:cNvSpPr>
          <p:nvPr userDrawn="1">
            <p:ph type="ftr" sz="quarter" idx="11"/>
          </p:nvPr>
        </p:nvSpPr>
        <p:spPr/>
        <p:txBody>
          <a:bodyPr/>
          <a:lstStyle>
            <a:lvl1pPr>
              <a:defRPr/>
            </a:lvl1pPr>
          </a:lstStyle>
          <a:p>
            <a:pPr>
              <a:defRPr/>
            </a:pPr>
            <a:endParaRPr lang="en-US"/>
          </a:p>
        </p:txBody>
      </p:sp>
      <p:sp>
        <p:nvSpPr>
          <p:cNvPr id="6" name="Rectangle 6"/>
          <p:cNvSpPr>
            <a:spLocks noGrp="1" noChangeArrowheads="1"/>
          </p:cNvSpPr>
          <p:nvPr userDrawn="1">
            <p:ph type="sldNum" sz="quarter" idx="12"/>
          </p:nvPr>
        </p:nvSpPr>
        <p:spPr/>
        <p:txBody>
          <a:bodyPr/>
          <a:lstStyle>
            <a:lvl1pPr>
              <a:defRPr/>
            </a:lvl1pPr>
          </a:lstStyle>
          <a:p>
            <a:pPr>
              <a:defRPr/>
            </a:pPr>
            <a:fld id="{951B85C5-0CEC-45E1-8C1C-952A7BA4FDB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p:cNvSpPr/>
          <p:nvPr/>
        </p:nvSpPr>
        <p:spPr bwMode="auto">
          <a:xfrm>
            <a:off x="225425" y="368300"/>
            <a:ext cx="8839200" cy="727075"/>
          </a:xfrm>
          <a:prstGeom prst="roundRect">
            <a:avLst/>
          </a:prstGeom>
          <a:solidFill>
            <a:srgbClr val="F51F3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Rectangle 2"/>
          <p:cNvSpPr>
            <a:spLocks noGrp="1" noChangeArrowheads="1"/>
          </p:cNvSpPr>
          <p:nvPr>
            <p:ph type="body" idx="1"/>
          </p:nvPr>
        </p:nvSpPr>
        <p:spPr bwMode="auto">
          <a:xfrm>
            <a:off x="457200" y="1462088"/>
            <a:ext cx="8229600" cy="5091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endParaRPr lang="en-US"/>
          </a:p>
        </p:txBody>
      </p:sp>
      <p:sp>
        <p:nvSpPr>
          <p:cNvPr id="108551" name="Text Box 7"/>
          <p:cNvSpPr txBox="1">
            <a:spLocks noChangeArrowheads="1"/>
          </p:cNvSpPr>
          <p:nvPr/>
        </p:nvSpPr>
        <p:spPr bwMode="auto">
          <a:xfrm>
            <a:off x="8496300" y="6388100"/>
            <a:ext cx="647700" cy="366713"/>
          </a:xfrm>
          <a:prstGeom prst="rect">
            <a:avLst/>
          </a:prstGeom>
          <a:noFill/>
          <a:ln w="9525">
            <a:noFill/>
            <a:miter lim="800000"/>
            <a:headEnd/>
            <a:tailEnd/>
          </a:ln>
          <a:effectLst/>
        </p:spPr>
        <p:txBody>
          <a:bodyPr>
            <a:spAutoFit/>
          </a:bodyPr>
          <a:lstStyle/>
          <a:p>
            <a:pPr>
              <a:spcBef>
                <a:spcPct val="50000"/>
              </a:spcBef>
              <a:defRPr/>
            </a:pPr>
            <a:fld id="{6574A4C5-3C89-4239-9D3A-D969C89A8B36}" type="slidenum">
              <a:rPr lang="en-US"/>
              <a:pPr>
                <a:spcBef>
                  <a:spcPct val="50000"/>
                </a:spcBef>
                <a:defRPr/>
              </a:pPr>
              <a:t>‹#›</a:t>
            </a:fld>
            <a:endParaRPr lang="en-US" dirty="0"/>
          </a:p>
        </p:txBody>
      </p:sp>
      <p:sp>
        <p:nvSpPr>
          <p:cNvPr id="1032" name="Rectangle 5"/>
          <p:cNvSpPr>
            <a:spLocks noGrp="1" noChangeArrowheads="1"/>
          </p:cNvSpPr>
          <p:nvPr>
            <p:ph type="title"/>
          </p:nvPr>
        </p:nvSpPr>
        <p:spPr bwMode="auto">
          <a:xfrm>
            <a:off x="381000" y="106363"/>
            <a:ext cx="8763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Lst>
  <p:txStyles>
    <p:titleStyle>
      <a:lvl1pPr algn="l" rtl="0" eaLnBrk="1" fontAlgn="base" hangingPunct="1">
        <a:spcBef>
          <a:spcPct val="0"/>
        </a:spcBef>
        <a:spcAft>
          <a:spcPct val="0"/>
        </a:spcAft>
        <a:defRPr sz="4000">
          <a:solidFill>
            <a:schemeClr val="bg1"/>
          </a:solidFill>
          <a:latin typeface="+mj-lt"/>
          <a:ea typeface="+mj-ea"/>
          <a:cs typeface="+mj-cs"/>
        </a:defRPr>
      </a:lvl1pPr>
      <a:lvl2pPr algn="l" rtl="0" eaLnBrk="1" fontAlgn="base" hangingPunct="1">
        <a:spcBef>
          <a:spcPct val="0"/>
        </a:spcBef>
        <a:spcAft>
          <a:spcPct val="0"/>
        </a:spcAft>
        <a:defRPr sz="4000">
          <a:solidFill>
            <a:schemeClr val="bg1"/>
          </a:solidFill>
          <a:latin typeface="Arial" charset="0"/>
        </a:defRPr>
      </a:lvl2pPr>
      <a:lvl3pPr algn="l" rtl="0" eaLnBrk="1" fontAlgn="base" hangingPunct="1">
        <a:spcBef>
          <a:spcPct val="0"/>
        </a:spcBef>
        <a:spcAft>
          <a:spcPct val="0"/>
        </a:spcAft>
        <a:defRPr sz="4000">
          <a:solidFill>
            <a:schemeClr val="bg1"/>
          </a:solidFill>
          <a:latin typeface="Arial" charset="0"/>
        </a:defRPr>
      </a:lvl3pPr>
      <a:lvl4pPr algn="l" rtl="0" eaLnBrk="1" fontAlgn="base" hangingPunct="1">
        <a:spcBef>
          <a:spcPct val="0"/>
        </a:spcBef>
        <a:spcAft>
          <a:spcPct val="0"/>
        </a:spcAft>
        <a:defRPr sz="4000">
          <a:solidFill>
            <a:schemeClr val="bg1"/>
          </a:solidFill>
          <a:latin typeface="Arial" charset="0"/>
        </a:defRPr>
      </a:lvl4pPr>
      <a:lvl5pPr algn="l" rtl="0" eaLnBrk="1" fontAlgn="base" hangingPunct="1">
        <a:spcBef>
          <a:spcPct val="0"/>
        </a:spcBef>
        <a:spcAft>
          <a:spcPct val="0"/>
        </a:spcAft>
        <a:defRPr sz="4000">
          <a:solidFill>
            <a:schemeClr val="bg1"/>
          </a:solidFill>
          <a:latin typeface="Arial" charset="0"/>
        </a:defRPr>
      </a:lvl5pPr>
      <a:lvl6pPr marL="457200" algn="l" rtl="0" eaLnBrk="1" fontAlgn="base" hangingPunct="1">
        <a:spcBef>
          <a:spcPct val="0"/>
        </a:spcBef>
        <a:spcAft>
          <a:spcPct val="0"/>
        </a:spcAft>
        <a:defRPr sz="4000">
          <a:solidFill>
            <a:schemeClr val="bg1"/>
          </a:solidFill>
          <a:latin typeface="Arial" charset="0"/>
        </a:defRPr>
      </a:lvl6pPr>
      <a:lvl7pPr marL="914400" algn="l" rtl="0" eaLnBrk="1" fontAlgn="base" hangingPunct="1">
        <a:spcBef>
          <a:spcPct val="0"/>
        </a:spcBef>
        <a:spcAft>
          <a:spcPct val="0"/>
        </a:spcAft>
        <a:defRPr sz="4000">
          <a:solidFill>
            <a:schemeClr val="bg1"/>
          </a:solidFill>
          <a:latin typeface="Arial" charset="0"/>
        </a:defRPr>
      </a:lvl7pPr>
      <a:lvl8pPr marL="1371600" algn="l" rtl="0" eaLnBrk="1" fontAlgn="base" hangingPunct="1">
        <a:spcBef>
          <a:spcPct val="0"/>
        </a:spcBef>
        <a:spcAft>
          <a:spcPct val="0"/>
        </a:spcAft>
        <a:defRPr sz="4000">
          <a:solidFill>
            <a:schemeClr val="bg1"/>
          </a:solidFill>
          <a:latin typeface="Arial" charset="0"/>
        </a:defRPr>
      </a:lvl8pPr>
      <a:lvl9pPr marL="1828800" algn="l"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60.wmf"/></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1.xml"/><Relationship Id="rId1" Type="http://schemas.openxmlformats.org/officeDocument/2006/relationships/tags" Target="../tags/tag29.xml"/><Relationship Id="rId5" Type="http://schemas.openxmlformats.org/officeDocument/2006/relationships/image" Target="../media/image63.png"/><Relationship Id="rId4" Type="http://schemas.openxmlformats.org/officeDocument/2006/relationships/image" Target="../media/image62.wmf"/></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0"/>
            <a:ext cx="9144000" cy="6324600"/>
          </a:xfrm>
          <a:prstGeom prst="rect">
            <a:avLst/>
          </a:prstGeom>
          <a:solidFill>
            <a:srgbClr val="F51F36"/>
          </a:solidFill>
          <a:ln>
            <a:noFill/>
          </a:ln>
          <a:scene3d>
            <a:camera prst="orthographicFront"/>
            <a:lightRig rig="balanced" dir="t"/>
          </a:scene3d>
          <a:sp3d contourW="12700" prstMaterial="dkEdge">
            <a:bevelT/>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51F36"/>
              </a:solidFill>
            </a:endParaRPr>
          </a:p>
        </p:txBody>
      </p:sp>
      <p:sp>
        <p:nvSpPr>
          <p:cNvPr id="6" name="Round Diagonal Corner Rectangle 5"/>
          <p:cNvSpPr/>
          <p:nvPr/>
        </p:nvSpPr>
        <p:spPr>
          <a:xfrm>
            <a:off x="47625" y="57150"/>
            <a:ext cx="9048750" cy="6210300"/>
          </a:xfrm>
          <a:prstGeom prst="round2Diag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2" name="Text Box 2"/>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t>Copyright © Cengage Learning. All rights reserved.</a:t>
            </a:r>
            <a:r>
              <a:rPr lang="en-US"/>
              <a:t> </a:t>
            </a:r>
          </a:p>
        </p:txBody>
      </p:sp>
      <p:sp>
        <p:nvSpPr>
          <p:cNvPr id="4103" name="Text Box 4"/>
          <p:cNvSpPr txBox="1">
            <a:spLocks noChangeArrowheads="1"/>
          </p:cNvSpPr>
          <p:nvPr/>
        </p:nvSpPr>
        <p:spPr bwMode="auto">
          <a:xfrm>
            <a:off x="989013" y="-12700"/>
            <a:ext cx="536575" cy="1231900"/>
          </a:xfrm>
          <a:prstGeom prst="rect">
            <a:avLst/>
          </a:prstGeom>
          <a:noFill/>
          <a:ln w="9525">
            <a:noFill/>
            <a:miter lim="800000"/>
            <a:headEnd/>
            <a:tailEnd/>
          </a:ln>
        </p:spPr>
        <p:txBody>
          <a:bodyPr tIns="0" bIns="0" anchor="ctr">
            <a:spAutoFit/>
          </a:bodyPr>
          <a:lstStyle/>
          <a:p>
            <a:pPr algn="ctr">
              <a:spcBef>
                <a:spcPct val="50000"/>
              </a:spcBef>
            </a:pPr>
            <a:r>
              <a:rPr lang="en-US" sz="8000" b="1">
                <a:solidFill>
                  <a:srgbClr val="D71921"/>
                </a:solidFill>
              </a:rPr>
              <a:t>2</a:t>
            </a:r>
          </a:p>
        </p:txBody>
      </p:sp>
      <p:sp>
        <p:nvSpPr>
          <p:cNvPr id="4104" name="TextBox 7"/>
          <p:cNvSpPr txBox="1">
            <a:spLocks noChangeArrowheads="1"/>
          </p:cNvSpPr>
          <p:nvPr/>
        </p:nvSpPr>
        <p:spPr bwMode="auto">
          <a:xfrm>
            <a:off x="1827213" y="249238"/>
            <a:ext cx="7086600" cy="708025"/>
          </a:xfrm>
          <a:prstGeom prst="rect">
            <a:avLst/>
          </a:prstGeom>
          <a:noFill/>
          <a:ln w="9525">
            <a:noFill/>
            <a:miter lim="800000"/>
            <a:headEnd/>
            <a:tailEnd/>
          </a:ln>
        </p:spPr>
        <p:txBody>
          <a:bodyPr>
            <a:spAutoFit/>
          </a:bodyPr>
          <a:lstStyle/>
          <a:p>
            <a:r>
              <a:rPr lang="en-US" sz="4000" b="1"/>
              <a:t>Limits and Their Properties</a:t>
            </a:r>
            <a:endParaRPr lang="en-US" sz="4000" b="1">
              <a:solidFill>
                <a:srgbClr val="807296"/>
              </a:solidFill>
            </a:endParaRPr>
          </a:p>
        </p:txBody>
      </p:sp>
      <p:pic>
        <p:nvPicPr>
          <p:cNvPr id="4105" name="Picture 14" descr="Picture3.jpg"/>
          <p:cNvPicPr>
            <a:picLocks noChangeAspect="1"/>
          </p:cNvPicPr>
          <p:nvPr/>
        </p:nvPicPr>
        <p:blipFill>
          <a:blip r:embed="rId4" cstate="print"/>
          <a:srcRect/>
          <a:stretch>
            <a:fillRect/>
          </a:stretch>
        </p:blipFill>
        <p:spPr bwMode="auto">
          <a:xfrm>
            <a:off x="357188" y="1195388"/>
            <a:ext cx="8458200" cy="474027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lstStyle/>
          <a:p>
            <a:pPr marL="0" indent="0"/>
            <a:r>
              <a:rPr lang="en-US" dirty="0"/>
              <a:t>Polynomial functions and rational functions are two of the three basic types of algebraic functions. The following theorem deals with the limit of the third type of algebraic function—one that involves a radical.</a:t>
            </a:r>
          </a:p>
        </p:txBody>
      </p:sp>
      <p:pic>
        <p:nvPicPr>
          <p:cNvPr id="5123" name="Picture 3"/>
          <p:cNvPicPr>
            <a:picLocks noChangeAspect="1" noChangeArrowheads="1"/>
          </p:cNvPicPr>
          <p:nvPr/>
        </p:nvPicPr>
        <p:blipFill>
          <a:blip r:embed="rId3" cstate="print"/>
          <a:srcRect/>
          <a:stretch>
            <a:fillRect/>
          </a:stretch>
        </p:blipFill>
        <p:spPr bwMode="auto">
          <a:xfrm>
            <a:off x="685800" y="3429000"/>
            <a:ext cx="7848600" cy="1905000"/>
          </a:xfrm>
          <a:prstGeom prst="rect">
            <a:avLst/>
          </a:prstGeom>
          <a:noFill/>
          <a:ln w="9525">
            <a:noFill/>
            <a:miter lim="800000"/>
            <a:headEnd/>
            <a:tailEnd/>
          </a:ln>
        </p:spPr>
      </p:pic>
      <p:sp>
        <p:nvSpPr>
          <p:cNvPr id="6" name="Rectangle 2"/>
          <p:cNvSpPr>
            <a:spLocks noGrp="1" noChangeArrowheads="1"/>
          </p:cNvSpPr>
          <p:nvPr>
            <p:ph type="title"/>
          </p:nvPr>
        </p:nvSpPr>
        <p:spPr>
          <a:xfrm>
            <a:off x="457200" y="347472"/>
            <a:ext cx="8311896" cy="704088"/>
          </a:xfrm>
        </p:spPr>
        <p:txBody>
          <a:bodyPr/>
          <a:lstStyle/>
          <a:p>
            <a:r>
              <a:rPr lang="en-US" dirty="0"/>
              <a:t>Properties of Limits</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pPr marL="0" indent="0"/>
            <a:r>
              <a:rPr lang="en-US" dirty="0"/>
              <a:t>The following theorem greatly expands your ability to evaluate limits because it shows how to analyze the limit of a composite function.</a:t>
            </a:r>
          </a:p>
          <a:p>
            <a:pPr marL="0" indent="0"/>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685800" y="3000375"/>
            <a:ext cx="7886700" cy="1952625"/>
          </a:xfrm>
          <a:prstGeom prst="rect">
            <a:avLst/>
          </a:prstGeom>
          <a:noFill/>
          <a:ln w="9525">
            <a:noFill/>
            <a:miter lim="800000"/>
            <a:headEnd/>
            <a:tailEnd/>
          </a:ln>
        </p:spPr>
      </p:pic>
      <p:sp>
        <p:nvSpPr>
          <p:cNvPr id="6" name="Rectangle 2"/>
          <p:cNvSpPr>
            <a:spLocks noGrp="1" noChangeArrowheads="1"/>
          </p:cNvSpPr>
          <p:nvPr>
            <p:ph type="title"/>
          </p:nvPr>
        </p:nvSpPr>
        <p:spPr>
          <a:xfrm>
            <a:off x="457200" y="347472"/>
            <a:ext cx="8311896" cy="704088"/>
          </a:xfrm>
        </p:spPr>
        <p:txBody>
          <a:bodyPr/>
          <a:lstStyle/>
          <a:p>
            <a:r>
              <a:rPr lang="en-US" dirty="0"/>
              <a:t>Properties of Limits</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pPr marL="0" indent="0"/>
            <a:r>
              <a:rPr lang="en-US" dirty="0"/>
              <a:t>We have seen that the limits of many algebraic functions can be evaluated by direct substitution. The basic transcendental functions (trigonometric, exponential, and logarithmic) also possess this desirable quality, as shown in the next theorem.</a:t>
            </a:r>
          </a:p>
        </p:txBody>
      </p:sp>
      <p:pic>
        <p:nvPicPr>
          <p:cNvPr id="7170" name="Picture 2"/>
          <p:cNvPicPr>
            <a:picLocks noChangeAspect="1" noChangeArrowheads="1"/>
          </p:cNvPicPr>
          <p:nvPr/>
        </p:nvPicPr>
        <p:blipFill>
          <a:blip r:embed="rId3" cstate="print"/>
          <a:srcRect/>
          <a:stretch>
            <a:fillRect/>
          </a:stretch>
        </p:blipFill>
        <p:spPr bwMode="auto">
          <a:xfrm>
            <a:off x="552450" y="3733800"/>
            <a:ext cx="7753350" cy="2368296"/>
          </a:xfrm>
          <a:prstGeom prst="rect">
            <a:avLst/>
          </a:prstGeom>
          <a:noFill/>
          <a:ln w="9525">
            <a:noFill/>
            <a:miter lim="800000"/>
            <a:headEnd/>
            <a:tailEnd/>
          </a:ln>
        </p:spPr>
      </p:pic>
      <p:sp>
        <p:nvSpPr>
          <p:cNvPr id="6" name="Rectangle 2"/>
          <p:cNvSpPr>
            <a:spLocks noGrp="1" noChangeArrowheads="1"/>
          </p:cNvSpPr>
          <p:nvPr>
            <p:ph type="title"/>
          </p:nvPr>
        </p:nvSpPr>
        <p:spPr>
          <a:xfrm>
            <a:off x="457200" y="347472"/>
            <a:ext cx="8311896" cy="704088"/>
          </a:xfrm>
        </p:spPr>
        <p:txBody>
          <a:bodyPr/>
          <a:lstStyle/>
          <a:p>
            <a:r>
              <a:rPr lang="en-US" dirty="0"/>
              <a:t>Properties of Limits</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A Strategy for Finding Limits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347472"/>
            <a:ext cx="8311896" cy="704088"/>
          </a:xfrm>
        </p:spPr>
        <p:txBody>
          <a:bodyPr/>
          <a:lstStyle/>
          <a:p>
            <a:r>
              <a:rPr lang="en-US" dirty="0"/>
              <a:t>A Strategy for Finding Limits</a:t>
            </a:r>
          </a:p>
        </p:txBody>
      </p:sp>
      <p:sp>
        <p:nvSpPr>
          <p:cNvPr id="104451" name="Rectangle 3"/>
          <p:cNvSpPr>
            <a:spLocks noGrp="1" noChangeArrowheads="1"/>
          </p:cNvSpPr>
          <p:nvPr>
            <p:ph idx="1"/>
          </p:nvPr>
        </p:nvSpPr>
        <p:spPr/>
        <p:txBody>
          <a:bodyPr/>
          <a:lstStyle/>
          <a:p>
            <a:pPr marL="0" indent="0"/>
            <a:r>
              <a:rPr lang="en-US" dirty="0"/>
              <a:t>We have studied several types of functions whose limits can be evaluated by direct substitution. </a:t>
            </a:r>
          </a:p>
          <a:p>
            <a:pPr marL="0" indent="0"/>
            <a:endParaRPr lang="en-US" dirty="0"/>
          </a:p>
          <a:p>
            <a:pPr marL="0" indent="0"/>
            <a:r>
              <a:rPr lang="en-US" dirty="0"/>
              <a:t>This knowledge, together with the following theorem, can be used to develop a strategy for finding limits.</a:t>
            </a:r>
          </a:p>
        </p:txBody>
      </p:sp>
      <p:pic>
        <p:nvPicPr>
          <p:cNvPr id="8195" name="Picture 3"/>
          <p:cNvPicPr>
            <a:picLocks noChangeAspect="1" noChangeArrowheads="1"/>
          </p:cNvPicPr>
          <p:nvPr/>
        </p:nvPicPr>
        <p:blipFill>
          <a:blip r:embed="rId3" cstate="print"/>
          <a:srcRect/>
          <a:stretch>
            <a:fillRect/>
          </a:stretch>
        </p:blipFill>
        <p:spPr bwMode="auto">
          <a:xfrm>
            <a:off x="533400" y="3886200"/>
            <a:ext cx="7905750" cy="22098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347472"/>
            <a:ext cx="8311896" cy="704088"/>
          </a:xfrm>
        </p:spPr>
        <p:txBody>
          <a:bodyPr/>
          <a:lstStyle/>
          <a:p>
            <a:r>
              <a:rPr lang="en-US" sz="3300" dirty="0"/>
              <a:t>Example 6 – </a:t>
            </a:r>
            <a:r>
              <a:rPr lang="en-US" sz="3300" i="1" dirty="0"/>
              <a:t>Finding the Limit of a Function</a:t>
            </a:r>
          </a:p>
        </p:txBody>
      </p:sp>
      <p:sp>
        <p:nvSpPr>
          <p:cNvPr id="107523" name="Rectangle 3"/>
          <p:cNvSpPr>
            <a:spLocks noGrp="1" noChangeArrowheads="1"/>
          </p:cNvSpPr>
          <p:nvPr>
            <p:ph idx="1"/>
          </p:nvPr>
        </p:nvSpPr>
        <p:spPr/>
        <p:txBody>
          <a:bodyPr/>
          <a:lstStyle/>
          <a:p>
            <a:pPr marL="0" indent="0"/>
            <a:r>
              <a:rPr lang="en-US" dirty="0"/>
              <a:t>Find the limit:</a:t>
            </a:r>
          </a:p>
          <a:p>
            <a:pPr marL="0" indent="0"/>
            <a:endParaRPr lang="en-US" dirty="0"/>
          </a:p>
          <a:p>
            <a:pPr marL="0" indent="0"/>
            <a:r>
              <a:rPr lang="en-US" dirty="0">
                <a:solidFill>
                  <a:srgbClr val="D71921"/>
                </a:solidFill>
              </a:rPr>
              <a:t>Solution:</a:t>
            </a:r>
          </a:p>
          <a:p>
            <a:pPr marL="0" indent="0"/>
            <a:r>
              <a:rPr lang="en-US" dirty="0"/>
              <a:t>Let </a:t>
            </a:r>
            <a:r>
              <a:rPr lang="en-US" i="1" dirty="0"/>
              <a:t>f</a:t>
            </a:r>
            <a:r>
              <a:rPr lang="en-US" sz="400" dirty="0"/>
              <a:t> </a:t>
            </a:r>
            <a:r>
              <a:rPr lang="en-US" dirty="0"/>
              <a:t>(</a:t>
            </a:r>
            <a:r>
              <a:rPr lang="en-US" i="1" dirty="0"/>
              <a:t>x</a:t>
            </a:r>
            <a:r>
              <a:rPr lang="en-US" dirty="0"/>
              <a:t>) = (</a:t>
            </a:r>
            <a:r>
              <a:rPr lang="en-US" i="1" dirty="0"/>
              <a:t>x</a:t>
            </a:r>
            <a:r>
              <a:rPr lang="en-US" baseline="30000" dirty="0"/>
              <a:t>3</a:t>
            </a:r>
            <a:r>
              <a:rPr lang="en-US" dirty="0"/>
              <a:t> – 1)/(</a:t>
            </a:r>
            <a:r>
              <a:rPr lang="en-US" i="1" dirty="0"/>
              <a:t>x </a:t>
            </a:r>
            <a:r>
              <a:rPr lang="en-US" dirty="0"/>
              <a:t>– 1). By factoring and dividing out like factors, you can rewrite </a:t>
            </a:r>
            <a:r>
              <a:rPr lang="en-US" i="1" dirty="0"/>
              <a:t>f </a:t>
            </a:r>
            <a:r>
              <a:rPr lang="en-US" dirty="0"/>
              <a:t>as</a:t>
            </a:r>
          </a:p>
          <a:p>
            <a:pPr marL="0" indent="0"/>
            <a:endParaRPr lang="en-US" dirty="0"/>
          </a:p>
          <a:p>
            <a:pPr marL="0" indent="0"/>
            <a:endParaRPr lang="en-US" dirty="0"/>
          </a:p>
          <a:p>
            <a:pPr marL="0" indent="0"/>
            <a:endParaRPr lang="en-US" sz="3200" dirty="0"/>
          </a:p>
          <a:p>
            <a:pPr marL="0" indent="0"/>
            <a:r>
              <a:rPr lang="en-US" dirty="0"/>
              <a:t>                = </a:t>
            </a:r>
            <a:r>
              <a:rPr lang="en-US" i="1" dirty="0"/>
              <a:t>x</a:t>
            </a:r>
            <a:r>
              <a:rPr lang="en-US" baseline="30000" dirty="0"/>
              <a:t>2</a:t>
            </a:r>
            <a:r>
              <a:rPr lang="en-US" dirty="0"/>
              <a:t> + </a:t>
            </a:r>
            <a:r>
              <a:rPr lang="en-US" i="1" dirty="0"/>
              <a:t>x </a:t>
            </a:r>
            <a:r>
              <a:rPr lang="en-US" dirty="0"/>
              <a:t>+ 1 </a:t>
            </a:r>
          </a:p>
          <a:p>
            <a:pPr marL="0" indent="0"/>
            <a:endParaRPr lang="en-US" sz="1600" dirty="0"/>
          </a:p>
          <a:p>
            <a:pPr marL="0" indent="0"/>
            <a:r>
              <a:rPr lang="en-US" dirty="0"/>
              <a:t>                = </a:t>
            </a:r>
            <a:r>
              <a:rPr lang="en-US" i="1" dirty="0"/>
              <a:t>g</a:t>
            </a:r>
            <a:r>
              <a:rPr lang="en-US" dirty="0"/>
              <a:t>(</a:t>
            </a:r>
            <a:r>
              <a:rPr lang="en-US" i="1" dirty="0"/>
              <a:t>x</a:t>
            </a:r>
            <a:r>
              <a:rPr lang="en-US" dirty="0"/>
              <a:t>),           </a:t>
            </a:r>
            <a:r>
              <a:rPr lang="en-US" i="1" dirty="0"/>
              <a:t>x </a:t>
            </a:r>
            <a:r>
              <a:rPr lang="en-US" b="1" dirty="0">
                <a:sym typeface="Symbol" pitchFamily="18" charset="2"/>
              </a:rPr>
              <a:t></a:t>
            </a:r>
            <a:r>
              <a:rPr lang="en-US" dirty="0"/>
              <a:t> 1.</a:t>
            </a:r>
          </a:p>
        </p:txBody>
      </p:sp>
      <p:pic>
        <p:nvPicPr>
          <p:cNvPr id="107524" name="Picture 4"/>
          <p:cNvPicPr>
            <a:picLocks noChangeAspect="1" noChangeArrowheads="1"/>
          </p:cNvPicPr>
          <p:nvPr/>
        </p:nvPicPr>
        <p:blipFill>
          <a:blip r:embed="rId3" cstate="print"/>
          <a:srcRect/>
          <a:stretch>
            <a:fillRect/>
          </a:stretch>
        </p:blipFill>
        <p:spPr bwMode="auto">
          <a:xfrm>
            <a:off x="2444750" y="1295400"/>
            <a:ext cx="1435100" cy="793750"/>
          </a:xfrm>
          <a:prstGeom prst="rect">
            <a:avLst/>
          </a:prstGeom>
          <a:noFill/>
          <a:ln w="9525">
            <a:noFill/>
            <a:miter lim="800000"/>
            <a:headEnd/>
            <a:tailEnd/>
          </a:ln>
          <a:effectLst/>
        </p:spPr>
      </p:pic>
      <p:pic>
        <p:nvPicPr>
          <p:cNvPr id="107526" name="Picture 6"/>
          <p:cNvPicPr>
            <a:picLocks noChangeAspect="1" noChangeArrowheads="1"/>
          </p:cNvPicPr>
          <p:nvPr/>
        </p:nvPicPr>
        <p:blipFill>
          <a:blip r:embed="rId4" cstate="print"/>
          <a:srcRect/>
          <a:stretch>
            <a:fillRect/>
          </a:stretch>
        </p:blipFill>
        <p:spPr bwMode="auto">
          <a:xfrm>
            <a:off x="1206500" y="3819525"/>
            <a:ext cx="3546475" cy="949325"/>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animEffect transition="in" filter="fade">
                                      <p:cBhvr>
                                        <p:cTn id="7" dur="1000"/>
                                        <p:tgtEl>
                                          <p:spTgt spid="107523">
                                            <p:txEl>
                                              <p:pRg st="2" end="2"/>
                                            </p:txEl>
                                          </p:spTgt>
                                        </p:tgtEl>
                                      </p:cBhvr>
                                    </p:animEffect>
                                    <p:anim calcmode="lin" valueType="num">
                                      <p:cBhvr>
                                        <p:cTn id="8" dur="10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752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752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animEffect transition="in" filter="fade">
                                      <p:cBhvr>
                                        <p:cTn id="13" dur="1000"/>
                                        <p:tgtEl>
                                          <p:spTgt spid="107523">
                                            <p:txEl>
                                              <p:pRg st="3" end="3"/>
                                            </p:txEl>
                                          </p:spTgt>
                                        </p:tgtEl>
                                      </p:cBhvr>
                                    </p:animEffect>
                                    <p:anim calcmode="lin" valueType="num">
                                      <p:cBhvr>
                                        <p:cTn id="14" dur="10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07523">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7523">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07526"/>
                                        </p:tgtEl>
                                        <p:attrNameLst>
                                          <p:attrName>style.visibility</p:attrName>
                                        </p:attrNameLst>
                                      </p:cBhvr>
                                      <p:to>
                                        <p:strVal val="visible"/>
                                      </p:to>
                                    </p:set>
                                    <p:animEffect transition="in" filter="fade">
                                      <p:cBhvr>
                                        <p:cTn id="19" dur="1000"/>
                                        <p:tgtEl>
                                          <p:spTgt spid="107526"/>
                                        </p:tgtEl>
                                      </p:cBhvr>
                                    </p:animEffect>
                                    <p:anim calcmode="lin" valueType="num">
                                      <p:cBhvr>
                                        <p:cTn id="20" dur="1000" fill="hold"/>
                                        <p:tgtEl>
                                          <p:spTgt spid="107526"/>
                                        </p:tgtEl>
                                        <p:attrNameLst>
                                          <p:attrName>ppt_x</p:attrName>
                                        </p:attrNameLst>
                                      </p:cBhvr>
                                      <p:tavLst>
                                        <p:tav tm="0">
                                          <p:val>
                                            <p:strVal val="#ppt_x"/>
                                          </p:val>
                                        </p:tav>
                                        <p:tav tm="100000">
                                          <p:val>
                                            <p:strVal val="#ppt_x"/>
                                          </p:val>
                                        </p:tav>
                                      </p:tavLst>
                                    </p:anim>
                                    <p:anim calcmode="lin" valueType="num">
                                      <p:cBhvr>
                                        <p:cTn id="21" dur="900" decel="100000" fill="hold"/>
                                        <p:tgtEl>
                                          <p:spTgt spid="10752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07526"/>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07523">
                                            <p:txEl>
                                              <p:pRg st="7" end="7"/>
                                            </p:txEl>
                                          </p:spTgt>
                                        </p:tgtEl>
                                        <p:attrNameLst>
                                          <p:attrName>style.visibility</p:attrName>
                                        </p:attrNameLst>
                                      </p:cBhvr>
                                      <p:to>
                                        <p:strVal val="visible"/>
                                      </p:to>
                                    </p:set>
                                    <p:animEffect transition="in" filter="fade">
                                      <p:cBhvr>
                                        <p:cTn id="27" dur="1000"/>
                                        <p:tgtEl>
                                          <p:spTgt spid="107523">
                                            <p:txEl>
                                              <p:pRg st="7" end="7"/>
                                            </p:txEl>
                                          </p:spTgt>
                                        </p:tgtEl>
                                      </p:cBhvr>
                                    </p:animEffect>
                                    <p:anim calcmode="lin" valueType="num">
                                      <p:cBhvr>
                                        <p:cTn id="28" dur="10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07523">
                                            <p:txEl>
                                              <p:pRg st="7" end="7"/>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0752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07523">
                                            <p:txEl>
                                              <p:pRg st="9" end="9"/>
                                            </p:txEl>
                                          </p:spTgt>
                                        </p:tgtEl>
                                        <p:attrNameLst>
                                          <p:attrName>style.visibility</p:attrName>
                                        </p:attrNameLst>
                                      </p:cBhvr>
                                      <p:to>
                                        <p:strVal val="visible"/>
                                      </p:to>
                                    </p:set>
                                    <p:animEffect transition="in" filter="fade">
                                      <p:cBhvr>
                                        <p:cTn id="35" dur="1000"/>
                                        <p:tgtEl>
                                          <p:spTgt spid="107523">
                                            <p:txEl>
                                              <p:pRg st="9" end="9"/>
                                            </p:txEl>
                                          </p:spTgt>
                                        </p:tgtEl>
                                      </p:cBhvr>
                                    </p:animEffect>
                                    <p:anim calcmode="lin" valueType="num">
                                      <p:cBhvr>
                                        <p:cTn id="36" dur="1000" fill="hold"/>
                                        <p:tgtEl>
                                          <p:spTgt spid="107523">
                                            <p:txEl>
                                              <p:pRg st="9" end="9"/>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07523">
                                            <p:txEl>
                                              <p:pRg st="9" end="9"/>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7523">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347472"/>
            <a:ext cx="8311896" cy="704088"/>
          </a:xfrm>
        </p:spPr>
        <p:txBody>
          <a:bodyPr/>
          <a:lstStyle/>
          <a:p>
            <a:r>
              <a:rPr lang="en-US" dirty="0"/>
              <a:t>Example 6 – </a:t>
            </a:r>
            <a:r>
              <a:rPr lang="en-US" i="1" dirty="0"/>
              <a:t>Solution</a:t>
            </a:r>
            <a:endParaRPr lang="en-US" dirty="0"/>
          </a:p>
        </p:txBody>
      </p:sp>
      <p:sp>
        <p:nvSpPr>
          <p:cNvPr id="111619" name="Rectangle 3"/>
          <p:cNvSpPr>
            <a:spLocks noGrp="1" noChangeArrowheads="1"/>
          </p:cNvSpPr>
          <p:nvPr>
            <p:ph idx="1"/>
          </p:nvPr>
        </p:nvSpPr>
        <p:spPr/>
        <p:txBody>
          <a:bodyPr/>
          <a:lstStyle/>
          <a:p>
            <a:pPr marL="0" indent="0"/>
            <a:r>
              <a:rPr lang="en-US" dirty="0"/>
              <a:t>So, for all </a:t>
            </a:r>
            <a:r>
              <a:rPr lang="en-US" i="1" dirty="0"/>
              <a:t>x-</a:t>
            </a:r>
            <a:r>
              <a:rPr lang="en-US" dirty="0"/>
              <a:t>values other than </a:t>
            </a:r>
            <a:r>
              <a:rPr lang="en-US" i="1" dirty="0"/>
              <a:t>x</a:t>
            </a:r>
            <a:r>
              <a:rPr lang="en-US" dirty="0"/>
              <a:t> = 1, the functions </a:t>
            </a:r>
            <a:r>
              <a:rPr lang="en-US" i="1" dirty="0"/>
              <a:t>f </a:t>
            </a:r>
            <a:r>
              <a:rPr lang="en-US" dirty="0"/>
              <a:t>and </a:t>
            </a:r>
            <a:r>
              <a:rPr lang="en-US" i="1" dirty="0"/>
              <a:t>g </a:t>
            </a:r>
            <a:r>
              <a:rPr lang="en-US" dirty="0"/>
              <a:t>agree, as shown in Figure 2.17.</a:t>
            </a:r>
          </a:p>
        </p:txBody>
      </p:sp>
      <p:sp>
        <p:nvSpPr>
          <p:cNvPr id="111622" name="Rectangle 6"/>
          <p:cNvSpPr>
            <a:spLocks noChangeArrowheads="1"/>
          </p:cNvSpPr>
          <p:nvPr/>
        </p:nvSpPr>
        <p:spPr bwMode="auto">
          <a:xfrm>
            <a:off x="3398838" y="5740400"/>
            <a:ext cx="2773362" cy="304800"/>
          </a:xfrm>
          <a:prstGeom prst="rect">
            <a:avLst/>
          </a:prstGeom>
          <a:noFill/>
          <a:ln w="9525">
            <a:noFill/>
            <a:miter lim="800000"/>
            <a:headEnd/>
            <a:tailEnd/>
          </a:ln>
          <a:effectLst/>
        </p:spPr>
        <p:txBody>
          <a:bodyPr wrap="none">
            <a:spAutoFit/>
          </a:bodyPr>
          <a:lstStyle/>
          <a:p>
            <a:r>
              <a:rPr lang="en-US" sz="1400" i="1" dirty="0"/>
              <a:t>f </a:t>
            </a:r>
            <a:r>
              <a:rPr lang="en-US" sz="1400" dirty="0"/>
              <a:t>and </a:t>
            </a:r>
            <a:r>
              <a:rPr lang="en-US" sz="1400" i="1" dirty="0"/>
              <a:t>g </a:t>
            </a:r>
            <a:r>
              <a:rPr lang="en-US" sz="1400" dirty="0"/>
              <a:t>agree at all but one point.</a:t>
            </a:r>
          </a:p>
        </p:txBody>
      </p:sp>
      <p:sp>
        <p:nvSpPr>
          <p:cNvPr id="111623" name="Rectangle 7"/>
          <p:cNvSpPr>
            <a:spLocks noChangeArrowheads="1"/>
          </p:cNvSpPr>
          <p:nvPr/>
        </p:nvSpPr>
        <p:spPr bwMode="auto">
          <a:xfrm>
            <a:off x="4268788" y="6010275"/>
            <a:ext cx="989012" cy="274638"/>
          </a:xfrm>
          <a:prstGeom prst="rect">
            <a:avLst/>
          </a:prstGeom>
          <a:noFill/>
          <a:ln w="9525">
            <a:noFill/>
            <a:miter lim="800000"/>
            <a:headEnd/>
            <a:tailEnd/>
          </a:ln>
          <a:effectLst/>
        </p:spPr>
        <p:txBody>
          <a:bodyPr wrap="none">
            <a:spAutoFit/>
          </a:bodyPr>
          <a:lstStyle/>
          <a:p>
            <a:pPr algn="ctr"/>
            <a:r>
              <a:rPr lang="en-US" sz="1200" b="1"/>
              <a:t>Figure 2.17</a:t>
            </a:r>
          </a:p>
        </p:txBody>
      </p:sp>
      <p:sp>
        <p:nvSpPr>
          <p:cNvPr id="111624" name="Text Box 8"/>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9218" name="Picture 2"/>
          <p:cNvPicPr>
            <a:picLocks noChangeAspect="1" noChangeArrowheads="1"/>
          </p:cNvPicPr>
          <p:nvPr/>
        </p:nvPicPr>
        <p:blipFill>
          <a:blip r:embed="rId3" cstate="print"/>
          <a:srcRect/>
          <a:stretch>
            <a:fillRect/>
          </a:stretch>
        </p:blipFill>
        <p:spPr bwMode="auto">
          <a:xfrm>
            <a:off x="1051560" y="2567940"/>
            <a:ext cx="2987040" cy="314706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000149" y="2696028"/>
            <a:ext cx="3077051" cy="295036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57200" y="1463040"/>
            <a:ext cx="8229600" cy="5256212"/>
          </a:xfrm>
          <a:noFill/>
        </p:spPr>
        <p:txBody>
          <a:bodyPr/>
          <a:lstStyle/>
          <a:p>
            <a:pPr marL="0" indent="0">
              <a:lnSpc>
                <a:spcPct val="125000"/>
              </a:lnSpc>
            </a:pPr>
            <a:r>
              <a:rPr lang="en-US" dirty="0"/>
              <a:t>Because              exists, you can apply Theorem 2.7 to </a:t>
            </a:r>
          </a:p>
          <a:p>
            <a:pPr marL="0" indent="0">
              <a:lnSpc>
                <a:spcPct val="125000"/>
              </a:lnSpc>
            </a:pPr>
            <a:r>
              <a:rPr lang="en-US" dirty="0"/>
              <a:t>conclude that </a:t>
            </a:r>
            <a:r>
              <a:rPr lang="en-US" i="1" dirty="0"/>
              <a:t>f </a:t>
            </a:r>
            <a:r>
              <a:rPr lang="en-US" dirty="0"/>
              <a:t>and </a:t>
            </a:r>
            <a:r>
              <a:rPr lang="en-US" i="1" dirty="0"/>
              <a:t>g </a:t>
            </a:r>
            <a:r>
              <a:rPr lang="en-US" dirty="0"/>
              <a:t>have the same limit at </a:t>
            </a:r>
            <a:r>
              <a:rPr lang="en-US" i="1" dirty="0"/>
              <a:t>x</a:t>
            </a:r>
            <a:r>
              <a:rPr lang="en-US" dirty="0"/>
              <a:t> = 1.</a:t>
            </a:r>
          </a:p>
        </p:txBody>
      </p:sp>
      <p:pic>
        <p:nvPicPr>
          <p:cNvPr id="112644" name="Picture 4"/>
          <p:cNvPicPr>
            <a:picLocks noChangeAspect="1" noChangeArrowheads="1"/>
          </p:cNvPicPr>
          <p:nvPr/>
        </p:nvPicPr>
        <p:blipFill>
          <a:blip r:embed="rId3" cstate="print"/>
          <a:srcRect/>
          <a:stretch>
            <a:fillRect/>
          </a:stretch>
        </p:blipFill>
        <p:spPr bwMode="auto">
          <a:xfrm>
            <a:off x="1795463" y="1520825"/>
            <a:ext cx="1050925" cy="511175"/>
          </a:xfrm>
          <a:prstGeom prst="rect">
            <a:avLst/>
          </a:prstGeom>
          <a:noFill/>
          <a:ln w="9525">
            <a:noFill/>
            <a:miter lim="800000"/>
            <a:headEnd/>
            <a:tailEnd/>
          </a:ln>
          <a:effectLst/>
        </p:spPr>
      </p:pic>
      <p:pic>
        <p:nvPicPr>
          <p:cNvPr id="112645" name="Picture 5"/>
          <p:cNvPicPr>
            <a:picLocks noChangeAspect="1" noChangeArrowheads="1"/>
          </p:cNvPicPr>
          <p:nvPr/>
        </p:nvPicPr>
        <p:blipFill>
          <a:blip r:embed="rId4" cstate="print"/>
          <a:srcRect/>
          <a:stretch>
            <a:fillRect/>
          </a:stretch>
        </p:blipFill>
        <p:spPr bwMode="auto">
          <a:xfrm>
            <a:off x="685800" y="2514600"/>
            <a:ext cx="5192713" cy="868363"/>
          </a:xfrm>
          <a:prstGeom prst="rect">
            <a:avLst/>
          </a:prstGeom>
          <a:noFill/>
          <a:ln w="9525">
            <a:noFill/>
            <a:miter lim="800000"/>
            <a:headEnd/>
            <a:tailEnd/>
          </a:ln>
          <a:effectLst/>
        </p:spPr>
      </p:pic>
      <p:pic>
        <p:nvPicPr>
          <p:cNvPr id="112646" name="Picture 6"/>
          <p:cNvPicPr>
            <a:picLocks noChangeAspect="1" noChangeArrowheads="1"/>
          </p:cNvPicPr>
          <p:nvPr/>
        </p:nvPicPr>
        <p:blipFill>
          <a:blip r:embed="rId5" cstate="print"/>
          <a:srcRect/>
          <a:stretch>
            <a:fillRect/>
          </a:stretch>
        </p:blipFill>
        <p:spPr bwMode="auto">
          <a:xfrm>
            <a:off x="2363788" y="3581400"/>
            <a:ext cx="3427412" cy="812800"/>
          </a:xfrm>
          <a:prstGeom prst="rect">
            <a:avLst/>
          </a:prstGeom>
          <a:noFill/>
          <a:ln w="9525">
            <a:noFill/>
            <a:miter lim="800000"/>
            <a:headEnd/>
            <a:tailEnd/>
          </a:ln>
          <a:effectLst/>
        </p:spPr>
      </p:pic>
      <p:pic>
        <p:nvPicPr>
          <p:cNvPr id="112647" name="Picture 7"/>
          <p:cNvPicPr>
            <a:picLocks noChangeAspect="1" noChangeArrowheads="1"/>
          </p:cNvPicPr>
          <p:nvPr/>
        </p:nvPicPr>
        <p:blipFill>
          <a:blip r:embed="rId6" cstate="print"/>
          <a:srcRect/>
          <a:stretch>
            <a:fillRect/>
          </a:stretch>
        </p:blipFill>
        <p:spPr bwMode="auto">
          <a:xfrm>
            <a:off x="2352675" y="4664075"/>
            <a:ext cx="2413000" cy="576263"/>
          </a:xfrm>
          <a:prstGeom prst="rect">
            <a:avLst/>
          </a:prstGeom>
          <a:noFill/>
          <a:ln w="9525">
            <a:noFill/>
            <a:miter lim="800000"/>
            <a:headEnd/>
            <a:tailEnd/>
          </a:ln>
          <a:effectLst/>
        </p:spPr>
      </p:pic>
      <p:pic>
        <p:nvPicPr>
          <p:cNvPr id="112648" name="Picture 8"/>
          <p:cNvPicPr>
            <a:picLocks noChangeAspect="1" noChangeArrowheads="1"/>
          </p:cNvPicPr>
          <p:nvPr/>
        </p:nvPicPr>
        <p:blipFill>
          <a:blip r:embed="rId7" cstate="print"/>
          <a:srcRect/>
          <a:stretch>
            <a:fillRect/>
          </a:stretch>
        </p:blipFill>
        <p:spPr bwMode="auto">
          <a:xfrm>
            <a:off x="2378075" y="5541963"/>
            <a:ext cx="1763713" cy="401637"/>
          </a:xfrm>
          <a:prstGeom prst="rect">
            <a:avLst/>
          </a:prstGeom>
          <a:noFill/>
          <a:ln w="9525">
            <a:noFill/>
            <a:miter lim="800000"/>
            <a:headEnd/>
            <a:tailEnd/>
          </a:ln>
          <a:effectLst/>
        </p:spPr>
      </p:pic>
      <p:pic>
        <p:nvPicPr>
          <p:cNvPr id="112649" name="Picture 9"/>
          <p:cNvPicPr>
            <a:picLocks noChangeAspect="1" noChangeArrowheads="1"/>
          </p:cNvPicPr>
          <p:nvPr/>
        </p:nvPicPr>
        <p:blipFill>
          <a:blip r:embed="rId8" cstate="print"/>
          <a:srcRect/>
          <a:stretch>
            <a:fillRect/>
          </a:stretch>
        </p:blipFill>
        <p:spPr bwMode="auto">
          <a:xfrm>
            <a:off x="2378075" y="6230938"/>
            <a:ext cx="585788" cy="414337"/>
          </a:xfrm>
          <a:prstGeom prst="rect">
            <a:avLst/>
          </a:prstGeom>
          <a:noFill/>
          <a:ln w="9525">
            <a:noFill/>
            <a:miter lim="800000"/>
            <a:headEnd/>
            <a:tailEnd/>
          </a:ln>
          <a:effectLst/>
        </p:spPr>
      </p:pic>
      <p:sp>
        <p:nvSpPr>
          <p:cNvPr id="112650" name="Rectangle 10"/>
          <p:cNvSpPr>
            <a:spLocks noChangeArrowheads="1"/>
          </p:cNvSpPr>
          <p:nvPr/>
        </p:nvSpPr>
        <p:spPr bwMode="auto">
          <a:xfrm>
            <a:off x="6007100" y="2781300"/>
            <a:ext cx="895350" cy="366713"/>
          </a:xfrm>
          <a:prstGeom prst="rect">
            <a:avLst/>
          </a:prstGeom>
          <a:noFill/>
          <a:ln w="9525">
            <a:noFill/>
            <a:miter lim="800000"/>
            <a:headEnd/>
            <a:tailEnd/>
          </a:ln>
          <a:effectLst/>
        </p:spPr>
        <p:txBody>
          <a:bodyPr wrap="none">
            <a:spAutoFit/>
          </a:bodyPr>
          <a:lstStyle/>
          <a:p>
            <a:r>
              <a:rPr lang="en-US" dirty="0">
                <a:solidFill>
                  <a:srgbClr val="ED008C"/>
                </a:solidFill>
              </a:rPr>
              <a:t>Factor.</a:t>
            </a:r>
          </a:p>
        </p:txBody>
      </p:sp>
      <p:sp>
        <p:nvSpPr>
          <p:cNvPr id="112651" name="Rectangle 11"/>
          <p:cNvSpPr>
            <a:spLocks noChangeArrowheads="1"/>
          </p:cNvSpPr>
          <p:nvPr/>
        </p:nvSpPr>
        <p:spPr bwMode="auto">
          <a:xfrm>
            <a:off x="5978525" y="3709988"/>
            <a:ext cx="2419350" cy="366712"/>
          </a:xfrm>
          <a:prstGeom prst="rect">
            <a:avLst/>
          </a:prstGeom>
          <a:noFill/>
          <a:ln w="9525">
            <a:noFill/>
            <a:miter lim="800000"/>
            <a:headEnd/>
            <a:tailEnd/>
          </a:ln>
          <a:effectLst/>
        </p:spPr>
        <p:txBody>
          <a:bodyPr wrap="none">
            <a:spAutoFit/>
          </a:bodyPr>
          <a:lstStyle/>
          <a:p>
            <a:r>
              <a:rPr lang="en-US">
                <a:solidFill>
                  <a:srgbClr val="ED008C"/>
                </a:solidFill>
              </a:rPr>
              <a:t>Divide out like factors.</a:t>
            </a:r>
          </a:p>
        </p:txBody>
      </p:sp>
      <p:sp>
        <p:nvSpPr>
          <p:cNvPr id="112652" name="Rectangle 12"/>
          <p:cNvSpPr>
            <a:spLocks noChangeArrowheads="1"/>
          </p:cNvSpPr>
          <p:nvPr/>
        </p:nvSpPr>
        <p:spPr bwMode="auto">
          <a:xfrm>
            <a:off x="5975350" y="4686300"/>
            <a:ext cx="2178050" cy="366713"/>
          </a:xfrm>
          <a:prstGeom prst="rect">
            <a:avLst/>
          </a:prstGeom>
          <a:noFill/>
          <a:ln w="9525">
            <a:noFill/>
            <a:miter lim="800000"/>
            <a:headEnd/>
            <a:tailEnd/>
          </a:ln>
          <a:effectLst/>
        </p:spPr>
        <p:txBody>
          <a:bodyPr wrap="none">
            <a:spAutoFit/>
          </a:bodyPr>
          <a:lstStyle/>
          <a:p>
            <a:r>
              <a:rPr lang="en-US">
                <a:solidFill>
                  <a:srgbClr val="ED008C"/>
                </a:solidFill>
              </a:rPr>
              <a:t>Apply Theorem 2.7.</a:t>
            </a:r>
          </a:p>
        </p:txBody>
      </p:sp>
      <p:sp>
        <p:nvSpPr>
          <p:cNvPr id="112653" name="Rectangle 13"/>
          <p:cNvSpPr>
            <a:spLocks noChangeArrowheads="1"/>
          </p:cNvSpPr>
          <p:nvPr/>
        </p:nvSpPr>
        <p:spPr bwMode="auto">
          <a:xfrm>
            <a:off x="5962650" y="5538788"/>
            <a:ext cx="2495550" cy="366712"/>
          </a:xfrm>
          <a:prstGeom prst="rect">
            <a:avLst/>
          </a:prstGeom>
          <a:noFill/>
          <a:ln w="9525">
            <a:noFill/>
            <a:miter lim="800000"/>
            <a:headEnd/>
            <a:tailEnd/>
          </a:ln>
          <a:effectLst/>
        </p:spPr>
        <p:txBody>
          <a:bodyPr wrap="none">
            <a:spAutoFit/>
          </a:bodyPr>
          <a:lstStyle/>
          <a:p>
            <a:r>
              <a:rPr lang="en-US">
                <a:solidFill>
                  <a:srgbClr val="ED008C"/>
                </a:solidFill>
              </a:rPr>
              <a:t>Use direct substitution.</a:t>
            </a:r>
          </a:p>
        </p:txBody>
      </p:sp>
      <p:sp>
        <p:nvSpPr>
          <p:cNvPr id="112654" name="Rectangle 14"/>
          <p:cNvSpPr>
            <a:spLocks noChangeArrowheads="1"/>
          </p:cNvSpPr>
          <p:nvPr/>
        </p:nvSpPr>
        <p:spPr bwMode="auto">
          <a:xfrm>
            <a:off x="5962650" y="6210300"/>
            <a:ext cx="1047750" cy="366713"/>
          </a:xfrm>
          <a:prstGeom prst="rect">
            <a:avLst/>
          </a:prstGeom>
          <a:noFill/>
          <a:ln w="9525">
            <a:noFill/>
            <a:miter lim="800000"/>
            <a:headEnd/>
            <a:tailEnd/>
          </a:ln>
          <a:effectLst/>
        </p:spPr>
        <p:txBody>
          <a:bodyPr wrap="none">
            <a:spAutoFit/>
          </a:bodyPr>
          <a:lstStyle/>
          <a:p>
            <a:r>
              <a:rPr lang="en-US" dirty="0">
                <a:solidFill>
                  <a:srgbClr val="ED008C"/>
                </a:solidFill>
              </a:rPr>
              <a:t>Simplify.</a:t>
            </a:r>
          </a:p>
        </p:txBody>
      </p:sp>
      <p:sp>
        <p:nvSpPr>
          <p:cNvPr id="112655" name="Text Box 15"/>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sp>
        <p:nvSpPr>
          <p:cNvPr id="17" name="Rectangle 2"/>
          <p:cNvSpPr>
            <a:spLocks noGrp="1" noChangeArrowheads="1"/>
          </p:cNvSpPr>
          <p:nvPr>
            <p:ph type="title"/>
          </p:nvPr>
        </p:nvSpPr>
        <p:spPr>
          <a:xfrm>
            <a:off x="457200" y="347472"/>
            <a:ext cx="8311896" cy="704088"/>
          </a:xfrm>
        </p:spPr>
        <p:txBody>
          <a:bodyPr/>
          <a:lstStyle/>
          <a:p>
            <a:r>
              <a:rPr lang="en-US" dirty="0"/>
              <a:t>Example 6 – </a:t>
            </a:r>
            <a:r>
              <a:rPr lang="en-US" i="1" dirty="0"/>
              <a:t>Solution</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2646"/>
                                        </p:tgtEl>
                                        <p:attrNameLst>
                                          <p:attrName>style.visibility</p:attrName>
                                        </p:attrNameLst>
                                      </p:cBhvr>
                                      <p:to>
                                        <p:strVal val="visible"/>
                                      </p:to>
                                    </p:set>
                                    <p:animEffect transition="in" filter="fade">
                                      <p:cBhvr>
                                        <p:cTn id="7" dur="1000"/>
                                        <p:tgtEl>
                                          <p:spTgt spid="112646"/>
                                        </p:tgtEl>
                                      </p:cBhvr>
                                    </p:animEffect>
                                    <p:anim calcmode="lin" valueType="num">
                                      <p:cBhvr>
                                        <p:cTn id="8" dur="1000" fill="hold"/>
                                        <p:tgtEl>
                                          <p:spTgt spid="112646"/>
                                        </p:tgtEl>
                                        <p:attrNameLst>
                                          <p:attrName>ppt_x</p:attrName>
                                        </p:attrNameLst>
                                      </p:cBhvr>
                                      <p:tavLst>
                                        <p:tav tm="0">
                                          <p:val>
                                            <p:strVal val="#ppt_x"/>
                                          </p:val>
                                        </p:tav>
                                        <p:tav tm="100000">
                                          <p:val>
                                            <p:strVal val="#ppt_x"/>
                                          </p:val>
                                        </p:tav>
                                      </p:tavLst>
                                    </p:anim>
                                    <p:anim calcmode="lin" valueType="num">
                                      <p:cBhvr>
                                        <p:cTn id="9" dur="900" decel="100000" fill="hold"/>
                                        <p:tgtEl>
                                          <p:spTgt spid="11264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264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12651"/>
                                        </p:tgtEl>
                                        <p:attrNameLst>
                                          <p:attrName>style.visibility</p:attrName>
                                        </p:attrNameLst>
                                      </p:cBhvr>
                                      <p:to>
                                        <p:strVal val="visible"/>
                                      </p:to>
                                    </p:set>
                                    <p:animEffect transition="in" filter="fade">
                                      <p:cBhvr>
                                        <p:cTn id="13" dur="1000"/>
                                        <p:tgtEl>
                                          <p:spTgt spid="112651"/>
                                        </p:tgtEl>
                                      </p:cBhvr>
                                    </p:animEffect>
                                    <p:anim calcmode="lin" valueType="num">
                                      <p:cBhvr>
                                        <p:cTn id="14" dur="1000" fill="hold"/>
                                        <p:tgtEl>
                                          <p:spTgt spid="112651"/>
                                        </p:tgtEl>
                                        <p:attrNameLst>
                                          <p:attrName>ppt_x</p:attrName>
                                        </p:attrNameLst>
                                      </p:cBhvr>
                                      <p:tavLst>
                                        <p:tav tm="0">
                                          <p:val>
                                            <p:strVal val="#ppt_x"/>
                                          </p:val>
                                        </p:tav>
                                        <p:tav tm="100000">
                                          <p:val>
                                            <p:strVal val="#ppt_x"/>
                                          </p:val>
                                        </p:tav>
                                      </p:tavLst>
                                    </p:anim>
                                    <p:anim calcmode="lin" valueType="num">
                                      <p:cBhvr>
                                        <p:cTn id="15" dur="900" decel="100000" fill="hold"/>
                                        <p:tgtEl>
                                          <p:spTgt spid="11265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2651"/>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12652"/>
                                        </p:tgtEl>
                                        <p:attrNameLst>
                                          <p:attrName>style.visibility</p:attrName>
                                        </p:attrNameLst>
                                      </p:cBhvr>
                                      <p:to>
                                        <p:strVal val="visible"/>
                                      </p:to>
                                    </p:set>
                                    <p:animEffect transition="in" filter="fade">
                                      <p:cBhvr>
                                        <p:cTn id="21" dur="1000"/>
                                        <p:tgtEl>
                                          <p:spTgt spid="112652"/>
                                        </p:tgtEl>
                                      </p:cBhvr>
                                    </p:animEffect>
                                    <p:anim calcmode="lin" valueType="num">
                                      <p:cBhvr>
                                        <p:cTn id="22" dur="1000" fill="hold"/>
                                        <p:tgtEl>
                                          <p:spTgt spid="112652"/>
                                        </p:tgtEl>
                                        <p:attrNameLst>
                                          <p:attrName>ppt_x</p:attrName>
                                        </p:attrNameLst>
                                      </p:cBhvr>
                                      <p:tavLst>
                                        <p:tav tm="0">
                                          <p:val>
                                            <p:strVal val="#ppt_x"/>
                                          </p:val>
                                        </p:tav>
                                        <p:tav tm="100000">
                                          <p:val>
                                            <p:strVal val="#ppt_x"/>
                                          </p:val>
                                        </p:tav>
                                      </p:tavLst>
                                    </p:anim>
                                    <p:anim calcmode="lin" valueType="num">
                                      <p:cBhvr>
                                        <p:cTn id="23" dur="900" decel="100000" fill="hold"/>
                                        <p:tgtEl>
                                          <p:spTgt spid="11265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12652"/>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fade">
                                      <p:cBhvr>
                                        <p:cTn id="27" dur="1000"/>
                                        <p:tgtEl>
                                          <p:spTgt spid="112647"/>
                                        </p:tgtEl>
                                      </p:cBhvr>
                                    </p:animEffect>
                                    <p:anim calcmode="lin" valueType="num">
                                      <p:cBhvr>
                                        <p:cTn id="28" dur="1000" fill="hold"/>
                                        <p:tgtEl>
                                          <p:spTgt spid="112647"/>
                                        </p:tgtEl>
                                        <p:attrNameLst>
                                          <p:attrName>ppt_x</p:attrName>
                                        </p:attrNameLst>
                                      </p:cBhvr>
                                      <p:tavLst>
                                        <p:tav tm="0">
                                          <p:val>
                                            <p:strVal val="#ppt_x"/>
                                          </p:val>
                                        </p:tav>
                                        <p:tav tm="100000">
                                          <p:val>
                                            <p:strVal val="#ppt_x"/>
                                          </p:val>
                                        </p:tav>
                                      </p:tavLst>
                                    </p:anim>
                                    <p:anim calcmode="lin" valueType="num">
                                      <p:cBhvr>
                                        <p:cTn id="29" dur="900" decel="100000" fill="hold"/>
                                        <p:tgtEl>
                                          <p:spTgt spid="11264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264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12648"/>
                                        </p:tgtEl>
                                        <p:attrNameLst>
                                          <p:attrName>style.visibility</p:attrName>
                                        </p:attrNameLst>
                                      </p:cBhvr>
                                      <p:to>
                                        <p:strVal val="visible"/>
                                      </p:to>
                                    </p:set>
                                    <p:animEffect transition="in" filter="fade">
                                      <p:cBhvr>
                                        <p:cTn id="35" dur="1000"/>
                                        <p:tgtEl>
                                          <p:spTgt spid="112648"/>
                                        </p:tgtEl>
                                      </p:cBhvr>
                                    </p:animEffect>
                                    <p:anim calcmode="lin" valueType="num">
                                      <p:cBhvr>
                                        <p:cTn id="36" dur="1000" fill="hold"/>
                                        <p:tgtEl>
                                          <p:spTgt spid="112648"/>
                                        </p:tgtEl>
                                        <p:attrNameLst>
                                          <p:attrName>ppt_x</p:attrName>
                                        </p:attrNameLst>
                                      </p:cBhvr>
                                      <p:tavLst>
                                        <p:tav tm="0">
                                          <p:val>
                                            <p:strVal val="#ppt_x"/>
                                          </p:val>
                                        </p:tav>
                                        <p:tav tm="100000">
                                          <p:val>
                                            <p:strVal val="#ppt_x"/>
                                          </p:val>
                                        </p:tav>
                                      </p:tavLst>
                                    </p:anim>
                                    <p:anim calcmode="lin" valueType="num">
                                      <p:cBhvr>
                                        <p:cTn id="37" dur="900" decel="100000" fill="hold"/>
                                        <p:tgtEl>
                                          <p:spTgt spid="112648"/>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12648"/>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112653"/>
                                        </p:tgtEl>
                                        <p:attrNameLst>
                                          <p:attrName>style.visibility</p:attrName>
                                        </p:attrNameLst>
                                      </p:cBhvr>
                                      <p:to>
                                        <p:strVal val="visible"/>
                                      </p:to>
                                    </p:set>
                                    <p:animEffect transition="in" filter="fade">
                                      <p:cBhvr>
                                        <p:cTn id="41" dur="1000"/>
                                        <p:tgtEl>
                                          <p:spTgt spid="112653"/>
                                        </p:tgtEl>
                                      </p:cBhvr>
                                    </p:animEffect>
                                    <p:anim calcmode="lin" valueType="num">
                                      <p:cBhvr>
                                        <p:cTn id="42" dur="1000" fill="hold"/>
                                        <p:tgtEl>
                                          <p:spTgt spid="112653"/>
                                        </p:tgtEl>
                                        <p:attrNameLst>
                                          <p:attrName>ppt_x</p:attrName>
                                        </p:attrNameLst>
                                      </p:cBhvr>
                                      <p:tavLst>
                                        <p:tav tm="0">
                                          <p:val>
                                            <p:strVal val="#ppt_x"/>
                                          </p:val>
                                        </p:tav>
                                        <p:tav tm="100000">
                                          <p:val>
                                            <p:strVal val="#ppt_x"/>
                                          </p:val>
                                        </p:tav>
                                      </p:tavLst>
                                    </p:anim>
                                    <p:anim calcmode="lin" valueType="num">
                                      <p:cBhvr>
                                        <p:cTn id="43" dur="900" decel="100000" fill="hold"/>
                                        <p:tgtEl>
                                          <p:spTgt spid="11265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12653"/>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nodeType="clickEffect">
                                  <p:stCondLst>
                                    <p:cond delay="0"/>
                                  </p:stCondLst>
                                  <p:childTnLst>
                                    <p:set>
                                      <p:cBhvr>
                                        <p:cTn id="48" dur="1" fill="hold">
                                          <p:stCondLst>
                                            <p:cond delay="0"/>
                                          </p:stCondLst>
                                        </p:cTn>
                                        <p:tgtEl>
                                          <p:spTgt spid="112649"/>
                                        </p:tgtEl>
                                        <p:attrNameLst>
                                          <p:attrName>style.visibility</p:attrName>
                                        </p:attrNameLst>
                                      </p:cBhvr>
                                      <p:to>
                                        <p:strVal val="visible"/>
                                      </p:to>
                                    </p:set>
                                    <p:animEffect transition="in" filter="fade">
                                      <p:cBhvr>
                                        <p:cTn id="49" dur="1000"/>
                                        <p:tgtEl>
                                          <p:spTgt spid="112649"/>
                                        </p:tgtEl>
                                      </p:cBhvr>
                                    </p:animEffect>
                                    <p:anim calcmode="lin" valueType="num">
                                      <p:cBhvr>
                                        <p:cTn id="50" dur="1000" fill="hold"/>
                                        <p:tgtEl>
                                          <p:spTgt spid="112649"/>
                                        </p:tgtEl>
                                        <p:attrNameLst>
                                          <p:attrName>ppt_x</p:attrName>
                                        </p:attrNameLst>
                                      </p:cBhvr>
                                      <p:tavLst>
                                        <p:tav tm="0">
                                          <p:val>
                                            <p:strVal val="#ppt_x"/>
                                          </p:val>
                                        </p:tav>
                                        <p:tav tm="100000">
                                          <p:val>
                                            <p:strVal val="#ppt_x"/>
                                          </p:val>
                                        </p:tav>
                                      </p:tavLst>
                                    </p:anim>
                                    <p:anim calcmode="lin" valueType="num">
                                      <p:cBhvr>
                                        <p:cTn id="51" dur="900" decel="100000" fill="hold"/>
                                        <p:tgtEl>
                                          <p:spTgt spid="11264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1264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12654"/>
                                        </p:tgtEl>
                                        <p:attrNameLst>
                                          <p:attrName>style.visibility</p:attrName>
                                        </p:attrNameLst>
                                      </p:cBhvr>
                                      <p:to>
                                        <p:strVal val="visible"/>
                                      </p:to>
                                    </p:set>
                                    <p:animEffect transition="in" filter="fade">
                                      <p:cBhvr>
                                        <p:cTn id="55" dur="1000"/>
                                        <p:tgtEl>
                                          <p:spTgt spid="112654"/>
                                        </p:tgtEl>
                                      </p:cBhvr>
                                    </p:animEffect>
                                    <p:anim calcmode="lin" valueType="num">
                                      <p:cBhvr>
                                        <p:cTn id="56" dur="1000" fill="hold"/>
                                        <p:tgtEl>
                                          <p:spTgt spid="112654"/>
                                        </p:tgtEl>
                                        <p:attrNameLst>
                                          <p:attrName>ppt_x</p:attrName>
                                        </p:attrNameLst>
                                      </p:cBhvr>
                                      <p:tavLst>
                                        <p:tav tm="0">
                                          <p:val>
                                            <p:strVal val="#ppt_x"/>
                                          </p:val>
                                        </p:tav>
                                        <p:tav tm="100000">
                                          <p:val>
                                            <p:strVal val="#ppt_x"/>
                                          </p:val>
                                        </p:tav>
                                      </p:tavLst>
                                    </p:anim>
                                    <p:anim calcmode="lin" valueType="num">
                                      <p:cBhvr>
                                        <p:cTn id="57" dur="900" decel="100000" fill="hold"/>
                                        <p:tgtEl>
                                          <p:spTgt spid="112654"/>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126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p:bldP spid="112652" grpId="0"/>
      <p:bldP spid="112653" grpId="0"/>
      <p:bldP spid="1126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347472"/>
            <a:ext cx="8311896" cy="704088"/>
          </a:xfrm>
        </p:spPr>
        <p:txBody>
          <a:bodyPr/>
          <a:lstStyle/>
          <a:p>
            <a:r>
              <a:rPr lang="en-US" dirty="0"/>
              <a:t>A Strategy for Finding Limits</a:t>
            </a:r>
          </a:p>
        </p:txBody>
      </p:sp>
      <p:pic>
        <p:nvPicPr>
          <p:cNvPr id="10242" name="Picture 2"/>
          <p:cNvPicPr>
            <a:picLocks noChangeAspect="1" noChangeArrowheads="1"/>
          </p:cNvPicPr>
          <p:nvPr/>
        </p:nvPicPr>
        <p:blipFill>
          <a:blip r:embed="rId3" cstate="print"/>
          <a:srcRect/>
          <a:stretch>
            <a:fillRect/>
          </a:stretch>
        </p:blipFill>
        <p:spPr bwMode="auto">
          <a:xfrm>
            <a:off x="487680" y="1600200"/>
            <a:ext cx="8427720" cy="356616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Dividing Out Technique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990600" y="2514600"/>
            <a:ext cx="7848600" cy="1524000"/>
          </a:xfrm>
          <a:prstGeom prst="roundRect">
            <a:avLst/>
          </a:prstGeom>
          <a:noFill/>
          <a:ln>
            <a:solidFill>
              <a:srgbClr val="D719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3" name="Text Box 5"/>
          <p:cNvSpPr txBox="1">
            <a:spLocks noChangeArrowheads="1"/>
          </p:cNvSpPr>
          <p:nvPr/>
        </p:nvSpPr>
        <p:spPr bwMode="auto">
          <a:xfrm>
            <a:off x="2133600" y="6248400"/>
            <a:ext cx="5486400" cy="366713"/>
          </a:xfrm>
          <a:prstGeom prst="rect">
            <a:avLst/>
          </a:prstGeom>
          <a:noFill/>
          <a:ln w="9525">
            <a:noFill/>
            <a:miter lim="800000"/>
            <a:headEnd/>
            <a:tailEnd/>
          </a:ln>
        </p:spPr>
        <p:txBody>
          <a:bodyPr>
            <a:spAutoFit/>
          </a:bodyPr>
          <a:lstStyle/>
          <a:p>
            <a:pPr algn="ctr" eaLnBrk="0" hangingPunct="0">
              <a:spcBef>
                <a:spcPct val="50000"/>
              </a:spcBef>
            </a:pPr>
            <a:r>
              <a:rPr lang="en-US" sz="1400">
                <a:solidFill>
                  <a:srgbClr val="000000"/>
                </a:solidFill>
              </a:rPr>
              <a:t>Copyright © Cengage Learning. All rights reserved.</a:t>
            </a:r>
            <a:r>
              <a:rPr lang="en-US">
                <a:solidFill>
                  <a:srgbClr val="000000"/>
                </a:solidFill>
              </a:rPr>
              <a:t> </a:t>
            </a:r>
          </a:p>
        </p:txBody>
      </p:sp>
      <p:sp>
        <p:nvSpPr>
          <p:cNvPr id="5124" name="Text Box 38"/>
          <p:cNvSpPr txBox="1">
            <a:spLocks noChangeArrowheads="1"/>
          </p:cNvSpPr>
          <p:nvPr/>
        </p:nvSpPr>
        <p:spPr bwMode="auto">
          <a:xfrm>
            <a:off x="1869074" y="2921070"/>
            <a:ext cx="6741526" cy="707886"/>
          </a:xfrm>
          <a:prstGeom prst="rect">
            <a:avLst/>
          </a:prstGeom>
          <a:noFill/>
          <a:ln w="9525" algn="ctr">
            <a:noFill/>
            <a:miter lim="800000"/>
            <a:headEnd/>
            <a:tailEnd/>
          </a:ln>
        </p:spPr>
        <p:txBody>
          <a:bodyPr wrap="none" anchor="ctr">
            <a:spAutoFit/>
          </a:bodyPr>
          <a:lstStyle/>
          <a:p>
            <a:pPr algn="ctr"/>
            <a:r>
              <a:rPr lang="en-US" sz="4000" dirty="0" smtClean="0">
                <a:solidFill>
                  <a:srgbClr val="E72D36"/>
                </a:solidFill>
              </a:rPr>
              <a:t>Evaluating Limits Analytically</a:t>
            </a:r>
          </a:p>
        </p:txBody>
      </p:sp>
      <p:sp>
        <p:nvSpPr>
          <p:cNvPr id="11" name="Rounded Rectangle 10"/>
          <p:cNvSpPr/>
          <p:nvPr/>
        </p:nvSpPr>
        <p:spPr>
          <a:xfrm>
            <a:off x="319088" y="2895600"/>
            <a:ext cx="1295400" cy="762000"/>
          </a:xfrm>
          <a:prstGeom prst="roundRect">
            <a:avLst/>
          </a:prstGeom>
          <a:solidFill>
            <a:srgbClr val="D719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26" name="Text Box 31"/>
          <p:cNvSpPr txBox="1">
            <a:spLocks noChangeArrowheads="1"/>
          </p:cNvSpPr>
          <p:nvPr/>
        </p:nvSpPr>
        <p:spPr bwMode="auto">
          <a:xfrm>
            <a:off x="522288" y="2922658"/>
            <a:ext cx="898003" cy="707886"/>
          </a:xfrm>
          <a:prstGeom prst="rect">
            <a:avLst/>
          </a:prstGeom>
          <a:noFill/>
          <a:ln w="9525" algn="ctr">
            <a:noFill/>
            <a:miter lim="800000"/>
            <a:headEnd/>
            <a:tailEnd/>
          </a:ln>
        </p:spPr>
        <p:txBody>
          <a:bodyPr wrap="none" anchor="ctr">
            <a:spAutoFit/>
          </a:bodyPr>
          <a:lstStyle/>
          <a:p>
            <a:r>
              <a:rPr lang="en-US" sz="4000" b="1" dirty="0" smtClean="0">
                <a:solidFill>
                  <a:srgbClr val="FFFFFF"/>
                </a:solidFill>
              </a:rPr>
              <a:t>2.3</a:t>
            </a:r>
            <a:endParaRPr lang="en-US" sz="4000"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347472"/>
            <a:ext cx="8311896" cy="704088"/>
          </a:xfrm>
        </p:spPr>
        <p:txBody>
          <a:bodyPr/>
          <a:lstStyle/>
          <a:p>
            <a:r>
              <a:rPr lang="en-US" dirty="0" smtClean="0"/>
              <a:t>Dividing Out Technique</a:t>
            </a:r>
            <a:endParaRPr lang="en-US" dirty="0"/>
          </a:p>
        </p:txBody>
      </p:sp>
      <p:sp>
        <p:nvSpPr>
          <p:cNvPr id="110595" name="Rectangle 3"/>
          <p:cNvSpPr>
            <a:spLocks noGrp="1" noChangeArrowheads="1"/>
          </p:cNvSpPr>
          <p:nvPr>
            <p:ph idx="1"/>
          </p:nvPr>
        </p:nvSpPr>
        <p:spPr/>
        <p:txBody>
          <a:bodyPr/>
          <a:lstStyle/>
          <a:p>
            <a:r>
              <a:rPr lang="en-US" dirty="0" smtClean="0"/>
              <a:t>One procedure for finding a limit analytically is the </a:t>
            </a:r>
            <a:r>
              <a:rPr lang="en-US" b="1" dirty="0" smtClean="0"/>
              <a:t>dividing out technique. </a:t>
            </a:r>
          </a:p>
          <a:p>
            <a:endParaRPr lang="en-US" b="1" dirty="0" smtClean="0"/>
          </a:p>
          <a:p>
            <a:r>
              <a:rPr lang="en-US" dirty="0" smtClean="0"/>
              <a:t>This technique involves dividing out common factors, as shown in Example 7.</a:t>
            </a:r>
            <a:endParaRPr 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347472"/>
            <a:ext cx="8311896" cy="704088"/>
          </a:xfrm>
        </p:spPr>
        <p:txBody>
          <a:bodyPr/>
          <a:lstStyle/>
          <a:p>
            <a:r>
              <a:rPr lang="en-US" sz="3900" dirty="0"/>
              <a:t>Example 7 – </a:t>
            </a:r>
            <a:r>
              <a:rPr lang="en-US" sz="3900" i="1" dirty="0"/>
              <a:t>Dividing Out Technique</a:t>
            </a:r>
            <a:endParaRPr lang="en-US" sz="3900" dirty="0"/>
          </a:p>
        </p:txBody>
      </p:sp>
      <p:sp>
        <p:nvSpPr>
          <p:cNvPr id="115715" name="Rectangle 3"/>
          <p:cNvSpPr>
            <a:spLocks noGrp="1" noChangeArrowheads="1"/>
          </p:cNvSpPr>
          <p:nvPr>
            <p:ph idx="1"/>
          </p:nvPr>
        </p:nvSpPr>
        <p:spPr/>
        <p:txBody>
          <a:bodyPr/>
          <a:lstStyle/>
          <a:p>
            <a:pPr marL="0" indent="0">
              <a:lnSpc>
                <a:spcPct val="125000"/>
              </a:lnSpc>
            </a:pPr>
            <a:r>
              <a:rPr lang="en-US" dirty="0"/>
              <a:t>Find the limit:</a:t>
            </a:r>
          </a:p>
          <a:p>
            <a:pPr marL="0" indent="0"/>
            <a:endParaRPr lang="en-US" dirty="0"/>
          </a:p>
          <a:p>
            <a:pPr marL="0" indent="0">
              <a:spcBef>
                <a:spcPct val="0"/>
              </a:spcBef>
            </a:pPr>
            <a:r>
              <a:rPr lang="el-GR" dirty="0">
                <a:solidFill>
                  <a:srgbClr val="D71921"/>
                </a:solidFill>
              </a:rPr>
              <a:t>Solution</a:t>
            </a:r>
            <a:r>
              <a:rPr lang="en-US" dirty="0">
                <a:solidFill>
                  <a:srgbClr val="D71921"/>
                </a:solidFill>
              </a:rPr>
              <a:t>:</a:t>
            </a:r>
          </a:p>
          <a:p>
            <a:pPr marL="0" indent="0"/>
            <a:r>
              <a:rPr lang="en-US" dirty="0"/>
              <a:t>Although you are taking the limit of a rational function, you </a:t>
            </a:r>
            <a:r>
              <a:rPr lang="en-US" i="1" dirty="0"/>
              <a:t>cannot </a:t>
            </a:r>
            <a:r>
              <a:rPr lang="en-US" dirty="0"/>
              <a:t>apply Theorem 2.3 because the limit of the denominator is 0.</a:t>
            </a:r>
          </a:p>
          <a:p>
            <a:pPr marL="0" indent="0">
              <a:spcBef>
                <a:spcPct val="0"/>
              </a:spcBef>
            </a:pPr>
            <a:endParaRPr lang="en-US" dirty="0">
              <a:solidFill>
                <a:srgbClr val="0073AE"/>
              </a:solidFill>
            </a:endParaRPr>
          </a:p>
        </p:txBody>
      </p:sp>
      <p:pic>
        <p:nvPicPr>
          <p:cNvPr id="115716" name="Picture 4"/>
          <p:cNvPicPr>
            <a:picLocks noChangeAspect="1" noChangeArrowheads="1"/>
          </p:cNvPicPr>
          <p:nvPr/>
        </p:nvPicPr>
        <p:blipFill>
          <a:blip r:embed="rId3" cstate="print"/>
          <a:srcRect/>
          <a:stretch>
            <a:fillRect/>
          </a:stretch>
        </p:blipFill>
        <p:spPr bwMode="auto">
          <a:xfrm>
            <a:off x="2390775" y="1379537"/>
            <a:ext cx="2276475" cy="830263"/>
          </a:xfrm>
          <a:prstGeom prst="rect">
            <a:avLst/>
          </a:prstGeom>
          <a:noFill/>
          <a:ln w="9525">
            <a:noFill/>
            <a:miter lim="800000"/>
            <a:headEnd/>
            <a:tailEnd/>
          </a:ln>
          <a:effectLst/>
        </p:spPr>
      </p:pic>
      <p:pic>
        <p:nvPicPr>
          <p:cNvPr id="115717" name="Picture 5"/>
          <p:cNvPicPr>
            <a:picLocks noChangeAspect="1" noChangeArrowheads="1"/>
          </p:cNvPicPr>
          <p:nvPr/>
        </p:nvPicPr>
        <p:blipFill>
          <a:blip r:embed="rId4" cstate="print"/>
          <a:srcRect/>
          <a:stretch>
            <a:fillRect/>
          </a:stretch>
        </p:blipFill>
        <p:spPr bwMode="auto">
          <a:xfrm>
            <a:off x="533400" y="4140200"/>
            <a:ext cx="3436938" cy="1727200"/>
          </a:xfrm>
          <a:prstGeom prst="rect">
            <a:avLst/>
          </a:prstGeom>
          <a:noFill/>
          <a:ln w="9525">
            <a:noFill/>
            <a:miter lim="800000"/>
            <a:headEnd/>
            <a:tailEnd/>
          </a:ln>
          <a:effectLst/>
        </p:spPr>
      </p:pic>
      <p:pic>
        <p:nvPicPr>
          <p:cNvPr id="115718" name="Picture 6"/>
          <p:cNvPicPr>
            <a:picLocks noChangeAspect="1" noChangeArrowheads="1"/>
          </p:cNvPicPr>
          <p:nvPr/>
        </p:nvPicPr>
        <p:blipFill>
          <a:blip r:embed="rId5" cstate="print"/>
          <a:srcRect/>
          <a:stretch>
            <a:fillRect/>
          </a:stretch>
        </p:blipFill>
        <p:spPr bwMode="auto">
          <a:xfrm>
            <a:off x="4191000" y="4084638"/>
            <a:ext cx="2889250" cy="639762"/>
          </a:xfrm>
          <a:prstGeom prst="rect">
            <a:avLst/>
          </a:prstGeom>
          <a:noFill/>
          <a:ln w="9525">
            <a:noFill/>
            <a:miter lim="800000"/>
            <a:headEnd/>
            <a:tailEnd/>
          </a:ln>
          <a:effectLst/>
        </p:spPr>
      </p:pic>
      <p:pic>
        <p:nvPicPr>
          <p:cNvPr id="115719" name="Picture 7"/>
          <p:cNvPicPr>
            <a:picLocks noChangeAspect="1" noChangeArrowheads="1"/>
          </p:cNvPicPr>
          <p:nvPr/>
        </p:nvPicPr>
        <p:blipFill>
          <a:blip r:embed="rId6" cstate="print"/>
          <a:srcRect/>
          <a:stretch>
            <a:fillRect/>
          </a:stretch>
        </p:blipFill>
        <p:spPr bwMode="auto">
          <a:xfrm>
            <a:off x="4114800" y="5519738"/>
            <a:ext cx="2276475" cy="576262"/>
          </a:xfrm>
          <a:prstGeom prst="rect">
            <a:avLst/>
          </a:prstGeom>
          <a:noFill/>
          <a:ln w="9525">
            <a:noFill/>
            <a:miter lim="800000"/>
            <a:headEnd/>
            <a:tailEnd/>
          </a:ln>
          <a:effectLst/>
        </p:spPr>
      </p:pic>
      <p:sp>
        <p:nvSpPr>
          <p:cNvPr id="115720" name="Rectangle 8"/>
          <p:cNvSpPr>
            <a:spLocks noChangeArrowheads="1"/>
          </p:cNvSpPr>
          <p:nvPr/>
        </p:nvSpPr>
        <p:spPr bwMode="auto">
          <a:xfrm>
            <a:off x="5238750" y="4829175"/>
            <a:ext cx="2533650" cy="366713"/>
          </a:xfrm>
          <a:prstGeom prst="rect">
            <a:avLst/>
          </a:prstGeom>
          <a:noFill/>
          <a:ln w="9525">
            <a:noFill/>
            <a:miter lim="800000"/>
            <a:headEnd/>
            <a:tailEnd/>
          </a:ln>
          <a:effectLst/>
        </p:spPr>
        <p:txBody>
          <a:bodyPr wrap="none">
            <a:spAutoFit/>
          </a:bodyPr>
          <a:lstStyle/>
          <a:p>
            <a:r>
              <a:rPr lang="en-US" dirty="0">
                <a:solidFill>
                  <a:srgbClr val="ED008C"/>
                </a:solidFill>
              </a:rPr>
              <a:t>Direct substitution fails.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animEffect transition="in" filter="fade">
                                      <p:cBhvr>
                                        <p:cTn id="7" dur="1000"/>
                                        <p:tgtEl>
                                          <p:spTgt spid="115715">
                                            <p:txEl>
                                              <p:pRg st="2" end="2"/>
                                            </p:txEl>
                                          </p:spTgt>
                                        </p:tgtEl>
                                      </p:cBhvr>
                                    </p:animEffect>
                                    <p:anim calcmode="lin" valueType="num">
                                      <p:cBhvr>
                                        <p:cTn id="8" dur="10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571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5715">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5715">
                                            <p:txEl>
                                              <p:pRg st="3" end="3"/>
                                            </p:txEl>
                                          </p:spTgt>
                                        </p:tgtEl>
                                        <p:attrNameLst>
                                          <p:attrName>style.visibility</p:attrName>
                                        </p:attrNameLst>
                                      </p:cBhvr>
                                      <p:to>
                                        <p:strVal val="visible"/>
                                      </p:to>
                                    </p:set>
                                    <p:animEffect transition="in" filter="fade">
                                      <p:cBhvr>
                                        <p:cTn id="13" dur="1000"/>
                                        <p:tgtEl>
                                          <p:spTgt spid="115715">
                                            <p:txEl>
                                              <p:pRg st="3" end="3"/>
                                            </p:txEl>
                                          </p:spTgt>
                                        </p:tgtEl>
                                      </p:cBhvr>
                                    </p:animEffect>
                                    <p:anim calcmode="lin" valueType="num">
                                      <p:cBhvr>
                                        <p:cTn id="14" dur="1000" fill="hold"/>
                                        <p:tgtEl>
                                          <p:spTgt spid="115715">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15715">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5715">
                                            <p:txEl>
                                              <p:pRg st="3" end="3"/>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5717"/>
                                        </p:tgtEl>
                                        <p:attrNameLst>
                                          <p:attrName>style.visibility</p:attrName>
                                        </p:attrNameLst>
                                      </p:cBhvr>
                                      <p:to>
                                        <p:strVal val="visible"/>
                                      </p:to>
                                    </p:set>
                                    <p:animEffect transition="in" filter="fade">
                                      <p:cBhvr>
                                        <p:cTn id="19" dur="1000"/>
                                        <p:tgtEl>
                                          <p:spTgt spid="115717"/>
                                        </p:tgtEl>
                                      </p:cBhvr>
                                    </p:animEffect>
                                    <p:anim calcmode="lin" valueType="num">
                                      <p:cBhvr>
                                        <p:cTn id="20" dur="1000" fill="hold"/>
                                        <p:tgtEl>
                                          <p:spTgt spid="115717"/>
                                        </p:tgtEl>
                                        <p:attrNameLst>
                                          <p:attrName>ppt_x</p:attrName>
                                        </p:attrNameLst>
                                      </p:cBhvr>
                                      <p:tavLst>
                                        <p:tav tm="0">
                                          <p:val>
                                            <p:strVal val="#ppt_x"/>
                                          </p:val>
                                        </p:tav>
                                        <p:tav tm="100000">
                                          <p:val>
                                            <p:strVal val="#ppt_x"/>
                                          </p:val>
                                        </p:tav>
                                      </p:tavLst>
                                    </p:anim>
                                    <p:anim calcmode="lin" valueType="num">
                                      <p:cBhvr>
                                        <p:cTn id="21" dur="900" decel="100000" fill="hold"/>
                                        <p:tgtEl>
                                          <p:spTgt spid="11571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5717"/>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15718"/>
                                        </p:tgtEl>
                                        <p:attrNameLst>
                                          <p:attrName>style.visibility</p:attrName>
                                        </p:attrNameLst>
                                      </p:cBhvr>
                                      <p:to>
                                        <p:strVal val="visible"/>
                                      </p:to>
                                    </p:set>
                                    <p:animEffect transition="in" filter="fade">
                                      <p:cBhvr>
                                        <p:cTn id="25" dur="1000"/>
                                        <p:tgtEl>
                                          <p:spTgt spid="115718"/>
                                        </p:tgtEl>
                                      </p:cBhvr>
                                    </p:animEffect>
                                    <p:anim calcmode="lin" valueType="num">
                                      <p:cBhvr>
                                        <p:cTn id="26" dur="1000" fill="hold"/>
                                        <p:tgtEl>
                                          <p:spTgt spid="115718"/>
                                        </p:tgtEl>
                                        <p:attrNameLst>
                                          <p:attrName>ppt_x</p:attrName>
                                        </p:attrNameLst>
                                      </p:cBhvr>
                                      <p:tavLst>
                                        <p:tav tm="0">
                                          <p:val>
                                            <p:strVal val="#ppt_x"/>
                                          </p:val>
                                        </p:tav>
                                        <p:tav tm="100000">
                                          <p:val>
                                            <p:strVal val="#ppt_x"/>
                                          </p:val>
                                        </p:tav>
                                      </p:tavLst>
                                    </p:anim>
                                    <p:anim calcmode="lin" valueType="num">
                                      <p:cBhvr>
                                        <p:cTn id="27" dur="900" decel="100000" fill="hold"/>
                                        <p:tgtEl>
                                          <p:spTgt spid="11571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5718"/>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15719"/>
                                        </p:tgtEl>
                                        <p:attrNameLst>
                                          <p:attrName>style.visibility</p:attrName>
                                        </p:attrNameLst>
                                      </p:cBhvr>
                                      <p:to>
                                        <p:strVal val="visible"/>
                                      </p:to>
                                    </p:set>
                                    <p:animEffect transition="in" filter="fade">
                                      <p:cBhvr>
                                        <p:cTn id="31" dur="1000"/>
                                        <p:tgtEl>
                                          <p:spTgt spid="115719"/>
                                        </p:tgtEl>
                                      </p:cBhvr>
                                    </p:animEffect>
                                    <p:anim calcmode="lin" valueType="num">
                                      <p:cBhvr>
                                        <p:cTn id="32" dur="1000" fill="hold"/>
                                        <p:tgtEl>
                                          <p:spTgt spid="115719"/>
                                        </p:tgtEl>
                                        <p:attrNameLst>
                                          <p:attrName>ppt_x</p:attrName>
                                        </p:attrNameLst>
                                      </p:cBhvr>
                                      <p:tavLst>
                                        <p:tav tm="0">
                                          <p:val>
                                            <p:strVal val="#ppt_x"/>
                                          </p:val>
                                        </p:tav>
                                        <p:tav tm="100000">
                                          <p:val>
                                            <p:strVal val="#ppt_x"/>
                                          </p:val>
                                        </p:tav>
                                      </p:tavLst>
                                    </p:anim>
                                    <p:anim calcmode="lin" valueType="num">
                                      <p:cBhvr>
                                        <p:cTn id="33" dur="900" decel="100000" fill="hold"/>
                                        <p:tgtEl>
                                          <p:spTgt spid="11571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5719"/>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15720"/>
                                        </p:tgtEl>
                                        <p:attrNameLst>
                                          <p:attrName>style.visibility</p:attrName>
                                        </p:attrNameLst>
                                      </p:cBhvr>
                                      <p:to>
                                        <p:strVal val="visible"/>
                                      </p:to>
                                    </p:set>
                                    <p:animEffect transition="in" filter="fade">
                                      <p:cBhvr>
                                        <p:cTn id="37" dur="1000"/>
                                        <p:tgtEl>
                                          <p:spTgt spid="115720"/>
                                        </p:tgtEl>
                                      </p:cBhvr>
                                    </p:animEffect>
                                    <p:anim calcmode="lin" valueType="num">
                                      <p:cBhvr>
                                        <p:cTn id="38" dur="1000" fill="hold"/>
                                        <p:tgtEl>
                                          <p:spTgt spid="115720"/>
                                        </p:tgtEl>
                                        <p:attrNameLst>
                                          <p:attrName>ppt_x</p:attrName>
                                        </p:attrNameLst>
                                      </p:cBhvr>
                                      <p:tavLst>
                                        <p:tav tm="0">
                                          <p:val>
                                            <p:strVal val="#ppt_x"/>
                                          </p:val>
                                        </p:tav>
                                        <p:tav tm="100000">
                                          <p:val>
                                            <p:strVal val="#ppt_x"/>
                                          </p:val>
                                        </p:tav>
                                      </p:tavLst>
                                    </p:anim>
                                    <p:anim calcmode="lin" valueType="num">
                                      <p:cBhvr>
                                        <p:cTn id="39" dur="900" decel="100000" fill="hold"/>
                                        <p:tgtEl>
                                          <p:spTgt spid="11572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57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347472"/>
            <a:ext cx="8311896" cy="704088"/>
          </a:xfrm>
        </p:spPr>
        <p:txBody>
          <a:bodyPr/>
          <a:lstStyle/>
          <a:p>
            <a:r>
              <a:rPr lang="en-US" dirty="0"/>
              <a:t>Example 7 – </a:t>
            </a:r>
            <a:r>
              <a:rPr lang="en-US" i="1" dirty="0"/>
              <a:t>Solution</a:t>
            </a:r>
            <a:r>
              <a:rPr lang="en-US" dirty="0"/>
              <a:t> </a:t>
            </a:r>
          </a:p>
        </p:txBody>
      </p:sp>
      <p:sp>
        <p:nvSpPr>
          <p:cNvPr id="117763" name="Rectangle 3"/>
          <p:cNvSpPr>
            <a:spLocks noGrp="1" noChangeArrowheads="1"/>
          </p:cNvSpPr>
          <p:nvPr>
            <p:ph idx="1"/>
          </p:nvPr>
        </p:nvSpPr>
        <p:spPr/>
        <p:txBody>
          <a:bodyPr/>
          <a:lstStyle/>
          <a:p>
            <a:pPr marL="0" indent="0"/>
            <a:r>
              <a:rPr lang="en-US" dirty="0"/>
              <a:t>Because the limit of the numerator is also 0, the numerator and denominator have a </a:t>
            </a:r>
            <a:r>
              <a:rPr lang="en-US" i="1" dirty="0"/>
              <a:t>common factor </a:t>
            </a:r>
            <a:r>
              <a:rPr lang="en-US" dirty="0"/>
              <a:t>of (</a:t>
            </a:r>
            <a:r>
              <a:rPr lang="en-US" i="1" dirty="0"/>
              <a:t>x</a:t>
            </a:r>
            <a:r>
              <a:rPr lang="en-US" dirty="0"/>
              <a:t> + 3). </a:t>
            </a:r>
          </a:p>
          <a:p>
            <a:pPr marL="0" indent="0"/>
            <a:endParaRPr lang="en-US" sz="1000" dirty="0"/>
          </a:p>
          <a:p>
            <a:pPr marL="0" indent="0"/>
            <a:r>
              <a:rPr lang="en-US" dirty="0"/>
              <a:t>So, for all </a:t>
            </a:r>
            <a:r>
              <a:rPr lang="en-US" i="1" dirty="0"/>
              <a:t>x </a:t>
            </a:r>
            <a:r>
              <a:rPr lang="en-US" b="1" dirty="0">
                <a:sym typeface="Symbol" pitchFamily="18" charset="2"/>
              </a:rPr>
              <a:t></a:t>
            </a:r>
            <a:r>
              <a:rPr lang="en-US" dirty="0"/>
              <a:t> –3 you can divide out this factor to obtain</a:t>
            </a:r>
          </a:p>
        </p:txBody>
      </p:sp>
      <p:sp>
        <p:nvSpPr>
          <p:cNvPr id="117764"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17766" name="Picture 6"/>
          <p:cNvPicPr>
            <a:picLocks noChangeAspect="1" noChangeArrowheads="1"/>
          </p:cNvPicPr>
          <p:nvPr/>
        </p:nvPicPr>
        <p:blipFill>
          <a:blip r:embed="rId3" cstate="print"/>
          <a:srcRect/>
          <a:stretch>
            <a:fillRect/>
          </a:stretch>
        </p:blipFill>
        <p:spPr bwMode="auto">
          <a:xfrm>
            <a:off x="2292350" y="3009900"/>
            <a:ext cx="2422525" cy="758825"/>
          </a:xfrm>
          <a:prstGeom prst="rect">
            <a:avLst/>
          </a:prstGeom>
          <a:noFill/>
          <a:ln w="9525">
            <a:noFill/>
            <a:miter lim="800000"/>
            <a:headEnd/>
            <a:tailEnd/>
          </a:ln>
          <a:effectLst/>
        </p:spPr>
      </p:pic>
      <p:pic>
        <p:nvPicPr>
          <p:cNvPr id="117767" name="Picture 7"/>
          <p:cNvPicPr>
            <a:picLocks noChangeAspect="1" noChangeArrowheads="1"/>
          </p:cNvPicPr>
          <p:nvPr/>
        </p:nvPicPr>
        <p:blipFill>
          <a:blip r:embed="rId4" cstate="print"/>
          <a:srcRect/>
          <a:stretch>
            <a:fillRect/>
          </a:stretch>
        </p:blipFill>
        <p:spPr bwMode="auto">
          <a:xfrm>
            <a:off x="2921000" y="3927475"/>
            <a:ext cx="2174875" cy="758825"/>
          </a:xfrm>
          <a:prstGeom prst="rect">
            <a:avLst/>
          </a:prstGeom>
          <a:noFill/>
          <a:ln w="9525">
            <a:noFill/>
            <a:miter lim="800000"/>
            <a:headEnd/>
            <a:tailEnd/>
          </a:ln>
          <a:effectLst/>
        </p:spPr>
      </p:pic>
      <p:pic>
        <p:nvPicPr>
          <p:cNvPr id="117768" name="Picture 8"/>
          <p:cNvPicPr>
            <a:picLocks noChangeAspect="1" noChangeArrowheads="1"/>
          </p:cNvPicPr>
          <p:nvPr/>
        </p:nvPicPr>
        <p:blipFill>
          <a:blip r:embed="rId5" cstate="print"/>
          <a:srcRect/>
          <a:stretch>
            <a:fillRect/>
          </a:stretch>
        </p:blipFill>
        <p:spPr bwMode="auto">
          <a:xfrm>
            <a:off x="2949575" y="5067300"/>
            <a:ext cx="1106488" cy="447675"/>
          </a:xfrm>
          <a:prstGeom prst="rect">
            <a:avLst/>
          </a:prstGeom>
          <a:noFill/>
          <a:ln w="9525">
            <a:noFill/>
            <a:miter lim="800000"/>
            <a:headEnd/>
            <a:tailEnd/>
          </a:ln>
          <a:effectLst/>
        </p:spPr>
      </p:pic>
      <p:pic>
        <p:nvPicPr>
          <p:cNvPr id="117769" name="Picture 9"/>
          <p:cNvPicPr>
            <a:picLocks noChangeAspect="1" noChangeArrowheads="1"/>
          </p:cNvPicPr>
          <p:nvPr/>
        </p:nvPicPr>
        <p:blipFill>
          <a:blip r:embed="rId6" cstate="print"/>
          <a:srcRect/>
          <a:stretch>
            <a:fillRect/>
          </a:stretch>
        </p:blipFill>
        <p:spPr bwMode="auto">
          <a:xfrm>
            <a:off x="2917825" y="5905500"/>
            <a:ext cx="2339975" cy="347663"/>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7763">
                                            <p:txEl>
                                              <p:pRg st="2" end="2"/>
                                            </p:txEl>
                                          </p:spTgt>
                                        </p:tgtEl>
                                        <p:attrNameLst>
                                          <p:attrName>style.visibility</p:attrName>
                                        </p:attrNameLst>
                                      </p:cBhvr>
                                      <p:to>
                                        <p:strVal val="visible"/>
                                      </p:to>
                                    </p:set>
                                    <p:animEffect transition="in" filter="fade">
                                      <p:cBhvr>
                                        <p:cTn id="7" dur="1000"/>
                                        <p:tgtEl>
                                          <p:spTgt spid="117763">
                                            <p:txEl>
                                              <p:pRg st="2" end="2"/>
                                            </p:txEl>
                                          </p:spTgt>
                                        </p:tgtEl>
                                      </p:cBhvr>
                                    </p:animEffect>
                                    <p:anim calcmode="lin" valueType="num">
                                      <p:cBhvr>
                                        <p:cTn id="8" dur="10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7763">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7763">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7766"/>
                                        </p:tgtEl>
                                        <p:attrNameLst>
                                          <p:attrName>style.visibility</p:attrName>
                                        </p:attrNameLst>
                                      </p:cBhvr>
                                      <p:to>
                                        <p:strVal val="visible"/>
                                      </p:to>
                                    </p:set>
                                    <p:animEffect transition="in" filter="fade">
                                      <p:cBhvr>
                                        <p:cTn id="13" dur="1000"/>
                                        <p:tgtEl>
                                          <p:spTgt spid="117766"/>
                                        </p:tgtEl>
                                      </p:cBhvr>
                                    </p:animEffect>
                                    <p:anim calcmode="lin" valueType="num">
                                      <p:cBhvr>
                                        <p:cTn id="14" dur="1000" fill="hold"/>
                                        <p:tgtEl>
                                          <p:spTgt spid="117766"/>
                                        </p:tgtEl>
                                        <p:attrNameLst>
                                          <p:attrName>ppt_x</p:attrName>
                                        </p:attrNameLst>
                                      </p:cBhvr>
                                      <p:tavLst>
                                        <p:tav tm="0">
                                          <p:val>
                                            <p:strVal val="#ppt_x"/>
                                          </p:val>
                                        </p:tav>
                                        <p:tav tm="100000">
                                          <p:val>
                                            <p:strVal val="#ppt_x"/>
                                          </p:val>
                                        </p:tav>
                                      </p:tavLst>
                                    </p:anim>
                                    <p:anim calcmode="lin" valueType="num">
                                      <p:cBhvr>
                                        <p:cTn id="15" dur="900" decel="100000" fill="hold"/>
                                        <p:tgtEl>
                                          <p:spTgt spid="11776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7766"/>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17767"/>
                                        </p:tgtEl>
                                        <p:attrNameLst>
                                          <p:attrName>style.visibility</p:attrName>
                                        </p:attrNameLst>
                                      </p:cBhvr>
                                      <p:to>
                                        <p:strVal val="visible"/>
                                      </p:to>
                                    </p:set>
                                    <p:animEffect transition="in" filter="fade">
                                      <p:cBhvr>
                                        <p:cTn id="21" dur="1000"/>
                                        <p:tgtEl>
                                          <p:spTgt spid="117767"/>
                                        </p:tgtEl>
                                      </p:cBhvr>
                                    </p:animEffect>
                                    <p:anim calcmode="lin" valueType="num">
                                      <p:cBhvr>
                                        <p:cTn id="22" dur="1000" fill="hold"/>
                                        <p:tgtEl>
                                          <p:spTgt spid="117767"/>
                                        </p:tgtEl>
                                        <p:attrNameLst>
                                          <p:attrName>ppt_x</p:attrName>
                                        </p:attrNameLst>
                                      </p:cBhvr>
                                      <p:tavLst>
                                        <p:tav tm="0">
                                          <p:val>
                                            <p:strVal val="#ppt_x"/>
                                          </p:val>
                                        </p:tav>
                                        <p:tav tm="100000">
                                          <p:val>
                                            <p:strVal val="#ppt_x"/>
                                          </p:val>
                                        </p:tav>
                                      </p:tavLst>
                                    </p:anim>
                                    <p:anim calcmode="lin" valueType="num">
                                      <p:cBhvr>
                                        <p:cTn id="23" dur="900" decel="100000" fill="hold"/>
                                        <p:tgtEl>
                                          <p:spTgt spid="11776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17767"/>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117768"/>
                                        </p:tgtEl>
                                        <p:attrNameLst>
                                          <p:attrName>style.visibility</p:attrName>
                                        </p:attrNameLst>
                                      </p:cBhvr>
                                      <p:to>
                                        <p:strVal val="visible"/>
                                      </p:to>
                                    </p:set>
                                    <p:animEffect transition="in" filter="fade">
                                      <p:cBhvr>
                                        <p:cTn id="29" dur="1000"/>
                                        <p:tgtEl>
                                          <p:spTgt spid="117768"/>
                                        </p:tgtEl>
                                      </p:cBhvr>
                                    </p:animEffect>
                                    <p:anim calcmode="lin" valueType="num">
                                      <p:cBhvr>
                                        <p:cTn id="30" dur="1000" fill="hold"/>
                                        <p:tgtEl>
                                          <p:spTgt spid="117768"/>
                                        </p:tgtEl>
                                        <p:attrNameLst>
                                          <p:attrName>ppt_x</p:attrName>
                                        </p:attrNameLst>
                                      </p:cBhvr>
                                      <p:tavLst>
                                        <p:tav tm="0">
                                          <p:val>
                                            <p:strVal val="#ppt_x"/>
                                          </p:val>
                                        </p:tav>
                                        <p:tav tm="100000">
                                          <p:val>
                                            <p:strVal val="#ppt_x"/>
                                          </p:val>
                                        </p:tav>
                                      </p:tavLst>
                                    </p:anim>
                                    <p:anim calcmode="lin" valueType="num">
                                      <p:cBhvr>
                                        <p:cTn id="31" dur="900" decel="100000" fill="hold"/>
                                        <p:tgtEl>
                                          <p:spTgt spid="117768"/>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17768"/>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117769"/>
                                        </p:tgtEl>
                                        <p:attrNameLst>
                                          <p:attrName>style.visibility</p:attrName>
                                        </p:attrNameLst>
                                      </p:cBhvr>
                                      <p:to>
                                        <p:strVal val="visible"/>
                                      </p:to>
                                    </p:set>
                                    <p:animEffect transition="in" filter="fade">
                                      <p:cBhvr>
                                        <p:cTn id="37" dur="1000"/>
                                        <p:tgtEl>
                                          <p:spTgt spid="117769"/>
                                        </p:tgtEl>
                                      </p:cBhvr>
                                    </p:animEffect>
                                    <p:anim calcmode="lin" valueType="num">
                                      <p:cBhvr>
                                        <p:cTn id="38" dur="1000" fill="hold"/>
                                        <p:tgtEl>
                                          <p:spTgt spid="117769"/>
                                        </p:tgtEl>
                                        <p:attrNameLst>
                                          <p:attrName>ppt_x</p:attrName>
                                        </p:attrNameLst>
                                      </p:cBhvr>
                                      <p:tavLst>
                                        <p:tav tm="0">
                                          <p:val>
                                            <p:strVal val="#ppt_x"/>
                                          </p:val>
                                        </p:tav>
                                        <p:tav tm="100000">
                                          <p:val>
                                            <p:strVal val="#ppt_x"/>
                                          </p:val>
                                        </p:tav>
                                      </p:tavLst>
                                    </p:anim>
                                    <p:anim calcmode="lin" valueType="num">
                                      <p:cBhvr>
                                        <p:cTn id="39" dur="900" decel="100000" fill="hold"/>
                                        <p:tgtEl>
                                          <p:spTgt spid="117769"/>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776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marL="0" indent="0"/>
            <a:r>
              <a:rPr lang="en-US" dirty="0"/>
              <a:t>Using Theorem 2.7, it follows that</a:t>
            </a:r>
          </a:p>
          <a:p>
            <a:pPr marL="0" indent="0"/>
            <a:endParaRPr lang="en-US" dirty="0"/>
          </a:p>
          <a:p>
            <a:pPr marL="0" indent="0"/>
            <a:endParaRPr lang="en-US" dirty="0"/>
          </a:p>
          <a:p>
            <a:pPr marL="0" indent="0"/>
            <a:endParaRPr lang="en-US" dirty="0"/>
          </a:p>
          <a:p>
            <a:pPr marL="0" indent="0"/>
            <a:endParaRPr lang="en-US" sz="1600" dirty="0"/>
          </a:p>
          <a:p>
            <a:pPr marL="0" indent="0"/>
            <a:r>
              <a:rPr lang="en-US" dirty="0"/>
              <a:t>This result is shown graphically in </a:t>
            </a:r>
            <a:br>
              <a:rPr lang="en-US" dirty="0"/>
            </a:br>
            <a:r>
              <a:rPr lang="en-US" dirty="0"/>
              <a:t>Figure 2.18. </a:t>
            </a:r>
            <a:br>
              <a:rPr lang="en-US" dirty="0"/>
            </a:br>
            <a:endParaRPr lang="en-US" sz="1800" dirty="0"/>
          </a:p>
          <a:p>
            <a:pPr marL="0" indent="0"/>
            <a:r>
              <a:rPr lang="en-US" dirty="0"/>
              <a:t>Note that the graph of the function </a:t>
            </a:r>
            <a:r>
              <a:rPr lang="en-US" i="1" dirty="0"/>
              <a:t> </a:t>
            </a:r>
            <a:br>
              <a:rPr lang="en-US" i="1" dirty="0"/>
            </a:br>
            <a:r>
              <a:rPr lang="en-US" i="1" dirty="0"/>
              <a:t>f </a:t>
            </a:r>
            <a:r>
              <a:rPr lang="en-US" dirty="0"/>
              <a:t>coincides with the graph of the </a:t>
            </a:r>
            <a:br>
              <a:rPr lang="en-US" dirty="0"/>
            </a:br>
            <a:r>
              <a:rPr lang="en-US" dirty="0"/>
              <a:t>function </a:t>
            </a:r>
            <a:r>
              <a:rPr lang="en-US" i="1" dirty="0"/>
              <a:t>g</a:t>
            </a:r>
            <a:r>
              <a:rPr lang="en-US" dirty="0"/>
              <a:t>(</a:t>
            </a:r>
            <a:r>
              <a:rPr lang="en-US" i="1" dirty="0"/>
              <a:t>x</a:t>
            </a:r>
            <a:r>
              <a:rPr lang="en-US" dirty="0"/>
              <a:t>) = </a:t>
            </a:r>
            <a:r>
              <a:rPr lang="en-US" i="1" dirty="0"/>
              <a:t>x</a:t>
            </a:r>
            <a:r>
              <a:rPr lang="en-US" dirty="0"/>
              <a:t> – 2, except that  </a:t>
            </a:r>
            <a:br>
              <a:rPr lang="en-US" dirty="0"/>
            </a:br>
            <a:r>
              <a:rPr lang="en-US" dirty="0"/>
              <a:t>the graph of </a:t>
            </a:r>
            <a:r>
              <a:rPr lang="en-US" i="1" dirty="0"/>
              <a:t>f</a:t>
            </a:r>
            <a:r>
              <a:rPr lang="en-US" dirty="0"/>
              <a:t> has a gap at the  </a:t>
            </a:r>
            <a:br>
              <a:rPr lang="en-US" dirty="0"/>
            </a:br>
            <a:r>
              <a:rPr lang="en-US" dirty="0"/>
              <a:t>point (–3, –5).</a:t>
            </a:r>
          </a:p>
        </p:txBody>
      </p:sp>
      <p:sp>
        <p:nvSpPr>
          <p:cNvPr id="118788"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18793" name="Picture 9"/>
          <p:cNvPicPr>
            <a:picLocks noChangeAspect="1" noChangeArrowheads="1"/>
          </p:cNvPicPr>
          <p:nvPr/>
        </p:nvPicPr>
        <p:blipFill>
          <a:blip r:embed="rId3" cstate="print"/>
          <a:srcRect/>
          <a:stretch>
            <a:fillRect/>
          </a:stretch>
        </p:blipFill>
        <p:spPr bwMode="auto">
          <a:xfrm>
            <a:off x="1068388" y="1924050"/>
            <a:ext cx="3884612" cy="793750"/>
          </a:xfrm>
          <a:prstGeom prst="rect">
            <a:avLst/>
          </a:prstGeom>
          <a:noFill/>
          <a:ln w="9525">
            <a:noFill/>
            <a:miter lim="800000"/>
            <a:headEnd/>
            <a:tailEnd/>
          </a:ln>
          <a:effectLst/>
        </p:spPr>
      </p:pic>
      <p:pic>
        <p:nvPicPr>
          <p:cNvPr id="118794" name="Picture 10"/>
          <p:cNvPicPr>
            <a:picLocks noChangeAspect="1" noChangeArrowheads="1"/>
          </p:cNvPicPr>
          <p:nvPr/>
        </p:nvPicPr>
        <p:blipFill>
          <a:blip r:embed="rId4" cstate="print"/>
          <a:srcRect/>
          <a:stretch>
            <a:fillRect/>
          </a:stretch>
        </p:blipFill>
        <p:spPr bwMode="auto">
          <a:xfrm>
            <a:off x="3141663" y="2863850"/>
            <a:ext cx="831850" cy="412750"/>
          </a:xfrm>
          <a:prstGeom prst="rect">
            <a:avLst/>
          </a:prstGeom>
          <a:noFill/>
          <a:ln w="9525">
            <a:noFill/>
            <a:miter lim="800000"/>
            <a:headEnd/>
            <a:tailEnd/>
          </a:ln>
          <a:effectLst/>
        </p:spPr>
      </p:pic>
      <p:sp>
        <p:nvSpPr>
          <p:cNvPr id="118795" name="Rectangle 11"/>
          <p:cNvSpPr>
            <a:spLocks noChangeArrowheads="1"/>
          </p:cNvSpPr>
          <p:nvPr/>
        </p:nvSpPr>
        <p:spPr bwMode="auto">
          <a:xfrm>
            <a:off x="5670550" y="2120900"/>
            <a:ext cx="2178050" cy="366713"/>
          </a:xfrm>
          <a:prstGeom prst="rect">
            <a:avLst/>
          </a:prstGeom>
          <a:noFill/>
          <a:ln w="9525">
            <a:noFill/>
            <a:miter lim="800000"/>
            <a:headEnd/>
            <a:tailEnd/>
          </a:ln>
          <a:effectLst/>
        </p:spPr>
        <p:txBody>
          <a:bodyPr wrap="none">
            <a:spAutoFit/>
          </a:bodyPr>
          <a:lstStyle/>
          <a:p>
            <a:r>
              <a:rPr lang="en-US">
                <a:solidFill>
                  <a:srgbClr val="ED008C"/>
                </a:solidFill>
              </a:rPr>
              <a:t>Apply Theorem 2.7.</a:t>
            </a:r>
          </a:p>
        </p:txBody>
      </p:sp>
      <p:sp>
        <p:nvSpPr>
          <p:cNvPr id="118796" name="Rectangle 12"/>
          <p:cNvSpPr>
            <a:spLocks noChangeArrowheads="1"/>
          </p:cNvSpPr>
          <p:nvPr/>
        </p:nvSpPr>
        <p:spPr bwMode="auto">
          <a:xfrm>
            <a:off x="5664200" y="2846388"/>
            <a:ext cx="2495550" cy="366712"/>
          </a:xfrm>
          <a:prstGeom prst="rect">
            <a:avLst/>
          </a:prstGeom>
          <a:noFill/>
          <a:ln w="9525">
            <a:noFill/>
            <a:miter lim="800000"/>
            <a:headEnd/>
            <a:tailEnd/>
          </a:ln>
          <a:effectLst/>
        </p:spPr>
        <p:txBody>
          <a:bodyPr wrap="none">
            <a:spAutoFit/>
          </a:bodyPr>
          <a:lstStyle/>
          <a:p>
            <a:r>
              <a:rPr lang="en-US" dirty="0">
                <a:solidFill>
                  <a:srgbClr val="ED008C"/>
                </a:solidFill>
              </a:rPr>
              <a:t>Use direct substitution.</a:t>
            </a:r>
          </a:p>
        </p:txBody>
      </p:sp>
      <p:sp>
        <p:nvSpPr>
          <p:cNvPr id="118798" name="Rectangle 14"/>
          <p:cNvSpPr>
            <a:spLocks noChangeArrowheads="1"/>
          </p:cNvSpPr>
          <p:nvPr/>
        </p:nvSpPr>
        <p:spPr bwMode="auto">
          <a:xfrm>
            <a:off x="5922963" y="5946775"/>
            <a:ext cx="2297112" cy="304800"/>
          </a:xfrm>
          <a:prstGeom prst="rect">
            <a:avLst/>
          </a:prstGeom>
          <a:noFill/>
          <a:ln w="9525">
            <a:noFill/>
            <a:miter lim="800000"/>
            <a:headEnd/>
            <a:tailEnd/>
          </a:ln>
          <a:effectLst/>
        </p:spPr>
        <p:txBody>
          <a:bodyPr wrap="none">
            <a:spAutoFit/>
          </a:bodyPr>
          <a:lstStyle/>
          <a:p>
            <a:r>
              <a:rPr lang="en-US" sz="1400" i="1"/>
              <a:t>f </a:t>
            </a:r>
            <a:r>
              <a:rPr lang="en-US" sz="1400"/>
              <a:t>is undefined when </a:t>
            </a:r>
            <a:r>
              <a:rPr lang="en-US" sz="1400" i="1"/>
              <a:t>x </a:t>
            </a:r>
            <a:r>
              <a:rPr lang="en-US" sz="1400">
                <a:sym typeface="Symbol" pitchFamily="18" charset="2"/>
              </a:rPr>
              <a:t>=</a:t>
            </a:r>
            <a:r>
              <a:rPr lang="en-US" sz="1400"/>
              <a:t> –3 </a:t>
            </a:r>
          </a:p>
        </p:txBody>
      </p:sp>
      <p:sp>
        <p:nvSpPr>
          <p:cNvPr id="118799" name="Rectangle 15"/>
          <p:cNvSpPr>
            <a:spLocks noChangeArrowheads="1"/>
          </p:cNvSpPr>
          <p:nvPr/>
        </p:nvSpPr>
        <p:spPr bwMode="auto">
          <a:xfrm>
            <a:off x="6610350" y="6237288"/>
            <a:ext cx="989013" cy="274637"/>
          </a:xfrm>
          <a:prstGeom prst="rect">
            <a:avLst/>
          </a:prstGeom>
          <a:noFill/>
          <a:ln w="9525">
            <a:noFill/>
            <a:miter lim="800000"/>
            <a:headEnd/>
            <a:tailEnd/>
          </a:ln>
          <a:effectLst/>
        </p:spPr>
        <p:txBody>
          <a:bodyPr wrap="none">
            <a:spAutoFit/>
          </a:bodyPr>
          <a:lstStyle/>
          <a:p>
            <a:r>
              <a:rPr lang="en-US" sz="1200" b="1"/>
              <a:t>Figure 2.18</a:t>
            </a:r>
          </a:p>
        </p:txBody>
      </p:sp>
      <p:pic>
        <p:nvPicPr>
          <p:cNvPr id="11266" name="Picture 2"/>
          <p:cNvPicPr>
            <a:picLocks noChangeAspect="1" noChangeArrowheads="1"/>
          </p:cNvPicPr>
          <p:nvPr/>
        </p:nvPicPr>
        <p:blipFill>
          <a:blip r:embed="rId5" cstate="print"/>
          <a:srcRect/>
          <a:stretch>
            <a:fillRect/>
          </a:stretch>
        </p:blipFill>
        <p:spPr bwMode="auto">
          <a:xfrm>
            <a:off x="5562600" y="3276600"/>
            <a:ext cx="2920365" cy="2680335"/>
          </a:xfrm>
          <a:prstGeom prst="rect">
            <a:avLst/>
          </a:prstGeom>
          <a:noFill/>
          <a:ln w="9525">
            <a:noFill/>
            <a:miter lim="800000"/>
            <a:headEnd/>
            <a:tailEnd/>
          </a:ln>
        </p:spPr>
      </p:pic>
      <p:sp>
        <p:nvSpPr>
          <p:cNvPr id="13" name="Rectangle 2"/>
          <p:cNvSpPr>
            <a:spLocks noGrp="1" noChangeArrowheads="1"/>
          </p:cNvSpPr>
          <p:nvPr>
            <p:ph type="title"/>
          </p:nvPr>
        </p:nvSpPr>
        <p:spPr>
          <a:xfrm>
            <a:off x="457200" y="347472"/>
            <a:ext cx="8311896" cy="704088"/>
          </a:xfrm>
        </p:spPr>
        <p:txBody>
          <a:bodyPr/>
          <a:lstStyle/>
          <a:p>
            <a:r>
              <a:rPr lang="en-US" dirty="0"/>
              <a:t>Example 7 – </a:t>
            </a:r>
            <a:r>
              <a:rPr lang="en-US" i="1" dirty="0"/>
              <a:t>Solution</a:t>
            </a:r>
            <a:r>
              <a:rPr lang="en-US" dirty="0"/>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18794"/>
                                        </p:tgtEl>
                                        <p:attrNameLst>
                                          <p:attrName>style.visibility</p:attrName>
                                        </p:attrNameLst>
                                      </p:cBhvr>
                                      <p:to>
                                        <p:strVal val="visible"/>
                                      </p:to>
                                    </p:set>
                                    <p:animEffect transition="in" filter="fade">
                                      <p:cBhvr>
                                        <p:cTn id="7" dur="1000"/>
                                        <p:tgtEl>
                                          <p:spTgt spid="118794"/>
                                        </p:tgtEl>
                                      </p:cBhvr>
                                    </p:animEffect>
                                    <p:anim calcmode="lin" valueType="num">
                                      <p:cBhvr>
                                        <p:cTn id="8" dur="1000" fill="hold"/>
                                        <p:tgtEl>
                                          <p:spTgt spid="118794"/>
                                        </p:tgtEl>
                                        <p:attrNameLst>
                                          <p:attrName>ppt_x</p:attrName>
                                        </p:attrNameLst>
                                      </p:cBhvr>
                                      <p:tavLst>
                                        <p:tav tm="0">
                                          <p:val>
                                            <p:strVal val="#ppt_x"/>
                                          </p:val>
                                        </p:tav>
                                        <p:tav tm="100000">
                                          <p:val>
                                            <p:strVal val="#ppt_x"/>
                                          </p:val>
                                        </p:tav>
                                      </p:tavLst>
                                    </p:anim>
                                    <p:anim calcmode="lin" valueType="num">
                                      <p:cBhvr>
                                        <p:cTn id="9" dur="900" decel="100000" fill="hold"/>
                                        <p:tgtEl>
                                          <p:spTgt spid="1187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879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18796"/>
                                        </p:tgtEl>
                                        <p:attrNameLst>
                                          <p:attrName>style.visibility</p:attrName>
                                        </p:attrNameLst>
                                      </p:cBhvr>
                                      <p:to>
                                        <p:strVal val="visible"/>
                                      </p:to>
                                    </p:set>
                                    <p:animEffect transition="in" filter="fade">
                                      <p:cBhvr>
                                        <p:cTn id="13" dur="1000"/>
                                        <p:tgtEl>
                                          <p:spTgt spid="118796"/>
                                        </p:tgtEl>
                                      </p:cBhvr>
                                    </p:animEffect>
                                    <p:anim calcmode="lin" valueType="num">
                                      <p:cBhvr>
                                        <p:cTn id="14" dur="1000" fill="hold"/>
                                        <p:tgtEl>
                                          <p:spTgt spid="118796"/>
                                        </p:tgtEl>
                                        <p:attrNameLst>
                                          <p:attrName>ppt_x</p:attrName>
                                        </p:attrNameLst>
                                      </p:cBhvr>
                                      <p:tavLst>
                                        <p:tav tm="0">
                                          <p:val>
                                            <p:strVal val="#ppt_x"/>
                                          </p:val>
                                        </p:tav>
                                        <p:tav tm="100000">
                                          <p:val>
                                            <p:strVal val="#ppt_x"/>
                                          </p:val>
                                        </p:tav>
                                      </p:tavLst>
                                    </p:anim>
                                    <p:anim calcmode="lin" valueType="num">
                                      <p:cBhvr>
                                        <p:cTn id="15" dur="900" decel="100000" fill="hold"/>
                                        <p:tgtEl>
                                          <p:spTgt spid="11879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8796"/>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8787">
                                            <p:txEl>
                                              <p:pRg st="5" end="5"/>
                                            </p:txEl>
                                          </p:spTgt>
                                        </p:tgtEl>
                                        <p:attrNameLst>
                                          <p:attrName>style.visibility</p:attrName>
                                        </p:attrNameLst>
                                      </p:cBhvr>
                                      <p:to>
                                        <p:strVal val="visible"/>
                                      </p:to>
                                    </p:set>
                                    <p:animEffect transition="in" filter="fade">
                                      <p:cBhvr>
                                        <p:cTn id="19" dur="1000"/>
                                        <p:tgtEl>
                                          <p:spTgt spid="118787">
                                            <p:txEl>
                                              <p:pRg st="5" end="5"/>
                                            </p:txEl>
                                          </p:spTgt>
                                        </p:tgtEl>
                                      </p:cBhvr>
                                    </p:animEffect>
                                    <p:anim calcmode="lin" valueType="num">
                                      <p:cBhvr>
                                        <p:cTn id="20" dur="1000" fill="hold"/>
                                        <p:tgtEl>
                                          <p:spTgt spid="118787">
                                            <p:txEl>
                                              <p:pRg st="5" end="5"/>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18787">
                                            <p:txEl>
                                              <p:pRg st="5" end="5"/>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8787">
                                            <p:txEl>
                                              <p:pRg st="5" end="5"/>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18798"/>
                                        </p:tgtEl>
                                        <p:attrNameLst>
                                          <p:attrName>style.visibility</p:attrName>
                                        </p:attrNameLst>
                                      </p:cBhvr>
                                      <p:to>
                                        <p:strVal val="visible"/>
                                      </p:to>
                                    </p:set>
                                    <p:animEffect transition="in" filter="fade">
                                      <p:cBhvr>
                                        <p:cTn id="25" dur="1000"/>
                                        <p:tgtEl>
                                          <p:spTgt spid="118798"/>
                                        </p:tgtEl>
                                      </p:cBhvr>
                                    </p:animEffect>
                                    <p:anim calcmode="lin" valueType="num">
                                      <p:cBhvr>
                                        <p:cTn id="26" dur="1000" fill="hold"/>
                                        <p:tgtEl>
                                          <p:spTgt spid="118798"/>
                                        </p:tgtEl>
                                        <p:attrNameLst>
                                          <p:attrName>ppt_x</p:attrName>
                                        </p:attrNameLst>
                                      </p:cBhvr>
                                      <p:tavLst>
                                        <p:tav tm="0">
                                          <p:val>
                                            <p:strVal val="#ppt_x"/>
                                          </p:val>
                                        </p:tav>
                                        <p:tav tm="100000">
                                          <p:val>
                                            <p:strVal val="#ppt_x"/>
                                          </p:val>
                                        </p:tav>
                                      </p:tavLst>
                                    </p:anim>
                                    <p:anim calcmode="lin" valueType="num">
                                      <p:cBhvr>
                                        <p:cTn id="27" dur="900" decel="100000" fill="hold"/>
                                        <p:tgtEl>
                                          <p:spTgt spid="11879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8798"/>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18799"/>
                                        </p:tgtEl>
                                        <p:attrNameLst>
                                          <p:attrName>style.visibility</p:attrName>
                                        </p:attrNameLst>
                                      </p:cBhvr>
                                      <p:to>
                                        <p:strVal val="visible"/>
                                      </p:to>
                                    </p:set>
                                    <p:animEffect transition="in" filter="fade">
                                      <p:cBhvr>
                                        <p:cTn id="31" dur="1000"/>
                                        <p:tgtEl>
                                          <p:spTgt spid="118799"/>
                                        </p:tgtEl>
                                      </p:cBhvr>
                                    </p:animEffect>
                                    <p:anim calcmode="lin" valueType="num">
                                      <p:cBhvr>
                                        <p:cTn id="32" dur="1000" fill="hold"/>
                                        <p:tgtEl>
                                          <p:spTgt spid="118799"/>
                                        </p:tgtEl>
                                        <p:attrNameLst>
                                          <p:attrName>ppt_x</p:attrName>
                                        </p:attrNameLst>
                                      </p:cBhvr>
                                      <p:tavLst>
                                        <p:tav tm="0">
                                          <p:val>
                                            <p:strVal val="#ppt_x"/>
                                          </p:val>
                                        </p:tav>
                                        <p:tav tm="100000">
                                          <p:val>
                                            <p:strVal val="#ppt_x"/>
                                          </p:val>
                                        </p:tav>
                                      </p:tavLst>
                                    </p:anim>
                                    <p:anim calcmode="lin" valueType="num">
                                      <p:cBhvr>
                                        <p:cTn id="33" dur="900" decel="100000" fill="hold"/>
                                        <p:tgtEl>
                                          <p:spTgt spid="11879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8799"/>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1266"/>
                                        </p:tgtEl>
                                        <p:attrNameLst>
                                          <p:attrName>style.visibility</p:attrName>
                                        </p:attrNameLst>
                                      </p:cBhvr>
                                      <p:to>
                                        <p:strVal val="visible"/>
                                      </p:to>
                                    </p:set>
                                    <p:animEffect transition="in" filter="fade">
                                      <p:cBhvr>
                                        <p:cTn id="37" dur="1000"/>
                                        <p:tgtEl>
                                          <p:spTgt spid="11266"/>
                                        </p:tgtEl>
                                      </p:cBhvr>
                                    </p:animEffect>
                                    <p:anim calcmode="lin" valueType="num">
                                      <p:cBhvr>
                                        <p:cTn id="38" dur="1000" fill="hold"/>
                                        <p:tgtEl>
                                          <p:spTgt spid="11266"/>
                                        </p:tgtEl>
                                        <p:attrNameLst>
                                          <p:attrName>ppt_x</p:attrName>
                                        </p:attrNameLst>
                                      </p:cBhvr>
                                      <p:tavLst>
                                        <p:tav tm="0">
                                          <p:val>
                                            <p:strVal val="#ppt_x"/>
                                          </p:val>
                                        </p:tav>
                                        <p:tav tm="100000">
                                          <p:val>
                                            <p:strVal val="#ppt_x"/>
                                          </p:val>
                                        </p:tav>
                                      </p:tavLst>
                                    </p:anim>
                                    <p:anim calcmode="lin" valueType="num">
                                      <p:cBhvr>
                                        <p:cTn id="39" dur="900" decel="100000" fill="hold"/>
                                        <p:tgtEl>
                                          <p:spTgt spid="11266"/>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266"/>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118787">
                                            <p:txEl>
                                              <p:pRg st="6" end="6"/>
                                            </p:txEl>
                                          </p:spTgt>
                                        </p:tgtEl>
                                        <p:attrNameLst>
                                          <p:attrName>style.visibility</p:attrName>
                                        </p:attrNameLst>
                                      </p:cBhvr>
                                      <p:to>
                                        <p:strVal val="visible"/>
                                      </p:to>
                                    </p:set>
                                    <p:animEffect transition="in" filter="fade">
                                      <p:cBhvr>
                                        <p:cTn id="45" dur="1000"/>
                                        <p:tgtEl>
                                          <p:spTgt spid="118787">
                                            <p:txEl>
                                              <p:pRg st="6" end="6"/>
                                            </p:txEl>
                                          </p:spTgt>
                                        </p:tgtEl>
                                      </p:cBhvr>
                                    </p:animEffect>
                                    <p:anim calcmode="lin" valueType="num">
                                      <p:cBhvr>
                                        <p:cTn id="46" dur="1000" fill="hold"/>
                                        <p:tgtEl>
                                          <p:spTgt spid="118787">
                                            <p:txEl>
                                              <p:pRg st="6" end="6"/>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118787">
                                            <p:txEl>
                                              <p:pRg st="6" end="6"/>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1878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p:bldP spid="118798" grpId="0"/>
      <p:bldP spid="1187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47472"/>
            <a:ext cx="8311896" cy="704088"/>
          </a:xfrm>
        </p:spPr>
        <p:txBody>
          <a:bodyPr/>
          <a:lstStyle/>
          <a:p>
            <a:r>
              <a:rPr lang="en-US" dirty="0" smtClean="0"/>
              <a:t>Dividing Out Technique</a:t>
            </a:r>
            <a:endParaRPr lang="en-US" dirty="0"/>
          </a:p>
        </p:txBody>
      </p:sp>
      <p:sp>
        <p:nvSpPr>
          <p:cNvPr id="116739" name="Rectangle 3"/>
          <p:cNvSpPr>
            <a:spLocks noGrp="1" noChangeArrowheads="1"/>
          </p:cNvSpPr>
          <p:nvPr>
            <p:ph idx="1"/>
          </p:nvPr>
        </p:nvSpPr>
        <p:spPr/>
        <p:txBody>
          <a:bodyPr/>
          <a:lstStyle/>
          <a:p>
            <a:pPr marL="0" indent="0"/>
            <a:r>
              <a:rPr lang="en-US" dirty="0"/>
              <a:t>In Example 7, direct substitution produced the meaningless fractional form 0/0.</a:t>
            </a:r>
          </a:p>
          <a:p>
            <a:pPr marL="0" indent="0"/>
            <a:endParaRPr lang="en-US" dirty="0"/>
          </a:p>
          <a:p>
            <a:pPr marL="0" indent="0"/>
            <a:r>
              <a:rPr lang="en-US" dirty="0"/>
              <a:t>An expression such as 0/0 is called an </a:t>
            </a:r>
            <a:r>
              <a:rPr lang="en-US" b="1" dirty="0"/>
              <a:t>indeterminate form </a:t>
            </a:r>
            <a:r>
              <a:rPr lang="en-US" dirty="0"/>
              <a:t>because you cannot (from the form alone) determine the limit. When you try to evaluate a limit and encounter this form, remember that you must rewrite the fraction so that the new denominator does not have 0 as its limit. </a:t>
            </a:r>
          </a:p>
          <a:p>
            <a:pPr marL="0" indent="0"/>
            <a:endParaRPr lang="en-US" dirty="0"/>
          </a:p>
          <a:p>
            <a:r>
              <a:rPr lang="en-US" dirty="0"/>
              <a:t>One way to do this is to </a:t>
            </a:r>
            <a:r>
              <a:rPr lang="en-US" i="1" dirty="0"/>
              <a:t>divide out </a:t>
            </a:r>
            <a:r>
              <a:rPr lang="en-US" i="1" dirty="0" smtClean="0"/>
              <a:t>like factors</a:t>
            </a:r>
            <a:r>
              <a:rPr lang="en-US" dirty="0" smtClean="0"/>
              <a:t>. Another way is to use </a:t>
            </a:r>
            <a:r>
              <a:rPr lang="en-US" i="1" dirty="0" smtClean="0"/>
              <a:t>rationalizing technique</a:t>
            </a:r>
            <a:r>
              <a:rPr lang="en-US" dirty="0" smtClean="0"/>
              <a:t>.</a:t>
            </a:r>
            <a:endParaRPr 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Rationalizing Technique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347472"/>
            <a:ext cx="8311896" cy="704088"/>
          </a:xfrm>
        </p:spPr>
        <p:txBody>
          <a:bodyPr/>
          <a:lstStyle/>
          <a:p>
            <a:r>
              <a:rPr lang="en-US" dirty="0" smtClean="0"/>
              <a:t>Rationalizing Technique</a:t>
            </a:r>
          </a:p>
        </p:txBody>
      </p:sp>
      <p:sp>
        <p:nvSpPr>
          <p:cNvPr id="116739" name="Rectangle 3"/>
          <p:cNvSpPr>
            <a:spLocks noGrp="1" noChangeArrowheads="1"/>
          </p:cNvSpPr>
          <p:nvPr>
            <p:ph idx="1"/>
          </p:nvPr>
        </p:nvSpPr>
        <p:spPr/>
        <p:txBody>
          <a:bodyPr/>
          <a:lstStyle/>
          <a:p>
            <a:r>
              <a:rPr lang="en-US" dirty="0" smtClean="0"/>
              <a:t>Another way to find a limit analytically is the </a:t>
            </a:r>
            <a:r>
              <a:rPr lang="en-US" b="1" dirty="0" smtClean="0"/>
              <a:t>rationalizing technique</a:t>
            </a:r>
            <a:r>
              <a:rPr lang="en-US" dirty="0" smtClean="0"/>
              <a:t>, which involves rationalizing the numerator of a fractional expression.</a:t>
            </a:r>
          </a:p>
          <a:p>
            <a:endParaRPr lang="en-US" dirty="0" smtClean="0"/>
          </a:p>
          <a:p>
            <a:r>
              <a:rPr lang="en-US" dirty="0" smtClean="0"/>
              <a:t>Recall that rationalizing the numerator means multiplying the numerator and denominator by the conjugate of the numerator.</a:t>
            </a:r>
          </a:p>
          <a:p>
            <a:endParaRPr lang="en-US" dirty="0" smtClean="0"/>
          </a:p>
          <a:p>
            <a:r>
              <a:rPr lang="en-US" dirty="0" smtClean="0"/>
              <a:t>For instance, to rationalize the numerator of</a:t>
            </a:r>
          </a:p>
          <a:p>
            <a:r>
              <a:rPr lang="en-US" dirty="0" smtClean="0"/>
              <a:t>multiply the numerator and denominator by the conjugate of            which is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520542" y="4572000"/>
            <a:ext cx="883920" cy="65913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85372" y="5591628"/>
            <a:ext cx="849630" cy="27813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2910114" y="5577114"/>
            <a:ext cx="861060" cy="27432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347472"/>
            <a:ext cx="8311896" cy="704088"/>
          </a:xfrm>
        </p:spPr>
        <p:txBody>
          <a:bodyPr/>
          <a:lstStyle/>
          <a:p>
            <a:r>
              <a:rPr lang="en-US" sz="3800" dirty="0"/>
              <a:t>Example 8 – </a:t>
            </a:r>
            <a:r>
              <a:rPr lang="en-US" sz="3800" i="1" dirty="0"/>
              <a:t>Rationalizing Technique</a:t>
            </a:r>
          </a:p>
        </p:txBody>
      </p:sp>
      <p:sp>
        <p:nvSpPr>
          <p:cNvPr id="120835" name="Rectangle 3"/>
          <p:cNvSpPr>
            <a:spLocks noGrp="1" noChangeArrowheads="1"/>
          </p:cNvSpPr>
          <p:nvPr>
            <p:ph idx="1"/>
          </p:nvPr>
        </p:nvSpPr>
        <p:spPr/>
        <p:txBody>
          <a:bodyPr/>
          <a:lstStyle/>
          <a:p>
            <a:pPr marL="0" indent="0">
              <a:lnSpc>
                <a:spcPct val="125000"/>
              </a:lnSpc>
            </a:pPr>
            <a:r>
              <a:rPr lang="en-US" dirty="0"/>
              <a:t>Find the limit:</a:t>
            </a:r>
          </a:p>
          <a:p>
            <a:pPr marL="0" indent="0">
              <a:lnSpc>
                <a:spcPct val="125000"/>
              </a:lnSpc>
            </a:pPr>
            <a:endParaRPr lang="en-US" dirty="0"/>
          </a:p>
          <a:p>
            <a:pPr marL="0" indent="0">
              <a:spcBef>
                <a:spcPct val="0"/>
              </a:spcBef>
            </a:pPr>
            <a:r>
              <a:rPr lang="el-GR" dirty="0">
                <a:solidFill>
                  <a:srgbClr val="D71921"/>
                </a:solidFill>
              </a:rPr>
              <a:t>Solution</a:t>
            </a:r>
            <a:r>
              <a:rPr lang="en-US" dirty="0">
                <a:solidFill>
                  <a:srgbClr val="D71921"/>
                </a:solidFill>
              </a:rPr>
              <a:t>:</a:t>
            </a:r>
          </a:p>
          <a:p>
            <a:pPr marL="0" indent="0">
              <a:lnSpc>
                <a:spcPct val="125000"/>
              </a:lnSpc>
            </a:pPr>
            <a:r>
              <a:rPr lang="en-US" dirty="0"/>
              <a:t>By direct substitution, you obtain the indeterminate form 0/0.</a:t>
            </a:r>
          </a:p>
          <a:p>
            <a:pPr marL="0" indent="0">
              <a:lnSpc>
                <a:spcPct val="125000"/>
              </a:lnSpc>
            </a:pPr>
            <a:endParaRPr lang="en-US" dirty="0"/>
          </a:p>
          <a:p>
            <a:pPr marL="0" indent="0">
              <a:lnSpc>
                <a:spcPct val="125000"/>
              </a:lnSpc>
            </a:pPr>
            <a:endParaRPr lang="en-US" dirty="0"/>
          </a:p>
          <a:p>
            <a:pPr marL="0" indent="0"/>
            <a:endParaRPr lang="en-US" dirty="0"/>
          </a:p>
        </p:txBody>
      </p:sp>
      <p:pic>
        <p:nvPicPr>
          <p:cNvPr id="120836" name="Picture 4"/>
          <p:cNvPicPr>
            <a:picLocks noChangeAspect="1" noChangeArrowheads="1"/>
          </p:cNvPicPr>
          <p:nvPr/>
        </p:nvPicPr>
        <p:blipFill>
          <a:blip r:embed="rId3" cstate="print"/>
          <a:srcRect/>
          <a:stretch>
            <a:fillRect/>
          </a:stretch>
        </p:blipFill>
        <p:spPr bwMode="auto">
          <a:xfrm>
            <a:off x="854075" y="4076700"/>
            <a:ext cx="3565525" cy="1790700"/>
          </a:xfrm>
          <a:prstGeom prst="rect">
            <a:avLst/>
          </a:prstGeom>
          <a:noFill/>
          <a:ln w="9525">
            <a:noFill/>
            <a:miter lim="800000"/>
            <a:headEnd/>
            <a:tailEnd/>
          </a:ln>
          <a:effectLst/>
        </p:spPr>
      </p:pic>
      <p:pic>
        <p:nvPicPr>
          <p:cNvPr id="120837" name="Picture 5"/>
          <p:cNvPicPr>
            <a:picLocks noChangeAspect="1" noChangeArrowheads="1"/>
          </p:cNvPicPr>
          <p:nvPr/>
        </p:nvPicPr>
        <p:blipFill>
          <a:blip r:embed="rId4" cstate="print"/>
          <a:srcRect/>
          <a:stretch>
            <a:fillRect/>
          </a:stretch>
        </p:blipFill>
        <p:spPr bwMode="auto">
          <a:xfrm>
            <a:off x="4495800" y="3771900"/>
            <a:ext cx="2925763" cy="647700"/>
          </a:xfrm>
          <a:prstGeom prst="rect">
            <a:avLst/>
          </a:prstGeom>
          <a:noFill/>
          <a:ln w="9525">
            <a:noFill/>
            <a:miter lim="800000"/>
            <a:headEnd/>
            <a:tailEnd/>
          </a:ln>
          <a:effectLst/>
        </p:spPr>
      </p:pic>
      <p:pic>
        <p:nvPicPr>
          <p:cNvPr id="120838" name="Picture 6"/>
          <p:cNvPicPr>
            <a:picLocks noChangeAspect="1" noChangeArrowheads="1"/>
          </p:cNvPicPr>
          <p:nvPr/>
        </p:nvPicPr>
        <p:blipFill>
          <a:blip r:embed="rId5" cstate="print"/>
          <a:srcRect/>
          <a:stretch>
            <a:fillRect/>
          </a:stretch>
        </p:blipFill>
        <p:spPr bwMode="auto">
          <a:xfrm>
            <a:off x="4419600" y="5319713"/>
            <a:ext cx="1325563" cy="547687"/>
          </a:xfrm>
          <a:prstGeom prst="rect">
            <a:avLst/>
          </a:prstGeom>
          <a:noFill/>
          <a:ln w="9525">
            <a:noFill/>
            <a:miter lim="800000"/>
            <a:headEnd/>
            <a:tailEnd/>
          </a:ln>
          <a:effectLst/>
        </p:spPr>
      </p:pic>
      <p:sp>
        <p:nvSpPr>
          <p:cNvPr id="120839" name="Rectangle 7"/>
          <p:cNvSpPr>
            <a:spLocks noChangeArrowheads="1"/>
          </p:cNvSpPr>
          <p:nvPr/>
        </p:nvSpPr>
        <p:spPr bwMode="auto">
          <a:xfrm>
            <a:off x="5543550" y="4618038"/>
            <a:ext cx="2533650" cy="366712"/>
          </a:xfrm>
          <a:prstGeom prst="rect">
            <a:avLst/>
          </a:prstGeom>
          <a:noFill/>
          <a:ln w="9525">
            <a:noFill/>
            <a:miter lim="800000"/>
            <a:headEnd/>
            <a:tailEnd/>
          </a:ln>
          <a:effectLst/>
        </p:spPr>
        <p:txBody>
          <a:bodyPr wrap="none">
            <a:spAutoFit/>
          </a:bodyPr>
          <a:lstStyle/>
          <a:p>
            <a:r>
              <a:rPr lang="en-US">
                <a:solidFill>
                  <a:srgbClr val="ED008C"/>
                </a:solidFill>
              </a:rPr>
              <a:t>Direct substitution fails.</a:t>
            </a:r>
          </a:p>
        </p:txBody>
      </p:sp>
      <p:pic>
        <p:nvPicPr>
          <p:cNvPr id="120840" name="Picture 8"/>
          <p:cNvPicPr>
            <a:picLocks noChangeAspect="1" noChangeArrowheads="1"/>
          </p:cNvPicPr>
          <p:nvPr/>
        </p:nvPicPr>
        <p:blipFill>
          <a:blip r:embed="rId6" cstate="print"/>
          <a:srcRect/>
          <a:stretch>
            <a:fillRect/>
          </a:stretch>
        </p:blipFill>
        <p:spPr bwMode="auto">
          <a:xfrm>
            <a:off x="2400300" y="1277938"/>
            <a:ext cx="2413000" cy="931862"/>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fade">
                                      <p:cBhvr>
                                        <p:cTn id="7" dur="1000"/>
                                        <p:tgtEl>
                                          <p:spTgt spid="120836"/>
                                        </p:tgtEl>
                                      </p:cBhvr>
                                    </p:animEffect>
                                    <p:anim calcmode="lin" valueType="num">
                                      <p:cBhvr>
                                        <p:cTn id="8" dur="1000" fill="hold"/>
                                        <p:tgtEl>
                                          <p:spTgt spid="120836"/>
                                        </p:tgtEl>
                                        <p:attrNameLst>
                                          <p:attrName>ppt_x</p:attrName>
                                        </p:attrNameLst>
                                      </p:cBhvr>
                                      <p:tavLst>
                                        <p:tav tm="0">
                                          <p:val>
                                            <p:strVal val="#ppt_x"/>
                                          </p:val>
                                        </p:tav>
                                        <p:tav tm="100000">
                                          <p:val>
                                            <p:strVal val="#ppt_x"/>
                                          </p:val>
                                        </p:tav>
                                      </p:tavLst>
                                    </p:anim>
                                    <p:anim calcmode="lin" valueType="num">
                                      <p:cBhvr>
                                        <p:cTn id="9" dur="900" decel="100000" fill="hold"/>
                                        <p:tgtEl>
                                          <p:spTgt spid="12083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0836"/>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20837"/>
                                        </p:tgtEl>
                                        <p:attrNameLst>
                                          <p:attrName>style.visibility</p:attrName>
                                        </p:attrNameLst>
                                      </p:cBhvr>
                                      <p:to>
                                        <p:strVal val="visible"/>
                                      </p:to>
                                    </p:set>
                                    <p:animEffect transition="in" filter="fade">
                                      <p:cBhvr>
                                        <p:cTn id="13" dur="1000"/>
                                        <p:tgtEl>
                                          <p:spTgt spid="120837"/>
                                        </p:tgtEl>
                                      </p:cBhvr>
                                    </p:animEffect>
                                    <p:anim calcmode="lin" valueType="num">
                                      <p:cBhvr>
                                        <p:cTn id="14" dur="1000" fill="hold"/>
                                        <p:tgtEl>
                                          <p:spTgt spid="120837"/>
                                        </p:tgtEl>
                                        <p:attrNameLst>
                                          <p:attrName>ppt_x</p:attrName>
                                        </p:attrNameLst>
                                      </p:cBhvr>
                                      <p:tavLst>
                                        <p:tav tm="0">
                                          <p:val>
                                            <p:strVal val="#ppt_x"/>
                                          </p:val>
                                        </p:tav>
                                        <p:tav tm="100000">
                                          <p:val>
                                            <p:strVal val="#ppt_x"/>
                                          </p:val>
                                        </p:tav>
                                      </p:tavLst>
                                    </p:anim>
                                    <p:anim calcmode="lin" valueType="num">
                                      <p:cBhvr>
                                        <p:cTn id="15" dur="900" decel="100000" fill="hold"/>
                                        <p:tgtEl>
                                          <p:spTgt spid="12083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083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0839"/>
                                        </p:tgtEl>
                                        <p:attrNameLst>
                                          <p:attrName>style.visibility</p:attrName>
                                        </p:attrNameLst>
                                      </p:cBhvr>
                                      <p:to>
                                        <p:strVal val="visible"/>
                                      </p:to>
                                    </p:set>
                                    <p:animEffect transition="in" filter="fade">
                                      <p:cBhvr>
                                        <p:cTn id="19" dur="1000"/>
                                        <p:tgtEl>
                                          <p:spTgt spid="120839"/>
                                        </p:tgtEl>
                                      </p:cBhvr>
                                    </p:animEffect>
                                    <p:anim calcmode="lin" valueType="num">
                                      <p:cBhvr>
                                        <p:cTn id="20" dur="1000" fill="hold"/>
                                        <p:tgtEl>
                                          <p:spTgt spid="120839"/>
                                        </p:tgtEl>
                                        <p:attrNameLst>
                                          <p:attrName>ppt_x</p:attrName>
                                        </p:attrNameLst>
                                      </p:cBhvr>
                                      <p:tavLst>
                                        <p:tav tm="0">
                                          <p:val>
                                            <p:strVal val="#ppt_x"/>
                                          </p:val>
                                        </p:tav>
                                        <p:tav tm="100000">
                                          <p:val>
                                            <p:strVal val="#ppt_x"/>
                                          </p:val>
                                        </p:tav>
                                      </p:tavLst>
                                    </p:anim>
                                    <p:anim calcmode="lin" valueType="num">
                                      <p:cBhvr>
                                        <p:cTn id="21" dur="900" decel="100000" fill="hold"/>
                                        <p:tgtEl>
                                          <p:spTgt spid="12083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0839"/>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20838"/>
                                        </p:tgtEl>
                                        <p:attrNameLst>
                                          <p:attrName>style.visibility</p:attrName>
                                        </p:attrNameLst>
                                      </p:cBhvr>
                                      <p:to>
                                        <p:strVal val="visible"/>
                                      </p:to>
                                    </p:set>
                                    <p:animEffect transition="in" filter="fade">
                                      <p:cBhvr>
                                        <p:cTn id="25" dur="1000"/>
                                        <p:tgtEl>
                                          <p:spTgt spid="120838"/>
                                        </p:tgtEl>
                                      </p:cBhvr>
                                    </p:animEffect>
                                    <p:anim calcmode="lin" valueType="num">
                                      <p:cBhvr>
                                        <p:cTn id="26" dur="1000" fill="hold"/>
                                        <p:tgtEl>
                                          <p:spTgt spid="120838"/>
                                        </p:tgtEl>
                                        <p:attrNameLst>
                                          <p:attrName>ppt_x</p:attrName>
                                        </p:attrNameLst>
                                      </p:cBhvr>
                                      <p:tavLst>
                                        <p:tav tm="0">
                                          <p:val>
                                            <p:strVal val="#ppt_x"/>
                                          </p:val>
                                        </p:tav>
                                        <p:tav tm="100000">
                                          <p:val>
                                            <p:strVal val="#ppt_x"/>
                                          </p:val>
                                        </p:tav>
                                      </p:tavLst>
                                    </p:anim>
                                    <p:anim calcmode="lin" valueType="num">
                                      <p:cBhvr>
                                        <p:cTn id="27" dur="900" decel="100000" fill="hold"/>
                                        <p:tgtEl>
                                          <p:spTgt spid="120838"/>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20838"/>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20835">
                                            <p:txEl>
                                              <p:pRg st="2" end="2"/>
                                            </p:txEl>
                                          </p:spTgt>
                                        </p:tgtEl>
                                        <p:attrNameLst>
                                          <p:attrName>style.visibility</p:attrName>
                                        </p:attrNameLst>
                                      </p:cBhvr>
                                      <p:to>
                                        <p:strVal val="visible"/>
                                      </p:to>
                                    </p:set>
                                    <p:animEffect transition="in" filter="fade">
                                      <p:cBhvr>
                                        <p:cTn id="31" dur="1000"/>
                                        <p:tgtEl>
                                          <p:spTgt spid="120835">
                                            <p:txEl>
                                              <p:pRg st="2" end="2"/>
                                            </p:txEl>
                                          </p:spTgt>
                                        </p:tgtEl>
                                      </p:cBhvr>
                                    </p:animEffect>
                                    <p:anim calcmode="lin" valueType="num">
                                      <p:cBhvr>
                                        <p:cTn id="32" dur="10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2083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0835">
                                            <p:txEl>
                                              <p:pRg st="2" end="2"/>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20835">
                                            <p:txEl>
                                              <p:pRg st="3" end="3"/>
                                            </p:txEl>
                                          </p:spTgt>
                                        </p:tgtEl>
                                        <p:attrNameLst>
                                          <p:attrName>style.visibility</p:attrName>
                                        </p:attrNameLst>
                                      </p:cBhvr>
                                      <p:to>
                                        <p:strVal val="visible"/>
                                      </p:to>
                                    </p:set>
                                    <p:animEffect transition="in" filter="fade">
                                      <p:cBhvr>
                                        <p:cTn id="37" dur="1000"/>
                                        <p:tgtEl>
                                          <p:spTgt spid="120835">
                                            <p:txEl>
                                              <p:pRg st="3" end="3"/>
                                            </p:txEl>
                                          </p:spTgt>
                                        </p:tgtEl>
                                      </p:cBhvr>
                                    </p:animEffect>
                                    <p:anim calcmode="lin" valueType="num">
                                      <p:cBhvr>
                                        <p:cTn id="38" dur="10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120835">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2083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347472"/>
            <a:ext cx="8311896" cy="704088"/>
          </a:xfrm>
        </p:spPr>
        <p:txBody>
          <a:bodyPr/>
          <a:lstStyle/>
          <a:p>
            <a:r>
              <a:rPr lang="en-US" dirty="0"/>
              <a:t>Example 8 – </a:t>
            </a:r>
            <a:r>
              <a:rPr lang="en-US" i="1" dirty="0"/>
              <a:t>Solution</a:t>
            </a:r>
            <a:endParaRPr lang="en-US" dirty="0"/>
          </a:p>
        </p:txBody>
      </p:sp>
      <p:sp>
        <p:nvSpPr>
          <p:cNvPr id="122883" name="Rectangle 3"/>
          <p:cNvSpPr>
            <a:spLocks noGrp="1" noChangeArrowheads="1"/>
          </p:cNvSpPr>
          <p:nvPr>
            <p:ph idx="1"/>
          </p:nvPr>
        </p:nvSpPr>
        <p:spPr/>
        <p:txBody>
          <a:bodyPr/>
          <a:lstStyle/>
          <a:p>
            <a:pPr marL="0" indent="0"/>
            <a:r>
              <a:rPr lang="en-US" dirty="0"/>
              <a:t>In this case, you can rewrite the fraction by rationalizing the numerator.</a:t>
            </a:r>
          </a:p>
        </p:txBody>
      </p:sp>
      <p:sp>
        <p:nvSpPr>
          <p:cNvPr id="122884"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22886" name="Picture 6"/>
          <p:cNvPicPr>
            <a:picLocks noChangeAspect="1" noChangeArrowheads="1"/>
          </p:cNvPicPr>
          <p:nvPr/>
        </p:nvPicPr>
        <p:blipFill>
          <a:blip r:embed="rId3" cstate="print"/>
          <a:srcRect/>
          <a:stretch>
            <a:fillRect/>
          </a:stretch>
        </p:blipFill>
        <p:spPr bwMode="auto">
          <a:xfrm>
            <a:off x="3081338" y="3403600"/>
            <a:ext cx="2203450" cy="795338"/>
          </a:xfrm>
          <a:prstGeom prst="rect">
            <a:avLst/>
          </a:prstGeom>
          <a:noFill/>
          <a:ln w="9525">
            <a:noFill/>
            <a:miter lim="800000"/>
            <a:headEnd/>
            <a:tailEnd/>
          </a:ln>
          <a:effectLst/>
        </p:spPr>
      </p:pic>
      <p:pic>
        <p:nvPicPr>
          <p:cNvPr id="122887" name="Picture 7"/>
          <p:cNvPicPr>
            <a:picLocks noChangeAspect="1" noChangeArrowheads="1"/>
          </p:cNvPicPr>
          <p:nvPr/>
        </p:nvPicPr>
        <p:blipFill>
          <a:blip r:embed="rId4" cstate="print"/>
          <a:srcRect/>
          <a:stretch>
            <a:fillRect/>
          </a:stretch>
        </p:blipFill>
        <p:spPr bwMode="auto">
          <a:xfrm>
            <a:off x="1349375" y="2286000"/>
            <a:ext cx="5813425" cy="968375"/>
          </a:xfrm>
          <a:prstGeom prst="rect">
            <a:avLst/>
          </a:prstGeom>
          <a:noFill/>
          <a:ln w="9525">
            <a:noFill/>
            <a:miter lim="800000"/>
            <a:headEnd/>
            <a:tailEnd/>
          </a:ln>
          <a:effectLst/>
        </p:spPr>
      </p:pic>
      <p:pic>
        <p:nvPicPr>
          <p:cNvPr id="122888" name="Picture 8"/>
          <p:cNvPicPr>
            <a:picLocks noChangeAspect="1" noChangeArrowheads="1"/>
          </p:cNvPicPr>
          <p:nvPr/>
        </p:nvPicPr>
        <p:blipFill>
          <a:blip r:embed="rId5" cstate="print"/>
          <a:srcRect/>
          <a:stretch>
            <a:fillRect/>
          </a:stretch>
        </p:blipFill>
        <p:spPr bwMode="auto">
          <a:xfrm>
            <a:off x="3046413" y="4416425"/>
            <a:ext cx="2239962" cy="768350"/>
          </a:xfrm>
          <a:prstGeom prst="rect">
            <a:avLst/>
          </a:prstGeom>
          <a:noFill/>
          <a:ln w="9525">
            <a:noFill/>
            <a:miter lim="800000"/>
            <a:headEnd/>
            <a:tailEnd/>
          </a:ln>
          <a:effectLst/>
        </p:spPr>
      </p:pic>
      <p:pic>
        <p:nvPicPr>
          <p:cNvPr id="122889" name="Picture 9"/>
          <p:cNvPicPr>
            <a:picLocks noChangeAspect="1" noChangeArrowheads="1"/>
          </p:cNvPicPr>
          <p:nvPr/>
        </p:nvPicPr>
        <p:blipFill>
          <a:blip r:embed="rId6" cstate="print"/>
          <a:srcRect/>
          <a:stretch>
            <a:fillRect/>
          </a:stretch>
        </p:blipFill>
        <p:spPr bwMode="auto">
          <a:xfrm>
            <a:off x="3076575" y="5418138"/>
            <a:ext cx="3154363" cy="76835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2886"/>
                                        </p:tgtEl>
                                        <p:attrNameLst>
                                          <p:attrName>style.visibility</p:attrName>
                                        </p:attrNameLst>
                                      </p:cBhvr>
                                      <p:to>
                                        <p:strVal val="visible"/>
                                      </p:to>
                                    </p:set>
                                    <p:animEffect transition="in" filter="fade">
                                      <p:cBhvr>
                                        <p:cTn id="7" dur="1000"/>
                                        <p:tgtEl>
                                          <p:spTgt spid="122886"/>
                                        </p:tgtEl>
                                      </p:cBhvr>
                                    </p:animEffect>
                                    <p:anim calcmode="lin" valueType="num">
                                      <p:cBhvr>
                                        <p:cTn id="8" dur="1000" fill="hold"/>
                                        <p:tgtEl>
                                          <p:spTgt spid="122886"/>
                                        </p:tgtEl>
                                        <p:attrNameLst>
                                          <p:attrName>ppt_x</p:attrName>
                                        </p:attrNameLst>
                                      </p:cBhvr>
                                      <p:tavLst>
                                        <p:tav tm="0">
                                          <p:val>
                                            <p:strVal val="#ppt_x"/>
                                          </p:val>
                                        </p:tav>
                                        <p:tav tm="100000">
                                          <p:val>
                                            <p:strVal val="#ppt_x"/>
                                          </p:val>
                                        </p:tav>
                                      </p:tavLst>
                                    </p:anim>
                                    <p:anim calcmode="lin" valueType="num">
                                      <p:cBhvr>
                                        <p:cTn id="9" dur="900" decel="100000" fill="hold"/>
                                        <p:tgtEl>
                                          <p:spTgt spid="12288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288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2888"/>
                                        </p:tgtEl>
                                        <p:attrNameLst>
                                          <p:attrName>style.visibility</p:attrName>
                                        </p:attrNameLst>
                                      </p:cBhvr>
                                      <p:to>
                                        <p:strVal val="visible"/>
                                      </p:to>
                                    </p:set>
                                    <p:animEffect transition="in" filter="fade">
                                      <p:cBhvr>
                                        <p:cTn id="15" dur="1000"/>
                                        <p:tgtEl>
                                          <p:spTgt spid="122888"/>
                                        </p:tgtEl>
                                      </p:cBhvr>
                                    </p:animEffect>
                                    <p:anim calcmode="lin" valueType="num">
                                      <p:cBhvr>
                                        <p:cTn id="16" dur="1000" fill="hold"/>
                                        <p:tgtEl>
                                          <p:spTgt spid="122888"/>
                                        </p:tgtEl>
                                        <p:attrNameLst>
                                          <p:attrName>ppt_x</p:attrName>
                                        </p:attrNameLst>
                                      </p:cBhvr>
                                      <p:tavLst>
                                        <p:tav tm="0">
                                          <p:val>
                                            <p:strVal val="#ppt_x"/>
                                          </p:val>
                                        </p:tav>
                                        <p:tav tm="100000">
                                          <p:val>
                                            <p:strVal val="#ppt_x"/>
                                          </p:val>
                                        </p:tav>
                                      </p:tavLst>
                                    </p:anim>
                                    <p:anim calcmode="lin" valueType="num">
                                      <p:cBhvr>
                                        <p:cTn id="17" dur="900" decel="100000" fill="hold"/>
                                        <p:tgtEl>
                                          <p:spTgt spid="12288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2888"/>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22889"/>
                                        </p:tgtEl>
                                        <p:attrNameLst>
                                          <p:attrName>style.visibility</p:attrName>
                                        </p:attrNameLst>
                                      </p:cBhvr>
                                      <p:to>
                                        <p:strVal val="visible"/>
                                      </p:to>
                                    </p:set>
                                    <p:animEffect transition="in" filter="fade">
                                      <p:cBhvr>
                                        <p:cTn id="23" dur="1000"/>
                                        <p:tgtEl>
                                          <p:spTgt spid="122889"/>
                                        </p:tgtEl>
                                      </p:cBhvr>
                                    </p:animEffect>
                                    <p:anim calcmode="lin" valueType="num">
                                      <p:cBhvr>
                                        <p:cTn id="24" dur="1000" fill="hold"/>
                                        <p:tgtEl>
                                          <p:spTgt spid="122889"/>
                                        </p:tgtEl>
                                        <p:attrNameLst>
                                          <p:attrName>ppt_x</p:attrName>
                                        </p:attrNameLst>
                                      </p:cBhvr>
                                      <p:tavLst>
                                        <p:tav tm="0">
                                          <p:val>
                                            <p:strVal val="#ppt_x"/>
                                          </p:val>
                                        </p:tav>
                                        <p:tav tm="100000">
                                          <p:val>
                                            <p:strVal val="#ppt_x"/>
                                          </p:val>
                                        </p:tav>
                                      </p:tavLst>
                                    </p:anim>
                                    <p:anim calcmode="lin" valueType="num">
                                      <p:cBhvr>
                                        <p:cTn id="25" dur="900" decel="100000" fill="hold"/>
                                        <p:tgtEl>
                                          <p:spTgt spid="12288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28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p:txBody>
          <a:bodyPr/>
          <a:lstStyle/>
          <a:p>
            <a:pPr marL="0" indent="0"/>
            <a:r>
              <a:rPr lang="en-US" dirty="0"/>
              <a:t>Now, using Theorem 2.7, you can evaluate the limit as shown.</a:t>
            </a:r>
          </a:p>
        </p:txBody>
      </p:sp>
      <p:sp>
        <p:nvSpPr>
          <p:cNvPr id="123908"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23909" name="Picture 5"/>
          <p:cNvPicPr>
            <a:picLocks noChangeAspect="1" noChangeArrowheads="1"/>
          </p:cNvPicPr>
          <p:nvPr/>
        </p:nvPicPr>
        <p:blipFill>
          <a:blip r:embed="rId3" cstate="print"/>
          <a:srcRect/>
          <a:stretch>
            <a:fillRect/>
          </a:stretch>
        </p:blipFill>
        <p:spPr bwMode="auto">
          <a:xfrm>
            <a:off x="1674813" y="2286000"/>
            <a:ext cx="4725987" cy="895350"/>
          </a:xfrm>
          <a:prstGeom prst="rect">
            <a:avLst/>
          </a:prstGeom>
          <a:noFill/>
          <a:ln w="9525">
            <a:noFill/>
            <a:miter lim="800000"/>
            <a:headEnd/>
            <a:tailEnd/>
          </a:ln>
          <a:effectLst/>
        </p:spPr>
      </p:pic>
      <p:pic>
        <p:nvPicPr>
          <p:cNvPr id="123910" name="Picture 6"/>
          <p:cNvPicPr>
            <a:picLocks noChangeAspect="1" noChangeArrowheads="1"/>
          </p:cNvPicPr>
          <p:nvPr/>
        </p:nvPicPr>
        <p:blipFill>
          <a:blip r:embed="rId4" cstate="print"/>
          <a:srcRect/>
          <a:stretch>
            <a:fillRect/>
          </a:stretch>
        </p:blipFill>
        <p:spPr bwMode="auto">
          <a:xfrm>
            <a:off x="3852863" y="3368675"/>
            <a:ext cx="1233487" cy="884238"/>
          </a:xfrm>
          <a:prstGeom prst="rect">
            <a:avLst/>
          </a:prstGeom>
          <a:noFill/>
          <a:ln w="9525">
            <a:noFill/>
            <a:miter lim="800000"/>
            <a:headEnd/>
            <a:tailEnd/>
          </a:ln>
          <a:effectLst/>
        </p:spPr>
      </p:pic>
      <p:pic>
        <p:nvPicPr>
          <p:cNvPr id="123911" name="Picture 7"/>
          <p:cNvPicPr>
            <a:picLocks noChangeAspect="1" noChangeArrowheads="1"/>
          </p:cNvPicPr>
          <p:nvPr/>
        </p:nvPicPr>
        <p:blipFill>
          <a:blip r:embed="rId5" cstate="print"/>
          <a:srcRect/>
          <a:stretch>
            <a:fillRect/>
          </a:stretch>
        </p:blipFill>
        <p:spPr bwMode="auto">
          <a:xfrm>
            <a:off x="3886200" y="4457700"/>
            <a:ext cx="622300" cy="800100"/>
          </a:xfrm>
          <a:prstGeom prst="rect">
            <a:avLst/>
          </a:prstGeom>
          <a:noFill/>
          <a:ln w="9525">
            <a:noFill/>
            <a:miter lim="800000"/>
            <a:headEnd/>
            <a:tailEnd/>
          </a:ln>
          <a:effectLst/>
        </p:spPr>
      </p:pic>
      <p:sp>
        <p:nvSpPr>
          <p:cNvPr id="9" name="Rectangle 2"/>
          <p:cNvSpPr>
            <a:spLocks noGrp="1" noChangeArrowheads="1"/>
          </p:cNvSpPr>
          <p:nvPr>
            <p:ph type="title"/>
          </p:nvPr>
        </p:nvSpPr>
        <p:spPr>
          <a:xfrm>
            <a:off x="457200" y="347472"/>
            <a:ext cx="8311896" cy="704088"/>
          </a:xfrm>
        </p:spPr>
        <p:txBody>
          <a:bodyPr/>
          <a:lstStyle/>
          <a:p>
            <a:r>
              <a:rPr lang="en-US" dirty="0"/>
              <a:t>Example 8 – </a:t>
            </a:r>
            <a:r>
              <a:rPr lang="en-US" i="1" dirty="0"/>
              <a:t>Solution</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fade">
                                      <p:cBhvr>
                                        <p:cTn id="7" dur="1000"/>
                                        <p:tgtEl>
                                          <p:spTgt spid="123910"/>
                                        </p:tgtEl>
                                      </p:cBhvr>
                                    </p:animEffect>
                                    <p:anim calcmode="lin" valueType="num">
                                      <p:cBhvr>
                                        <p:cTn id="8" dur="1000" fill="hold"/>
                                        <p:tgtEl>
                                          <p:spTgt spid="123910"/>
                                        </p:tgtEl>
                                        <p:attrNameLst>
                                          <p:attrName>ppt_x</p:attrName>
                                        </p:attrNameLst>
                                      </p:cBhvr>
                                      <p:tavLst>
                                        <p:tav tm="0">
                                          <p:val>
                                            <p:strVal val="#ppt_x"/>
                                          </p:val>
                                        </p:tav>
                                        <p:tav tm="100000">
                                          <p:val>
                                            <p:strVal val="#ppt_x"/>
                                          </p:val>
                                        </p:tav>
                                      </p:tavLst>
                                    </p:anim>
                                    <p:anim calcmode="lin" valueType="num">
                                      <p:cBhvr>
                                        <p:cTn id="9" dur="900" decel="100000" fill="hold"/>
                                        <p:tgtEl>
                                          <p:spTgt spid="1239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39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23911"/>
                                        </p:tgtEl>
                                        <p:attrNameLst>
                                          <p:attrName>style.visibility</p:attrName>
                                        </p:attrNameLst>
                                      </p:cBhvr>
                                      <p:to>
                                        <p:strVal val="visible"/>
                                      </p:to>
                                    </p:set>
                                    <p:animEffect transition="in" filter="fade">
                                      <p:cBhvr>
                                        <p:cTn id="15" dur="1000"/>
                                        <p:tgtEl>
                                          <p:spTgt spid="123911"/>
                                        </p:tgtEl>
                                      </p:cBhvr>
                                    </p:animEffect>
                                    <p:anim calcmode="lin" valueType="num">
                                      <p:cBhvr>
                                        <p:cTn id="16" dur="1000" fill="hold"/>
                                        <p:tgtEl>
                                          <p:spTgt spid="123911"/>
                                        </p:tgtEl>
                                        <p:attrNameLst>
                                          <p:attrName>ppt_x</p:attrName>
                                        </p:attrNameLst>
                                      </p:cBhvr>
                                      <p:tavLst>
                                        <p:tav tm="0">
                                          <p:val>
                                            <p:strVal val="#ppt_x"/>
                                          </p:val>
                                        </p:tav>
                                        <p:tav tm="100000">
                                          <p:val>
                                            <p:strVal val="#ppt_x"/>
                                          </p:val>
                                        </p:tav>
                                      </p:tavLst>
                                    </p:anim>
                                    <p:anim calcmode="lin" valueType="num">
                                      <p:cBhvr>
                                        <p:cTn id="17" dur="900" decel="100000" fill="hold"/>
                                        <p:tgtEl>
                                          <p:spTgt spid="1239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39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455612" y="349249"/>
            <a:ext cx="8311896" cy="704088"/>
          </a:xfrm>
          <a:prstGeom prst="rect">
            <a:avLst/>
          </a:prstGeom>
          <a:noFill/>
          <a:ln w="9525">
            <a:noFill/>
            <a:miter lim="800000"/>
            <a:headEnd/>
            <a:tailEnd/>
          </a:ln>
        </p:spPr>
        <p:txBody>
          <a:bodyPr/>
          <a:lstStyle/>
          <a:p>
            <a:pPr eaLnBrk="0" hangingPunct="0">
              <a:spcBef>
                <a:spcPct val="50000"/>
              </a:spcBef>
            </a:pPr>
            <a:r>
              <a:rPr lang="en-US" sz="4000" dirty="0">
                <a:solidFill>
                  <a:srgbClr val="FFFFFF"/>
                </a:solidFill>
              </a:rPr>
              <a:t>Objectives</a:t>
            </a:r>
          </a:p>
        </p:txBody>
      </p:sp>
      <p:sp>
        <p:nvSpPr>
          <p:cNvPr id="6147" name="Rectangle 15"/>
          <p:cNvSpPr>
            <a:spLocks noGrp="1" noChangeArrowheads="1"/>
          </p:cNvSpPr>
          <p:nvPr>
            <p:ph idx="1"/>
          </p:nvPr>
        </p:nvSpPr>
        <p:spPr/>
        <p:txBody>
          <a:bodyPr/>
          <a:lstStyle/>
          <a:p>
            <a:pPr marL="457200" indent="-457200">
              <a:buClr>
                <a:srgbClr val="E72D36"/>
              </a:buClr>
              <a:buSzPct val="90000"/>
              <a:buFont typeface="Webdings" pitchFamily="18" charset="2"/>
              <a:buChar char=""/>
            </a:pPr>
            <a:r>
              <a:rPr lang="en-US" sz="2800" dirty="0" smtClean="0"/>
              <a:t>Evaluate a limit using properties of limits.</a:t>
            </a:r>
          </a:p>
          <a:p>
            <a:pPr marL="457200" indent="-457200">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Develop and use a strategy for finding limits.</a:t>
            </a:r>
          </a:p>
          <a:p>
            <a:pPr marL="457200" indent="-457200" eaLnBrk="1" hangingPunct="1">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Evaluate a limit using dividing out technique.</a:t>
            </a:r>
          </a:p>
          <a:p>
            <a:pPr marL="457200" indent="-457200" eaLnBrk="1" hangingPunct="1">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Evaluate a limit using the rationalizing technique.</a:t>
            </a:r>
          </a:p>
          <a:p>
            <a:pPr marL="457200" indent="-457200">
              <a:buClr>
                <a:srgbClr val="E72D36"/>
              </a:buClr>
              <a:buSzPct val="90000"/>
              <a:buFont typeface="Webdings" pitchFamily="18" charset="2"/>
              <a:buChar char=""/>
            </a:pPr>
            <a:endParaRPr lang="en-US" sz="2800" dirty="0" smtClean="0"/>
          </a:p>
          <a:p>
            <a:pPr marL="457200" indent="-457200">
              <a:buClr>
                <a:srgbClr val="E72D36"/>
              </a:buClr>
              <a:buSzPct val="90000"/>
              <a:buFont typeface="Webdings" pitchFamily="18" charset="2"/>
              <a:buChar char=""/>
            </a:pPr>
            <a:r>
              <a:rPr lang="en-US" sz="2800" dirty="0" smtClean="0"/>
              <a:t>Evaluate a limit using the Squeeze Theorem.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p:txBody>
          <a:bodyPr/>
          <a:lstStyle/>
          <a:p>
            <a:pPr marL="0" indent="0"/>
            <a:r>
              <a:rPr lang="en-US" dirty="0"/>
              <a:t>A table or a graph can reinforce your conclusion that the </a:t>
            </a:r>
          </a:p>
          <a:p>
            <a:pPr marL="0" indent="0"/>
            <a:r>
              <a:rPr lang="en-US" dirty="0"/>
              <a:t>limit is     (See Figure 2.20.)</a:t>
            </a:r>
          </a:p>
        </p:txBody>
      </p:sp>
      <p:sp>
        <p:nvSpPr>
          <p:cNvPr id="124932"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24933" name="Picture 5"/>
          <p:cNvPicPr>
            <a:picLocks noChangeAspect="1" noChangeArrowheads="1"/>
          </p:cNvPicPr>
          <p:nvPr/>
        </p:nvPicPr>
        <p:blipFill>
          <a:blip r:embed="rId3" cstate="print"/>
          <a:srcRect/>
          <a:stretch>
            <a:fillRect/>
          </a:stretch>
        </p:blipFill>
        <p:spPr bwMode="auto">
          <a:xfrm>
            <a:off x="1460500" y="1828800"/>
            <a:ext cx="284163" cy="573088"/>
          </a:xfrm>
          <a:prstGeom prst="rect">
            <a:avLst/>
          </a:prstGeom>
          <a:noFill/>
          <a:ln w="9525">
            <a:noFill/>
            <a:miter lim="800000"/>
            <a:headEnd/>
            <a:tailEnd/>
          </a:ln>
          <a:effectLst/>
        </p:spPr>
      </p:pic>
      <p:grpSp>
        <p:nvGrpSpPr>
          <p:cNvPr id="124941" name="Group 13"/>
          <p:cNvGrpSpPr>
            <a:grpSpLocks/>
          </p:cNvGrpSpPr>
          <p:nvPr/>
        </p:nvGrpSpPr>
        <p:grpSpPr bwMode="auto">
          <a:xfrm>
            <a:off x="5600700" y="4899025"/>
            <a:ext cx="3175000" cy="404813"/>
            <a:chOff x="3560" y="3094"/>
            <a:chExt cx="2000" cy="255"/>
          </a:xfrm>
        </p:grpSpPr>
        <p:sp>
          <p:nvSpPr>
            <p:cNvPr id="124937" name="Rectangle 9"/>
            <p:cNvSpPr>
              <a:spLocks noChangeArrowheads="1"/>
            </p:cNvSpPr>
            <p:nvPr/>
          </p:nvSpPr>
          <p:spPr bwMode="auto">
            <a:xfrm>
              <a:off x="3560" y="3131"/>
              <a:ext cx="1918" cy="192"/>
            </a:xfrm>
            <a:prstGeom prst="rect">
              <a:avLst/>
            </a:prstGeom>
            <a:noFill/>
            <a:ln w="9525">
              <a:noFill/>
              <a:miter lim="800000"/>
              <a:headEnd/>
              <a:tailEnd/>
            </a:ln>
            <a:effectLst/>
          </p:spPr>
          <p:txBody>
            <a:bodyPr wrap="none">
              <a:spAutoFit/>
            </a:bodyPr>
            <a:lstStyle/>
            <a:p>
              <a:r>
                <a:rPr lang="en-US" sz="1400"/>
                <a:t>The limit of </a:t>
              </a:r>
              <a:r>
                <a:rPr lang="en-US" sz="1400" i="1"/>
                <a:t>f</a:t>
              </a:r>
              <a:r>
                <a:rPr lang="en-US" sz="400" i="1"/>
                <a:t> </a:t>
              </a:r>
              <a:r>
                <a:rPr lang="en-US" sz="1400"/>
                <a:t>(</a:t>
              </a:r>
              <a:r>
                <a:rPr lang="en-US" sz="1400" i="1"/>
                <a:t>x</a:t>
              </a:r>
              <a:r>
                <a:rPr lang="en-US" sz="1400"/>
                <a:t>) as </a:t>
              </a:r>
              <a:r>
                <a:rPr lang="en-US" sz="1400" i="1"/>
                <a:t>x</a:t>
              </a:r>
              <a:r>
                <a:rPr lang="en-US" sz="1400"/>
                <a:t> approaches 0 is</a:t>
              </a:r>
            </a:p>
          </p:txBody>
        </p:sp>
        <p:pic>
          <p:nvPicPr>
            <p:cNvPr id="124938" name="Picture 10"/>
            <p:cNvPicPr>
              <a:picLocks noChangeAspect="1" noChangeArrowheads="1"/>
            </p:cNvPicPr>
            <p:nvPr/>
          </p:nvPicPr>
          <p:blipFill>
            <a:blip r:embed="rId3" cstate="print"/>
            <a:srcRect/>
            <a:stretch>
              <a:fillRect/>
            </a:stretch>
          </p:blipFill>
          <p:spPr bwMode="auto">
            <a:xfrm>
              <a:off x="5433" y="3094"/>
              <a:ext cx="127" cy="255"/>
            </a:xfrm>
            <a:prstGeom prst="rect">
              <a:avLst/>
            </a:prstGeom>
            <a:noFill/>
            <a:ln w="9525">
              <a:noFill/>
              <a:miter lim="800000"/>
              <a:headEnd/>
              <a:tailEnd/>
            </a:ln>
            <a:effectLst/>
          </p:spPr>
        </p:pic>
      </p:grpSp>
      <p:sp>
        <p:nvSpPr>
          <p:cNvPr id="124939" name="Rectangle 11"/>
          <p:cNvSpPr>
            <a:spLocks noChangeArrowheads="1"/>
          </p:cNvSpPr>
          <p:nvPr/>
        </p:nvSpPr>
        <p:spPr bwMode="auto">
          <a:xfrm>
            <a:off x="6643688" y="5283200"/>
            <a:ext cx="989012" cy="274638"/>
          </a:xfrm>
          <a:prstGeom prst="rect">
            <a:avLst/>
          </a:prstGeom>
          <a:noFill/>
          <a:ln w="9525">
            <a:noFill/>
            <a:miter lim="800000"/>
            <a:headEnd/>
            <a:tailEnd/>
          </a:ln>
          <a:effectLst/>
        </p:spPr>
        <p:txBody>
          <a:bodyPr wrap="none">
            <a:spAutoFit/>
          </a:bodyPr>
          <a:lstStyle/>
          <a:p>
            <a:r>
              <a:rPr lang="en-US" sz="1200" b="1"/>
              <a:t>Figure 2.20</a:t>
            </a:r>
          </a:p>
        </p:txBody>
      </p:sp>
      <p:pic>
        <p:nvPicPr>
          <p:cNvPr id="2050" name="Picture 2"/>
          <p:cNvPicPr>
            <a:picLocks noChangeAspect="1" noChangeArrowheads="1"/>
          </p:cNvPicPr>
          <p:nvPr/>
        </p:nvPicPr>
        <p:blipFill>
          <a:blip r:embed="rId4" cstate="print"/>
          <a:srcRect/>
          <a:stretch>
            <a:fillRect/>
          </a:stretch>
        </p:blipFill>
        <p:spPr bwMode="auto">
          <a:xfrm>
            <a:off x="438150" y="3031331"/>
            <a:ext cx="5276850" cy="1540669"/>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5943600" y="2088832"/>
            <a:ext cx="2711768" cy="2711768"/>
          </a:xfrm>
          <a:prstGeom prst="rect">
            <a:avLst/>
          </a:prstGeom>
          <a:noFill/>
          <a:ln w="9525">
            <a:noFill/>
            <a:miter lim="800000"/>
            <a:headEnd/>
            <a:tailEnd/>
          </a:ln>
        </p:spPr>
      </p:pic>
      <p:sp>
        <p:nvSpPr>
          <p:cNvPr id="13" name="Rectangle 2"/>
          <p:cNvSpPr>
            <a:spLocks noGrp="1" noChangeArrowheads="1"/>
          </p:cNvSpPr>
          <p:nvPr>
            <p:ph type="title"/>
          </p:nvPr>
        </p:nvSpPr>
        <p:spPr>
          <a:xfrm>
            <a:off x="457200" y="347472"/>
            <a:ext cx="8311896" cy="704088"/>
          </a:xfrm>
        </p:spPr>
        <p:txBody>
          <a:bodyPr/>
          <a:lstStyle/>
          <a:p>
            <a:r>
              <a:rPr lang="en-US" dirty="0"/>
              <a:t>Example 8 – </a:t>
            </a:r>
            <a:r>
              <a:rPr lang="en-US" i="1" dirty="0"/>
              <a:t>Solution</a:t>
            </a:r>
            <a:endParaRPr lang="en-US" dirty="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The Squeeze Theorem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347472"/>
            <a:ext cx="8311896" cy="704088"/>
          </a:xfrm>
        </p:spPr>
        <p:txBody>
          <a:bodyPr/>
          <a:lstStyle/>
          <a:p>
            <a:r>
              <a:rPr lang="en-US" dirty="0"/>
              <a:t>The Squeeze Theorem</a:t>
            </a:r>
          </a:p>
        </p:txBody>
      </p:sp>
      <p:sp>
        <p:nvSpPr>
          <p:cNvPr id="121859" name="Rectangle 3"/>
          <p:cNvSpPr>
            <a:spLocks noGrp="1" noChangeArrowheads="1"/>
          </p:cNvSpPr>
          <p:nvPr>
            <p:ph idx="1"/>
          </p:nvPr>
        </p:nvSpPr>
        <p:spPr/>
        <p:txBody>
          <a:bodyPr/>
          <a:lstStyle/>
          <a:p>
            <a:pPr marL="0" indent="0"/>
            <a:r>
              <a:rPr lang="en-US" dirty="0"/>
              <a:t>The next theorem concerns the limit of a function that is squeezed between two other functions, each of which has the same limit at a given </a:t>
            </a:r>
            <a:r>
              <a:rPr lang="en-US" i="1" dirty="0"/>
              <a:t>x-</a:t>
            </a:r>
            <a:r>
              <a:rPr lang="en-US" dirty="0"/>
              <a:t>value, as shown in Figure 2.21.</a:t>
            </a:r>
          </a:p>
        </p:txBody>
      </p:sp>
      <p:sp>
        <p:nvSpPr>
          <p:cNvPr id="121861" name="Rectangle 5"/>
          <p:cNvSpPr>
            <a:spLocks noChangeArrowheads="1"/>
          </p:cNvSpPr>
          <p:nvPr/>
        </p:nvSpPr>
        <p:spPr bwMode="auto">
          <a:xfrm>
            <a:off x="3200400" y="5962650"/>
            <a:ext cx="1995488" cy="304800"/>
          </a:xfrm>
          <a:prstGeom prst="rect">
            <a:avLst/>
          </a:prstGeom>
          <a:noFill/>
          <a:ln w="9525">
            <a:noFill/>
            <a:miter lim="800000"/>
            <a:headEnd/>
            <a:tailEnd/>
          </a:ln>
          <a:effectLst/>
        </p:spPr>
        <p:txBody>
          <a:bodyPr wrap="none">
            <a:spAutoFit/>
          </a:bodyPr>
          <a:lstStyle/>
          <a:p>
            <a:r>
              <a:rPr lang="en-US" sz="1400"/>
              <a:t>The Squeeze Theorem</a:t>
            </a:r>
          </a:p>
        </p:txBody>
      </p:sp>
      <p:sp>
        <p:nvSpPr>
          <p:cNvPr id="121862" name="Rectangle 6"/>
          <p:cNvSpPr>
            <a:spLocks noChangeArrowheads="1"/>
          </p:cNvSpPr>
          <p:nvPr/>
        </p:nvSpPr>
        <p:spPr bwMode="auto">
          <a:xfrm>
            <a:off x="3683000" y="6278563"/>
            <a:ext cx="989013" cy="274637"/>
          </a:xfrm>
          <a:prstGeom prst="rect">
            <a:avLst/>
          </a:prstGeom>
          <a:noFill/>
          <a:ln w="9525">
            <a:noFill/>
            <a:miter lim="800000"/>
            <a:headEnd/>
            <a:tailEnd/>
          </a:ln>
          <a:effectLst/>
        </p:spPr>
        <p:txBody>
          <a:bodyPr wrap="none">
            <a:spAutoFit/>
          </a:bodyPr>
          <a:lstStyle/>
          <a:p>
            <a:pPr algn="ctr"/>
            <a:r>
              <a:rPr lang="en-US" sz="1200" b="1"/>
              <a:t>Figure 2.21</a:t>
            </a:r>
          </a:p>
        </p:txBody>
      </p:sp>
      <p:pic>
        <p:nvPicPr>
          <p:cNvPr id="121863" name="Picture 7" descr="Picture1"/>
          <p:cNvPicPr>
            <a:picLocks noChangeAspect="1" noChangeArrowheads="1"/>
          </p:cNvPicPr>
          <p:nvPr/>
        </p:nvPicPr>
        <p:blipFill>
          <a:blip r:embed="rId3" cstate="print"/>
          <a:srcRect/>
          <a:stretch>
            <a:fillRect/>
          </a:stretch>
        </p:blipFill>
        <p:spPr bwMode="auto">
          <a:xfrm>
            <a:off x="2762250" y="2752725"/>
            <a:ext cx="2901950" cy="3200400"/>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You can see the usefulness of the Squeeze Theorem (also called the Sandwich Theorem or the Pinching Theorem).</a:t>
            </a:r>
          </a:p>
        </p:txBody>
      </p:sp>
      <p:pic>
        <p:nvPicPr>
          <p:cNvPr id="3076" name="Picture 4"/>
          <p:cNvPicPr>
            <a:picLocks noChangeAspect="1" noChangeArrowheads="1"/>
          </p:cNvPicPr>
          <p:nvPr/>
        </p:nvPicPr>
        <p:blipFill>
          <a:blip r:embed="rId3" cstate="print"/>
          <a:srcRect/>
          <a:stretch>
            <a:fillRect/>
          </a:stretch>
        </p:blipFill>
        <p:spPr bwMode="auto">
          <a:xfrm>
            <a:off x="895350" y="1524000"/>
            <a:ext cx="7486650" cy="2257425"/>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914400" y="5105400"/>
            <a:ext cx="7314248" cy="1263491"/>
          </a:xfrm>
          <a:prstGeom prst="rect">
            <a:avLst/>
          </a:prstGeom>
          <a:noFill/>
          <a:ln w="9525">
            <a:noFill/>
            <a:miter lim="800000"/>
            <a:headEnd/>
            <a:tailEnd/>
          </a:ln>
        </p:spPr>
      </p:pic>
      <p:sp>
        <p:nvSpPr>
          <p:cNvPr id="7" name="Rectangle 2"/>
          <p:cNvSpPr>
            <a:spLocks noGrp="1" noChangeArrowheads="1"/>
          </p:cNvSpPr>
          <p:nvPr>
            <p:ph type="title"/>
          </p:nvPr>
        </p:nvSpPr>
        <p:spPr>
          <a:xfrm>
            <a:off x="457200" y="347472"/>
            <a:ext cx="8311896" cy="704088"/>
          </a:xfrm>
        </p:spPr>
        <p:txBody>
          <a:bodyPr/>
          <a:lstStyle/>
          <a:p>
            <a:r>
              <a:rPr lang="en-US" dirty="0"/>
              <a:t>The Squeeze Theorem</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347472"/>
            <a:ext cx="8311896" cy="704088"/>
          </a:xfrm>
        </p:spPr>
        <p:txBody>
          <a:bodyPr/>
          <a:lstStyle/>
          <a:p>
            <a:r>
              <a:rPr lang="en-US" sz="2600" dirty="0"/>
              <a:t>Example 9 – </a:t>
            </a:r>
            <a:r>
              <a:rPr lang="en-US" sz="2600" i="1" dirty="0"/>
              <a:t>A Limit Involving a Trigonometric Function </a:t>
            </a:r>
            <a:endParaRPr lang="en-US" sz="2600" dirty="0"/>
          </a:p>
        </p:txBody>
      </p:sp>
      <p:sp>
        <p:nvSpPr>
          <p:cNvPr id="129027" name="Rectangle 3"/>
          <p:cNvSpPr>
            <a:spLocks noGrp="1" noChangeArrowheads="1"/>
          </p:cNvSpPr>
          <p:nvPr>
            <p:ph idx="1"/>
          </p:nvPr>
        </p:nvSpPr>
        <p:spPr/>
        <p:txBody>
          <a:bodyPr/>
          <a:lstStyle/>
          <a:p>
            <a:pPr marL="0" indent="0"/>
            <a:r>
              <a:rPr lang="en-US" dirty="0"/>
              <a:t>Find the limit:</a:t>
            </a:r>
          </a:p>
          <a:p>
            <a:pPr marL="0" indent="0"/>
            <a:endParaRPr lang="en-US" dirty="0"/>
          </a:p>
          <a:p>
            <a:pPr marL="0" indent="0"/>
            <a:r>
              <a:rPr lang="el-GR" dirty="0">
                <a:solidFill>
                  <a:srgbClr val="D71921"/>
                </a:solidFill>
              </a:rPr>
              <a:t>Solution</a:t>
            </a:r>
            <a:r>
              <a:rPr lang="en-US" dirty="0">
                <a:solidFill>
                  <a:srgbClr val="D71921"/>
                </a:solidFill>
              </a:rPr>
              <a:t>:</a:t>
            </a:r>
          </a:p>
          <a:p>
            <a:pPr marL="0" indent="0"/>
            <a:r>
              <a:rPr lang="en-US" dirty="0"/>
              <a:t>Direct substitution yields the indeterminate form 0/0. </a:t>
            </a:r>
          </a:p>
          <a:p>
            <a:pPr marL="0" indent="0"/>
            <a:endParaRPr lang="en-US" dirty="0"/>
          </a:p>
          <a:p>
            <a:pPr marL="0" indent="0"/>
            <a:r>
              <a:rPr lang="en-US" dirty="0"/>
              <a:t>To solve this problem, you can write tan </a:t>
            </a:r>
            <a:r>
              <a:rPr lang="en-US" i="1" dirty="0"/>
              <a:t>x</a:t>
            </a:r>
            <a:r>
              <a:rPr lang="en-US" dirty="0"/>
              <a:t> as (sin </a:t>
            </a:r>
            <a:r>
              <a:rPr lang="en-US" i="1" dirty="0"/>
              <a:t>x</a:t>
            </a:r>
            <a:r>
              <a:rPr lang="en-US" dirty="0"/>
              <a:t>)/(</a:t>
            </a:r>
            <a:r>
              <a:rPr lang="en-US" dirty="0" err="1"/>
              <a:t>cos</a:t>
            </a:r>
            <a:r>
              <a:rPr lang="en-US" dirty="0"/>
              <a:t> </a:t>
            </a:r>
            <a:r>
              <a:rPr lang="en-US" i="1" dirty="0"/>
              <a:t>x</a:t>
            </a:r>
            <a:r>
              <a:rPr lang="en-US" dirty="0"/>
              <a:t>)</a:t>
            </a:r>
          </a:p>
          <a:p>
            <a:pPr marL="0" indent="0"/>
            <a:r>
              <a:rPr lang="en-US" dirty="0"/>
              <a:t>and obtain</a:t>
            </a:r>
          </a:p>
        </p:txBody>
      </p:sp>
      <p:pic>
        <p:nvPicPr>
          <p:cNvPr id="129028" name="Picture 4"/>
          <p:cNvPicPr>
            <a:picLocks noChangeAspect="1" noChangeArrowheads="1"/>
          </p:cNvPicPr>
          <p:nvPr/>
        </p:nvPicPr>
        <p:blipFill>
          <a:blip r:embed="rId3" cstate="print"/>
          <a:srcRect/>
          <a:stretch>
            <a:fillRect/>
          </a:stretch>
        </p:blipFill>
        <p:spPr bwMode="auto">
          <a:xfrm>
            <a:off x="2413000" y="1425575"/>
            <a:ext cx="1189038" cy="631825"/>
          </a:xfrm>
          <a:prstGeom prst="rect">
            <a:avLst/>
          </a:prstGeom>
          <a:noFill/>
          <a:ln w="9525">
            <a:noFill/>
            <a:miter lim="800000"/>
            <a:headEnd/>
            <a:tailEnd/>
          </a:ln>
          <a:effectLst/>
        </p:spPr>
      </p:pic>
      <p:pic>
        <p:nvPicPr>
          <p:cNvPr id="129029" name="Picture 5"/>
          <p:cNvPicPr>
            <a:picLocks noChangeAspect="1" noChangeArrowheads="1"/>
          </p:cNvPicPr>
          <p:nvPr/>
        </p:nvPicPr>
        <p:blipFill>
          <a:blip r:embed="rId4" cstate="print"/>
          <a:srcRect/>
          <a:stretch>
            <a:fillRect/>
          </a:stretch>
        </p:blipFill>
        <p:spPr bwMode="auto">
          <a:xfrm>
            <a:off x="2236788" y="4660900"/>
            <a:ext cx="4049712" cy="941388"/>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9027">
                                            <p:txEl>
                                              <p:pRg st="2" end="2"/>
                                            </p:txEl>
                                          </p:spTgt>
                                        </p:tgtEl>
                                        <p:attrNameLst>
                                          <p:attrName>style.visibility</p:attrName>
                                        </p:attrNameLst>
                                      </p:cBhvr>
                                      <p:to>
                                        <p:strVal val="visible"/>
                                      </p:to>
                                    </p:set>
                                    <p:animEffect transition="in" filter="fade">
                                      <p:cBhvr>
                                        <p:cTn id="7" dur="1000"/>
                                        <p:tgtEl>
                                          <p:spTgt spid="129027">
                                            <p:txEl>
                                              <p:pRg st="2" end="2"/>
                                            </p:txEl>
                                          </p:spTgt>
                                        </p:tgtEl>
                                      </p:cBhvr>
                                    </p:animEffect>
                                    <p:anim calcmode="lin" valueType="num">
                                      <p:cBhvr>
                                        <p:cTn id="8" dur="10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2902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9027">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29027">
                                            <p:txEl>
                                              <p:pRg st="3" end="3"/>
                                            </p:txEl>
                                          </p:spTgt>
                                        </p:tgtEl>
                                        <p:attrNameLst>
                                          <p:attrName>style.visibility</p:attrName>
                                        </p:attrNameLst>
                                      </p:cBhvr>
                                      <p:to>
                                        <p:strVal val="visible"/>
                                      </p:to>
                                    </p:set>
                                    <p:animEffect transition="in" filter="fade">
                                      <p:cBhvr>
                                        <p:cTn id="13" dur="1000"/>
                                        <p:tgtEl>
                                          <p:spTgt spid="129027">
                                            <p:txEl>
                                              <p:pRg st="3" end="3"/>
                                            </p:txEl>
                                          </p:spTgt>
                                        </p:tgtEl>
                                      </p:cBhvr>
                                    </p:animEffect>
                                    <p:anim calcmode="lin" valueType="num">
                                      <p:cBhvr>
                                        <p:cTn id="14" dur="1000" fill="hold"/>
                                        <p:tgtEl>
                                          <p:spTgt spid="129027">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29027">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2902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29027">
                                            <p:txEl>
                                              <p:pRg st="5" end="5"/>
                                            </p:txEl>
                                          </p:spTgt>
                                        </p:tgtEl>
                                        <p:attrNameLst>
                                          <p:attrName>style.visibility</p:attrName>
                                        </p:attrNameLst>
                                      </p:cBhvr>
                                      <p:to>
                                        <p:strVal val="visible"/>
                                      </p:to>
                                    </p:set>
                                    <p:animEffect transition="in" filter="fade">
                                      <p:cBhvr>
                                        <p:cTn id="21" dur="1000"/>
                                        <p:tgtEl>
                                          <p:spTgt spid="129027">
                                            <p:txEl>
                                              <p:pRg st="5" end="5"/>
                                            </p:txEl>
                                          </p:spTgt>
                                        </p:tgtEl>
                                      </p:cBhvr>
                                    </p:animEffect>
                                    <p:anim calcmode="lin" valueType="num">
                                      <p:cBhvr>
                                        <p:cTn id="22" dur="1000" fill="hold"/>
                                        <p:tgtEl>
                                          <p:spTgt spid="129027">
                                            <p:txEl>
                                              <p:pRg st="5" end="5"/>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29027">
                                            <p:txEl>
                                              <p:pRg st="5" end="5"/>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9027">
                                            <p:txEl>
                                              <p:pRg st="5" end="5"/>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29027">
                                            <p:txEl>
                                              <p:pRg st="6" end="6"/>
                                            </p:txEl>
                                          </p:spTgt>
                                        </p:tgtEl>
                                        <p:attrNameLst>
                                          <p:attrName>style.visibility</p:attrName>
                                        </p:attrNameLst>
                                      </p:cBhvr>
                                      <p:to>
                                        <p:strVal val="visible"/>
                                      </p:to>
                                    </p:set>
                                    <p:animEffect transition="in" filter="fade">
                                      <p:cBhvr>
                                        <p:cTn id="27" dur="1000"/>
                                        <p:tgtEl>
                                          <p:spTgt spid="129027">
                                            <p:txEl>
                                              <p:pRg st="6" end="6"/>
                                            </p:txEl>
                                          </p:spTgt>
                                        </p:tgtEl>
                                      </p:cBhvr>
                                    </p:animEffect>
                                    <p:anim calcmode="lin" valueType="num">
                                      <p:cBhvr>
                                        <p:cTn id="28" dur="1000" fill="hold"/>
                                        <p:tgtEl>
                                          <p:spTgt spid="129027">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29027">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29027">
                                            <p:txEl>
                                              <p:pRg st="6" end="6"/>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129029"/>
                                        </p:tgtEl>
                                        <p:attrNameLst>
                                          <p:attrName>style.visibility</p:attrName>
                                        </p:attrNameLst>
                                      </p:cBhvr>
                                      <p:to>
                                        <p:strVal val="visible"/>
                                      </p:to>
                                    </p:set>
                                    <p:animEffect transition="in" filter="fade">
                                      <p:cBhvr>
                                        <p:cTn id="33" dur="1000"/>
                                        <p:tgtEl>
                                          <p:spTgt spid="129029"/>
                                        </p:tgtEl>
                                      </p:cBhvr>
                                    </p:animEffect>
                                    <p:anim calcmode="lin" valueType="num">
                                      <p:cBhvr>
                                        <p:cTn id="34" dur="1000" fill="hold"/>
                                        <p:tgtEl>
                                          <p:spTgt spid="129029"/>
                                        </p:tgtEl>
                                        <p:attrNameLst>
                                          <p:attrName>ppt_x</p:attrName>
                                        </p:attrNameLst>
                                      </p:cBhvr>
                                      <p:tavLst>
                                        <p:tav tm="0">
                                          <p:val>
                                            <p:strVal val="#ppt_x"/>
                                          </p:val>
                                        </p:tav>
                                        <p:tav tm="100000">
                                          <p:val>
                                            <p:strVal val="#ppt_x"/>
                                          </p:val>
                                        </p:tav>
                                      </p:tavLst>
                                    </p:anim>
                                    <p:anim calcmode="lin" valueType="num">
                                      <p:cBhvr>
                                        <p:cTn id="35" dur="900" decel="100000" fill="hold"/>
                                        <p:tgtEl>
                                          <p:spTgt spid="12902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290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347472"/>
            <a:ext cx="8311896" cy="704088"/>
          </a:xfrm>
        </p:spPr>
        <p:txBody>
          <a:bodyPr/>
          <a:lstStyle/>
          <a:p>
            <a:r>
              <a:rPr lang="en-US" dirty="0"/>
              <a:t>Example 9 – </a:t>
            </a:r>
            <a:r>
              <a:rPr lang="en-US" i="1" dirty="0"/>
              <a:t>Solution</a:t>
            </a:r>
            <a:endParaRPr lang="en-US" dirty="0"/>
          </a:p>
        </p:txBody>
      </p:sp>
      <p:sp>
        <p:nvSpPr>
          <p:cNvPr id="133123" name="Rectangle 3"/>
          <p:cNvSpPr>
            <a:spLocks noGrp="1" noChangeArrowheads="1"/>
          </p:cNvSpPr>
          <p:nvPr>
            <p:ph idx="1"/>
          </p:nvPr>
        </p:nvSpPr>
        <p:spPr/>
        <p:txBody>
          <a:bodyPr/>
          <a:lstStyle/>
          <a:p>
            <a:pPr marL="0" indent="0"/>
            <a:r>
              <a:rPr lang="en-US" dirty="0"/>
              <a:t>Now, because</a:t>
            </a:r>
          </a:p>
          <a:p>
            <a:pPr marL="0" indent="0"/>
            <a:endParaRPr lang="en-US" dirty="0"/>
          </a:p>
          <a:p>
            <a:pPr marL="0" indent="0"/>
            <a:endParaRPr lang="en-US" dirty="0"/>
          </a:p>
          <a:p>
            <a:pPr marL="0" indent="0"/>
            <a:endParaRPr lang="en-US" sz="1000" dirty="0"/>
          </a:p>
          <a:p>
            <a:pPr marL="0" indent="0"/>
            <a:r>
              <a:rPr lang="en-US" dirty="0"/>
              <a:t>and</a:t>
            </a:r>
          </a:p>
          <a:p>
            <a:pPr marL="0" indent="0"/>
            <a:endParaRPr lang="en-US" dirty="0"/>
          </a:p>
          <a:p>
            <a:pPr marL="0" indent="0"/>
            <a:endParaRPr lang="en-US" sz="2800" dirty="0"/>
          </a:p>
          <a:p>
            <a:pPr marL="0" indent="0"/>
            <a:r>
              <a:rPr lang="en-US" dirty="0"/>
              <a:t>you can obtain</a:t>
            </a:r>
          </a:p>
        </p:txBody>
      </p:sp>
      <p:sp>
        <p:nvSpPr>
          <p:cNvPr id="133124"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pic>
        <p:nvPicPr>
          <p:cNvPr id="133125" name="Picture 5"/>
          <p:cNvPicPr>
            <a:picLocks noChangeAspect="1" noChangeArrowheads="1"/>
          </p:cNvPicPr>
          <p:nvPr/>
        </p:nvPicPr>
        <p:blipFill>
          <a:blip r:embed="rId3" cstate="print"/>
          <a:srcRect/>
          <a:stretch>
            <a:fillRect/>
          </a:stretch>
        </p:blipFill>
        <p:spPr bwMode="auto">
          <a:xfrm>
            <a:off x="1930400" y="1905000"/>
            <a:ext cx="1955800" cy="985838"/>
          </a:xfrm>
          <a:prstGeom prst="rect">
            <a:avLst/>
          </a:prstGeom>
          <a:noFill/>
          <a:ln w="9525">
            <a:noFill/>
            <a:miter lim="800000"/>
            <a:headEnd/>
            <a:tailEnd/>
          </a:ln>
          <a:effectLst/>
        </p:spPr>
      </p:pic>
      <p:pic>
        <p:nvPicPr>
          <p:cNvPr id="133126" name="Picture 6"/>
          <p:cNvPicPr>
            <a:picLocks noChangeAspect="1" noChangeArrowheads="1"/>
          </p:cNvPicPr>
          <p:nvPr/>
        </p:nvPicPr>
        <p:blipFill>
          <a:blip r:embed="rId4" cstate="print"/>
          <a:srcRect/>
          <a:stretch>
            <a:fillRect/>
          </a:stretch>
        </p:blipFill>
        <p:spPr bwMode="auto">
          <a:xfrm>
            <a:off x="1971675" y="3079750"/>
            <a:ext cx="1882775" cy="904875"/>
          </a:xfrm>
          <a:prstGeom prst="rect">
            <a:avLst/>
          </a:prstGeom>
          <a:noFill/>
          <a:ln w="9525">
            <a:noFill/>
            <a:miter lim="800000"/>
            <a:headEnd/>
            <a:tailEnd/>
          </a:ln>
          <a:effectLst/>
        </p:spPr>
      </p:pic>
      <p:pic>
        <p:nvPicPr>
          <p:cNvPr id="133127" name="Picture 7"/>
          <p:cNvPicPr>
            <a:picLocks noChangeAspect="1" noChangeArrowheads="1"/>
          </p:cNvPicPr>
          <p:nvPr/>
        </p:nvPicPr>
        <p:blipFill>
          <a:blip r:embed="rId5" cstate="print"/>
          <a:srcRect/>
          <a:stretch>
            <a:fillRect/>
          </a:stretch>
        </p:blipFill>
        <p:spPr bwMode="auto">
          <a:xfrm>
            <a:off x="1873250" y="4857750"/>
            <a:ext cx="4679950" cy="89535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animEffect transition="in" filter="fade">
                                      <p:cBhvr>
                                        <p:cTn id="7" dur="1000"/>
                                        <p:tgtEl>
                                          <p:spTgt spid="133123">
                                            <p:txEl>
                                              <p:pRg st="4" end="4"/>
                                            </p:txEl>
                                          </p:spTgt>
                                        </p:tgtEl>
                                      </p:cBhvr>
                                    </p:animEffect>
                                    <p:anim calcmode="lin" valueType="num">
                                      <p:cBhvr>
                                        <p:cTn id="8" dur="10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23">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23">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3126"/>
                                        </p:tgtEl>
                                        <p:attrNameLst>
                                          <p:attrName>style.visibility</p:attrName>
                                        </p:attrNameLst>
                                      </p:cBhvr>
                                      <p:to>
                                        <p:strVal val="visible"/>
                                      </p:to>
                                    </p:set>
                                    <p:animEffect transition="in" filter="fade">
                                      <p:cBhvr>
                                        <p:cTn id="13" dur="1000"/>
                                        <p:tgtEl>
                                          <p:spTgt spid="133126"/>
                                        </p:tgtEl>
                                      </p:cBhvr>
                                    </p:animEffect>
                                    <p:anim calcmode="lin" valueType="num">
                                      <p:cBhvr>
                                        <p:cTn id="14" dur="1000" fill="hold"/>
                                        <p:tgtEl>
                                          <p:spTgt spid="133126"/>
                                        </p:tgtEl>
                                        <p:attrNameLst>
                                          <p:attrName>ppt_x</p:attrName>
                                        </p:attrNameLst>
                                      </p:cBhvr>
                                      <p:tavLst>
                                        <p:tav tm="0">
                                          <p:val>
                                            <p:strVal val="#ppt_x"/>
                                          </p:val>
                                        </p:tav>
                                        <p:tav tm="100000">
                                          <p:val>
                                            <p:strVal val="#ppt_x"/>
                                          </p:val>
                                        </p:tav>
                                      </p:tavLst>
                                    </p:anim>
                                    <p:anim calcmode="lin" valueType="num">
                                      <p:cBhvr>
                                        <p:cTn id="15" dur="900" decel="100000" fill="hold"/>
                                        <p:tgtEl>
                                          <p:spTgt spid="1331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3126"/>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133123">
                                            <p:txEl>
                                              <p:pRg st="7" end="7"/>
                                            </p:txEl>
                                          </p:spTgt>
                                        </p:tgtEl>
                                        <p:attrNameLst>
                                          <p:attrName>style.visibility</p:attrName>
                                        </p:attrNameLst>
                                      </p:cBhvr>
                                      <p:to>
                                        <p:strVal val="visible"/>
                                      </p:to>
                                    </p:set>
                                    <p:animEffect transition="in" filter="fade">
                                      <p:cBhvr>
                                        <p:cTn id="21" dur="1000"/>
                                        <p:tgtEl>
                                          <p:spTgt spid="133123">
                                            <p:txEl>
                                              <p:pRg st="7" end="7"/>
                                            </p:txEl>
                                          </p:spTgt>
                                        </p:tgtEl>
                                      </p:cBhvr>
                                    </p:animEffect>
                                    <p:anim calcmode="lin" valueType="num">
                                      <p:cBhvr>
                                        <p:cTn id="22" dur="10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33123">
                                            <p:txEl>
                                              <p:pRg st="7" end="7"/>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33123">
                                            <p:txEl>
                                              <p:pRg st="7" end="7"/>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133127"/>
                                        </p:tgtEl>
                                        <p:attrNameLst>
                                          <p:attrName>style.visibility</p:attrName>
                                        </p:attrNameLst>
                                      </p:cBhvr>
                                      <p:to>
                                        <p:strVal val="visible"/>
                                      </p:to>
                                    </p:set>
                                    <p:animEffect transition="in" filter="fade">
                                      <p:cBhvr>
                                        <p:cTn id="27" dur="1000"/>
                                        <p:tgtEl>
                                          <p:spTgt spid="133127"/>
                                        </p:tgtEl>
                                      </p:cBhvr>
                                    </p:animEffect>
                                    <p:anim calcmode="lin" valueType="num">
                                      <p:cBhvr>
                                        <p:cTn id="28" dur="1000" fill="hold"/>
                                        <p:tgtEl>
                                          <p:spTgt spid="133127"/>
                                        </p:tgtEl>
                                        <p:attrNameLst>
                                          <p:attrName>ppt_x</p:attrName>
                                        </p:attrNameLst>
                                      </p:cBhvr>
                                      <p:tavLst>
                                        <p:tav tm="0">
                                          <p:val>
                                            <p:strVal val="#ppt_x"/>
                                          </p:val>
                                        </p:tav>
                                        <p:tav tm="100000">
                                          <p:val>
                                            <p:strVal val="#ppt_x"/>
                                          </p:val>
                                        </p:tav>
                                      </p:tavLst>
                                    </p:anim>
                                    <p:anim calcmode="lin" valueType="num">
                                      <p:cBhvr>
                                        <p:cTn id="29" dur="900" decel="100000" fill="hold"/>
                                        <p:tgtEl>
                                          <p:spTgt spid="13312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31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p:txBody>
          <a:bodyPr/>
          <a:lstStyle/>
          <a:p>
            <a:pPr marL="0" indent="0"/>
            <a:r>
              <a:rPr lang="en-US" dirty="0"/>
              <a:t>	</a:t>
            </a:r>
            <a:r>
              <a:rPr lang="en-US" dirty="0" smtClean="0"/>
              <a:t>                      = </a:t>
            </a:r>
            <a:r>
              <a:rPr lang="en-US" dirty="0"/>
              <a:t>(1)(1)</a:t>
            </a:r>
          </a:p>
          <a:p>
            <a:pPr marL="0" indent="0"/>
            <a:endParaRPr lang="en-US" sz="700" dirty="0"/>
          </a:p>
          <a:p>
            <a:pPr marL="0" indent="0"/>
            <a:r>
              <a:rPr lang="en-US" dirty="0"/>
              <a:t>	</a:t>
            </a:r>
            <a:r>
              <a:rPr lang="en-US" dirty="0" smtClean="0"/>
              <a:t>                      = </a:t>
            </a:r>
            <a:r>
              <a:rPr lang="en-US" dirty="0"/>
              <a:t>1.</a:t>
            </a:r>
          </a:p>
          <a:p>
            <a:pPr marL="0" indent="0"/>
            <a:endParaRPr lang="en-US" sz="1800" dirty="0"/>
          </a:p>
          <a:p>
            <a:pPr marL="0" indent="0"/>
            <a:r>
              <a:rPr lang="en-US" dirty="0"/>
              <a:t>(See Figure 2.23.)</a:t>
            </a:r>
          </a:p>
        </p:txBody>
      </p:sp>
      <p:sp>
        <p:nvSpPr>
          <p:cNvPr id="134148" name="Text Box 4"/>
          <p:cNvSpPr txBox="1">
            <a:spLocks noChangeArrowheads="1"/>
          </p:cNvSpPr>
          <p:nvPr/>
        </p:nvSpPr>
        <p:spPr bwMode="auto">
          <a:xfrm>
            <a:off x="8032750" y="776288"/>
            <a:ext cx="990600" cy="366712"/>
          </a:xfrm>
          <a:prstGeom prst="rect">
            <a:avLst/>
          </a:prstGeom>
          <a:noFill/>
          <a:ln w="9525">
            <a:noFill/>
            <a:miter lim="800000"/>
            <a:headEnd/>
            <a:tailEnd/>
          </a:ln>
          <a:effectLst/>
        </p:spPr>
        <p:txBody>
          <a:bodyPr>
            <a:spAutoFit/>
          </a:bodyPr>
          <a:lstStyle/>
          <a:p>
            <a:pPr algn="r">
              <a:spcBef>
                <a:spcPct val="50000"/>
              </a:spcBef>
            </a:pPr>
            <a:r>
              <a:rPr lang="en-US" dirty="0">
                <a:solidFill>
                  <a:schemeClr val="bg1"/>
                </a:solidFill>
              </a:rPr>
              <a:t>cont’d</a:t>
            </a:r>
          </a:p>
        </p:txBody>
      </p:sp>
      <p:sp>
        <p:nvSpPr>
          <p:cNvPr id="134150" name="Rectangle 6"/>
          <p:cNvSpPr>
            <a:spLocks noChangeArrowheads="1"/>
          </p:cNvSpPr>
          <p:nvPr/>
        </p:nvSpPr>
        <p:spPr bwMode="auto">
          <a:xfrm>
            <a:off x="3006725" y="5930900"/>
            <a:ext cx="3241675" cy="304800"/>
          </a:xfrm>
          <a:prstGeom prst="rect">
            <a:avLst/>
          </a:prstGeom>
          <a:noFill/>
          <a:ln w="9525">
            <a:noFill/>
            <a:miter lim="800000"/>
            <a:headEnd/>
            <a:tailEnd/>
          </a:ln>
          <a:effectLst/>
        </p:spPr>
        <p:txBody>
          <a:bodyPr wrap="none">
            <a:spAutoFit/>
          </a:bodyPr>
          <a:lstStyle/>
          <a:p>
            <a:r>
              <a:rPr lang="en-US" sz="1400"/>
              <a:t>The limit of </a:t>
            </a:r>
            <a:r>
              <a:rPr lang="en-US" sz="1400" i="1"/>
              <a:t>f</a:t>
            </a:r>
            <a:r>
              <a:rPr lang="en-US" sz="400" i="1"/>
              <a:t> </a:t>
            </a:r>
            <a:r>
              <a:rPr lang="en-US" sz="1400"/>
              <a:t>(</a:t>
            </a:r>
            <a:r>
              <a:rPr lang="en-US" sz="1400" i="1"/>
              <a:t>x</a:t>
            </a:r>
            <a:r>
              <a:rPr lang="en-US" sz="1400"/>
              <a:t>) as </a:t>
            </a:r>
            <a:r>
              <a:rPr lang="en-US" sz="1400" i="1"/>
              <a:t>x </a:t>
            </a:r>
            <a:r>
              <a:rPr lang="en-US" sz="1400"/>
              <a:t>approaches 0 is 1.</a:t>
            </a:r>
          </a:p>
        </p:txBody>
      </p:sp>
      <p:sp>
        <p:nvSpPr>
          <p:cNvPr id="134151" name="Rectangle 7"/>
          <p:cNvSpPr>
            <a:spLocks noChangeArrowheads="1"/>
          </p:cNvSpPr>
          <p:nvPr/>
        </p:nvSpPr>
        <p:spPr bwMode="auto">
          <a:xfrm>
            <a:off x="4073525" y="6235700"/>
            <a:ext cx="989013" cy="274638"/>
          </a:xfrm>
          <a:prstGeom prst="rect">
            <a:avLst/>
          </a:prstGeom>
          <a:noFill/>
          <a:ln w="9525">
            <a:noFill/>
            <a:miter lim="800000"/>
            <a:headEnd/>
            <a:tailEnd/>
          </a:ln>
          <a:effectLst/>
        </p:spPr>
        <p:txBody>
          <a:bodyPr wrap="none">
            <a:spAutoFit/>
          </a:bodyPr>
          <a:lstStyle/>
          <a:p>
            <a:pPr algn="ctr"/>
            <a:r>
              <a:rPr lang="en-US" sz="1200" b="1"/>
              <a:t>Figure 2.23</a:t>
            </a:r>
          </a:p>
        </p:txBody>
      </p:sp>
      <p:pic>
        <p:nvPicPr>
          <p:cNvPr id="4098" name="Picture 2"/>
          <p:cNvPicPr>
            <a:picLocks noChangeAspect="1" noChangeArrowheads="1"/>
          </p:cNvPicPr>
          <p:nvPr/>
        </p:nvPicPr>
        <p:blipFill>
          <a:blip r:embed="rId3" cstate="print"/>
          <a:srcRect/>
          <a:stretch>
            <a:fillRect/>
          </a:stretch>
        </p:blipFill>
        <p:spPr bwMode="auto">
          <a:xfrm>
            <a:off x="2971800" y="3370040"/>
            <a:ext cx="2875788" cy="2421160"/>
          </a:xfrm>
          <a:prstGeom prst="rect">
            <a:avLst/>
          </a:prstGeom>
          <a:noFill/>
          <a:ln w="9525">
            <a:noFill/>
            <a:miter lim="800000"/>
            <a:headEnd/>
            <a:tailEnd/>
          </a:ln>
        </p:spPr>
      </p:pic>
      <p:sp>
        <p:nvSpPr>
          <p:cNvPr id="9" name="Rectangle 2"/>
          <p:cNvSpPr>
            <a:spLocks noGrp="1" noChangeArrowheads="1"/>
          </p:cNvSpPr>
          <p:nvPr>
            <p:ph type="title"/>
          </p:nvPr>
        </p:nvSpPr>
        <p:spPr>
          <a:xfrm>
            <a:off x="457200" y="347472"/>
            <a:ext cx="8311896" cy="704088"/>
          </a:xfrm>
        </p:spPr>
        <p:txBody>
          <a:bodyPr/>
          <a:lstStyle/>
          <a:p>
            <a:r>
              <a:rPr lang="en-US" dirty="0"/>
              <a:t>Example 9 – </a:t>
            </a:r>
            <a:r>
              <a:rPr lang="en-US" i="1" dirty="0"/>
              <a:t>Solution</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animEffect transition="in" filter="fade">
                                      <p:cBhvr>
                                        <p:cTn id="7" dur="1000"/>
                                        <p:tgtEl>
                                          <p:spTgt spid="134147">
                                            <p:txEl>
                                              <p:pRg st="2" end="2"/>
                                            </p:txEl>
                                          </p:spTgt>
                                        </p:tgtEl>
                                      </p:cBhvr>
                                    </p:animEffect>
                                    <p:anim calcmode="lin" valueType="num">
                                      <p:cBhvr>
                                        <p:cTn id="8" dur="10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414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4147">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4147">
                                            <p:txEl>
                                              <p:pRg st="4" end="4"/>
                                            </p:txEl>
                                          </p:spTgt>
                                        </p:tgtEl>
                                        <p:attrNameLst>
                                          <p:attrName>style.visibility</p:attrName>
                                        </p:attrNameLst>
                                      </p:cBhvr>
                                      <p:to>
                                        <p:strVal val="visible"/>
                                      </p:to>
                                    </p:set>
                                    <p:animEffect transition="in" filter="fade">
                                      <p:cBhvr>
                                        <p:cTn id="13" dur="1000"/>
                                        <p:tgtEl>
                                          <p:spTgt spid="134147">
                                            <p:txEl>
                                              <p:pRg st="4" end="4"/>
                                            </p:txEl>
                                          </p:spTgt>
                                        </p:tgtEl>
                                      </p:cBhvr>
                                    </p:animEffect>
                                    <p:anim calcmode="lin" valueType="num">
                                      <p:cBhvr>
                                        <p:cTn id="14" dur="10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4147">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4147">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34150"/>
                                        </p:tgtEl>
                                        <p:attrNameLst>
                                          <p:attrName>style.visibility</p:attrName>
                                        </p:attrNameLst>
                                      </p:cBhvr>
                                      <p:to>
                                        <p:strVal val="visible"/>
                                      </p:to>
                                    </p:set>
                                    <p:animEffect transition="in" filter="fade">
                                      <p:cBhvr>
                                        <p:cTn id="19" dur="1000"/>
                                        <p:tgtEl>
                                          <p:spTgt spid="134150"/>
                                        </p:tgtEl>
                                      </p:cBhvr>
                                    </p:animEffect>
                                    <p:anim calcmode="lin" valueType="num">
                                      <p:cBhvr>
                                        <p:cTn id="20" dur="1000" fill="hold"/>
                                        <p:tgtEl>
                                          <p:spTgt spid="134150"/>
                                        </p:tgtEl>
                                        <p:attrNameLst>
                                          <p:attrName>ppt_x</p:attrName>
                                        </p:attrNameLst>
                                      </p:cBhvr>
                                      <p:tavLst>
                                        <p:tav tm="0">
                                          <p:val>
                                            <p:strVal val="#ppt_x"/>
                                          </p:val>
                                        </p:tav>
                                        <p:tav tm="100000">
                                          <p:val>
                                            <p:strVal val="#ppt_x"/>
                                          </p:val>
                                        </p:tav>
                                      </p:tavLst>
                                    </p:anim>
                                    <p:anim calcmode="lin" valueType="num">
                                      <p:cBhvr>
                                        <p:cTn id="21" dur="900" decel="100000" fill="hold"/>
                                        <p:tgtEl>
                                          <p:spTgt spid="1341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415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34151"/>
                                        </p:tgtEl>
                                        <p:attrNameLst>
                                          <p:attrName>style.visibility</p:attrName>
                                        </p:attrNameLst>
                                      </p:cBhvr>
                                      <p:to>
                                        <p:strVal val="visible"/>
                                      </p:to>
                                    </p:set>
                                    <p:animEffect transition="in" filter="fade">
                                      <p:cBhvr>
                                        <p:cTn id="25" dur="1000"/>
                                        <p:tgtEl>
                                          <p:spTgt spid="134151"/>
                                        </p:tgtEl>
                                      </p:cBhvr>
                                    </p:animEffect>
                                    <p:anim calcmode="lin" valueType="num">
                                      <p:cBhvr>
                                        <p:cTn id="26" dur="1000" fill="hold"/>
                                        <p:tgtEl>
                                          <p:spTgt spid="134151"/>
                                        </p:tgtEl>
                                        <p:attrNameLst>
                                          <p:attrName>ppt_x</p:attrName>
                                        </p:attrNameLst>
                                      </p:cBhvr>
                                      <p:tavLst>
                                        <p:tav tm="0">
                                          <p:val>
                                            <p:strVal val="#ppt_x"/>
                                          </p:val>
                                        </p:tav>
                                        <p:tav tm="100000">
                                          <p:val>
                                            <p:strVal val="#ppt_x"/>
                                          </p:val>
                                        </p:tav>
                                      </p:tavLst>
                                    </p:anim>
                                    <p:anim calcmode="lin" valueType="num">
                                      <p:cBhvr>
                                        <p:cTn id="27" dur="900" decel="100000" fill="hold"/>
                                        <p:tgtEl>
                                          <p:spTgt spid="13415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4151"/>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900" decel="100000" fill="hold"/>
                                        <p:tgtEl>
                                          <p:spTgt spid="40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0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p:bldP spid="134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613" y="3198813"/>
            <a:ext cx="8226425" cy="914400"/>
          </a:xfrm>
          <a:prstGeom prst="rect">
            <a:avLst/>
          </a:prstGeom>
          <a:noFill/>
          <a:ln w="9525">
            <a:noFill/>
            <a:miter lim="800000"/>
            <a:headEnd/>
            <a:tailEnd/>
          </a:ln>
        </p:spPr>
        <p:txBody>
          <a:bodyPr/>
          <a:lstStyle/>
          <a:p>
            <a:pPr algn="ctr">
              <a:spcBef>
                <a:spcPct val="50000"/>
              </a:spcBef>
            </a:pPr>
            <a:r>
              <a:rPr lang="en-US" sz="4000" dirty="0" smtClean="0">
                <a:solidFill>
                  <a:srgbClr val="000000"/>
                </a:solidFill>
              </a:rPr>
              <a:t>Properties of Limits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8" name="Rectangle 8"/>
          <p:cNvSpPr>
            <a:spLocks noGrp="1" noChangeArrowheads="1"/>
          </p:cNvSpPr>
          <p:nvPr>
            <p:ph type="title"/>
          </p:nvPr>
        </p:nvSpPr>
        <p:spPr>
          <a:xfrm>
            <a:off x="457200" y="347472"/>
            <a:ext cx="8311896" cy="704088"/>
          </a:xfrm>
        </p:spPr>
        <p:txBody>
          <a:bodyPr/>
          <a:lstStyle/>
          <a:p>
            <a:r>
              <a:rPr lang="en-US" dirty="0"/>
              <a:t>Properties of Limits</a:t>
            </a:r>
          </a:p>
        </p:txBody>
      </p:sp>
      <p:sp>
        <p:nvSpPr>
          <p:cNvPr id="76803" name="Rectangle 3"/>
          <p:cNvSpPr>
            <a:spLocks noGrp="1" noChangeArrowheads="1"/>
          </p:cNvSpPr>
          <p:nvPr>
            <p:ph idx="1"/>
          </p:nvPr>
        </p:nvSpPr>
        <p:spPr/>
        <p:txBody>
          <a:bodyPr/>
          <a:lstStyle/>
          <a:p>
            <a:pPr marL="0" indent="0"/>
            <a:r>
              <a:rPr lang="en-US" dirty="0"/>
              <a:t>We have learned that the limit of </a:t>
            </a:r>
            <a:r>
              <a:rPr lang="en-US" i="1" dirty="0"/>
              <a:t>f</a:t>
            </a:r>
            <a:r>
              <a:rPr lang="en-US" sz="400" dirty="0"/>
              <a:t> </a:t>
            </a:r>
            <a:r>
              <a:rPr lang="en-US" dirty="0"/>
              <a:t>(</a:t>
            </a:r>
            <a:r>
              <a:rPr lang="en-US" i="1" dirty="0"/>
              <a:t>x</a:t>
            </a:r>
            <a:r>
              <a:rPr lang="en-US" dirty="0"/>
              <a:t>) as </a:t>
            </a:r>
            <a:r>
              <a:rPr lang="en-US" i="1" dirty="0"/>
              <a:t>x </a:t>
            </a:r>
            <a:r>
              <a:rPr lang="en-US" dirty="0"/>
              <a:t>approaches </a:t>
            </a:r>
            <a:r>
              <a:rPr lang="en-US" i="1" dirty="0"/>
              <a:t>c </a:t>
            </a:r>
            <a:r>
              <a:rPr lang="en-US" dirty="0"/>
              <a:t>does not depend on the value of </a:t>
            </a:r>
            <a:r>
              <a:rPr lang="en-US" i="1" dirty="0"/>
              <a:t>f </a:t>
            </a:r>
            <a:r>
              <a:rPr lang="en-US" dirty="0"/>
              <a:t>at </a:t>
            </a:r>
            <a:r>
              <a:rPr lang="en-US" i="1" dirty="0"/>
              <a:t>x </a:t>
            </a:r>
            <a:r>
              <a:rPr lang="en-US" dirty="0"/>
              <a:t>=</a:t>
            </a:r>
            <a:r>
              <a:rPr lang="en-US" i="1" dirty="0"/>
              <a:t> c</a:t>
            </a:r>
            <a:r>
              <a:rPr lang="en-US" dirty="0"/>
              <a:t>.</a:t>
            </a:r>
            <a:r>
              <a:rPr lang="en-US" i="1" dirty="0"/>
              <a:t> </a:t>
            </a:r>
            <a:r>
              <a:rPr lang="en-US" dirty="0"/>
              <a:t>It may happen, however, that the limit is precisely </a:t>
            </a:r>
            <a:r>
              <a:rPr lang="en-US" i="1" dirty="0"/>
              <a:t>f</a:t>
            </a:r>
            <a:r>
              <a:rPr lang="en-US" sz="400" dirty="0"/>
              <a:t> </a:t>
            </a:r>
            <a:r>
              <a:rPr lang="en-US" dirty="0"/>
              <a:t>(</a:t>
            </a:r>
            <a:r>
              <a:rPr lang="en-US" i="1" dirty="0"/>
              <a:t>c</a:t>
            </a:r>
            <a:r>
              <a:rPr lang="en-US" dirty="0"/>
              <a:t>). In such cases, the limit can be evaluated by </a:t>
            </a:r>
            <a:r>
              <a:rPr lang="en-US" b="1" dirty="0"/>
              <a:t>direct substitution. </a:t>
            </a:r>
            <a:r>
              <a:rPr lang="en-US" dirty="0"/>
              <a:t>That is,</a:t>
            </a:r>
          </a:p>
          <a:p>
            <a:pPr marL="0" indent="0"/>
            <a:endParaRPr lang="en-US" dirty="0"/>
          </a:p>
          <a:p>
            <a:pPr marL="0" indent="0"/>
            <a:endParaRPr lang="en-US" dirty="0"/>
          </a:p>
          <a:p>
            <a:pPr marL="0" indent="0"/>
            <a:endParaRPr lang="en-US" sz="1800" dirty="0"/>
          </a:p>
          <a:p>
            <a:pPr marL="0" indent="0"/>
            <a:r>
              <a:rPr lang="en-US" dirty="0"/>
              <a:t>Such </a:t>
            </a:r>
            <a:r>
              <a:rPr lang="en-US" i="1" dirty="0"/>
              <a:t>well-behaved </a:t>
            </a:r>
            <a:r>
              <a:rPr lang="en-US" dirty="0"/>
              <a:t>functions are </a:t>
            </a:r>
            <a:r>
              <a:rPr lang="en-US" b="1" dirty="0"/>
              <a:t>continuous at </a:t>
            </a:r>
            <a:r>
              <a:rPr lang="en-US" b="1" i="1" dirty="0"/>
              <a:t>c</a:t>
            </a:r>
            <a:r>
              <a:rPr lang="en-US" b="1" dirty="0"/>
              <a:t>.</a:t>
            </a:r>
            <a:endParaRPr lang="en-US" dirty="0"/>
          </a:p>
          <a:p>
            <a:pPr marL="0" indent="0"/>
            <a:endParaRPr lang="en-US" dirty="0"/>
          </a:p>
        </p:txBody>
      </p:sp>
      <p:pic>
        <p:nvPicPr>
          <p:cNvPr id="76812" name="Picture 12"/>
          <p:cNvPicPr>
            <a:picLocks noChangeAspect="1" noChangeArrowheads="1"/>
          </p:cNvPicPr>
          <p:nvPr/>
        </p:nvPicPr>
        <p:blipFill>
          <a:blip r:embed="rId3" cstate="print"/>
          <a:srcRect/>
          <a:stretch>
            <a:fillRect/>
          </a:stretch>
        </p:blipFill>
        <p:spPr bwMode="auto">
          <a:xfrm>
            <a:off x="1905000" y="3262313"/>
            <a:ext cx="1984375" cy="547687"/>
          </a:xfrm>
          <a:prstGeom prst="rect">
            <a:avLst/>
          </a:prstGeom>
          <a:noFill/>
          <a:ln w="9525">
            <a:noFill/>
            <a:miter lim="800000"/>
            <a:headEnd/>
            <a:tailEnd/>
          </a:ln>
          <a:effectLst/>
        </p:spPr>
      </p:pic>
      <p:sp>
        <p:nvSpPr>
          <p:cNvPr id="76813" name="Rectangle 13"/>
          <p:cNvSpPr>
            <a:spLocks noChangeArrowheads="1"/>
          </p:cNvSpPr>
          <p:nvPr/>
        </p:nvSpPr>
        <p:spPr bwMode="auto">
          <a:xfrm>
            <a:off x="4940300" y="3260725"/>
            <a:ext cx="1949450" cy="366713"/>
          </a:xfrm>
          <a:prstGeom prst="rect">
            <a:avLst/>
          </a:prstGeom>
          <a:noFill/>
          <a:ln w="9525">
            <a:noFill/>
            <a:miter lim="800000"/>
            <a:headEnd/>
            <a:tailEnd/>
          </a:ln>
          <a:effectLst/>
        </p:spPr>
        <p:txBody>
          <a:bodyPr wrap="none">
            <a:spAutoFit/>
          </a:bodyPr>
          <a:lstStyle/>
          <a:p>
            <a:r>
              <a:rPr lang="en-US">
                <a:solidFill>
                  <a:srgbClr val="ED008C"/>
                </a:solidFill>
              </a:rPr>
              <a:t>Substitute </a:t>
            </a:r>
            <a:r>
              <a:rPr lang="en-US" i="1">
                <a:solidFill>
                  <a:srgbClr val="ED008C"/>
                </a:solidFill>
              </a:rPr>
              <a:t>c </a:t>
            </a:r>
            <a:r>
              <a:rPr lang="en-US">
                <a:solidFill>
                  <a:srgbClr val="ED008C"/>
                </a:solidFill>
              </a:rPr>
              <a:t>for </a:t>
            </a:r>
            <a:r>
              <a:rPr lang="en-US" i="1">
                <a:solidFill>
                  <a:srgbClr val="ED008C"/>
                </a:solidFill>
              </a:rPr>
              <a:t>x</a:t>
            </a:r>
            <a:r>
              <a:rPr lang="en-US">
                <a:solidFill>
                  <a:srgbClr val="ED008C"/>
                </a:solidFill>
              </a:rPr>
              <a:t>.</a:t>
            </a:r>
          </a:p>
        </p:txBody>
      </p:sp>
      <p:pic>
        <p:nvPicPr>
          <p:cNvPr id="1026" name="Picture 2"/>
          <p:cNvPicPr>
            <a:picLocks noChangeAspect="1" noChangeArrowheads="1"/>
          </p:cNvPicPr>
          <p:nvPr/>
        </p:nvPicPr>
        <p:blipFill>
          <a:blip r:embed="rId4" cstate="print"/>
          <a:srcRect/>
          <a:stretch>
            <a:fillRect/>
          </a:stretch>
        </p:blipFill>
        <p:spPr bwMode="auto">
          <a:xfrm>
            <a:off x="613410" y="4890135"/>
            <a:ext cx="7387590" cy="158686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85800" y="1600200"/>
            <a:ext cx="7839075" cy="4267200"/>
          </a:xfrm>
          <a:prstGeom prst="rect">
            <a:avLst/>
          </a:prstGeom>
          <a:noFill/>
          <a:ln w="9525">
            <a:noFill/>
            <a:miter lim="800000"/>
            <a:headEnd/>
            <a:tailEnd/>
          </a:ln>
        </p:spPr>
      </p:pic>
      <p:sp>
        <p:nvSpPr>
          <p:cNvPr id="5" name="Rectangle 8"/>
          <p:cNvSpPr>
            <a:spLocks noGrp="1" noChangeArrowheads="1"/>
          </p:cNvSpPr>
          <p:nvPr>
            <p:ph type="title"/>
          </p:nvPr>
        </p:nvSpPr>
        <p:spPr>
          <a:xfrm>
            <a:off x="457200" y="347472"/>
            <a:ext cx="8311896" cy="704088"/>
          </a:xfrm>
        </p:spPr>
        <p:txBody>
          <a:bodyPr/>
          <a:lstStyle/>
          <a:p>
            <a:r>
              <a:rPr lang="en-US" dirty="0"/>
              <a:t>Properties of Limits</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5"/>
          <p:cNvSpPr>
            <a:spLocks noGrp="1" noChangeArrowheads="1"/>
          </p:cNvSpPr>
          <p:nvPr>
            <p:ph idx="1"/>
          </p:nvPr>
        </p:nvSpPr>
        <p:spPr>
          <a:xfrm>
            <a:off x="457200" y="1462088"/>
            <a:ext cx="8229600" cy="5091112"/>
          </a:xfrm>
        </p:spPr>
        <p:txBody>
          <a:bodyPr/>
          <a:lstStyle/>
          <a:p>
            <a:pPr marL="457200" indent="-457200">
              <a:buClr>
                <a:srgbClr val="E72D36"/>
              </a:buClr>
              <a:buSzPct val="90000"/>
            </a:pPr>
            <a:r>
              <a:rPr lang="en-US" sz="2800" dirty="0" smtClean="0"/>
              <a:t>Find the limit:</a:t>
            </a:r>
          </a:p>
          <a:p>
            <a:pPr marL="457200" indent="-457200">
              <a:buClr>
                <a:srgbClr val="E72D36"/>
              </a:buClr>
              <a:buSzPct val="90000"/>
            </a:pPr>
            <a:endParaRPr lang="en-US" sz="2000" dirty="0" smtClean="0">
              <a:solidFill>
                <a:srgbClr val="D71921"/>
              </a:solidFill>
            </a:endParaRPr>
          </a:p>
          <a:p>
            <a:pPr marL="457200" indent="-457200">
              <a:buClr>
                <a:srgbClr val="E72D36"/>
              </a:buClr>
              <a:buSzPct val="90000"/>
            </a:pPr>
            <a:r>
              <a:rPr lang="en-US" sz="2800" dirty="0" smtClean="0">
                <a:solidFill>
                  <a:srgbClr val="D71921"/>
                </a:solidFill>
              </a:rPr>
              <a:t>Solution:</a:t>
            </a:r>
            <a:r>
              <a:rPr lang="en-US" sz="2800" b="1" dirty="0" smtClean="0">
                <a:solidFill>
                  <a:srgbClr val="D71921"/>
                </a:solidFill>
              </a:rPr>
              <a:t> </a:t>
            </a:r>
          </a:p>
          <a:p>
            <a:pPr marL="457200" indent="-457200">
              <a:buClr>
                <a:srgbClr val="E72D36"/>
              </a:buClr>
              <a:buSzPct val="90000"/>
            </a:pPr>
            <a:endParaRPr lang="en-US" sz="2800" dirty="0" smtClean="0"/>
          </a:p>
        </p:txBody>
      </p:sp>
      <p:sp>
        <p:nvSpPr>
          <p:cNvPr id="96258" name="Rectangle 2"/>
          <p:cNvSpPr>
            <a:spLocks noGrp="1" noChangeArrowheads="1"/>
          </p:cNvSpPr>
          <p:nvPr>
            <p:ph type="title"/>
          </p:nvPr>
        </p:nvSpPr>
        <p:spPr>
          <a:xfrm>
            <a:off x="457200" y="347472"/>
            <a:ext cx="8311896" cy="704088"/>
          </a:xfrm>
        </p:spPr>
        <p:txBody>
          <a:bodyPr/>
          <a:lstStyle/>
          <a:p>
            <a:r>
              <a:rPr lang="en-US" sz="3700" dirty="0"/>
              <a:t>Example 2 – </a:t>
            </a:r>
            <a:r>
              <a:rPr lang="en-US" sz="3700" i="1" dirty="0"/>
              <a:t>The Limit of a Polynomial</a:t>
            </a:r>
          </a:p>
        </p:txBody>
      </p:sp>
      <p:pic>
        <p:nvPicPr>
          <p:cNvPr id="96260" name="Picture 4"/>
          <p:cNvPicPr>
            <a:picLocks noChangeAspect="1" noChangeArrowheads="1"/>
          </p:cNvPicPr>
          <p:nvPr/>
        </p:nvPicPr>
        <p:blipFill>
          <a:blip r:embed="rId3" cstate="print"/>
          <a:srcRect/>
          <a:stretch>
            <a:fillRect/>
          </a:stretch>
        </p:blipFill>
        <p:spPr bwMode="auto">
          <a:xfrm>
            <a:off x="681038" y="2895600"/>
            <a:ext cx="4259262" cy="685800"/>
          </a:xfrm>
          <a:prstGeom prst="rect">
            <a:avLst/>
          </a:prstGeom>
          <a:noFill/>
          <a:ln w="9525">
            <a:noFill/>
            <a:miter lim="800000"/>
            <a:headEnd/>
            <a:tailEnd/>
          </a:ln>
          <a:effectLst/>
        </p:spPr>
      </p:pic>
      <p:pic>
        <p:nvPicPr>
          <p:cNvPr id="96261" name="Picture 5"/>
          <p:cNvPicPr>
            <a:picLocks noChangeAspect="1" noChangeArrowheads="1"/>
          </p:cNvPicPr>
          <p:nvPr/>
        </p:nvPicPr>
        <p:blipFill>
          <a:blip r:embed="rId4" cstate="print"/>
          <a:srcRect/>
          <a:stretch>
            <a:fillRect/>
          </a:stretch>
        </p:blipFill>
        <p:spPr bwMode="auto">
          <a:xfrm>
            <a:off x="2478088" y="3733800"/>
            <a:ext cx="2843212" cy="960438"/>
          </a:xfrm>
          <a:prstGeom prst="rect">
            <a:avLst/>
          </a:prstGeom>
          <a:noFill/>
          <a:ln w="9525">
            <a:noFill/>
            <a:miter lim="800000"/>
            <a:headEnd/>
            <a:tailEnd/>
          </a:ln>
          <a:effectLst/>
        </p:spPr>
      </p:pic>
      <p:pic>
        <p:nvPicPr>
          <p:cNvPr id="96262" name="Picture 6"/>
          <p:cNvPicPr>
            <a:picLocks noChangeAspect="1" noChangeArrowheads="1"/>
          </p:cNvPicPr>
          <p:nvPr/>
        </p:nvPicPr>
        <p:blipFill>
          <a:blip r:embed="rId5" cstate="print"/>
          <a:srcRect/>
          <a:stretch>
            <a:fillRect/>
          </a:stretch>
        </p:blipFill>
        <p:spPr bwMode="auto">
          <a:xfrm>
            <a:off x="2425700" y="5105400"/>
            <a:ext cx="1617663" cy="455613"/>
          </a:xfrm>
          <a:prstGeom prst="rect">
            <a:avLst/>
          </a:prstGeom>
          <a:noFill/>
          <a:ln w="9525">
            <a:noFill/>
            <a:miter lim="800000"/>
            <a:headEnd/>
            <a:tailEnd/>
          </a:ln>
          <a:effectLst/>
        </p:spPr>
      </p:pic>
      <p:pic>
        <p:nvPicPr>
          <p:cNvPr id="96263" name="Picture 7"/>
          <p:cNvPicPr>
            <a:picLocks noChangeAspect="1" noChangeArrowheads="1"/>
          </p:cNvPicPr>
          <p:nvPr/>
        </p:nvPicPr>
        <p:blipFill>
          <a:blip r:embed="rId6" cstate="print"/>
          <a:srcRect/>
          <a:stretch>
            <a:fillRect/>
          </a:stretch>
        </p:blipFill>
        <p:spPr bwMode="auto">
          <a:xfrm>
            <a:off x="2470150" y="6008688"/>
            <a:ext cx="722313" cy="392112"/>
          </a:xfrm>
          <a:prstGeom prst="rect">
            <a:avLst/>
          </a:prstGeom>
          <a:noFill/>
          <a:ln w="9525">
            <a:noFill/>
            <a:miter lim="800000"/>
            <a:headEnd/>
            <a:tailEnd/>
          </a:ln>
          <a:effectLst/>
        </p:spPr>
      </p:pic>
      <p:sp>
        <p:nvSpPr>
          <p:cNvPr id="96264" name="Rectangle 8"/>
          <p:cNvSpPr>
            <a:spLocks noChangeArrowheads="1"/>
          </p:cNvSpPr>
          <p:nvPr/>
        </p:nvSpPr>
        <p:spPr bwMode="auto">
          <a:xfrm>
            <a:off x="6096000" y="3054350"/>
            <a:ext cx="2681183" cy="369332"/>
          </a:xfrm>
          <a:prstGeom prst="rect">
            <a:avLst/>
          </a:prstGeom>
          <a:noFill/>
          <a:ln w="9525">
            <a:noFill/>
            <a:miter lim="800000"/>
            <a:headEnd/>
            <a:tailEnd/>
          </a:ln>
          <a:effectLst/>
        </p:spPr>
        <p:txBody>
          <a:bodyPr wrap="none">
            <a:spAutoFit/>
          </a:bodyPr>
          <a:lstStyle/>
          <a:p>
            <a:r>
              <a:rPr lang="en-US" dirty="0">
                <a:solidFill>
                  <a:srgbClr val="ED008C"/>
                </a:solidFill>
              </a:rPr>
              <a:t>Property </a:t>
            </a:r>
            <a:r>
              <a:rPr lang="en-US" dirty="0" smtClean="0">
                <a:solidFill>
                  <a:srgbClr val="ED008C"/>
                </a:solidFill>
              </a:rPr>
              <a:t>2, Theorem 2.2</a:t>
            </a:r>
            <a:endParaRPr lang="en-US" dirty="0">
              <a:solidFill>
                <a:srgbClr val="ED008C"/>
              </a:solidFill>
            </a:endParaRPr>
          </a:p>
        </p:txBody>
      </p:sp>
      <p:sp>
        <p:nvSpPr>
          <p:cNvPr id="96265" name="Rectangle 9"/>
          <p:cNvSpPr>
            <a:spLocks noChangeArrowheads="1"/>
          </p:cNvSpPr>
          <p:nvPr/>
        </p:nvSpPr>
        <p:spPr bwMode="auto">
          <a:xfrm>
            <a:off x="6108700" y="4038600"/>
            <a:ext cx="2681183" cy="369332"/>
          </a:xfrm>
          <a:prstGeom prst="rect">
            <a:avLst/>
          </a:prstGeom>
          <a:noFill/>
          <a:ln w="9525">
            <a:noFill/>
            <a:miter lim="800000"/>
            <a:headEnd/>
            <a:tailEnd/>
          </a:ln>
          <a:effectLst/>
        </p:spPr>
        <p:txBody>
          <a:bodyPr wrap="none">
            <a:spAutoFit/>
          </a:bodyPr>
          <a:lstStyle/>
          <a:p>
            <a:r>
              <a:rPr lang="en-US" dirty="0">
                <a:solidFill>
                  <a:srgbClr val="ED008C"/>
                </a:solidFill>
              </a:rPr>
              <a:t>Property </a:t>
            </a:r>
            <a:r>
              <a:rPr lang="en-US" dirty="0" smtClean="0">
                <a:solidFill>
                  <a:srgbClr val="ED008C"/>
                </a:solidFill>
              </a:rPr>
              <a:t>1, Theorem 2.2</a:t>
            </a:r>
            <a:endParaRPr lang="en-US" dirty="0">
              <a:solidFill>
                <a:srgbClr val="ED008C"/>
              </a:solidFill>
            </a:endParaRPr>
          </a:p>
        </p:txBody>
      </p:sp>
      <p:sp>
        <p:nvSpPr>
          <p:cNvPr id="96266" name="Rectangle 10"/>
          <p:cNvSpPr>
            <a:spLocks noChangeArrowheads="1"/>
          </p:cNvSpPr>
          <p:nvPr/>
        </p:nvSpPr>
        <p:spPr bwMode="auto">
          <a:xfrm>
            <a:off x="6118225" y="6019800"/>
            <a:ext cx="1047750" cy="366713"/>
          </a:xfrm>
          <a:prstGeom prst="rect">
            <a:avLst/>
          </a:prstGeom>
          <a:noFill/>
          <a:ln w="9525">
            <a:noFill/>
            <a:miter lim="800000"/>
            <a:headEnd/>
            <a:tailEnd/>
          </a:ln>
          <a:effectLst/>
        </p:spPr>
        <p:txBody>
          <a:bodyPr wrap="none">
            <a:spAutoFit/>
          </a:bodyPr>
          <a:lstStyle/>
          <a:p>
            <a:r>
              <a:rPr lang="en-US" dirty="0">
                <a:solidFill>
                  <a:srgbClr val="ED008C"/>
                </a:solidFill>
              </a:rPr>
              <a:t>Simplify.</a:t>
            </a:r>
          </a:p>
        </p:txBody>
      </p:sp>
      <p:pic>
        <p:nvPicPr>
          <p:cNvPr id="3074" name="Picture 2"/>
          <p:cNvPicPr>
            <a:picLocks noChangeAspect="1" noChangeArrowheads="1"/>
          </p:cNvPicPr>
          <p:nvPr/>
        </p:nvPicPr>
        <p:blipFill>
          <a:blip r:embed="rId7" cstate="print"/>
          <a:srcRect/>
          <a:stretch>
            <a:fillRect/>
          </a:stretch>
        </p:blipFill>
        <p:spPr bwMode="auto">
          <a:xfrm>
            <a:off x="2800350" y="1524000"/>
            <a:ext cx="1771650" cy="561975"/>
          </a:xfrm>
          <a:prstGeom prst="rect">
            <a:avLst/>
          </a:prstGeom>
          <a:noFill/>
          <a:ln w="9525">
            <a:noFill/>
            <a:miter lim="800000"/>
            <a:headEnd/>
            <a:tailEnd/>
          </a:ln>
        </p:spPr>
      </p:pic>
      <p:sp>
        <p:nvSpPr>
          <p:cNvPr id="13" name="Rectangle 9"/>
          <p:cNvSpPr>
            <a:spLocks noChangeArrowheads="1"/>
          </p:cNvSpPr>
          <p:nvPr/>
        </p:nvSpPr>
        <p:spPr bwMode="auto">
          <a:xfrm>
            <a:off x="6113567" y="5117068"/>
            <a:ext cx="2133918" cy="646331"/>
          </a:xfrm>
          <a:prstGeom prst="rect">
            <a:avLst/>
          </a:prstGeom>
          <a:noFill/>
          <a:ln w="9525">
            <a:noFill/>
            <a:miter lim="800000"/>
            <a:headEnd/>
            <a:tailEnd/>
          </a:ln>
          <a:effectLst/>
        </p:spPr>
        <p:txBody>
          <a:bodyPr wrap="none">
            <a:spAutoFit/>
          </a:bodyPr>
          <a:lstStyle/>
          <a:p>
            <a:r>
              <a:rPr lang="en-US" dirty="0" smtClean="0">
                <a:solidFill>
                  <a:srgbClr val="ED008C"/>
                </a:solidFill>
              </a:rPr>
              <a:t>Properties 1 and 3,</a:t>
            </a:r>
          </a:p>
          <a:p>
            <a:r>
              <a:rPr lang="en-US" dirty="0" smtClean="0">
                <a:solidFill>
                  <a:srgbClr val="ED008C"/>
                </a:solidFill>
              </a:rPr>
              <a:t>Theorem 2.1</a:t>
            </a:r>
            <a:endParaRPr lang="en-US" dirty="0">
              <a:solidFill>
                <a:srgbClr val="ED008C"/>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1000"/>
                                        <p:tgtEl>
                                          <p:spTgt spid="10">
                                            <p:txEl>
                                              <p:pRg st="2" end="2"/>
                                            </p:txEl>
                                          </p:spTgt>
                                        </p:tgtEl>
                                      </p:cBhvr>
                                    </p:animEffect>
                                    <p:anim calcmode="lin" valueType="num">
                                      <p:cBhvr>
                                        <p:cTn id="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96260"/>
                                        </p:tgtEl>
                                        <p:attrNameLst>
                                          <p:attrName>style.visibility</p:attrName>
                                        </p:attrNameLst>
                                      </p:cBhvr>
                                      <p:to>
                                        <p:strVal val="visible"/>
                                      </p:to>
                                    </p:set>
                                    <p:animEffect transition="in" filter="fade">
                                      <p:cBhvr>
                                        <p:cTn id="13" dur="1000"/>
                                        <p:tgtEl>
                                          <p:spTgt spid="96260"/>
                                        </p:tgtEl>
                                      </p:cBhvr>
                                    </p:animEffect>
                                    <p:anim calcmode="lin" valueType="num">
                                      <p:cBhvr>
                                        <p:cTn id="14" dur="1000" fill="hold"/>
                                        <p:tgtEl>
                                          <p:spTgt spid="96260"/>
                                        </p:tgtEl>
                                        <p:attrNameLst>
                                          <p:attrName>ppt_x</p:attrName>
                                        </p:attrNameLst>
                                      </p:cBhvr>
                                      <p:tavLst>
                                        <p:tav tm="0">
                                          <p:val>
                                            <p:strVal val="#ppt_x"/>
                                          </p:val>
                                        </p:tav>
                                        <p:tav tm="100000">
                                          <p:val>
                                            <p:strVal val="#ppt_x"/>
                                          </p:val>
                                        </p:tav>
                                      </p:tavLst>
                                    </p:anim>
                                    <p:anim calcmode="lin" valueType="num">
                                      <p:cBhvr>
                                        <p:cTn id="15" dur="900" decel="100000" fill="hold"/>
                                        <p:tgtEl>
                                          <p:spTgt spid="9626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9626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96264"/>
                                        </p:tgtEl>
                                        <p:attrNameLst>
                                          <p:attrName>style.visibility</p:attrName>
                                        </p:attrNameLst>
                                      </p:cBhvr>
                                      <p:to>
                                        <p:strVal val="visible"/>
                                      </p:to>
                                    </p:set>
                                    <p:animEffect transition="in" filter="fade">
                                      <p:cBhvr>
                                        <p:cTn id="19" dur="1000"/>
                                        <p:tgtEl>
                                          <p:spTgt spid="96264"/>
                                        </p:tgtEl>
                                      </p:cBhvr>
                                    </p:animEffect>
                                    <p:anim calcmode="lin" valueType="num">
                                      <p:cBhvr>
                                        <p:cTn id="20" dur="1000" fill="hold"/>
                                        <p:tgtEl>
                                          <p:spTgt spid="96264"/>
                                        </p:tgtEl>
                                        <p:attrNameLst>
                                          <p:attrName>ppt_x</p:attrName>
                                        </p:attrNameLst>
                                      </p:cBhvr>
                                      <p:tavLst>
                                        <p:tav tm="0">
                                          <p:val>
                                            <p:strVal val="#ppt_x"/>
                                          </p:val>
                                        </p:tav>
                                        <p:tav tm="100000">
                                          <p:val>
                                            <p:strVal val="#ppt_x"/>
                                          </p:val>
                                        </p:tav>
                                      </p:tavLst>
                                    </p:anim>
                                    <p:anim calcmode="lin" valueType="num">
                                      <p:cBhvr>
                                        <p:cTn id="21" dur="900" decel="100000" fill="hold"/>
                                        <p:tgtEl>
                                          <p:spTgt spid="9626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626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96261"/>
                                        </p:tgtEl>
                                        <p:attrNameLst>
                                          <p:attrName>style.visibility</p:attrName>
                                        </p:attrNameLst>
                                      </p:cBhvr>
                                      <p:to>
                                        <p:strVal val="visible"/>
                                      </p:to>
                                    </p:set>
                                    <p:animEffect transition="in" filter="fade">
                                      <p:cBhvr>
                                        <p:cTn id="27" dur="1000"/>
                                        <p:tgtEl>
                                          <p:spTgt spid="96261"/>
                                        </p:tgtEl>
                                      </p:cBhvr>
                                    </p:animEffect>
                                    <p:anim calcmode="lin" valueType="num">
                                      <p:cBhvr>
                                        <p:cTn id="28" dur="1000" fill="hold"/>
                                        <p:tgtEl>
                                          <p:spTgt spid="96261"/>
                                        </p:tgtEl>
                                        <p:attrNameLst>
                                          <p:attrName>ppt_x</p:attrName>
                                        </p:attrNameLst>
                                      </p:cBhvr>
                                      <p:tavLst>
                                        <p:tav tm="0">
                                          <p:val>
                                            <p:strVal val="#ppt_x"/>
                                          </p:val>
                                        </p:tav>
                                        <p:tav tm="100000">
                                          <p:val>
                                            <p:strVal val="#ppt_x"/>
                                          </p:val>
                                        </p:tav>
                                      </p:tavLst>
                                    </p:anim>
                                    <p:anim calcmode="lin" valueType="num">
                                      <p:cBhvr>
                                        <p:cTn id="29" dur="900" decel="100000" fill="hold"/>
                                        <p:tgtEl>
                                          <p:spTgt spid="96261"/>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6261"/>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96265"/>
                                        </p:tgtEl>
                                        <p:attrNameLst>
                                          <p:attrName>style.visibility</p:attrName>
                                        </p:attrNameLst>
                                      </p:cBhvr>
                                      <p:to>
                                        <p:strVal val="visible"/>
                                      </p:to>
                                    </p:set>
                                    <p:animEffect transition="in" filter="fade">
                                      <p:cBhvr>
                                        <p:cTn id="33" dur="1000"/>
                                        <p:tgtEl>
                                          <p:spTgt spid="96265"/>
                                        </p:tgtEl>
                                      </p:cBhvr>
                                    </p:animEffect>
                                    <p:anim calcmode="lin" valueType="num">
                                      <p:cBhvr>
                                        <p:cTn id="34" dur="1000" fill="hold"/>
                                        <p:tgtEl>
                                          <p:spTgt spid="96265"/>
                                        </p:tgtEl>
                                        <p:attrNameLst>
                                          <p:attrName>ppt_x</p:attrName>
                                        </p:attrNameLst>
                                      </p:cBhvr>
                                      <p:tavLst>
                                        <p:tav tm="0">
                                          <p:val>
                                            <p:strVal val="#ppt_x"/>
                                          </p:val>
                                        </p:tav>
                                        <p:tav tm="100000">
                                          <p:val>
                                            <p:strVal val="#ppt_x"/>
                                          </p:val>
                                        </p:tav>
                                      </p:tavLst>
                                    </p:anim>
                                    <p:anim calcmode="lin" valueType="num">
                                      <p:cBhvr>
                                        <p:cTn id="35" dur="900" decel="100000" fill="hold"/>
                                        <p:tgtEl>
                                          <p:spTgt spid="9626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96265"/>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96262"/>
                                        </p:tgtEl>
                                        <p:attrNameLst>
                                          <p:attrName>style.visibility</p:attrName>
                                        </p:attrNameLst>
                                      </p:cBhvr>
                                      <p:to>
                                        <p:strVal val="visible"/>
                                      </p:to>
                                    </p:set>
                                    <p:animEffect transition="in" filter="fade">
                                      <p:cBhvr>
                                        <p:cTn id="41" dur="1000"/>
                                        <p:tgtEl>
                                          <p:spTgt spid="96262"/>
                                        </p:tgtEl>
                                      </p:cBhvr>
                                    </p:animEffect>
                                    <p:anim calcmode="lin" valueType="num">
                                      <p:cBhvr>
                                        <p:cTn id="42" dur="1000" fill="hold"/>
                                        <p:tgtEl>
                                          <p:spTgt spid="96262"/>
                                        </p:tgtEl>
                                        <p:attrNameLst>
                                          <p:attrName>ppt_x</p:attrName>
                                        </p:attrNameLst>
                                      </p:cBhvr>
                                      <p:tavLst>
                                        <p:tav tm="0">
                                          <p:val>
                                            <p:strVal val="#ppt_x"/>
                                          </p:val>
                                        </p:tav>
                                        <p:tav tm="100000">
                                          <p:val>
                                            <p:strVal val="#ppt_x"/>
                                          </p:val>
                                        </p:tav>
                                      </p:tavLst>
                                    </p:anim>
                                    <p:anim calcmode="lin" valueType="num">
                                      <p:cBhvr>
                                        <p:cTn id="43" dur="900" decel="100000" fill="hold"/>
                                        <p:tgtEl>
                                          <p:spTgt spid="96262"/>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96262"/>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900" decel="100000" fill="hold"/>
                                        <p:tgtEl>
                                          <p:spTgt spid="13"/>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96263"/>
                                        </p:tgtEl>
                                        <p:attrNameLst>
                                          <p:attrName>style.visibility</p:attrName>
                                        </p:attrNameLst>
                                      </p:cBhvr>
                                      <p:to>
                                        <p:strVal val="visible"/>
                                      </p:to>
                                    </p:set>
                                    <p:animEffect transition="in" filter="fade">
                                      <p:cBhvr>
                                        <p:cTn id="55" dur="1000"/>
                                        <p:tgtEl>
                                          <p:spTgt spid="96263"/>
                                        </p:tgtEl>
                                      </p:cBhvr>
                                    </p:animEffect>
                                    <p:anim calcmode="lin" valueType="num">
                                      <p:cBhvr>
                                        <p:cTn id="56" dur="1000" fill="hold"/>
                                        <p:tgtEl>
                                          <p:spTgt spid="96263"/>
                                        </p:tgtEl>
                                        <p:attrNameLst>
                                          <p:attrName>ppt_x</p:attrName>
                                        </p:attrNameLst>
                                      </p:cBhvr>
                                      <p:tavLst>
                                        <p:tav tm="0">
                                          <p:val>
                                            <p:strVal val="#ppt_x"/>
                                          </p:val>
                                        </p:tav>
                                        <p:tav tm="100000">
                                          <p:val>
                                            <p:strVal val="#ppt_x"/>
                                          </p:val>
                                        </p:tav>
                                      </p:tavLst>
                                    </p:anim>
                                    <p:anim calcmode="lin" valueType="num">
                                      <p:cBhvr>
                                        <p:cTn id="57" dur="900" decel="100000" fill="hold"/>
                                        <p:tgtEl>
                                          <p:spTgt spid="96263"/>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96263"/>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96266"/>
                                        </p:tgtEl>
                                        <p:attrNameLst>
                                          <p:attrName>style.visibility</p:attrName>
                                        </p:attrNameLst>
                                      </p:cBhvr>
                                      <p:to>
                                        <p:strVal val="visible"/>
                                      </p:to>
                                    </p:set>
                                    <p:animEffect transition="in" filter="fade">
                                      <p:cBhvr>
                                        <p:cTn id="61" dur="1000"/>
                                        <p:tgtEl>
                                          <p:spTgt spid="96266"/>
                                        </p:tgtEl>
                                      </p:cBhvr>
                                    </p:animEffect>
                                    <p:anim calcmode="lin" valueType="num">
                                      <p:cBhvr>
                                        <p:cTn id="62" dur="1000" fill="hold"/>
                                        <p:tgtEl>
                                          <p:spTgt spid="96266"/>
                                        </p:tgtEl>
                                        <p:attrNameLst>
                                          <p:attrName>ppt_x</p:attrName>
                                        </p:attrNameLst>
                                      </p:cBhvr>
                                      <p:tavLst>
                                        <p:tav tm="0">
                                          <p:val>
                                            <p:strVal val="#ppt_x"/>
                                          </p:val>
                                        </p:tav>
                                        <p:tav tm="100000">
                                          <p:val>
                                            <p:strVal val="#ppt_x"/>
                                          </p:val>
                                        </p:tav>
                                      </p:tavLst>
                                    </p:anim>
                                    <p:anim calcmode="lin" valueType="num">
                                      <p:cBhvr>
                                        <p:cTn id="63" dur="900" decel="100000" fill="hold"/>
                                        <p:tgtEl>
                                          <p:spTgt spid="96266"/>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962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p:bldP spid="96265" grpId="0"/>
      <p:bldP spid="9626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47472"/>
            <a:ext cx="8311896" cy="704088"/>
          </a:xfrm>
        </p:spPr>
        <p:txBody>
          <a:bodyPr/>
          <a:lstStyle/>
          <a:p>
            <a:r>
              <a:rPr lang="en-US" dirty="0"/>
              <a:t>Properties of Limits</a:t>
            </a:r>
          </a:p>
        </p:txBody>
      </p:sp>
      <p:sp>
        <p:nvSpPr>
          <p:cNvPr id="97283" name="Rectangle 3"/>
          <p:cNvSpPr>
            <a:spLocks noGrp="1" noChangeArrowheads="1"/>
          </p:cNvSpPr>
          <p:nvPr>
            <p:ph idx="1"/>
          </p:nvPr>
        </p:nvSpPr>
        <p:spPr/>
        <p:txBody>
          <a:bodyPr/>
          <a:lstStyle/>
          <a:p>
            <a:r>
              <a:rPr lang="en-US" dirty="0"/>
              <a:t>In Example 2, note that the limit (as </a:t>
            </a:r>
            <a:r>
              <a:rPr lang="en-US" i="1" dirty="0"/>
              <a:t>x </a:t>
            </a:r>
            <a:r>
              <a:rPr lang="en-US" dirty="0" smtClean="0"/>
              <a:t>approaches </a:t>
            </a:r>
            <a:r>
              <a:rPr lang="en-US" dirty="0"/>
              <a:t>2) of the </a:t>
            </a:r>
            <a:r>
              <a:rPr lang="en-US" i="1" dirty="0"/>
              <a:t>polynomial function p</a:t>
            </a:r>
            <a:r>
              <a:rPr lang="en-US" dirty="0"/>
              <a:t>(</a:t>
            </a:r>
            <a:r>
              <a:rPr lang="en-US" i="1" dirty="0"/>
              <a:t>x</a:t>
            </a:r>
            <a:r>
              <a:rPr lang="en-US" dirty="0"/>
              <a:t>) = 4</a:t>
            </a:r>
            <a:r>
              <a:rPr lang="en-US" i="1" dirty="0"/>
              <a:t>x</a:t>
            </a:r>
            <a:r>
              <a:rPr lang="en-US" baseline="30000" dirty="0"/>
              <a:t>2</a:t>
            </a:r>
            <a:r>
              <a:rPr lang="en-US" dirty="0"/>
              <a:t> + 3 is simply the value of </a:t>
            </a:r>
            <a:r>
              <a:rPr lang="en-US" i="1" dirty="0"/>
              <a:t>p </a:t>
            </a:r>
            <a:r>
              <a:rPr lang="en-US" dirty="0"/>
              <a:t>at</a:t>
            </a:r>
          </a:p>
          <a:p>
            <a:pPr marL="0" indent="0"/>
            <a:r>
              <a:rPr lang="en-US" i="1" dirty="0"/>
              <a:t>x</a:t>
            </a:r>
            <a:r>
              <a:rPr lang="en-US" dirty="0"/>
              <a:t> = 2.</a:t>
            </a:r>
          </a:p>
          <a:p>
            <a:pPr marL="0" indent="0"/>
            <a:endParaRPr lang="en-US" dirty="0"/>
          </a:p>
          <a:p>
            <a:pPr marL="0" indent="0"/>
            <a:endParaRPr lang="en-US" dirty="0"/>
          </a:p>
          <a:p>
            <a:pPr marL="0" indent="0"/>
            <a:endParaRPr lang="en-US" dirty="0"/>
          </a:p>
          <a:p>
            <a:pPr marL="0" indent="0"/>
            <a:endParaRPr lang="en-US" dirty="0"/>
          </a:p>
          <a:p>
            <a:pPr marL="0" indent="0"/>
            <a:endParaRPr lang="en-US" sz="1400" dirty="0"/>
          </a:p>
          <a:p>
            <a:pPr marL="0" indent="0"/>
            <a:r>
              <a:rPr lang="en-US" dirty="0"/>
              <a:t>This </a:t>
            </a:r>
            <a:r>
              <a:rPr lang="en-US" i="1" dirty="0"/>
              <a:t>direct substitution </a:t>
            </a:r>
            <a:r>
              <a:rPr lang="en-US" dirty="0"/>
              <a:t>property is valid for all polynomial and rational functions with nonzero denominators.</a:t>
            </a:r>
          </a:p>
          <a:p>
            <a:pPr marL="0" indent="0"/>
            <a:endParaRPr lang="en-US" dirty="0"/>
          </a:p>
        </p:txBody>
      </p:sp>
      <p:pic>
        <p:nvPicPr>
          <p:cNvPr id="97284" name="Picture 4"/>
          <p:cNvPicPr>
            <a:picLocks noChangeAspect="1" noChangeArrowheads="1"/>
          </p:cNvPicPr>
          <p:nvPr/>
        </p:nvPicPr>
        <p:blipFill>
          <a:blip r:embed="rId3" cstate="print"/>
          <a:srcRect/>
          <a:stretch>
            <a:fillRect/>
          </a:stretch>
        </p:blipFill>
        <p:spPr bwMode="auto">
          <a:xfrm>
            <a:off x="1447800" y="2971800"/>
            <a:ext cx="3684588" cy="639763"/>
          </a:xfrm>
          <a:prstGeom prst="rect">
            <a:avLst/>
          </a:prstGeom>
          <a:noFill/>
          <a:ln w="9525">
            <a:noFill/>
            <a:miter lim="800000"/>
            <a:headEnd/>
            <a:tailEnd/>
          </a:ln>
          <a:effectLst/>
        </p:spPr>
      </p:pic>
      <p:pic>
        <p:nvPicPr>
          <p:cNvPr id="97285" name="Picture 5"/>
          <p:cNvPicPr>
            <a:picLocks noChangeAspect="1" noChangeArrowheads="1"/>
          </p:cNvPicPr>
          <p:nvPr/>
        </p:nvPicPr>
        <p:blipFill>
          <a:blip r:embed="rId4" cstate="print"/>
          <a:srcRect/>
          <a:stretch>
            <a:fillRect/>
          </a:stretch>
        </p:blipFill>
        <p:spPr bwMode="auto">
          <a:xfrm>
            <a:off x="3581400" y="3933825"/>
            <a:ext cx="685800" cy="373063"/>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659035" y="1524000"/>
            <a:ext cx="7799165" cy="2914555"/>
          </a:xfrm>
          <a:prstGeom prst="rect">
            <a:avLst/>
          </a:prstGeom>
          <a:noFill/>
          <a:ln w="9525">
            <a:noFill/>
            <a:miter lim="800000"/>
            <a:headEnd/>
            <a:tailEnd/>
          </a:ln>
        </p:spPr>
      </p:pic>
      <p:sp>
        <p:nvSpPr>
          <p:cNvPr id="5" name="Rectangle 2"/>
          <p:cNvSpPr>
            <a:spLocks noGrp="1" noChangeArrowheads="1"/>
          </p:cNvSpPr>
          <p:nvPr>
            <p:ph type="title"/>
          </p:nvPr>
        </p:nvSpPr>
        <p:spPr>
          <a:xfrm>
            <a:off x="457200" y="347472"/>
            <a:ext cx="8311896" cy="704088"/>
          </a:xfrm>
        </p:spPr>
        <p:txBody>
          <a:bodyPr/>
          <a:lstStyle/>
          <a:p>
            <a:r>
              <a:rPr lang="en-US" dirty="0"/>
              <a:t>Properties of Limits</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cbf3042-b1a0-42e4-a5cb-d755198f9e1c"/>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9ca858a-de42-4074-9e4b-7f67454e5ce2"/>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ppt2DE1.tmp</Template>
  <TotalTime>1585</TotalTime>
  <Words>1106</Words>
  <Application>Microsoft Office PowerPoint</Application>
  <PresentationFormat>On-screen Show (4:3)</PresentationFormat>
  <Paragraphs>190</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sample</vt:lpstr>
      <vt:lpstr>PowerPoint Presentation</vt:lpstr>
      <vt:lpstr>PowerPoint Presentation</vt:lpstr>
      <vt:lpstr>PowerPoint Presentation</vt:lpstr>
      <vt:lpstr>PowerPoint Presentation</vt:lpstr>
      <vt:lpstr>Properties of Limits</vt:lpstr>
      <vt:lpstr>Properties of Limits</vt:lpstr>
      <vt:lpstr>Example 2 – The Limit of a Polynomial</vt:lpstr>
      <vt:lpstr>Properties of Limits</vt:lpstr>
      <vt:lpstr>Properties of Limits</vt:lpstr>
      <vt:lpstr>Properties of Limits</vt:lpstr>
      <vt:lpstr>Properties of Limits</vt:lpstr>
      <vt:lpstr>Properties of Limits</vt:lpstr>
      <vt:lpstr>PowerPoint Presentation</vt:lpstr>
      <vt:lpstr>A Strategy for Finding Limits</vt:lpstr>
      <vt:lpstr>Example 6 – Finding the Limit of a Function</vt:lpstr>
      <vt:lpstr>Example 6 – Solution</vt:lpstr>
      <vt:lpstr>Example 6 – Solution</vt:lpstr>
      <vt:lpstr>A Strategy for Finding Limits</vt:lpstr>
      <vt:lpstr>PowerPoint Presentation</vt:lpstr>
      <vt:lpstr>Dividing Out Technique</vt:lpstr>
      <vt:lpstr>Example 7 – Dividing Out Technique</vt:lpstr>
      <vt:lpstr>Example 7 – Solution </vt:lpstr>
      <vt:lpstr>Example 7 – Solution </vt:lpstr>
      <vt:lpstr>Dividing Out Technique</vt:lpstr>
      <vt:lpstr>PowerPoint Presentation</vt:lpstr>
      <vt:lpstr>Rationalizing Technique</vt:lpstr>
      <vt:lpstr>Example 8 – Rationalizing Technique</vt:lpstr>
      <vt:lpstr>Example 8 – Solution</vt:lpstr>
      <vt:lpstr>Example 8 – Solution</vt:lpstr>
      <vt:lpstr>Example 8 – Solution</vt:lpstr>
      <vt:lpstr>PowerPoint Presentation</vt:lpstr>
      <vt:lpstr>The Squeeze Theorem</vt:lpstr>
      <vt:lpstr>The Squeeze Theorem</vt:lpstr>
      <vt:lpstr>Example 9 – A Limit Involving a Trigonometric Function </vt:lpstr>
      <vt:lpstr>Example 9 – Solution</vt:lpstr>
      <vt:lpstr>Example 9 – 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Carnnia, Casey</cp:lastModifiedBy>
  <cp:revision>404</cp:revision>
  <dcterms:created xsi:type="dcterms:W3CDTF">2008-11-21T04:28:28Z</dcterms:created>
  <dcterms:modified xsi:type="dcterms:W3CDTF">2014-09-09T20:08:04Z</dcterms:modified>
</cp:coreProperties>
</file>