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47"/>
  </p:notesMasterIdLst>
  <p:sldIdLst>
    <p:sldId id="315" r:id="rId2"/>
    <p:sldId id="312" r:id="rId3"/>
    <p:sldId id="313" r:id="rId4"/>
    <p:sldId id="259" r:id="rId5"/>
    <p:sldId id="266" r:id="rId6"/>
    <p:sldId id="270" r:id="rId7"/>
    <p:sldId id="271" r:id="rId8"/>
    <p:sldId id="272" r:id="rId9"/>
    <p:sldId id="273" r:id="rId10"/>
    <p:sldId id="274" r:id="rId11"/>
    <p:sldId id="269" r:id="rId12"/>
    <p:sldId id="276" r:id="rId13"/>
    <p:sldId id="285" r:id="rId14"/>
    <p:sldId id="277" r:id="rId15"/>
    <p:sldId id="278" r:id="rId16"/>
    <p:sldId id="279" r:id="rId17"/>
    <p:sldId id="280" r:id="rId18"/>
    <p:sldId id="275" r:id="rId19"/>
    <p:sldId id="282" r:id="rId20"/>
    <p:sldId id="283" r:id="rId21"/>
    <p:sldId id="284" r:id="rId22"/>
    <p:sldId id="286" r:id="rId23"/>
    <p:sldId id="287" r:id="rId24"/>
    <p:sldId id="281" r:id="rId25"/>
    <p:sldId id="290" r:id="rId26"/>
    <p:sldId id="292" r:id="rId27"/>
    <p:sldId id="289" r:id="rId28"/>
    <p:sldId id="294" r:id="rId29"/>
    <p:sldId id="295" r:id="rId30"/>
    <p:sldId id="296" r:id="rId31"/>
    <p:sldId id="316" r:id="rId32"/>
    <p:sldId id="293" r:id="rId33"/>
    <p:sldId id="299" r:id="rId34"/>
    <p:sldId id="298" r:id="rId35"/>
    <p:sldId id="300" r:id="rId36"/>
    <p:sldId id="301" r:id="rId37"/>
    <p:sldId id="297" r:id="rId38"/>
    <p:sldId id="303" r:id="rId39"/>
    <p:sldId id="304" r:id="rId40"/>
    <p:sldId id="305" r:id="rId41"/>
    <p:sldId id="306" r:id="rId42"/>
    <p:sldId id="310" r:id="rId43"/>
    <p:sldId id="302" r:id="rId44"/>
    <p:sldId id="308" r:id="rId45"/>
    <p:sldId id="309" r:id="rId46"/>
  </p:sldIdLst>
  <p:sldSz cx="9144000" cy="6858000" type="screen4x3"/>
  <p:notesSz cx="6858000" cy="9144000"/>
  <p:custDataLst>
    <p:tags r:id="rId4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1921"/>
    <a:srgbClr val="CC0066"/>
    <a:srgbClr val="FF0066"/>
    <a:srgbClr val="FF3399"/>
    <a:srgbClr val="CC0099"/>
    <a:srgbClr val="009BAE"/>
    <a:srgbClr val="0099AC"/>
    <a:srgbClr val="007DBC"/>
    <a:srgbClr val="ED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9155" autoAdjust="0"/>
  </p:normalViewPr>
  <p:slideViewPr>
    <p:cSldViewPr>
      <p:cViewPr>
        <p:scale>
          <a:sx n="81" d="100"/>
          <a:sy n="81" d="100"/>
        </p:scale>
        <p:origin x="-2484" y="-1206"/>
      </p:cViewPr>
      <p:guideLst>
        <p:guide orient="horz" pos="912"/>
        <p:guide pos="3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0ADF5E-5D5A-4406-8DEA-2BA560A96A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14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04CAAE-2B15-446B-9FA2-912BC030C23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C85E58-102B-4837-8119-76599F34200D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760" y="152400"/>
            <a:ext cx="87630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itchFamily="34" charset="0"/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39738" y="168275"/>
            <a:ext cx="8247062" cy="6384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39C7307-70DA-4F1D-9F4A-8E2CEBA40C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B85C5-0CEC-45E1-8C1C-952A7BA4FD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 bwMode="auto">
          <a:xfrm>
            <a:off x="225425" y="368300"/>
            <a:ext cx="8839200" cy="727075"/>
          </a:xfrm>
          <a:prstGeom prst="roundRect">
            <a:avLst/>
          </a:prstGeom>
          <a:solidFill>
            <a:srgbClr val="F51F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2088"/>
            <a:ext cx="8229600" cy="509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53911C5A-4553-4B0F-A04F-ECFF2C2C0422}" type="slidenum">
              <a:rPr lang="en-US"/>
              <a:pPr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103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06363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19.png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6" Type="http://schemas.openxmlformats.org/officeDocument/2006/relationships/image" Target="../media/image35.png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Relationship Id="rId4" Type="http://schemas.openxmlformats.org/officeDocument/2006/relationships/image" Target="../media/image5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Relationship Id="rId5" Type="http://schemas.openxmlformats.org/officeDocument/2006/relationships/image" Target="../media/image55.png"/><Relationship Id="rId4" Type="http://schemas.openxmlformats.org/officeDocument/2006/relationships/image" Target="../media/image5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Relationship Id="rId5" Type="http://schemas.openxmlformats.org/officeDocument/2006/relationships/image" Target="../media/image62.png"/><Relationship Id="rId4" Type="http://schemas.openxmlformats.org/officeDocument/2006/relationships/image" Target="../media/image61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324600"/>
          </a:xfrm>
          <a:prstGeom prst="rect">
            <a:avLst/>
          </a:prstGeom>
          <a:solidFill>
            <a:srgbClr val="F51F36"/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/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51F36"/>
              </a:solidFill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47625" y="57150"/>
            <a:ext cx="9048750" cy="6210300"/>
          </a:xfrm>
          <a:prstGeom prst="round2Diag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02" name="Text Box 2"/>
          <p:cNvSpPr txBox="1">
            <a:spLocks noChangeArrowheads="1"/>
          </p:cNvSpPr>
          <p:nvPr/>
        </p:nvSpPr>
        <p:spPr bwMode="auto">
          <a:xfrm>
            <a:off x="2133600" y="6248400"/>
            <a:ext cx="548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/>
              <a:t>Copyright © Cengage Learning. All rights reserved.</a:t>
            </a:r>
            <a:r>
              <a:rPr lang="en-US"/>
              <a:t> </a:t>
            </a:r>
          </a:p>
        </p:txBody>
      </p:sp>
      <p:sp>
        <p:nvSpPr>
          <p:cNvPr id="4103" name="Text Box 4"/>
          <p:cNvSpPr txBox="1">
            <a:spLocks noChangeArrowheads="1"/>
          </p:cNvSpPr>
          <p:nvPr/>
        </p:nvSpPr>
        <p:spPr bwMode="auto">
          <a:xfrm>
            <a:off x="989013" y="-12700"/>
            <a:ext cx="536575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0" b="1">
                <a:solidFill>
                  <a:srgbClr val="D71921"/>
                </a:solidFill>
              </a:rPr>
              <a:t>2</a:t>
            </a:r>
          </a:p>
        </p:txBody>
      </p:sp>
      <p:sp>
        <p:nvSpPr>
          <p:cNvPr id="4104" name="TextBox 7"/>
          <p:cNvSpPr txBox="1">
            <a:spLocks noChangeArrowheads="1"/>
          </p:cNvSpPr>
          <p:nvPr/>
        </p:nvSpPr>
        <p:spPr bwMode="auto">
          <a:xfrm>
            <a:off x="1827213" y="249238"/>
            <a:ext cx="7086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/>
              <a:t>Limits and Their Properties</a:t>
            </a:r>
            <a:endParaRPr lang="en-US" sz="4000" b="1">
              <a:solidFill>
                <a:srgbClr val="807296"/>
              </a:solidFill>
            </a:endParaRPr>
          </a:p>
        </p:txBody>
      </p:sp>
      <p:pic>
        <p:nvPicPr>
          <p:cNvPr id="4105" name="Picture 14" descr="Picture3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8" y="1195388"/>
            <a:ext cx="8458200" cy="47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63040"/>
            <a:ext cx="8458200" cy="5091112"/>
          </a:xfrm>
        </p:spPr>
        <p:txBody>
          <a:bodyPr/>
          <a:lstStyle/>
          <a:p>
            <a:pPr marL="0" indent="0"/>
            <a:r>
              <a:rPr lang="en-US" dirty="0"/>
              <a:t>For instance, the functions shown in Figures 2.26(a) and (c) have removable discontinuities at </a:t>
            </a:r>
            <a:r>
              <a:rPr lang="en-US" i="1" dirty="0"/>
              <a:t>c</a:t>
            </a:r>
            <a:r>
              <a:rPr lang="en-US" dirty="0"/>
              <a:t>, and the function shown in Figure 2.26(b) has a </a:t>
            </a:r>
            <a:r>
              <a:rPr lang="en-US" dirty="0" err="1"/>
              <a:t>nonremovable</a:t>
            </a:r>
            <a:r>
              <a:rPr lang="en-US" dirty="0"/>
              <a:t> discontinuity at </a:t>
            </a:r>
            <a:r>
              <a:rPr lang="en-US" i="1" dirty="0"/>
              <a:t>c</a:t>
            </a:r>
            <a:r>
              <a:rPr lang="en-US" dirty="0"/>
              <a:t>.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533400" y="5715000"/>
            <a:ext cx="243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(a) Removable discontinuity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3200400" y="5715000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(b) Nonremovable discontinuity</a:t>
            </a:r>
          </a:p>
        </p:txBody>
      </p:sp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5867400" y="5724525"/>
            <a:ext cx="243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(c) Removable discontinuity</a:t>
            </a:r>
          </a:p>
        </p:txBody>
      </p:sp>
      <p:sp>
        <p:nvSpPr>
          <p:cNvPr id="97290" name="Text Box 10"/>
          <p:cNvSpPr txBox="1">
            <a:spLocks noChangeArrowheads="1"/>
          </p:cNvSpPr>
          <p:nvPr/>
        </p:nvSpPr>
        <p:spPr bwMode="auto">
          <a:xfrm>
            <a:off x="3719513" y="6045200"/>
            <a:ext cx="1828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Figures 2.26</a:t>
            </a:r>
          </a:p>
        </p:txBody>
      </p:sp>
      <p:pic>
        <p:nvPicPr>
          <p:cNvPr id="97292" name="Picture 12" descr="Picture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325" y="3017838"/>
            <a:ext cx="2333625" cy="2651125"/>
          </a:xfrm>
          <a:prstGeom prst="rect">
            <a:avLst/>
          </a:prstGeom>
          <a:noFill/>
        </p:spPr>
      </p:pic>
      <p:pic>
        <p:nvPicPr>
          <p:cNvPr id="97293" name="Picture 13" descr="Picture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62313" y="3090863"/>
            <a:ext cx="2309812" cy="2581275"/>
          </a:xfrm>
          <a:prstGeom prst="rect">
            <a:avLst/>
          </a:prstGeom>
          <a:noFill/>
        </p:spPr>
      </p:pic>
      <p:pic>
        <p:nvPicPr>
          <p:cNvPr id="97294" name="Picture 14" descr="Picture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62650" y="3089275"/>
            <a:ext cx="2257425" cy="2552700"/>
          </a:xfrm>
          <a:prstGeom prst="rect">
            <a:avLst/>
          </a:prstGeom>
          <a:noFill/>
        </p:spPr>
      </p:pic>
      <p:sp>
        <p:nvSpPr>
          <p:cNvPr id="12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3200" dirty="0"/>
              <a:t>Continuity at a Point and on an Open Interval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3900" dirty="0"/>
              <a:t>Example 1 – </a:t>
            </a:r>
            <a:r>
              <a:rPr lang="en-US" sz="3900" i="1" dirty="0"/>
              <a:t>Continuity of a Function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continuity of each function.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a.</a:t>
            </a:r>
          </a:p>
          <a:p>
            <a:endParaRPr lang="en-US" b="1" dirty="0"/>
          </a:p>
          <a:p>
            <a:r>
              <a:rPr lang="en-US" b="1" dirty="0"/>
              <a:t>b.</a:t>
            </a:r>
          </a:p>
          <a:p>
            <a:endParaRPr lang="en-US" b="1" dirty="0"/>
          </a:p>
          <a:p>
            <a:r>
              <a:rPr lang="en-US" b="1" dirty="0"/>
              <a:t>c.</a:t>
            </a:r>
          </a:p>
          <a:p>
            <a:endParaRPr lang="en-US" b="1" dirty="0"/>
          </a:p>
          <a:p>
            <a:r>
              <a:rPr lang="en-US" b="1" dirty="0"/>
              <a:t>d.</a:t>
            </a:r>
          </a:p>
        </p:txBody>
      </p:sp>
      <p:pic>
        <p:nvPicPr>
          <p:cNvPr id="921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350" y="2209800"/>
            <a:ext cx="1206500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9638" y="3048000"/>
            <a:ext cx="1828800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3438" y="3767137"/>
            <a:ext cx="2998787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00113" y="5054600"/>
            <a:ext cx="126206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Example 1(a) – </a:t>
            </a:r>
            <a:r>
              <a:rPr lang="en-US" i="1" dirty="0"/>
              <a:t>Solution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The domain of </a:t>
            </a:r>
            <a:r>
              <a:rPr lang="en-US" i="1" dirty="0"/>
              <a:t>f</a:t>
            </a:r>
            <a:r>
              <a:rPr lang="en-US" dirty="0"/>
              <a:t> is all nonzero real numbers. From Theorem 2.3, you can conclude that </a:t>
            </a:r>
            <a:r>
              <a:rPr lang="en-US" i="1" dirty="0"/>
              <a:t>f</a:t>
            </a:r>
            <a:r>
              <a:rPr lang="en-US" dirty="0"/>
              <a:t> is continuous at every </a:t>
            </a:r>
            <a:r>
              <a:rPr lang="en-US" i="1" dirty="0"/>
              <a:t>x</a:t>
            </a:r>
            <a:r>
              <a:rPr lang="en-US" dirty="0"/>
              <a:t>-value in its domain.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" y="3002280"/>
            <a:ext cx="8275320" cy="2941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At </a:t>
            </a:r>
            <a:r>
              <a:rPr lang="en-US" i="1" dirty="0"/>
              <a:t>x</a:t>
            </a:r>
            <a:r>
              <a:rPr lang="en-US" dirty="0"/>
              <a:t> = 0, </a:t>
            </a:r>
            <a:r>
              <a:rPr lang="en-US" i="1" dirty="0"/>
              <a:t>f</a:t>
            </a:r>
            <a:r>
              <a:rPr lang="en-US" dirty="0"/>
              <a:t> has a </a:t>
            </a:r>
            <a:r>
              <a:rPr lang="en-US" dirty="0" err="1"/>
              <a:t>nonremovable</a:t>
            </a:r>
            <a:r>
              <a:rPr lang="en-US" dirty="0"/>
              <a:t> discontinuity, as shown in Figure 2.27(a). In other words, there is no way to define </a:t>
            </a:r>
            <a:r>
              <a:rPr lang="en-US" i="1" dirty="0"/>
              <a:t>f</a:t>
            </a:r>
            <a:r>
              <a:rPr lang="en-US" sz="400" dirty="0"/>
              <a:t> </a:t>
            </a:r>
            <a:r>
              <a:rPr lang="en-US" dirty="0"/>
              <a:t>(0) so as to make the function continuous at </a:t>
            </a:r>
            <a:r>
              <a:rPr lang="en-US" i="1" dirty="0"/>
              <a:t>x</a:t>
            </a:r>
            <a:r>
              <a:rPr lang="en-US" dirty="0"/>
              <a:t> = 0.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2833688" y="5678488"/>
            <a:ext cx="304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Nonremovable discontinuity at </a:t>
            </a:r>
            <a:r>
              <a:rPr lang="en-US" sz="1400" i="1"/>
              <a:t>x</a:t>
            </a:r>
            <a:r>
              <a:rPr lang="en-US" sz="1400"/>
              <a:t> = 0.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3652838" y="5983288"/>
            <a:ext cx="1219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Figure 2.27(a)</a:t>
            </a:r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8032750" y="77628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cont’d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895600"/>
            <a:ext cx="2529840" cy="2632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Example 1(a) – </a:t>
            </a:r>
            <a:r>
              <a:rPr lang="en-US" i="1" dirty="0"/>
              <a:t>Solution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The domain of </a:t>
            </a:r>
            <a:r>
              <a:rPr lang="en-US" i="1" dirty="0"/>
              <a:t>g</a:t>
            </a:r>
            <a:r>
              <a:rPr lang="en-US" dirty="0"/>
              <a:t> is all real numbers except </a:t>
            </a:r>
            <a:r>
              <a:rPr lang="en-US" i="1" dirty="0"/>
              <a:t>x</a:t>
            </a:r>
            <a:r>
              <a:rPr lang="en-US" dirty="0"/>
              <a:t> = 1. From Theorem 2.3, you can conclude that </a:t>
            </a:r>
            <a:r>
              <a:rPr lang="en-US" i="1" dirty="0"/>
              <a:t>g</a:t>
            </a:r>
            <a:r>
              <a:rPr lang="en-US" dirty="0"/>
              <a:t> is continuous at every </a:t>
            </a:r>
            <a:r>
              <a:rPr lang="en-US" i="1" dirty="0"/>
              <a:t>x</a:t>
            </a:r>
            <a:r>
              <a:rPr lang="en-US" dirty="0"/>
              <a:t>-value in its domain. 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At </a:t>
            </a:r>
            <a:r>
              <a:rPr lang="en-US" i="1" dirty="0"/>
              <a:t>x</a:t>
            </a:r>
            <a:r>
              <a:rPr lang="en-US" dirty="0"/>
              <a:t> = 1, the function has a </a:t>
            </a:r>
          </a:p>
          <a:p>
            <a:pPr marL="0" indent="0"/>
            <a:r>
              <a:rPr lang="en-US" dirty="0"/>
              <a:t>removable discontinuity, as shown </a:t>
            </a:r>
          </a:p>
          <a:p>
            <a:r>
              <a:rPr lang="en-US" dirty="0"/>
              <a:t>in Figure 2.27(b). </a:t>
            </a:r>
            <a:r>
              <a:rPr lang="en-IN" dirty="0" smtClean="0"/>
              <a:t>By defining</a:t>
            </a:r>
            <a:r>
              <a:rPr lang="en-US" dirty="0" smtClean="0"/>
              <a:t> </a:t>
            </a:r>
            <a:r>
              <a:rPr lang="en-US" i="1" dirty="0"/>
              <a:t>g</a:t>
            </a:r>
            <a:r>
              <a:rPr lang="en-US" dirty="0"/>
              <a:t>(1)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2, the </a:t>
            </a:r>
            <a:r>
              <a:rPr lang="en-US" dirty="0" smtClean="0"/>
              <a:t>“redefined</a:t>
            </a:r>
            <a:r>
              <a:rPr lang="en-US" dirty="0"/>
              <a:t>” function </a:t>
            </a:r>
          </a:p>
          <a:p>
            <a:pPr marL="0" indent="0"/>
            <a:r>
              <a:rPr lang="en-US" dirty="0"/>
              <a:t>is continuous for all real numbers.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5672138" y="5205413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Removable discontinuity at </a:t>
            </a:r>
            <a:r>
              <a:rPr lang="en-US" sz="1400" i="1"/>
              <a:t>x </a:t>
            </a:r>
            <a:r>
              <a:rPr lang="en-US" sz="1400"/>
              <a:t>= 1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6262688" y="5510213"/>
            <a:ext cx="1219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Figure 2.27(b)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8032750" y="77628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cont’d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3100" y="2590800"/>
            <a:ext cx="2552700" cy="2575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1(b) </a:t>
            </a:r>
            <a:r>
              <a:rPr lang="en-US" dirty="0"/>
              <a:t>– </a:t>
            </a:r>
            <a:r>
              <a:rPr lang="en-US" i="1" dirty="0"/>
              <a:t>Solution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/>
      <p:bldP spid="1003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The domain of </a:t>
            </a:r>
            <a:r>
              <a:rPr lang="en-US" i="1" dirty="0"/>
              <a:t>h</a:t>
            </a:r>
            <a:r>
              <a:rPr lang="en-US" dirty="0"/>
              <a:t> is all real numbers. The function </a:t>
            </a:r>
            <a:r>
              <a:rPr lang="en-US" i="1" dirty="0"/>
              <a:t>h</a:t>
            </a:r>
            <a:r>
              <a:rPr lang="en-US" dirty="0"/>
              <a:t> is</a:t>
            </a:r>
          </a:p>
          <a:p>
            <a:pPr marL="0" indent="0"/>
            <a:r>
              <a:rPr lang="en-US" dirty="0"/>
              <a:t>continuous on (       , 0) and (0,    ), and, because  </a:t>
            </a:r>
          </a:p>
          <a:p>
            <a:pPr marL="0" indent="0"/>
            <a:r>
              <a:rPr lang="en-US" i="1" dirty="0"/>
              <a:t>                     h</a:t>
            </a:r>
            <a:r>
              <a:rPr lang="en-US" dirty="0"/>
              <a:t> is continuous on the entire real number line, </a:t>
            </a:r>
          </a:p>
          <a:p>
            <a:pPr marL="0" indent="0"/>
            <a:r>
              <a:rPr lang="en-US" dirty="0"/>
              <a:t>as shown in Figure 2.27(c).</a:t>
            </a:r>
          </a:p>
        </p:txBody>
      </p:sp>
      <p:pic>
        <p:nvPicPr>
          <p:cNvPr id="10138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2488" y="2000063"/>
            <a:ext cx="35718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38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7950" y="2033400"/>
            <a:ext cx="566738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2590800" y="5905500"/>
            <a:ext cx="3200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Continuous on entire </a:t>
            </a:r>
            <a:r>
              <a:rPr lang="en-US" sz="1400" dirty="0" smtClean="0"/>
              <a:t>real number </a:t>
            </a:r>
            <a:r>
              <a:rPr lang="en-US" sz="1400" dirty="0"/>
              <a:t>line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3579813" y="6216650"/>
            <a:ext cx="1219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Figure 2.27(c)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8032750" y="77628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cont’d</a:t>
            </a:r>
          </a:p>
        </p:txBody>
      </p:sp>
      <p:pic>
        <p:nvPicPr>
          <p:cNvPr id="101386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2410713"/>
            <a:ext cx="1700213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02280" y="3307080"/>
            <a:ext cx="286512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1(c) </a:t>
            </a:r>
            <a:r>
              <a:rPr lang="en-US" dirty="0"/>
              <a:t>– </a:t>
            </a:r>
            <a:r>
              <a:rPr lang="en-US" i="1" dirty="0"/>
              <a:t>Solution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domain of </a:t>
            </a:r>
            <a:r>
              <a:rPr lang="en-US" i="1" dirty="0"/>
              <a:t>y</a:t>
            </a:r>
            <a:r>
              <a:rPr lang="en-US" dirty="0"/>
              <a:t> is all real numbers.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Theorem 2.6</a:t>
            </a:r>
            <a:r>
              <a:rPr lang="en-US" dirty="0" smtClean="0"/>
              <a:t>, you can conclude</a:t>
            </a:r>
          </a:p>
          <a:p>
            <a:r>
              <a:rPr lang="en-US" dirty="0" smtClean="0"/>
              <a:t>that the function is continuous on</a:t>
            </a:r>
          </a:p>
          <a:p>
            <a:r>
              <a:rPr lang="en-US" dirty="0" smtClean="0"/>
              <a:t>its entire domain, (       ,     ), </a:t>
            </a:r>
          </a:p>
          <a:p>
            <a:r>
              <a:rPr lang="en-US" dirty="0" smtClean="0"/>
              <a:t>as shown in Figure 2.27(d).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                          </a:t>
            </a: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8032750" y="77628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cont’d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6300" y="4495800"/>
            <a:ext cx="7200900" cy="212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2882900"/>
            <a:ext cx="35718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2914650"/>
            <a:ext cx="566738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5562600" y="3886200"/>
            <a:ext cx="3352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Continuous on entire </a:t>
            </a:r>
            <a:r>
              <a:rPr lang="en-US" sz="1400" dirty="0" smtClean="0"/>
              <a:t>real number line</a:t>
            </a:r>
            <a:endParaRPr lang="en-US" sz="1400" dirty="0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6742113" y="4133850"/>
            <a:ext cx="1219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/>
              <a:t>Figure 2.27(d)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0" y="1295400"/>
            <a:ext cx="26289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1(d) </a:t>
            </a:r>
            <a:r>
              <a:rPr lang="en-US" dirty="0"/>
              <a:t>– </a:t>
            </a:r>
            <a:r>
              <a:rPr lang="en-US" i="1" dirty="0"/>
              <a:t>Solution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2998788"/>
            <a:ext cx="7543800" cy="855662"/>
          </a:xfrm>
        </p:spPr>
        <p:txBody>
          <a:bodyPr/>
          <a:lstStyle/>
          <a:p>
            <a:pPr marL="350838" indent="-350838" algn="ctr" eaLnBrk="0" hangingPunct="0">
              <a:lnSpc>
                <a:spcPct val="80000"/>
              </a:lnSpc>
              <a:spcBef>
                <a:spcPct val="50000"/>
              </a:spcBef>
              <a:buClr>
                <a:srgbClr val="009BAE"/>
              </a:buClr>
              <a:buFont typeface="Wingdings" pitchFamily="2" charset="2"/>
              <a:buNone/>
            </a:pPr>
            <a:r>
              <a:rPr lang="en-US" sz="4000" dirty="0"/>
              <a:t>One-Sided Limits and Continuity on a Closed Interval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2700" dirty="0"/>
              <a:t>One-Sided Limits and Continuity on a Closed Interval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To understand continuity on a closed interval, you first need to look at a different type of limit called a </a:t>
            </a:r>
            <a:r>
              <a:rPr lang="en-US" b="1" dirty="0"/>
              <a:t>one-sided limit. </a:t>
            </a:r>
          </a:p>
          <a:p>
            <a:pPr marL="0" indent="0"/>
            <a:endParaRPr lang="en-US" sz="1800" b="1" dirty="0"/>
          </a:p>
          <a:p>
            <a:pPr marL="0" indent="0"/>
            <a:r>
              <a:rPr lang="en-US" dirty="0"/>
              <a:t>For </a:t>
            </a:r>
            <a:r>
              <a:rPr lang="en-US" dirty="0" smtClean="0"/>
              <a:t>instance, </a:t>
            </a:r>
            <a:r>
              <a:rPr lang="en-US" dirty="0"/>
              <a:t>the </a:t>
            </a:r>
            <a:r>
              <a:rPr lang="en-US" b="1" dirty="0"/>
              <a:t>limit from the right </a:t>
            </a:r>
            <a:r>
              <a:rPr lang="en-US" dirty="0"/>
              <a:t>(or right-hand limit) means that </a:t>
            </a:r>
            <a:r>
              <a:rPr lang="en-US" i="1" dirty="0"/>
              <a:t>x</a:t>
            </a:r>
            <a:r>
              <a:rPr lang="en-US" dirty="0"/>
              <a:t> approaches </a:t>
            </a:r>
            <a:r>
              <a:rPr lang="en-US" i="1" dirty="0"/>
              <a:t>c</a:t>
            </a:r>
            <a:r>
              <a:rPr lang="en-US" dirty="0"/>
              <a:t> from values greater than </a:t>
            </a:r>
            <a:r>
              <a:rPr lang="en-US" i="1" dirty="0"/>
              <a:t>c</a:t>
            </a:r>
            <a:r>
              <a:rPr lang="en-US" dirty="0"/>
              <a:t>           [see Figure 2.28(a)]. This limit is denoted as</a:t>
            </a:r>
          </a:p>
        </p:txBody>
      </p:sp>
      <p:pic>
        <p:nvPicPr>
          <p:cNvPr id="983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6263" y="4216400"/>
            <a:ext cx="2568575" cy="154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3352800" y="4740275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ED008C"/>
                </a:solidFill>
              </a:rPr>
              <a:t>Limit from the right</a:t>
            </a:r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5486400" y="5776913"/>
            <a:ext cx="321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Limit as </a:t>
            </a:r>
            <a:r>
              <a:rPr lang="en-US" sz="1400" i="1"/>
              <a:t>x </a:t>
            </a:r>
            <a:r>
              <a:rPr lang="en-US" sz="1400"/>
              <a:t>approaches </a:t>
            </a:r>
            <a:r>
              <a:rPr lang="en-US" sz="1400" i="1"/>
              <a:t>c </a:t>
            </a:r>
            <a:r>
              <a:rPr lang="en-US" sz="1400"/>
              <a:t>from the right.</a:t>
            </a:r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5938838" y="6067425"/>
            <a:ext cx="2057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Figure 2.28(a)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648200"/>
            <a:ext cx="2215991" cy="72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Similarly, the </a:t>
            </a:r>
            <a:r>
              <a:rPr lang="en-US" b="1" dirty="0"/>
              <a:t>limit from the left </a:t>
            </a:r>
            <a:r>
              <a:rPr lang="en-US" dirty="0"/>
              <a:t>(or left-hand limit) means that </a:t>
            </a:r>
            <a:r>
              <a:rPr lang="en-US" i="1" dirty="0"/>
              <a:t>x</a:t>
            </a:r>
            <a:r>
              <a:rPr lang="en-US" dirty="0"/>
              <a:t> approaches </a:t>
            </a:r>
            <a:r>
              <a:rPr lang="en-US" i="1" dirty="0"/>
              <a:t>c</a:t>
            </a:r>
            <a:r>
              <a:rPr lang="en-US" dirty="0"/>
              <a:t> from values less than </a:t>
            </a:r>
            <a:r>
              <a:rPr lang="en-US" i="1" dirty="0"/>
              <a:t>c</a:t>
            </a:r>
            <a:r>
              <a:rPr lang="en-US" dirty="0"/>
              <a:t>                                 [see Figure 2.28(b)]. This limit is denoted as</a:t>
            </a:r>
          </a:p>
        </p:txBody>
      </p:sp>
      <p:sp>
        <p:nvSpPr>
          <p:cNvPr id="105482" name="Text Box 10"/>
          <p:cNvSpPr txBox="1">
            <a:spLocks noChangeArrowheads="1"/>
          </p:cNvSpPr>
          <p:nvPr/>
        </p:nvSpPr>
        <p:spPr bwMode="auto">
          <a:xfrm>
            <a:off x="5029200" y="3124200"/>
            <a:ext cx="198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ED008C"/>
                </a:solidFill>
              </a:rPr>
              <a:t>Limit from the left</a:t>
            </a:r>
          </a:p>
        </p:txBody>
      </p:sp>
      <p:sp>
        <p:nvSpPr>
          <p:cNvPr id="105484" name="Text Box 12"/>
          <p:cNvSpPr txBox="1">
            <a:spLocks noChangeArrowheads="1"/>
          </p:cNvSpPr>
          <p:nvPr/>
        </p:nvSpPr>
        <p:spPr bwMode="auto">
          <a:xfrm>
            <a:off x="2784475" y="5997575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Limit as </a:t>
            </a:r>
            <a:r>
              <a:rPr lang="en-US" sz="1400" i="1"/>
              <a:t>x </a:t>
            </a:r>
            <a:r>
              <a:rPr lang="en-US" sz="1400"/>
              <a:t>approaches </a:t>
            </a:r>
            <a:r>
              <a:rPr lang="en-US" sz="1400" i="1"/>
              <a:t>c </a:t>
            </a:r>
            <a:r>
              <a:rPr lang="en-US" sz="1400"/>
              <a:t>from the left.</a:t>
            </a:r>
          </a:p>
        </p:txBody>
      </p:sp>
      <p:sp>
        <p:nvSpPr>
          <p:cNvPr id="105485" name="Text Box 13"/>
          <p:cNvSpPr txBox="1">
            <a:spLocks noChangeArrowheads="1"/>
          </p:cNvSpPr>
          <p:nvPr/>
        </p:nvSpPr>
        <p:spPr bwMode="auto">
          <a:xfrm>
            <a:off x="3268663" y="6276975"/>
            <a:ext cx="1905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Figure 2.28(b)</a:t>
            </a:r>
          </a:p>
        </p:txBody>
      </p:sp>
      <p:pic>
        <p:nvPicPr>
          <p:cNvPr id="105486" name="Picture 14" descr="Picture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898900"/>
            <a:ext cx="3408363" cy="2047875"/>
          </a:xfrm>
          <a:prstGeom prst="rect">
            <a:avLst/>
          </a:prstGeom>
          <a:noFill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2971800"/>
            <a:ext cx="2263140" cy="79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57200" y="347472"/>
            <a:ext cx="8311896" cy="70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One-Sided Limits and Continuity on a Closed Interval</a:t>
            </a:r>
            <a:endParaRPr kumimoji="0" lang="en-US" sz="2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990600" y="2514600"/>
            <a:ext cx="7848600" cy="1524000"/>
          </a:xfrm>
          <a:prstGeom prst="roundRect">
            <a:avLst/>
          </a:prstGeom>
          <a:noFill/>
          <a:ln>
            <a:solidFill>
              <a:srgbClr val="D719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2133600" y="6248400"/>
            <a:ext cx="548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>
                <a:solidFill>
                  <a:srgbClr val="000000"/>
                </a:solidFill>
              </a:rPr>
              <a:t>Copyright © Cengage Learning. All rights reserved.</a:t>
            </a: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124" name="Text Box 38"/>
          <p:cNvSpPr txBox="1">
            <a:spLocks noChangeArrowheads="1"/>
          </p:cNvSpPr>
          <p:nvPr/>
        </p:nvSpPr>
        <p:spPr bwMode="auto">
          <a:xfrm>
            <a:off x="2108500" y="2613294"/>
            <a:ext cx="6202339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IN" sz="4000" dirty="0" smtClean="0">
                <a:solidFill>
                  <a:srgbClr val="E72D36"/>
                </a:solidFill>
              </a:rPr>
              <a:t>Continuity and One-Sided </a:t>
            </a:r>
            <a:br>
              <a:rPr lang="en-IN" sz="4000" dirty="0" smtClean="0">
                <a:solidFill>
                  <a:srgbClr val="E72D36"/>
                </a:solidFill>
              </a:rPr>
            </a:br>
            <a:r>
              <a:rPr lang="en-IN" sz="4000" dirty="0" smtClean="0">
                <a:solidFill>
                  <a:srgbClr val="E72D36"/>
                </a:solidFill>
              </a:rPr>
              <a:t>Limits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19088" y="2895600"/>
            <a:ext cx="1295400" cy="762000"/>
          </a:xfrm>
          <a:prstGeom prst="roundRect">
            <a:avLst/>
          </a:prstGeom>
          <a:solidFill>
            <a:srgbClr val="D7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126" name="Text Box 31"/>
          <p:cNvSpPr txBox="1">
            <a:spLocks noChangeArrowheads="1"/>
          </p:cNvSpPr>
          <p:nvPr/>
        </p:nvSpPr>
        <p:spPr bwMode="auto">
          <a:xfrm>
            <a:off x="522288" y="2925763"/>
            <a:ext cx="89058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4000" b="1" dirty="0" smtClean="0">
                <a:solidFill>
                  <a:srgbClr val="FFFFFF"/>
                </a:solidFill>
              </a:rPr>
              <a:t>2.4</a:t>
            </a:r>
            <a:endParaRPr lang="en-US" sz="40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One-sided limits are useful in taking limits of functions involving radicals. For instance, if </a:t>
            </a:r>
            <a:r>
              <a:rPr lang="en-US" i="1" dirty="0"/>
              <a:t>n</a:t>
            </a:r>
            <a:r>
              <a:rPr lang="en-US" dirty="0"/>
              <a:t> is an even integer</a:t>
            </a:r>
            <a:r>
              <a:rPr lang="en-US" dirty="0" smtClean="0"/>
              <a:t>, then</a:t>
            </a:r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sz="1800" dirty="0"/>
          </a:p>
          <a:p>
            <a:pPr marL="0" indent="0"/>
            <a:r>
              <a:rPr lang="en-US" dirty="0"/>
              <a:t>One-sided limits can be used to investigate the behavior of </a:t>
            </a:r>
            <a:r>
              <a:rPr lang="en-US" b="1" dirty="0"/>
              <a:t>step functions. </a:t>
            </a:r>
            <a:r>
              <a:rPr lang="en-US" dirty="0"/>
              <a:t>One common type of step function is the </a:t>
            </a:r>
            <a:r>
              <a:rPr lang="en-US" b="1" dirty="0"/>
              <a:t>greatest integer function       </a:t>
            </a:r>
            <a:r>
              <a:rPr lang="en-US" sz="400" b="1" dirty="0"/>
              <a:t>  </a:t>
            </a:r>
            <a:r>
              <a:rPr lang="en-US" dirty="0"/>
              <a:t>defined </a:t>
            </a:r>
            <a:r>
              <a:rPr lang="en-US" dirty="0" smtClean="0"/>
              <a:t>as</a:t>
            </a:r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sz="2800" dirty="0"/>
          </a:p>
          <a:p>
            <a:pPr marL="0" indent="0"/>
            <a:r>
              <a:rPr lang="en-US" dirty="0"/>
              <a:t>For instance,                and</a:t>
            </a:r>
          </a:p>
        </p:txBody>
      </p:sp>
      <p:pic>
        <p:nvPicPr>
          <p:cNvPr id="106507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9888" y="4230550"/>
            <a:ext cx="493712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019800" y="5054600"/>
            <a:ext cx="281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ED008C"/>
                </a:solidFill>
              </a:rPr>
              <a:t>Greatest integer function</a:t>
            </a:r>
          </a:p>
        </p:txBody>
      </p:sp>
      <p:pic>
        <p:nvPicPr>
          <p:cNvPr id="106511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1648" y="6059556"/>
            <a:ext cx="12065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512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6075846"/>
            <a:ext cx="18288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97981" y="2438400"/>
            <a:ext cx="2207419" cy="767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4953000"/>
            <a:ext cx="493776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2700" dirty="0"/>
              <a:t>One-Sided Limits and Continuity on a Closed Interval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When the limit from the left is not equal to the limit from the right, the (two-sided) limit </a:t>
            </a:r>
            <a:r>
              <a:rPr lang="en-US" i="1" dirty="0"/>
              <a:t>does not exist</a:t>
            </a:r>
            <a:r>
              <a:rPr lang="en-US" dirty="0"/>
              <a:t>. The next theorem makes this more explicit.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The concept of a one-sided limit allows you to extend the definition of continuity to closed intervals.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" y="2971800"/>
            <a:ext cx="824484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2700" dirty="0"/>
              <a:t>One-Sided Limits and Continuity on a Closed Interval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Basically, a function is continuous on a closed interval when it is continuous in the interior of the interval and exhibits one-sided continuity at the endpoints. This is stated formally in the next definition.</a:t>
            </a:r>
            <a:endParaRPr lang="en-US" dirty="0"/>
          </a:p>
        </p:txBody>
      </p:sp>
      <p:pic>
        <p:nvPicPr>
          <p:cNvPr id="111622" name="Picture 6" descr="Picture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7600" y="3276600"/>
            <a:ext cx="2147888" cy="2235200"/>
          </a:xfrm>
          <a:prstGeom prst="rect">
            <a:avLst/>
          </a:prstGeom>
          <a:noFill/>
        </p:spPr>
      </p:pic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6146800" y="5638800"/>
            <a:ext cx="25781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Continuous function on a closed interval</a:t>
            </a:r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6108700" y="6189663"/>
            <a:ext cx="2362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Figure 2.31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637" y="3352800"/>
            <a:ext cx="5186363" cy="211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2700" dirty="0"/>
              <a:t>One-Sided Limits and Continuity on a Closed Interval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Similar definitions can be made to cover continuity on intervals of the form (</a:t>
            </a:r>
            <a:r>
              <a:rPr lang="en-US" i="1" dirty="0"/>
              <a:t>a, b</a:t>
            </a:r>
            <a:r>
              <a:rPr lang="en-US" dirty="0"/>
              <a:t>] and [</a:t>
            </a:r>
            <a:r>
              <a:rPr lang="en-US" i="1" dirty="0"/>
              <a:t>a, b</a:t>
            </a:r>
            <a:r>
              <a:rPr lang="en-US" dirty="0"/>
              <a:t>) that are neither open nor closed, or on infinite intervals. For example, </a:t>
            </a:r>
            <a:endParaRPr lang="en-US" dirty="0" smtClean="0"/>
          </a:p>
          <a:p>
            <a:pPr marL="0" indent="0"/>
            <a:endParaRPr lang="en-US" sz="1200" dirty="0" smtClean="0"/>
          </a:p>
          <a:p>
            <a:pPr marL="0" indent="0"/>
            <a:r>
              <a:rPr lang="en-US" i="1" dirty="0"/>
              <a:t>	f</a:t>
            </a:r>
            <a:r>
              <a:rPr lang="en-US" sz="400" i="1" dirty="0"/>
              <a:t>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</a:p>
          <a:p>
            <a:pPr marL="0" indent="0"/>
            <a:endParaRPr lang="en-US" sz="1200" dirty="0"/>
          </a:p>
          <a:p>
            <a:pPr marL="0" indent="0"/>
            <a:r>
              <a:rPr lang="en-US" dirty="0"/>
              <a:t>is continuous on the infinite interval            and the function</a:t>
            </a:r>
          </a:p>
          <a:p>
            <a:pPr marL="0" indent="0"/>
            <a:endParaRPr lang="en-US" sz="1200" dirty="0"/>
          </a:p>
          <a:p>
            <a:pPr marL="0" indent="0"/>
            <a:r>
              <a:rPr lang="en-US" i="1" dirty="0"/>
              <a:t>	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</a:t>
            </a:r>
          </a:p>
          <a:p>
            <a:pPr marL="0" indent="0"/>
            <a:endParaRPr lang="en-US" sz="1200" dirty="0"/>
          </a:p>
          <a:p>
            <a:pPr marL="0" indent="0"/>
            <a:r>
              <a:rPr lang="en-US" dirty="0"/>
              <a:t>is continuous on the infinite interval</a:t>
            </a:r>
          </a:p>
        </p:txBody>
      </p:sp>
      <p:pic>
        <p:nvPicPr>
          <p:cNvPr id="1126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855025"/>
            <a:ext cx="55721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4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14950" y="3533775"/>
            <a:ext cx="94138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4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00288" y="4150425"/>
            <a:ext cx="1160462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4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2575" y="4760025"/>
            <a:ext cx="11890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2700" dirty="0"/>
              <a:t>One-Sided Limits and Continuity on a Closed Interval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3200" dirty="0"/>
              <a:t>Example 4 – </a:t>
            </a:r>
            <a:r>
              <a:rPr lang="en-US" sz="3200" i="1" dirty="0"/>
              <a:t>Continuity on a Closed Interval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Discuss the continuity of </a:t>
            </a:r>
          </a:p>
          <a:p>
            <a:pPr marL="0" indent="0"/>
            <a:endParaRPr lang="en-US" sz="900" dirty="0"/>
          </a:p>
          <a:p>
            <a:pPr marL="0" indent="0"/>
            <a:r>
              <a:rPr lang="el-GR" dirty="0">
                <a:solidFill>
                  <a:srgbClr val="D71921"/>
                </a:solidFill>
              </a:rPr>
              <a:t>Solution</a:t>
            </a:r>
            <a:r>
              <a:rPr lang="en-US" dirty="0">
                <a:solidFill>
                  <a:srgbClr val="D71921"/>
                </a:solidFill>
              </a:rPr>
              <a:t>:</a:t>
            </a:r>
          </a:p>
          <a:p>
            <a:pPr marL="0" indent="0"/>
            <a:r>
              <a:rPr lang="en-US" dirty="0"/>
              <a:t>The domain of </a:t>
            </a:r>
            <a:r>
              <a:rPr lang="en-US" i="1" dirty="0"/>
              <a:t>f</a:t>
            </a:r>
            <a:r>
              <a:rPr lang="en-US" dirty="0"/>
              <a:t> is the closed interval [–1, 1]. At all points in the open interval (–1, 1), the continuity of </a:t>
            </a:r>
            <a:r>
              <a:rPr lang="en-US" i="1" dirty="0"/>
              <a:t>f</a:t>
            </a:r>
            <a:r>
              <a:rPr lang="en-US" dirty="0"/>
              <a:t> follows from Theorems 2.4 and 2.5.</a:t>
            </a:r>
            <a:endParaRPr lang="en-US" dirty="0">
              <a:solidFill>
                <a:srgbClr val="0073AE"/>
              </a:solidFill>
            </a:endParaRPr>
          </a:p>
        </p:txBody>
      </p:sp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11600" y="1447800"/>
            <a:ext cx="21844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7"/>
          <p:cNvGrpSpPr/>
          <p:nvPr/>
        </p:nvGrpSpPr>
        <p:grpSpPr>
          <a:xfrm>
            <a:off x="1981200" y="3735456"/>
            <a:ext cx="5219700" cy="1408044"/>
            <a:chOff x="1981200" y="3697356"/>
            <a:chExt cx="5219700" cy="1408044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b="22455"/>
            <a:stretch>
              <a:fillRect/>
            </a:stretch>
          </p:blipFill>
          <p:spPr bwMode="auto">
            <a:xfrm>
              <a:off x="1981200" y="3697356"/>
              <a:ext cx="5219700" cy="125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t="86957"/>
            <a:stretch>
              <a:fillRect/>
            </a:stretch>
          </p:blipFill>
          <p:spPr bwMode="auto">
            <a:xfrm>
              <a:off x="1981200" y="4894194"/>
              <a:ext cx="5219700" cy="211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oup 9"/>
          <p:cNvGrpSpPr/>
          <p:nvPr/>
        </p:nvGrpSpPr>
        <p:grpSpPr>
          <a:xfrm>
            <a:off x="1981200" y="5143500"/>
            <a:ext cx="5229225" cy="1409700"/>
            <a:chOff x="1981200" y="5295900"/>
            <a:chExt cx="5229225" cy="1409700"/>
          </a:xfrm>
        </p:grpSpPr>
        <p:pic>
          <p:nvPicPr>
            <p:cNvPr id="1229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 b="19512"/>
            <a:stretch>
              <a:fillRect/>
            </a:stretch>
          </p:blipFill>
          <p:spPr bwMode="auto">
            <a:xfrm>
              <a:off x="1981200" y="5295900"/>
              <a:ext cx="5229225" cy="1257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 t="90244"/>
            <a:stretch>
              <a:fillRect/>
            </a:stretch>
          </p:blipFill>
          <p:spPr bwMode="auto">
            <a:xfrm>
              <a:off x="1981200" y="6553200"/>
              <a:ext cx="52292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Example 4 – </a:t>
            </a:r>
            <a:r>
              <a:rPr lang="en-US" i="1" dirty="0"/>
              <a:t>Solution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Moreover, because</a:t>
            </a:r>
          </a:p>
          <a:p>
            <a:pPr marL="0" indent="0"/>
            <a:endParaRPr lang="en-US" dirty="0">
              <a:solidFill>
                <a:srgbClr val="0073AE"/>
              </a:solidFill>
            </a:endParaRPr>
          </a:p>
          <a:p>
            <a:pPr marL="0" indent="0"/>
            <a:endParaRPr lang="en-US" sz="2800" dirty="0"/>
          </a:p>
          <a:p>
            <a:pPr marL="0" indent="0"/>
            <a:r>
              <a:rPr lang="en-US" dirty="0"/>
              <a:t>and</a:t>
            </a:r>
          </a:p>
          <a:p>
            <a:pPr marL="0" indent="0"/>
            <a:endParaRPr lang="en-US" dirty="0">
              <a:solidFill>
                <a:srgbClr val="0073AE"/>
              </a:solidFill>
            </a:endParaRPr>
          </a:p>
          <a:p>
            <a:pPr marL="0" indent="0"/>
            <a:endParaRPr lang="en-US" dirty="0">
              <a:solidFill>
                <a:srgbClr val="0073AE"/>
              </a:solidFill>
            </a:endParaRPr>
          </a:p>
          <a:p>
            <a:pPr marL="0" indent="0"/>
            <a:endParaRPr lang="en-US" sz="1800" dirty="0">
              <a:solidFill>
                <a:srgbClr val="0073AE"/>
              </a:solidFill>
            </a:endParaRPr>
          </a:p>
          <a:p>
            <a:pPr marL="0" indent="0"/>
            <a:r>
              <a:rPr lang="en-US" dirty="0"/>
              <a:t>you can conclude that </a:t>
            </a:r>
            <a:r>
              <a:rPr lang="en-US" i="1" dirty="0"/>
              <a:t>f</a:t>
            </a:r>
            <a:r>
              <a:rPr lang="en-US" dirty="0"/>
              <a:t> is continuous </a:t>
            </a:r>
            <a:br>
              <a:rPr lang="en-US" dirty="0"/>
            </a:br>
            <a:r>
              <a:rPr lang="en-US" dirty="0"/>
              <a:t>on the closed interval [–1, 1], as </a:t>
            </a:r>
            <a:br>
              <a:rPr lang="en-US" dirty="0"/>
            </a:br>
            <a:r>
              <a:rPr lang="en-US" dirty="0"/>
              <a:t>shown in Figure 2.32.</a:t>
            </a: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8032750" y="77628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cont’d</a:t>
            </a:r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5410200" y="2085975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ED008C"/>
                </a:solidFill>
              </a:rPr>
              <a:t>Continuous from the right</a:t>
            </a:r>
          </a:p>
        </p:txBody>
      </p:sp>
      <p:pic>
        <p:nvPicPr>
          <p:cNvPr id="11572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1725" y="2019300"/>
            <a:ext cx="266065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5724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3013" y="2014538"/>
            <a:ext cx="1179512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5725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82700" y="3276600"/>
            <a:ext cx="24225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5726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59200" y="3251200"/>
            <a:ext cx="92392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5727" name="Text Box 15"/>
          <p:cNvSpPr txBox="1">
            <a:spLocks noChangeArrowheads="1"/>
          </p:cNvSpPr>
          <p:nvPr/>
        </p:nvSpPr>
        <p:spPr bwMode="auto">
          <a:xfrm>
            <a:off x="5397500" y="3395663"/>
            <a:ext cx="2667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ED008C"/>
                </a:solidFill>
              </a:rPr>
              <a:t>Continuous from the left</a:t>
            </a:r>
          </a:p>
        </p:txBody>
      </p:sp>
      <p:sp>
        <p:nvSpPr>
          <p:cNvPr id="115728" name="Text Box 16"/>
          <p:cNvSpPr txBox="1">
            <a:spLocks noChangeArrowheads="1"/>
          </p:cNvSpPr>
          <p:nvPr/>
        </p:nvSpPr>
        <p:spPr bwMode="auto">
          <a:xfrm>
            <a:off x="5867400" y="596900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i="1"/>
              <a:t>f</a:t>
            </a:r>
            <a:r>
              <a:rPr lang="en-US" sz="1400"/>
              <a:t> is continuous on [–1, 1].</a:t>
            </a:r>
          </a:p>
        </p:txBody>
      </p:sp>
      <p:sp>
        <p:nvSpPr>
          <p:cNvPr id="115729" name="Text Box 17"/>
          <p:cNvSpPr txBox="1">
            <a:spLocks noChangeArrowheads="1"/>
          </p:cNvSpPr>
          <p:nvPr/>
        </p:nvSpPr>
        <p:spPr bwMode="auto">
          <a:xfrm>
            <a:off x="6205538" y="6232525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Figure 2.32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29300" y="4240530"/>
            <a:ext cx="2400300" cy="170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57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57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57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8" grpId="0"/>
      <p:bldP spid="1157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idx="1"/>
          </p:nvPr>
        </p:nvSpPr>
        <p:spPr>
          <a:xfrm>
            <a:off x="1143000" y="2998788"/>
            <a:ext cx="7239000" cy="855662"/>
          </a:xfrm>
        </p:spPr>
        <p:txBody>
          <a:bodyPr/>
          <a:lstStyle/>
          <a:p>
            <a:pPr marL="350838" indent="-350838" algn="ctr" eaLnBrk="0" hangingPunct="0">
              <a:lnSpc>
                <a:spcPct val="80000"/>
              </a:lnSpc>
              <a:spcBef>
                <a:spcPct val="50000"/>
              </a:spcBef>
              <a:buClr>
                <a:srgbClr val="009BAE"/>
              </a:buClr>
              <a:buFont typeface="Wingdings" pitchFamily="2" charset="2"/>
              <a:buNone/>
            </a:pPr>
            <a:r>
              <a:rPr lang="en-US" sz="4000" dirty="0"/>
              <a:t>Properties of Continuity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Properties of Continuity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You have studied several properties of limits. Each of those properties yields a corresponding property pertaining to the continuity of a function. For instance, Theorem 2.11 follows directly from Theorem 2.2.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3124200"/>
            <a:ext cx="585787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The following types of functions are continuous at every point in their domains.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dirty="0"/>
              <a:t>1. </a:t>
            </a:r>
            <a:r>
              <a:rPr lang="en-US" dirty="0"/>
              <a:t>Polynomial:   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 err="1"/>
              <a:t>a</a:t>
            </a:r>
            <a:r>
              <a:rPr lang="en-US" i="1" baseline="-25000" dirty="0" err="1"/>
              <a:t>n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i="1" dirty="0"/>
              <a:t> </a:t>
            </a:r>
            <a:r>
              <a:rPr lang="en-US" dirty="0"/>
              <a:t>+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sz="1200" i="1" baseline="-25000" dirty="0"/>
              <a:t> </a:t>
            </a:r>
            <a:r>
              <a:rPr lang="en-US" baseline="-25000" dirty="0"/>
              <a:t>–</a:t>
            </a:r>
            <a:r>
              <a:rPr lang="en-US" sz="1200" baseline="-25000" dirty="0"/>
              <a:t> </a:t>
            </a:r>
            <a:r>
              <a:rPr lang="en-US" baseline="-25000" dirty="0"/>
              <a:t>1</a:t>
            </a:r>
            <a:r>
              <a:rPr lang="en-US" i="1" dirty="0"/>
              <a:t>x</a:t>
            </a:r>
            <a:r>
              <a:rPr lang="en-US" i="1" baseline="30000" dirty="0"/>
              <a:t>n</a:t>
            </a:r>
            <a:r>
              <a:rPr lang="en-US" sz="1200" i="1" baseline="30000" dirty="0"/>
              <a:t> </a:t>
            </a:r>
            <a:r>
              <a:rPr lang="en-US" baseline="30000" dirty="0"/>
              <a:t>–</a:t>
            </a:r>
            <a:r>
              <a:rPr lang="en-US" sz="1200" i="1" baseline="30000" dirty="0"/>
              <a:t> </a:t>
            </a:r>
            <a:r>
              <a:rPr lang="en-US" baseline="30000" dirty="0"/>
              <a:t>1</a:t>
            </a:r>
            <a:r>
              <a:rPr lang="en-US" dirty="0"/>
              <a:t> + </a:t>
            </a:r>
            <a:r>
              <a:rPr lang="en-US" baseline="30000" dirty="0"/>
              <a:t>. . .</a:t>
            </a:r>
            <a:r>
              <a:rPr lang="en-US" dirty="0"/>
              <a:t> +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i="1" dirty="0"/>
              <a:t>x </a:t>
            </a:r>
            <a:r>
              <a:rPr lang="en-US" dirty="0"/>
              <a:t>+ 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0" y="1600200"/>
            <a:ext cx="62674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Properties of Continuity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b="1" dirty="0"/>
              <a:t>2. </a:t>
            </a:r>
            <a:r>
              <a:rPr lang="en-US" dirty="0"/>
              <a:t>Rational: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dirty="0"/>
              <a:t>3. </a:t>
            </a:r>
            <a:r>
              <a:rPr lang="en-US" dirty="0"/>
              <a:t>Radical: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dirty="0"/>
              <a:t>4. </a:t>
            </a:r>
            <a:r>
              <a:rPr lang="en-US" dirty="0"/>
              <a:t>Trigonometric:   </a:t>
            </a:r>
            <a:r>
              <a:rPr lang="en-US" dirty="0" smtClean="0"/>
              <a:t>sin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dirty="0" err="1"/>
              <a:t>cos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, tan </a:t>
            </a:r>
            <a:r>
              <a:rPr lang="en-US" i="1" dirty="0"/>
              <a:t>x</a:t>
            </a:r>
            <a:r>
              <a:rPr lang="en-US" dirty="0"/>
              <a:t>, cot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dirty="0" smtClean="0"/>
              <a:t>sec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dirty="0" err="1"/>
              <a:t>csc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, 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dirty="0"/>
              <a:t>5. </a:t>
            </a:r>
            <a:r>
              <a:rPr lang="en-US" dirty="0"/>
              <a:t>Exponential and logarithmic: </a:t>
            </a:r>
            <a:r>
              <a:rPr lang="en-US" i="1" dirty="0" smtClean="0"/>
              <a:t>f</a:t>
            </a:r>
            <a:r>
              <a:rPr lang="en-US" sz="400" i="1" dirty="0" smtClean="0"/>
              <a:t>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a</a:t>
            </a:r>
            <a:r>
              <a:rPr lang="en-US" i="1" baseline="30000" dirty="0"/>
              <a:t>x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sz="400" i="1" dirty="0"/>
              <a:t>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e</a:t>
            </a:r>
            <a:r>
              <a:rPr lang="en-US" i="1" baseline="30000" dirty="0"/>
              <a:t>x</a:t>
            </a:r>
            <a:r>
              <a:rPr lang="en-US" dirty="0"/>
              <a:t>, </a:t>
            </a:r>
            <a:r>
              <a:rPr lang="en-US" i="1" dirty="0" smtClean="0"/>
              <a:t>f</a:t>
            </a:r>
            <a:r>
              <a:rPr lang="en-US" sz="400" i="1" dirty="0" smtClean="0"/>
              <a:t>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dirty="0" err="1"/>
              <a:t>ln</a:t>
            </a:r>
            <a:r>
              <a:rPr lang="en-US" dirty="0"/>
              <a:t> </a:t>
            </a:r>
            <a:r>
              <a:rPr lang="en-US" i="1" dirty="0"/>
              <a:t>x</a:t>
            </a:r>
            <a:endParaRPr lang="en-US" dirty="0"/>
          </a:p>
        </p:txBody>
      </p:sp>
      <p:pic>
        <p:nvPicPr>
          <p:cNvPr id="1208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7525" y="1316037"/>
            <a:ext cx="2962275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083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11488" y="2262188"/>
            <a:ext cx="152717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Properties of Continuity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455612" y="349249"/>
            <a:ext cx="8311896" cy="70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US" sz="4000" dirty="0">
                <a:solidFill>
                  <a:srgbClr val="FFFFFF"/>
                </a:solidFill>
              </a:rPr>
              <a:t>Objectives</a:t>
            </a:r>
          </a:p>
        </p:txBody>
      </p:sp>
      <p:sp>
        <p:nvSpPr>
          <p:cNvPr id="6147" name="Rectangle 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E72D36"/>
              </a:buClr>
              <a:buSzPct val="90000"/>
              <a:buFont typeface="Webdings" pitchFamily="18" charset="2"/>
              <a:buChar char=""/>
            </a:pPr>
            <a:r>
              <a:rPr lang="en-IN" sz="2800" dirty="0" smtClean="0"/>
              <a:t>Determine continuity at a point and continuity on an open interval.</a:t>
            </a:r>
            <a:endParaRPr lang="en-US" sz="2800" dirty="0" smtClean="0"/>
          </a:p>
          <a:p>
            <a:pPr marL="457200" indent="-457200" eaLnBrk="1" hangingPunct="1">
              <a:buClr>
                <a:srgbClr val="E72D36"/>
              </a:buClr>
              <a:buSzPct val="90000"/>
              <a:buFont typeface="Webdings" pitchFamily="18" charset="2"/>
              <a:buChar char=""/>
            </a:pPr>
            <a:endParaRPr lang="en-US" sz="2800" dirty="0" smtClean="0"/>
          </a:p>
          <a:p>
            <a:pPr marL="457200" indent="-457200">
              <a:buClr>
                <a:srgbClr val="E72D36"/>
              </a:buClr>
              <a:buSzPct val="90000"/>
              <a:buFont typeface="Webdings" pitchFamily="18" charset="2"/>
              <a:buChar char=""/>
            </a:pPr>
            <a:r>
              <a:rPr lang="en-IN" sz="2800" dirty="0" smtClean="0"/>
              <a:t>Determine one-sided limits and continuity on a closed interval.</a:t>
            </a:r>
            <a:endParaRPr lang="en-US" sz="2800" dirty="0" smtClean="0"/>
          </a:p>
          <a:p>
            <a:pPr marL="457200" indent="-457200" eaLnBrk="1" hangingPunct="1">
              <a:buClr>
                <a:srgbClr val="E72D36"/>
              </a:buClr>
              <a:buSzPct val="90000"/>
              <a:buFont typeface="Webdings" pitchFamily="18" charset="2"/>
              <a:buChar char=""/>
            </a:pPr>
            <a:endParaRPr lang="en-US" sz="2800" dirty="0" smtClean="0"/>
          </a:p>
          <a:p>
            <a:pPr marL="457200" indent="-457200">
              <a:buClr>
                <a:srgbClr val="E72D36"/>
              </a:buClr>
              <a:buSzPct val="90000"/>
              <a:buFont typeface="Webdings" pitchFamily="18" charset="2"/>
              <a:buChar char=""/>
            </a:pPr>
            <a:r>
              <a:rPr lang="en-US" sz="2800" dirty="0" smtClean="0"/>
              <a:t>Use properties of continuity.</a:t>
            </a:r>
          </a:p>
          <a:p>
            <a:pPr marL="457200" indent="-457200" eaLnBrk="1" hangingPunct="1">
              <a:buClr>
                <a:srgbClr val="E72D36"/>
              </a:buClr>
              <a:buSzPct val="90000"/>
              <a:buFont typeface="Webdings" pitchFamily="18" charset="2"/>
              <a:buChar char=""/>
            </a:pPr>
            <a:endParaRPr lang="en-US" sz="2800" dirty="0" smtClean="0"/>
          </a:p>
          <a:p>
            <a:pPr marL="457200" indent="-457200">
              <a:buClr>
                <a:srgbClr val="E72D36"/>
              </a:buClr>
              <a:buSzPct val="90000"/>
              <a:buFont typeface="Webdings" pitchFamily="18" charset="2"/>
              <a:buChar char=""/>
            </a:pPr>
            <a:r>
              <a:rPr lang="en-IN" sz="2800" dirty="0" smtClean="0"/>
              <a:t>Understand and use the Intermediate Value Theorem.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By combining Theorem 2.11 with this list, you can conclude that a wide variety of elementary functions are continuous at every point in their domains.</a:t>
            </a:r>
          </a:p>
          <a:p>
            <a:endParaRPr lang="en-US" sz="1800" dirty="0"/>
          </a:p>
          <a:p>
            <a:pPr marL="0" indent="0"/>
            <a:r>
              <a:rPr lang="en-US" dirty="0"/>
              <a:t>The next theorem, which is a consequence of Theorem 2.5, allows you to determine the continuity of </a:t>
            </a:r>
            <a:r>
              <a:rPr lang="en-US" i="1" dirty="0"/>
              <a:t>composite </a:t>
            </a:r>
            <a:r>
              <a:rPr lang="en-US" dirty="0"/>
              <a:t>functions such as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128052"/>
            <a:ext cx="5726430" cy="56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4829175"/>
            <a:ext cx="62484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Properties of Continuity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" y="1645920"/>
            <a:ext cx="8336280" cy="132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Properties of Continuity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Example 7 – </a:t>
            </a:r>
            <a:r>
              <a:rPr lang="en-US" i="1" dirty="0"/>
              <a:t>Testing for Continuity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Describe the interval(s) on which each function is continuous.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dirty="0"/>
              <a:t>a. </a:t>
            </a:r>
            <a:r>
              <a:rPr lang="en-US" i="1" dirty="0"/>
              <a:t>f</a:t>
            </a:r>
            <a:r>
              <a:rPr lang="en-US" sz="400" i="1" dirty="0"/>
              <a:t>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tan </a:t>
            </a:r>
            <a:r>
              <a:rPr lang="en-US" i="1" dirty="0"/>
              <a:t>x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dirty="0"/>
              <a:t>b.</a:t>
            </a:r>
          </a:p>
          <a:p>
            <a:pPr marL="0" indent="0"/>
            <a:endParaRPr lang="en-US" b="1" dirty="0"/>
          </a:p>
          <a:p>
            <a:pPr marL="0" indent="0"/>
            <a:endParaRPr lang="en-US" b="1" dirty="0"/>
          </a:p>
          <a:p>
            <a:pPr marL="0" indent="0"/>
            <a:r>
              <a:rPr lang="en-US" b="1" dirty="0"/>
              <a:t>c.</a:t>
            </a:r>
          </a:p>
        </p:txBody>
      </p:sp>
      <p:pic>
        <p:nvPicPr>
          <p:cNvPr id="1187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8513" y="3152775"/>
            <a:ext cx="290671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879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616450"/>
            <a:ext cx="30353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Example 7(a) – </a:t>
            </a:r>
            <a:r>
              <a:rPr lang="en-US" i="1" dirty="0"/>
              <a:t>Solution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The tangent function </a:t>
            </a:r>
            <a:r>
              <a:rPr lang="en-US" i="1" dirty="0"/>
              <a:t>f</a:t>
            </a:r>
            <a:r>
              <a:rPr lang="en-US" sz="400" i="1" dirty="0"/>
              <a:t>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tan </a:t>
            </a:r>
            <a:r>
              <a:rPr lang="en-US" i="1" dirty="0"/>
              <a:t>x </a:t>
            </a:r>
            <a:r>
              <a:rPr lang="en-US" dirty="0"/>
              <a:t>is undefined at</a:t>
            </a:r>
          </a:p>
          <a:p>
            <a:pPr marL="0" indent="0"/>
            <a:endParaRPr lang="en-US" dirty="0"/>
          </a:p>
          <a:p>
            <a:pPr marL="0" indent="0"/>
            <a:r>
              <a:rPr lang="en-US" i="1" dirty="0"/>
              <a:t>                                     n</a:t>
            </a:r>
            <a:r>
              <a:rPr lang="en-US" dirty="0"/>
              <a:t> is an integer.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At all other </a:t>
            </a:r>
            <a:r>
              <a:rPr lang="en-US" dirty="0" smtClean="0"/>
              <a:t>points, </a:t>
            </a:r>
            <a:r>
              <a:rPr lang="en-US" i="1" dirty="0" smtClean="0"/>
              <a:t>f</a:t>
            </a:r>
            <a:r>
              <a:rPr lang="en-US" dirty="0" smtClean="0"/>
              <a:t> </a:t>
            </a:r>
            <a:r>
              <a:rPr lang="en-US" dirty="0"/>
              <a:t>is continuous. </a:t>
            </a:r>
            <a:br>
              <a:rPr lang="en-US" dirty="0"/>
            </a:br>
            <a:r>
              <a:rPr lang="en-US" dirty="0"/>
              <a:t>So, </a:t>
            </a:r>
            <a:r>
              <a:rPr lang="en-US" i="1" dirty="0"/>
              <a:t>f</a:t>
            </a:r>
            <a:r>
              <a:rPr lang="en-US" sz="400" i="1" dirty="0"/>
              <a:t>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tan </a:t>
            </a:r>
            <a:r>
              <a:rPr lang="en-US" i="1" dirty="0"/>
              <a:t>x </a:t>
            </a:r>
            <a:r>
              <a:rPr lang="en-US" dirty="0"/>
              <a:t>is continuous on </a:t>
            </a:r>
            <a:br>
              <a:rPr lang="en-US" dirty="0"/>
            </a:br>
            <a:r>
              <a:rPr lang="en-US" dirty="0"/>
              <a:t>the open intervals</a:t>
            </a:r>
          </a:p>
          <a:p>
            <a:pPr marL="0" indent="0"/>
            <a:endParaRPr lang="en-US" dirty="0"/>
          </a:p>
          <a:p>
            <a:pPr marL="0" indent="0"/>
            <a:endParaRPr lang="en-US" b="1" dirty="0"/>
          </a:p>
          <a:p>
            <a:pPr marL="0" indent="0"/>
            <a:endParaRPr lang="en-US" sz="2800" b="1" dirty="0"/>
          </a:p>
          <a:p>
            <a:pPr marL="0" indent="0"/>
            <a:r>
              <a:rPr lang="en-US" dirty="0"/>
              <a:t>as shown in Figure 2.34(a).</a:t>
            </a:r>
          </a:p>
        </p:txBody>
      </p:sp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209800"/>
            <a:ext cx="18367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1963" y="4621213"/>
            <a:ext cx="5100637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6121400" y="5511800"/>
            <a:ext cx="2514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i="1"/>
              <a:t>f</a:t>
            </a:r>
            <a:r>
              <a:rPr lang="en-US" sz="1400" b="1"/>
              <a:t> </a:t>
            </a:r>
            <a:r>
              <a:rPr lang="en-US" sz="1400"/>
              <a:t>is continuous on each open </a:t>
            </a:r>
          </a:p>
          <a:p>
            <a:r>
              <a:rPr lang="en-US" sz="1400"/>
              <a:t>interval in its domain.</a:t>
            </a: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6286500" y="6034088"/>
            <a:ext cx="1905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Figure 2.34(a)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2133600"/>
            <a:ext cx="2940368" cy="3273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/>
      <p:bldP spid="1249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</a:t>
            </a:r>
            <a:r>
              <a:rPr lang="en-US" i="1" dirty="0"/>
              <a:t>y</a:t>
            </a:r>
            <a:r>
              <a:rPr lang="en-US" dirty="0"/>
              <a:t> = 1/</a:t>
            </a:r>
            <a:r>
              <a:rPr lang="en-US" i="1" dirty="0"/>
              <a:t>x</a:t>
            </a:r>
            <a:r>
              <a:rPr lang="en-US" dirty="0"/>
              <a:t> is continuous except at </a:t>
            </a:r>
            <a:r>
              <a:rPr lang="en-US" i="1" dirty="0"/>
              <a:t>x</a:t>
            </a:r>
            <a:r>
              <a:rPr lang="en-US" dirty="0"/>
              <a:t> = 0 and the sine function is continuous for all real values of </a:t>
            </a:r>
            <a:r>
              <a:rPr lang="en-US" i="1" dirty="0"/>
              <a:t>x</a:t>
            </a:r>
            <a:r>
              <a:rPr lang="en-US" dirty="0"/>
              <a:t>, it follows </a:t>
            </a:r>
            <a:r>
              <a:rPr lang="en-IN" dirty="0" smtClean="0"/>
              <a:t>from Theorem 2.12 that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is </a:t>
            </a:r>
            <a:r>
              <a:rPr lang="en-US" dirty="0"/>
              <a:t>continuous at all real values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except </a:t>
            </a:r>
            <a:r>
              <a:rPr lang="en-US" i="1" dirty="0"/>
              <a:t>x</a:t>
            </a:r>
            <a:r>
              <a:rPr lang="en-US" dirty="0"/>
              <a:t> = 0. 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At </a:t>
            </a:r>
            <a:r>
              <a:rPr lang="en-US" i="1" dirty="0"/>
              <a:t>x</a:t>
            </a:r>
            <a:r>
              <a:rPr lang="en-US" dirty="0"/>
              <a:t> = 0, the limit of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does not </a:t>
            </a:r>
            <a:br>
              <a:rPr lang="en-US" dirty="0"/>
            </a:br>
            <a:r>
              <a:rPr lang="en-US" dirty="0"/>
              <a:t>exist. So, </a:t>
            </a:r>
            <a:r>
              <a:rPr lang="en-US" i="1" dirty="0"/>
              <a:t>g</a:t>
            </a:r>
            <a:r>
              <a:rPr lang="en-US" dirty="0"/>
              <a:t> is continuous on the </a:t>
            </a:r>
            <a:br>
              <a:rPr lang="en-US" dirty="0"/>
            </a:br>
            <a:r>
              <a:rPr lang="en-US" dirty="0"/>
              <a:t>intervals (       , 0) and (0,     ), </a:t>
            </a:r>
            <a:br>
              <a:rPr lang="en-US" dirty="0"/>
            </a:br>
            <a:r>
              <a:rPr lang="en-US" dirty="0"/>
              <a:t>as shown in Figure 2.34(b).</a:t>
            </a: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8032750" y="77628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cont’d</a:t>
            </a:r>
          </a:p>
        </p:txBody>
      </p:sp>
      <p:sp>
        <p:nvSpPr>
          <p:cNvPr id="123917" name="Text Box 13"/>
          <p:cNvSpPr txBox="1">
            <a:spLocks noChangeArrowheads="1"/>
          </p:cNvSpPr>
          <p:nvPr/>
        </p:nvSpPr>
        <p:spPr bwMode="auto">
          <a:xfrm>
            <a:off x="5334000" y="6000267"/>
            <a:ext cx="3276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 dirty="0"/>
              <a:t>g </a:t>
            </a:r>
            <a:r>
              <a:rPr lang="en-US" sz="1400" dirty="0"/>
              <a:t>is continuous on (       , 0) and (0,     ).</a:t>
            </a:r>
          </a:p>
        </p:txBody>
      </p:sp>
      <p:pic>
        <p:nvPicPr>
          <p:cNvPr id="123918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6738" y="6113463"/>
            <a:ext cx="20161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3919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2775" y="6118225"/>
            <a:ext cx="347663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3920" name="Text Box 16"/>
          <p:cNvSpPr txBox="1">
            <a:spLocks noChangeArrowheads="1"/>
          </p:cNvSpPr>
          <p:nvPr/>
        </p:nvSpPr>
        <p:spPr bwMode="auto">
          <a:xfrm>
            <a:off x="5753100" y="6305067"/>
            <a:ext cx="2438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/>
              <a:t>Figure 2.34(b)</a:t>
            </a:r>
          </a:p>
        </p:txBody>
      </p:sp>
      <p:pic>
        <p:nvPicPr>
          <p:cNvPr id="12391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2563" y="5562600"/>
            <a:ext cx="3381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391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2300" y="5580063"/>
            <a:ext cx="566738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3352800"/>
            <a:ext cx="2362962" cy="2618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49040" y="2727960"/>
            <a:ext cx="1097280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7(b) </a:t>
            </a:r>
            <a:r>
              <a:rPr lang="en-US" dirty="0"/>
              <a:t>– </a:t>
            </a:r>
            <a:r>
              <a:rPr lang="en-US" i="1" dirty="0"/>
              <a:t>Solution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7" grpId="0"/>
      <p:bldP spid="1239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This function is similar to the function in part (b) except that the oscillations are damped by the factor </a:t>
            </a:r>
            <a:r>
              <a:rPr lang="en-US" i="1" dirty="0"/>
              <a:t>x</a:t>
            </a:r>
            <a:r>
              <a:rPr lang="en-US" dirty="0"/>
              <a:t>. Using the Squeeze Theorem, you obtain</a:t>
            </a:r>
          </a:p>
          <a:p>
            <a:pPr marL="0" indent="0"/>
            <a:endParaRPr lang="en-US" dirty="0"/>
          </a:p>
          <a:p>
            <a:pPr marL="0" indent="0"/>
            <a:endParaRPr lang="en-US" sz="2800" dirty="0"/>
          </a:p>
          <a:p>
            <a:pPr marL="0" indent="0"/>
            <a:r>
              <a:rPr lang="en-US" dirty="0"/>
              <a:t>and you can conclude that</a:t>
            </a:r>
          </a:p>
          <a:p>
            <a:pPr marL="0" indent="0"/>
            <a:endParaRPr lang="en-US" dirty="0"/>
          </a:p>
          <a:p>
            <a:pPr marL="0" indent="0"/>
            <a:endParaRPr lang="en-US" sz="2000" dirty="0"/>
          </a:p>
          <a:p>
            <a:pPr marL="0" indent="0"/>
            <a:endParaRPr lang="en-US" sz="1000" dirty="0"/>
          </a:p>
          <a:p>
            <a:pPr marL="0" indent="0"/>
            <a:r>
              <a:rPr lang="en-US" dirty="0"/>
              <a:t>So, </a:t>
            </a:r>
            <a:r>
              <a:rPr lang="en-US" i="1" dirty="0"/>
              <a:t>h</a:t>
            </a:r>
            <a:r>
              <a:rPr lang="en-US" dirty="0"/>
              <a:t> is continuous on the entire </a:t>
            </a:r>
          </a:p>
          <a:p>
            <a:pPr marL="0" indent="0"/>
            <a:r>
              <a:rPr lang="en-US" dirty="0"/>
              <a:t>real line, as shown in Figure 2.34(c).</a:t>
            </a: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8032750" y="77628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cont’d</a:t>
            </a:r>
          </a:p>
        </p:txBody>
      </p:sp>
      <p:pic>
        <p:nvPicPr>
          <p:cNvPr id="125964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213" y="2619375"/>
            <a:ext cx="3913187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5965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7475" y="4191000"/>
            <a:ext cx="180022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5410200" y="5864224"/>
            <a:ext cx="3886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 dirty="0"/>
              <a:t>h </a:t>
            </a:r>
            <a:r>
              <a:rPr lang="en-US" sz="1400" dirty="0"/>
              <a:t>is continuous on the entire </a:t>
            </a:r>
            <a:r>
              <a:rPr lang="en-US" sz="1400" dirty="0" smtClean="0"/>
              <a:t>real number </a:t>
            </a:r>
            <a:r>
              <a:rPr lang="en-US" sz="1400" dirty="0"/>
              <a:t>line.</a:t>
            </a:r>
          </a:p>
        </p:txBody>
      </p:sp>
      <p:sp>
        <p:nvSpPr>
          <p:cNvPr id="125968" name="Text Box 16"/>
          <p:cNvSpPr txBox="1">
            <a:spLocks noChangeArrowheads="1"/>
          </p:cNvSpPr>
          <p:nvPr/>
        </p:nvSpPr>
        <p:spPr bwMode="auto">
          <a:xfrm>
            <a:off x="6276975" y="6202363"/>
            <a:ext cx="1905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Figure 2.34(c)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2971800"/>
            <a:ext cx="2551748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7(c) </a:t>
            </a:r>
            <a:r>
              <a:rPr lang="en-US" dirty="0"/>
              <a:t>– </a:t>
            </a:r>
            <a:r>
              <a:rPr lang="en-US" i="1" dirty="0"/>
              <a:t>Solution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9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59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59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59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259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59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59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259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59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7" grpId="0"/>
      <p:bldP spid="12596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idx="1"/>
          </p:nvPr>
        </p:nvSpPr>
        <p:spPr>
          <a:xfrm>
            <a:off x="1143000" y="2998788"/>
            <a:ext cx="7239000" cy="855662"/>
          </a:xfrm>
        </p:spPr>
        <p:txBody>
          <a:bodyPr/>
          <a:lstStyle/>
          <a:p>
            <a:pPr marL="350838" indent="-350838" algn="ctr" eaLnBrk="0" hangingPunct="0">
              <a:lnSpc>
                <a:spcPct val="80000"/>
              </a:lnSpc>
              <a:spcBef>
                <a:spcPct val="50000"/>
              </a:spcBef>
              <a:buClr>
                <a:srgbClr val="009BAE"/>
              </a:buClr>
              <a:buFont typeface="Wingdings" pitchFamily="2" charset="2"/>
              <a:buNone/>
            </a:pPr>
            <a:r>
              <a:rPr lang="en-US" sz="4000" dirty="0"/>
              <a:t>The Intermediate Value Theorem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The Intermediate Value Theorem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Theorem 2.13 is an important theorem concerning the behavior of functions that are continuous on a closed interval.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5830" y="2916079"/>
            <a:ext cx="7227570" cy="150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 an example of the application of the Intermediate Value Theorem, consider a person’s height. A girl is 5 feet tall on her thirteenth birthday and 5 feet 7 inches tall on her fourteenth birthday.</a:t>
            </a:r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Then, for any height </a:t>
            </a:r>
            <a:r>
              <a:rPr lang="en-US" i="1" dirty="0"/>
              <a:t>h</a:t>
            </a:r>
            <a:r>
              <a:rPr lang="en-US" dirty="0"/>
              <a:t> between 5 feet and 5 feet 7 inches, there must have been a time </a:t>
            </a:r>
            <a:r>
              <a:rPr lang="en-US" i="1" dirty="0"/>
              <a:t>t</a:t>
            </a:r>
            <a:r>
              <a:rPr lang="en-US" dirty="0"/>
              <a:t> when her height was exactly </a:t>
            </a:r>
            <a:r>
              <a:rPr lang="en-US" i="1" dirty="0"/>
              <a:t>h</a:t>
            </a:r>
            <a:r>
              <a:rPr lang="en-US" dirty="0"/>
              <a:t>. </a:t>
            </a:r>
          </a:p>
          <a:p>
            <a:pPr marL="0" indent="0"/>
            <a:endParaRPr lang="en-US" dirty="0"/>
          </a:p>
          <a:p>
            <a:r>
              <a:rPr lang="en-IN" dirty="0" smtClean="0"/>
              <a:t>This seems reasonable because human growth is continuous and a person’s height does not abruptly change from one value to another.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The Intermediate Value Theorem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The Intermediate Value Theorem guarantees the existence of </a:t>
            </a:r>
            <a:r>
              <a:rPr lang="en-US" i="1" dirty="0"/>
              <a:t>at least one </a:t>
            </a:r>
            <a:r>
              <a:rPr lang="en-US" dirty="0"/>
              <a:t>number </a:t>
            </a:r>
            <a:r>
              <a:rPr lang="en-US" i="1" dirty="0"/>
              <a:t>c</a:t>
            </a:r>
            <a:r>
              <a:rPr lang="en-US" dirty="0"/>
              <a:t> in the closed interval [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]. </a:t>
            </a:r>
          </a:p>
          <a:p>
            <a:pPr marL="0" indent="0"/>
            <a:endParaRPr lang="en-US" sz="1400" dirty="0"/>
          </a:p>
          <a:p>
            <a:pPr marL="0" indent="0"/>
            <a:r>
              <a:rPr lang="en-US" dirty="0"/>
              <a:t>There may, of course, be more than one number </a:t>
            </a:r>
            <a:r>
              <a:rPr lang="en-US" i="1" dirty="0"/>
              <a:t>c</a:t>
            </a:r>
            <a:r>
              <a:rPr lang="en-US" dirty="0"/>
              <a:t> such that </a:t>
            </a:r>
            <a:r>
              <a:rPr lang="en-US" i="1" dirty="0"/>
              <a:t>f</a:t>
            </a:r>
            <a:r>
              <a:rPr lang="en-US" sz="400" dirty="0"/>
              <a:t> 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 = </a:t>
            </a:r>
            <a:r>
              <a:rPr lang="en-US" i="1" dirty="0"/>
              <a:t>k</a:t>
            </a:r>
            <a:r>
              <a:rPr lang="en-US" dirty="0"/>
              <a:t>, as shown in Figure 2.35.</a:t>
            </a: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2514600" y="5816600"/>
            <a:ext cx="3352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i="1"/>
              <a:t>f</a:t>
            </a:r>
            <a:r>
              <a:rPr lang="en-US" sz="1400"/>
              <a:t> is continuous on [</a:t>
            </a:r>
            <a:r>
              <a:rPr lang="en-US" sz="1400" i="1"/>
              <a:t>a</a:t>
            </a:r>
            <a:r>
              <a:rPr lang="en-US" sz="1400"/>
              <a:t>, </a:t>
            </a:r>
            <a:r>
              <a:rPr lang="en-US" sz="1400" i="1"/>
              <a:t>b</a:t>
            </a:r>
            <a:r>
              <a:rPr lang="en-US" sz="1400"/>
              <a:t>]. </a:t>
            </a:r>
          </a:p>
          <a:p>
            <a:r>
              <a:rPr lang="en-US" sz="1400"/>
              <a:t>[There exist three </a:t>
            </a:r>
            <a:r>
              <a:rPr lang="en-US" sz="1400" i="1"/>
              <a:t>c</a:t>
            </a:r>
            <a:r>
              <a:rPr lang="en-US" sz="1400"/>
              <a:t>’s such that </a:t>
            </a:r>
            <a:r>
              <a:rPr lang="en-US" sz="1400" i="1"/>
              <a:t>f</a:t>
            </a:r>
            <a:r>
              <a:rPr lang="en-US" sz="400"/>
              <a:t> </a:t>
            </a:r>
            <a:r>
              <a:rPr lang="en-US" sz="1400"/>
              <a:t>(</a:t>
            </a:r>
            <a:r>
              <a:rPr lang="en-US" sz="1400" i="1"/>
              <a:t>c</a:t>
            </a:r>
            <a:r>
              <a:rPr lang="en-US" sz="1400"/>
              <a:t>) = </a:t>
            </a:r>
            <a:r>
              <a:rPr lang="en-US" sz="1400" i="1"/>
              <a:t>k</a:t>
            </a:r>
            <a:r>
              <a:rPr lang="en-US" sz="1400"/>
              <a:t>.]</a:t>
            </a: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3657600" y="6350000"/>
            <a:ext cx="1054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Figure 2.35</a:t>
            </a:r>
          </a:p>
        </p:txBody>
      </p:sp>
      <p:pic>
        <p:nvPicPr>
          <p:cNvPr id="130055" name="Picture 7" descr="Picture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3390900"/>
            <a:ext cx="2562225" cy="2390775"/>
          </a:xfrm>
          <a:prstGeom prst="rect">
            <a:avLst/>
          </a:prstGeom>
          <a:noFill/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The Intermediate Value Theorem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1143000" y="2998788"/>
            <a:ext cx="7239000" cy="855662"/>
          </a:xfrm>
        </p:spPr>
        <p:txBody>
          <a:bodyPr/>
          <a:lstStyle/>
          <a:p>
            <a:pPr marL="350838" indent="-350838" algn="ctr" eaLnBrk="0" hangingPunct="0">
              <a:lnSpc>
                <a:spcPct val="80000"/>
              </a:lnSpc>
              <a:spcBef>
                <a:spcPct val="50000"/>
              </a:spcBef>
              <a:buClr>
                <a:srgbClr val="009BAE"/>
              </a:buClr>
              <a:buFont typeface="Wingdings" pitchFamily="2" charset="2"/>
              <a:buNone/>
            </a:pPr>
            <a:r>
              <a:rPr lang="en-US" sz="4000" dirty="0"/>
              <a:t>Continuity at a Point and on an Open Interval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is not continuous does not necessarily </a:t>
            </a:r>
            <a:r>
              <a:rPr lang="en-IN" dirty="0" smtClean="0"/>
              <a:t>exhibit</a:t>
            </a:r>
            <a:r>
              <a:rPr lang="en-US" dirty="0" smtClean="0"/>
              <a:t> </a:t>
            </a:r>
            <a:r>
              <a:rPr lang="en-US" dirty="0"/>
              <a:t>the intermediate value property. </a:t>
            </a:r>
          </a:p>
          <a:p>
            <a:pPr marL="0" indent="0"/>
            <a:endParaRPr lang="en-US" sz="1200" dirty="0"/>
          </a:p>
          <a:p>
            <a:pPr marL="0" indent="0"/>
            <a:r>
              <a:rPr lang="en-US" dirty="0"/>
              <a:t>For example, the graph of the function shown in Figure 2.36 jumps over the horizontal line given by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k</a:t>
            </a:r>
            <a:r>
              <a:rPr lang="en-US" dirty="0"/>
              <a:t>, and for this function there is no value of </a:t>
            </a:r>
            <a:r>
              <a:rPr lang="en-US" i="1" dirty="0"/>
              <a:t>c</a:t>
            </a:r>
            <a:r>
              <a:rPr lang="en-US" dirty="0"/>
              <a:t> in [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] such that                </a:t>
            </a:r>
            <a:r>
              <a:rPr lang="en-US" i="1" dirty="0"/>
              <a:t>f</a:t>
            </a:r>
            <a:r>
              <a:rPr lang="en-US" sz="400" dirty="0"/>
              <a:t> 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 = </a:t>
            </a:r>
            <a:r>
              <a:rPr lang="en-US" i="1" dirty="0"/>
              <a:t>k</a:t>
            </a:r>
            <a:r>
              <a:rPr lang="en-US" dirty="0"/>
              <a:t>.</a:t>
            </a: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2819400" y="5821363"/>
            <a:ext cx="3352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i="1"/>
              <a:t>f</a:t>
            </a:r>
            <a:r>
              <a:rPr lang="en-US" sz="1400"/>
              <a:t> is not continuous on [</a:t>
            </a:r>
            <a:r>
              <a:rPr lang="en-US" sz="1400" i="1"/>
              <a:t>a</a:t>
            </a:r>
            <a:r>
              <a:rPr lang="en-US" sz="1400"/>
              <a:t>, </a:t>
            </a:r>
            <a:r>
              <a:rPr lang="en-US" sz="1400" i="1"/>
              <a:t>b</a:t>
            </a:r>
            <a:r>
              <a:rPr lang="en-US" sz="1400"/>
              <a:t>]. </a:t>
            </a:r>
          </a:p>
          <a:p>
            <a:r>
              <a:rPr lang="en-US" sz="1400"/>
              <a:t>[There are no </a:t>
            </a:r>
            <a:r>
              <a:rPr lang="en-US" sz="1400" i="1"/>
              <a:t>c</a:t>
            </a:r>
            <a:r>
              <a:rPr lang="en-US" sz="1400"/>
              <a:t>’s such that </a:t>
            </a:r>
            <a:r>
              <a:rPr lang="en-US" sz="1400" i="1"/>
              <a:t>f</a:t>
            </a:r>
            <a:r>
              <a:rPr lang="en-US" sz="400"/>
              <a:t> </a:t>
            </a:r>
            <a:r>
              <a:rPr lang="en-US" sz="1400"/>
              <a:t>(</a:t>
            </a:r>
            <a:r>
              <a:rPr lang="en-US" sz="1400" i="1"/>
              <a:t>c</a:t>
            </a:r>
            <a:r>
              <a:rPr lang="en-US" sz="1400"/>
              <a:t>) = </a:t>
            </a:r>
            <a:r>
              <a:rPr lang="en-US" sz="1400" i="1"/>
              <a:t>k</a:t>
            </a:r>
            <a:r>
              <a:rPr lang="en-US" sz="1400"/>
              <a:t>.]</a:t>
            </a:r>
          </a:p>
        </p:txBody>
      </p:sp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3505200" y="6316663"/>
            <a:ext cx="14097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Figure 2.36</a:t>
            </a:r>
          </a:p>
        </p:txBody>
      </p:sp>
      <p:pic>
        <p:nvPicPr>
          <p:cNvPr id="131082" name="Picture 10" descr="Picture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8488" y="3797300"/>
            <a:ext cx="2157412" cy="1943100"/>
          </a:xfrm>
          <a:prstGeom prst="rect">
            <a:avLst/>
          </a:prstGeom>
          <a:noFill/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The Intermediate Value Theorem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The Intermediate Value Theorem often can be used to locate the zeros of a function that is continuous on a closed interval. 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Specifically, if </a:t>
            </a:r>
            <a:r>
              <a:rPr lang="en-US" i="1" dirty="0"/>
              <a:t>f</a:t>
            </a:r>
            <a:r>
              <a:rPr lang="en-US" dirty="0"/>
              <a:t> is continuous on [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] and </a:t>
            </a:r>
            <a:r>
              <a:rPr lang="en-US" i="1" dirty="0"/>
              <a:t>f</a:t>
            </a:r>
            <a:r>
              <a:rPr lang="en-US" sz="400" dirty="0"/>
              <a:t> 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and </a:t>
            </a:r>
            <a:r>
              <a:rPr lang="en-US" i="1" dirty="0"/>
              <a:t>f</a:t>
            </a:r>
            <a:r>
              <a:rPr lang="en-US" sz="400" dirty="0"/>
              <a:t> 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 differ in sign, </a:t>
            </a:r>
            <a:r>
              <a:rPr lang="en-US" dirty="0" smtClean="0"/>
              <a:t>then the </a:t>
            </a:r>
            <a:r>
              <a:rPr lang="en-US" dirty="0"/>
              <a:t>Intermediate Value Theorem guarantees the existence of at least one zero of </a:t>
            </a:r>
            <a:r>
              <a:rPr lang="en-US" i="1" dirty="0"/>
              <a:t>f</a:t>
            </a:r>
            <a:r>
              <a:rPr lang="en-US" dirty="0"/>
              <a:t> in the closed interval </a:t>
            </a:r>
            <a:r>
              <a:rPr lang="en-US" dirty="0" smtClean="0"/>
              <a:t>[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].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The Intermediate Value Theorem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2200" dirty="0"/>
              <a:t>Example 8 – </a:t>
            </a:r>
            <a:r>
              <a:rPr lang="en-US" sz="2200" i="1" dirty="0"/>
              <a:t>An Application of the Intermediate Value Theorem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Use the Intermediate Value Theorem to show that the polynomial function </a:t>
            </a:r>
            <a:endParaRPr lang="en-US" dirty="0" smtClean="0"/>
          </a:p>
          <a:p>
            <a:pPr marL="0" indent="0"/>
            <a:endParaRPr lang="en-US" sz="1400" dirty="0" smtClean="0"/>
          </a:p>
          <a:p>
            <a:pPr marL="0" indent="0"/>
            <a:r>
              <a:rPr lang="en-US" i="1" dirty="0" smtClean="0"/>
              <a:t>                             f</a:t>
            </a:r>
            <a:r>
              <a:rPr lang="en-US" sz="400" i="1" dirty="0" smtClean="0"/>
              <a:t>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baseline="30000" dirty="0"/>
              <a:t>3</a:t>
            </a:r>
            <a:r>
              <a:rPr lang="en-US" dirty="0"/>
              <a:t> + 2</a:t>
            </a:r>
            <a:r>
              <a:rPr lang="en-US" i="1" dirty="0"/>
              <a:t>x </a:t>
            </a:r>
            <a:r>
              <a:rPr lang="en-US" dirty="0"/>
              <a:t>– 1 </a:t>
            </a:r>
            <a:endParaRPr lang="en-US" dirty="0" smtClean="0"/>
          </a:p>
          <a:p>
            <a:pPr marL="0" indent="0"/>
            <a:endParaRPr lang="en-US" sz="1400" dirty="0" smtClean="0"/>
          </a:p>
          <a:p>
            <a:pPr marL="0" indent="0"/>
            <a:r>
              <a:rPr lang="en-US" dirty="0" smtClean="0"/>
              <a:t>has </a:t>
            </a:r>
            <a:r>
              <a:rPr lang="en-US" dirty="0"/>
              <a:t>a zero in the interval [0, 1].</a:t>
            </a:r>
          </a:p>
          <a:p>
            <a:pPr marL="0" indent="0"/>
            <a:endParaRPr lang="en-US" sz="5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Example 8 – </a:t>
            </a:r>
            <a:r>
              <a:rPr lang="en-US" i="1" dirty="0"/>
              <a:t>Solution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Note that </a:t>
            </a:r>
            <a:r>
              <a:rPr lang="en-US" i="1" dirty="0"/>
              <a:t>f</a:t>
            </a:r>
            <a:r>
              <a:rPr lang="en-US" dirty="0"/>
              <a:t> is continuous on the closed interval [0, 1]. Because</a:t>
            </a:r>
            <a:endParaRPr lang="en-US" sz="500" dirty="0"/>
          </a:p>
          <a:p>
            <a:pPr marL="0" indent="0"/>
            <a:endParaRPr lang="en-US" sz="800" i="1" dirty="0"/>
          </a:p>
          <a:p>
            <a:pPr marL="0" indent="0"/>
            <a:r>
              <a:rPr lang="en-US" i="1" dirty="0"/>
              <a:t>		f</a:t>
            </a:r>
            <a:r>
              <a:rPr lang="en-US" sz="400" i="1" dirty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ED008C"/>
                </a:solidFill>
              </a:rPr>
              <a:t>0</a:t>
            </a:r>
            <a:r>
              <a:rPr lang="en-US" dirty="0"/>
              <a:t>) = </a:t>
            </a:r>
            <a:r>
              <a:rPr lang="en-US" dirty="0">
                <a:solidFill>
                  <a:srgbClr val="ED008C"/>
                </a:solidFill>
              </a:rPr>
              <a:t>0</a:t>
            </a:r>
            <a:r>
              <a:rPr lang="en-US" baseline="30000" dirty="0"/>
              <a:t>3</a:t>
            </a:r>
            <a:r>
              <a:rPr lang="en-US" dirty="0"/>
              <a:t> + 2(</a:t>
            </a:r>
            <a:r>
              <a:rPr lang="en-US" dirty="0">
                <a:solidFill>
                  <a:srgbClr val="ED008C"/>
                </a:solidFill>
              </a:rPr>
              <a:t>0</a:t>
            </a:r>
            <a:r>
              <a:rPr lang="en-US" dirty="0"/>
              <a:t>) – 1 </a:t>
            </a:r>
          </a:p>
          <a:p>
            <a:pPr marL="0" indent="0"/>
            <a:endParaRPr lang="en-US" sz="1000" dirty="0"/>
          </a:p>
          <a:p>
            <a:pPr marL="0" indent="0"/>
            <a:r>
              <a:rPr lang="en-US" dirty="0"/>
              <a:t>		      </a:t>
            </a:r>
            <a:r>
              <a:rPr lang="en-US" sz="1400" dirty="0"/>
              <a:t> </a:t>
            </a:r>
            <a:r>
              <a:rPr lang="en-US" dirty="0"/>
              <a:t>= –1  </a:t>
            </a:r>
          </a:p>
          <a:p>
            <a:pPr marL="0" indent="0"/>
            <a:endParaRPr lang="en-US" sz="300" dirty="0"/>
          </a:p>
          <a:p>
            <a:pPr marL="0" indent="0"/>
            <a:r>
              <a:rPr lang="en-US" dirty="0"/>
              <a:t>and  </a:t>
            </a:r>
          </a:p>
          <a:p>
            <a:pPr marL="0" indent="0"/>
            <a:endParaRPr lang="en-US" sz="300" i="1" dirty="0"/>
          </a:p>
          <a:p>
            <a:pPr marL="0" indent="0"/>
            <a:r>
              <a:rPr lang="en-US" i="1" dirty="0"/>
              <a:t>		f</a:t>
            </a:r>
            <a:r>
              <a:rPr lang="en-US" sz="400" i="1" dirty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ED008C"/>
                </a:solidFill>
              </a:rPr>
              <a:t>1</a:t>
            </a:r>
            <a:r>
              <a:rPr lang="en-US" dirty="0"/>
              <a:t>) = </a:t>
            </a:r>
            <a:r>
              <a:rPr lang="en-US" dirty="0">
                <a:solidFill>
                  <a:srgbClr val="ED008C"/>
                </a:solidFill>
              </a:rPr>
              <a:t>1</a:t>
            </a:r>
            <a:r>
              <a:rPr lang="en-US" baseline="30000" dirty="0"/>
              <a:t>3</a:t>
            </a:r>
            <a:r>
              <a:rPr lang="en-US" dirty="0"/>
              <a:t> + 2(</a:t>
            </a:r>
            <a:r>
              <a:rPr lang="en-US" dirty="0">
                <a:solidFill>
                  <a:srgbClr val="ED008C"/>
                </a:solidFill>
              </a:rPr>
              <a:t>1</a:t>
            </a:r>
            <a:r>
              <a:rPr lang="en-US" dirty="0"/>
              <a:t>) – 1 </a:t>
            </a:r>
          </a:p>
          <a:p>
            <a:pPr marL="0" indent="0"/>
            <a:endParaRPr lang="en-US" sz="1000" dirty="0"/>
          </a:p>
          <a:p>
            <a:pPr marL="0" indent="0"/>
            <a:r>
              <a:rPr lang="en-US" dirty="0"/>
              <a:t>		      </a:t>
            </a:r>
            <a:r>
              <a:rPr lang="en-US" sz="1200" dirty="0"/>
              <a:t> </a:t>
            </a:r>
            <a:r>
              <a:rPr lang="en-US" dirty="0"/>
              <a:t>= 2 </a:t>
            </a:r>
          </a:p>
          <a:p>
            <a:pPr marL="0" indent="0"/>
            <a:endParaRPr lang="en-US" sz="1600" dirty="0"/>
          </a:p>
          <a:p>
            <a:pPr marL="0" indent="0"/>
            <a:r>
              <a:rPr lang="en-US" dirty="0"/>
              <a:t>it follows that </a:t>
            </a:r>
            <a:r>
              <a:rPr lang="en-US" i="1" dirty="0"/>
              <a:t>f</a:t>
            </a:r>
            <a:r>
              <a:rPr lang="en-US" sz="400" dirty="0"/>
              <a:t> </a:t>
            </a:r>
            <a:r>
              <a:rPr lang="en-US" dirty="0"/>
              <a:t>(0) &lt; 0 and </a:t>
            </a:r>
            <a:r>
              <a:rPr lang="en-US" i="1" dirty="0"/>
              <a:t>f</a:t>
            </a:r>
            <a:r>
              <a:rPr lang="en-US" sz="400" dirty="0"/>
              <a:t> </a:t>
            </a:r>
            <a:r>
              <a:rPr lang="en-US" dirty="0"/>
              <a:t>(1) &gt; 0.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8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8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28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8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8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28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You can therefore apply the Intermediate Value Theorem to conclude that there must be some </a:t>
            </a:r>
            <a:r>
              <a:rPr lang="en-US" i="1" dirty="0"/>
              <a:t>c</a:t>
            </a:r>
            <a:r>
              <a:rPr lang="en-US" dirty="0"/>
              <a:t> in [0, 1] such that</a:t>
            </a:r>
          </a:p>
          <a:p>
            <a:pPr marL="0" indent="0"/>
            <a:endParaRPr lang="en-US" sz="100" dirty="0"/>
          </a:p>
          <a:p>
            <a:pPr marL="0" indent="0"/>
            <a:r>
              <a:rPr lang="en-US" i="1" dirty="0"/>
              <a:t>	f</a:t>
            </a:r>
            <a:r>
              <a:rPr lang="en-US" sz="400" i="1" dirty="0"/>
              <a:t> 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 = 0</a:t>
            </a:r>
          </a:p>
          <a:p>
            <a:pPr marL="0" indent="0"/>
            <a:endParaRPr lang="en-US" sz="1400" dirty="0"/>
          </a:p>
          <a:p>
            <a:pPr marL="0" indent="0"/>
            <a:r>
              <a:rPr lang="en-US" dirty="0"/>
              <a:t>as shown in Figure 2.37.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8032750" y="77628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cont’d</a:t>
            </a: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3124200" y="2319338"/>
            <a:ext cx="419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ED008C"/>
                </a:solidFill>
              </a:rPr>
              <a:t>f</a:t>
            </a:r>
            <a:r>
              <a:rPr lang="en-US">
                <a:solidFill>
                  <a:srgbClr val="ED008C"/>
                </a:solidFill>
              </a:rPr>
              <a:t> has a zero in the closed interval [0, 1].</a:t>
            </a:r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4267200" y="6097587"/>
            <a:ext cx="411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 dirty="0"/>
              <a:t>f</a:t>
            </a:r>
            <a:r>
              <a:rPr lang="en-US" sz="1400" dirty="0"/>
              <a:t> is continuous on [0, 1] with </a:t>
            </a:r>
            <a:r>
              <a:rPr lang="en-US" sz="1400" i="1" dirty="0"/>
              <a:t>f</a:t>
            </a:r>
            <a:r>
              <a:rPr lang="en-US" sz="400" dirty="0"/>
              <a:t> </a:t>
            </a:r>
            <a:r>
              <a:rPr lang="en-US" sz="1400" dirty="0"/>
              <a:t>(0) &lt; 0 and  </a:t>
            </a:r>
            <a:r>
              <a:rPr lang="en-US" sz="1400" i="1" dirty="0"/>
              <a:t>f</a:t>
            </a:r>
            <a:r>
              <a:rPr lang="en-US" sz="400" dirty="0"/>
              <a:t> </a:t>
            </a:r>
            <a:r>
              <a:rPr lang="en-US" sz="1400" dirty="0"/>
              <a:t>(1) &gt; 0.</a:t>
            </a:r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5376863" y="6354762"/>
            <a:ext cx="220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Figure 2.37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3025" y="2799588"/>
            <a:ext cx="2466975" cy="32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Example 8 – </a:t>
            </a:r>
            <a:r>
              <a:rPr lang="en-US" i="1" dirty="0"/>
              <a:t>Solution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The </a:t>
            </a:r>
            <a:r>
              <a:rPr lang="en-US" b="1" dirty="0"/>
              <a:t>bisection method </a:t>
            </a:r>
            <a:r>
              <a:rPr lang="en-US" dirty="0"/>
              <a:t>for approximating the real zeros of a continuous function is similar to the method used in Example 8. 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If you know that a zero exists in the closed interval [</a:t>
            </a:r>
            <a:r>
              <a:rPr lang="en-US" i="1" dirty="0"/>
              <a:t>a</a:t>
            </a:r>
            <a:r>
              <a:rPr lang="en-US" dirty="0"/>
              <a:t>,</a:t>
            </a:r>
            <a:r>
              <a:rPr lang="en-US" i="1" dirty="0"/>
              <a:t> b</a:t>
            </a:r>
            <a:r>
              <a:rPr lang="en-US" dirty="0"/>
              <a:t>], </a:t>
            </a:r>
            <a:r>
              <a:rPr lang="en-US" dirty="0" smtClean="0"/>
              <a:t>then the </a:t>
            </a:r>
            <a:r>
              <a:rPr lang="en-US" dirty="0"/>
              <a:t>zero must lie in the interval [</a:t>
            </a:r>
            <a:r>
              <a:rPr lang="en-US" i="1" dirty="0"/>
              <a:t>a</a:t>
            </a:r>
            <a:r>
              <a:rPr lang="en-US" dirty="0"/>
              <a:t>, (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)/2] 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[(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)/2, </a:t>
            </a:r>
            <a:r>
              <a:rPr lang="en-US" i="1" dirty="0"/>
              <a:t>b</a:t>
            </a:r>
            <a:r>
              <a:rPr lang="en-US" dirty="0"/>
              <a:t>]. 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From the sign of </a:t>
            </a:r>
            <a:r>
              <a:rPr lang="en-US" i="1" dirty="0"/>
              <a:t>f</a:t>
            </a:r>
            <a:r>
              <a:rPr lang="en-US" sz="400" dirty="0"/>
              <a:t> </a:t>
            </a:r>
            <a:r>
              <a:rPr lang="en-US" dirty="0"/>
              <a:t>([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]/2), you can determine which interval contains the zero. By repeatedly bisecting the interval, you can “close in” on the zero of the function.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The Intermediate Value Theorem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8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3200" dirty="0"/>
              <a:t>Continuity at a Point and on an Open Interval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In mathematics, the term </a:t>
            </a:r>
            <a:r>
              <a:rPr lang="en-US" i="1" dirty="0"/>
              <a:t>continuous </a:t>
            </a:r>
            <a:r>
              <a:rPr lang="en-US" dirty="0"/>
              <a:t>has much the same meaning as it has in everyday usage. 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To say that a function </a:t>
            </a:r>
            <a:r>
              <a:rPr lang="en-US" i="1" dirty="0"/>
              <a:t>f</a:t>
            </a:r>
            <a:r>
              <a:rPr lang="en-US" dirty="0"/>
              <a:t> is continuous at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i="1" dirty="0"/>
              <a:t>c</a:t>
            </a:r>
            <a:r>
              <a:rPr lang="en-US" dirty="0"/>
              <a:t> means that there is no interruption in the graph of </a:t>
            </a:r>
            <a:r>
              <a:rPr lang="en-US" i="1" dirty="0"/>
              <a:t>f</a:t>
            </a:r>
            <a:r>
              <a:rPr lang="en-US" dirty="0"/>
              <a:t> at </a:t>
            </a:r>
            <a:r>
              <a:rPr lang="en-US" i="1" dirty="0"/>
              <a:t>c</a:t>
            </a:r>
            <a:r>
              <a:rPr lang="en-US" dirty="0"/>
              <a:t>. 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That is, its graph is unbroken at </a:t>
            </a:r>
            <a:r>
              <a:rPr lang="en-US" i="1" dirty="0"/>
              <a:t>c</a:t>
            </a:r>
            <a:r>
              <a:rPr lang="en-US" dirty="0"/>
              <a:t> and there are no holes, jumps, or gaps.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Figure 2.25 identifies three values of </a:t>
            </a:r>
            <a:r>
              <a:rPr lang="en-US" i="1" dirty="0"/>
              <a:t>x</a:t>
            </a:r>
            <a:r>
              <a:rPr lang="en-US" dirty="0"/>
              <a:t> at which the graph of </a:t>
            </a:r>
            <a:r>
              <a:rPr lang="en-US" i="1" dirty="0"/>
              <a:t>f</a:t>
            </a:r>
            <a:r>
              <a:rPr lang="en-US" dirty="0"/>
              <a:t> is </a:t>
            </a:r>
            <a:r>
              <a:rPr lang="en-US" i="1" dirty="0"/>
              <a:t>not </a:t>
            </a:r>
            <a:r>
              <a:rPr lang="en-US" dirty="0"/>
              <a:t>continuous. At all other points in the interval       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), the graph of </a:t>
            </a:r>
            <a:r>
              <a:rPr lang="en-US" i="1" dirty="0"/>
              <a:t>f</a:t>
            </a:r>
            <a:r>
              <a:rPr lang="en-US" dirty="0"/>
              <a:t> is uninterrupted and </a:t>
            </a:r>
            <a:r>
              <a:rPr lang="en-US" b="1" dirty="0"/>
              <a:t>continuous.</a:t>
            </a:r>
            <a:endParaRPr lang="en-US" dirty="0"/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1490663" y="5872163"/>
            <a:ext cx="586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Three conditions exist for which the graph of </a:t>
            </a:r>
            <a:r>
              <a:rPr lang="en-US" sz="1400" i="1"/>
              <a:t>f </a:t>
            </a:r>
            <a:r>
              <a:rPr lang="en-US" sz="1400"/>
              <a:t>is not continuous at </a:t>
            </a:r>
            <a:r>
              <a:rPr lang="en-US" sz="1400" i="1"/>
              <a:t>x</a:t>
            </a:r>
            <a:r>
              <a:rPr lang="en-US" sz="1400"/>
              <a:t> = </a:t>
            </a:r>
            <a:r>
              <a:rPr lang="en-US" sz="1400" i="1"/>
              <a:t>c</a:t>
            </a:r>
            <a:r>
              <a:rPr lang="en-US" sz="1400"/>
              <a:t>.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3581400" y="6183313"/>
            <a:ext cx="1524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Figure 2.25</a:t>
            </a:r>
          </a:p>
        </p:txBody>
      </p:sp>
      <p:pic>
        <p:nvPicPr>
          <p:cNvPr id="93191" name="Picture 7" descr="Picture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0463" y="2905125"/>
            <a:ext cx="6764337" cy="2752725"/>
          </a:xfrm>
          <a:prstGeom prst="rect">
            <a:avLst/>
          </a:prstGeom>
          <a:noFill/>
        </p:spPr>
      </p:pic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3200" dirty="0"/>
              <a:t>Continuity at a Point and on an Open Interval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Figure 2.25, it appears that continuity at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i="1" dirty="0"/>
              <a:t>c</a:t>
            </a:r>
            <a:r>
              <a:rPr lang="en-US" dirty="0"/>
              <a:t> can be destroyed by any one of </a:t>
            </a:r>
            <a:r>
              <a:rPr lang="en-IN" dirty="0" smtClean="0"/>
              <a:t>three conditions.</a:t>
            </a:r>
          </a:p>
          <a:p>
            <a:endParaRPr lang="en-US" dirty="0"/>
          </a:p>
          <a:p>
            <a:pPr marL="0" indent="0"/>
            <a:r>
              <a:rPr lang="en-US" b="1" dirty="0"/>
              <a:t>1</a:t>
            </a:r>
            <a:r>
              <a:rPr lang="en-US" dirty="0"/>
              <a:t>. The function is not defined at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i="1" dirty="0"/>
              <a:t>c</a:t>
            </a:r>
            <a:r>
              <a:rPr lang="en-US" dirty="0"/>
              <a:t>.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dirty="0"/>
              <a:t>2. </a:t>
            </a:r>
            <a:r>
              <a:rPr lang="en-US" dirty="0"/>
              <a:t>The limit of </a:t>
            </a:r>
            <a:r>
              <a:rPr lang="en-US" i="1" dirty="0"/>
              <a:t>f</a:t>
            </a:r>
            <a:r>
              <a:rPr lang="en-US" sz="400" dirty="0"/>
              <a:t>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does not exist at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i="1" dirty="0"/>
              <a:t>c</a:t>
            </a:r>
            <a:r>
              <a:rPr lang="en-US" dirty="0"/>
              <a:t>.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dirty="0"/>
              <a:t>3. </a:t>
            </a:r>
            <a:r>
              <a:rPr lang="en-US" dirty="0"/>
              <a:t>The limit of </a:t>
            </a:r>
            <a:r>
              <a:rPr lang="en-US" i="1" dirty="0"/>
              <a:t>f</a:t>
            </a:r>
            <a:r>
              <a:rPr lang="en-US" sz="400" dirty="0"/>
              <a:t>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exists at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i="1" dirty="0"/>
              <a:t>c</a:t>
            </a:r>
            <a:r>
              <a:rPr lang="en-US" dirty="0"/>
              <a:t>, but it is not equal to </a:t>
            </a:r>
            <a:r>
              <a:rPr lang="en-US" i="1" dirty="0"/>
              <a:t>f</a:t>
            </a:r>
            <a:r>
              <a:rPr lang="en-US" sz="400" dirty="0"/>
              <a:t> 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).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3200" dirty="0"/>
              <a:t>Continuity at a Point and on an Open Interval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i="1" dirty="0"/>
              <a:t>none </a:t>
            </a:r>
            <a:r>
              <a:rPr lang="en-US" dirty="0"/>
              <a:t>of the three </a:t>
            </a:r>
            <a:r>
              <a:rPr lang="en-US" dirty="0" smtClean="0"/>
              <a:t>conditions is </a:t>
            </a:r>
            <a:r>
              <a:rPr lang="en-US" dirty="0"/>
              <a:t>true, the function </a:t>
            </a:r>
            <a:r>
              <a:rPr lang="en-US" i="1" dirty="0"/>
              <a:t>f</a:t>
            </a:r>
            <a:r>
              <a:rPr lang="en-US" dirty="0"/>
              <a:t> is called </a:t>
            </a:r>
            <a:r>
              <a:rPr lang="en-US" b="1" dirty="0"/>
              <a:t>continuous at </a:t>
            </a:r>
            <a:r>
              <a:rPr lang="en-US" b="1" i="1" dirty="0"/>
              <a:t>c</a:t>
            </a:r>
            <a:r>
              <a:rPr lang="en-US" b="1" dirty="0"/>
              <a:t>, </a:t>
            </a:r>
            <a:r>
              <a:rPr lang="en-US" dirty="0" smtClean="0"/>
              <a:t>as </a:t>
            </a:r>
            <a:r>
              <a:rPr lang="en-IN" dirty="0" smtClean="0"/>
              <a:t>indicated in the important definition below.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460" y="2743200"/>
            <a:ext cx="7821740" cy="361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3200" dirty="0"/>
              <a:t>Continuity at a Point and on an Open Interval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Consider an open interval </a:t>
            </a:r>
            <a:r>
              <a:rPr lang="en-US" i="1" dirty="0"/>
              <a:t>I</a:t>
            </a:r>
            <a:r>
              <a:rPr lang="en-US" dirty="0"/>
              <a:t> that contains a real number </a:t>
            </a:r>
            <a:r>
              <a:rPr lang="en-US" i="1" dirty="0"/>
              <a:t>c</a:t>
            </a:r>
            <a:r>
              <a:rPr lang="en-US" dirty="0"/>
              <a:t>. If a function </a:t>
            </a:r>
            <a:r>
              <a:rPr lang="en-US" i="1" dirty="0"/>
              <a:t>f</a:t>
            </a:r>
            <a:r>
              <a:rPr lang="en-US" dirty="0"/>
              <a:t> is defined on </a:t>
            </a:r>
            <a:r>
              <a:rPr lang="en-US" i="1" dirty="0"/>
              <a:t>I</a:t>
            </a:r>
            <a:r>
              <a:rPr lang="en-US" dirty="0"/>
              <a:t> (except possibly at </a:t>
            </a:r>
            <a:r>
              <a:rPr lang="en-US" i="1" dirty="0"/>
              <a:t>c</a:t>
            </a:r>
            <a:r>
              <a:rPr lang="en-US" dirty="0"/>
              <a:t>), and </a:t>
            </a:r>
            <a:r>
              <a:rPr lang="en-US" i="1" dirty="0"/>
              <a:t>f</a:t>
            </a:r>
            <a:r>
              <a:rPr lang="en-US" dirty="0"/>
              <a:t> is not continuous at </a:t>
            </a:r>
            <a:r>
              <a:rPr lang="en-US" i="1" dirty="0"/>
              <a:t>c</a:t>
            </a:r>
            <a:r>
              <a:rPr lang="en-US" dirty="0"/>
              <a:t>, then </a:t>
            </a:r>
            <a:r>
              <a:rPr lang="en-US" i="1" dirty="0"/>
              <a:t>f</a:t>
            </a:r>
            <a:r>
              <a:rPr lang="en-US" dirty="0"/>
              <a:t> is said to have a </a:t>
            </a:r>
            <a:r>
              <a:rPr lang="en-US" b="1" dirty="0"/>
              <a:t>discontinuity </a:t>
            </a:r>
            <a:r>
              <a:rPr lang="en-US" dirty="0"/>
              <a:t>at </a:t>
            </a:r>
            <a:r>
              <a:rPr lang="en-US" i="1" dirty="0"/>
              <a:t>c</a:t>
            </a:r>
            <a:r>
              <a:rPr lang="en-US" dirty="0"/>
              <a:t>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Discontinuities fall into two categories: </a:t>
            </a:r>
            <a:r>
              <a:rPr lang="en-US" b="1" dirty="0"/>
              <a:t>removable </a:t>
            </a:r>
            <a:r>
              <a:rPr lang="en-US" dirty="0"/>
              <a:t>and</a:t>
            </a:r>
          </a:p>
          <a:p>
            <a:pPr marL="0" indent="0"/>
            <a:r>
              <a:rPr lang="en-US" b="1" dirty="0" err="1"/>
              <a:t>nonremovable</a:t>
            </a:r>
            <a:r>
              <a:rPr lang="en-US" b="1" dirty="0"/>
              <a:t>. </a:t>
            </a:r>
          </a:p>
          <a:p>
            <a:pPr marL="0" indent="0"/>
            <a:endParaRPr lang="en-US" b="1" dirty="0"/>
          </a:p>
          <a:p>
            <a:pPr marL="0" indent="0"/>
            <a:r>
              <a:rPr lang="en-US" dirty="0"/>
              <a:t>A discontinuity at </a:t>
            </a:r>
            <a:r>
              <a:rPr lang="en-US" i="1" dirty="0"/>
              <a:t>c</a:t>
            </a:r>
            <a:r>
              <a:rPr lang="en-US" dirty="0"/>
              <a:t> is called removable </a:t>
            </a:r>
            <a:r>
              <a:rPr lang="en-US" dirty="0" smtClean="0"/>
              <a:t>when </a:t>
            </a:r>
            <a:r>
              <a:rPr lang="en-US" i="1" dirty="0"/>
              <a:t>f</a:t>
            </a:r>
            <a:r>
              <a:rPr lang="en-US" dirty="0"/>
              <a:t> can be made continuous by appropriately defining (or redefining)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f</a:t>
            </a:r>
            <a:r>
              <a:rPr lang="en-US" sz="400" dirty="0" smtClean="0"/>
              <a:t> 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).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3200" dirty="0"/>
              <a:t>Continuity at a Point and on an Open Interval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cbf3042-b1a0-42e4-a5cb-d755198f9e1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ppt2E12.tmp</Template>
  <TotalTime>1786</TotalTime>
  <Words>2193</Words>
  <Application>Microsoft Office PowerPoint</Application>
  <PresentationFormat>On-screen Show (4:3)</PresentationFormat>
  <Paragraphs>296</Paragraphs>
  <Slides>45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sample</vt:lpstr>
      <vt:lpstr>PowerPoint Presentation</vt:lpstr>
      <vt:lpstr>PowerPoint Presentation</vt:lpstr>
      <vt:lpstr>PowerPoint Presentation</vt:lpstr>
      <vt:lpstr>PowerPoint Presentation</vt:lpstr>
      <vt:lpstr>Continuity at a Point and on an Open Interval</vt:lpstr>
      <vt:lpstr>Continuity at a Point and on an Open Interval</vt:lpstr>
      <vt:lpstr>Continuity at a Point and on an Open Interval</vt:lpstr>
      <vt:lpstr>Continuity at a Point and on an Open Interval</vt:lpstr>
      <vt:lpstr>Continuity at a Point and on an Open Interval</vt:lpstr>
      <vt:lpstr>Continuity at a Point and on an Open Interval</vt:lpstr>
      <vt:lpstr>Example 1 – Continuity of a Function</vt:lpstr>
      <vt:lpstr>Example 1(a) – Solution</vt:lpstr>
      <vt:lpstr>Example 1(a) – Solution</vt:lpstr>
      <vt:lpstr>Example 1(b) – Solution</vt:lpstr>
      <vt:lpstr>Example 1(c) – Solution</vt:lpstr>
      <vt:lpstr>Example 1(d) – Solution</vt:lpstr>
      <vt:lpstr>PowerPoint Presentation</vt:lpstr>
      <vt:lpstr>One-Sided Limits and Continuity on a Closed Interval</vt:lpstr>
      <vt:lpstr>PowerPoint Presentation</vt:lpstr>
      <vt:lpstr>One-Sided Limits and Continuity on a Closed Interval</vt:lpstr>
      <vt:lpstr>One-Sided Limits and Continuity on a Closed Interval</vt:lpstr>
      <vt:lpstr>One-Sided Limits and Continuity on a Closed Interval</vt:lpstr>
      <vt:lpstr>One-Sided Limits and Continuity on a Closed Interval</vt:lpstr>
      <vt:lpstr>Example 4 – Continuity on a Closed Interval</vt:lpstr>
      <vt:lpstr>Example 4 – Solution</vt:lpstr>
      <vt:lpstr>PowerPoint Presentation</vt:lpstr>
      <vt:lpstr>Properties of Continuity</vt:lpstr>
      <vt:lpstr>Properties of Continuity</vt:lpstr>
      <vt:lpstr>Properties of Continuity</vt:lpstr>
      <vt:lpstr>Properties of Continuity</vt:lpstr>
      <vt:lpstr>Properties of Continuity</vt:lpstr>
      <vt:lpstr>Example 7 – Testing for Continuity</vt:lpstr>
      <vt:lpstr>Example 7(a) – Solution</vt:lpstr>
      <vt:lpstr>Example 7(b) – Solution</vt:lpstr>
      <vt:lpstr>Example 7(c) – Solution</vt:lpstr>
      <vt:lpstr>PowerPoint Presentation</vt:lpstr>
      <vt:lpstr>The Intermediate Value Theorem</vt:lpstr>
      <vt:lpstr>The Intermediate Value Theorem</vt:lpstr>
      <vt:lpstr>The Intermediate Value Theorem</vt:lpstr>
      <vt:lpstr>The Intermediate Value Theorem</vt:lpstr>
      <vt:lpstr>The Intermediate Value Theorem</vt:lpstr>
      <vt:lpstr>Example 8 – An Application of the Intermediate Value Theorem</vt:lpstr>
      <vt:lpstr>Example 8 – Solution</vt:lpstr>
      <vt:lpstr>Example 8 – Solution</vt:lpstr>
      <vt:lpstr>The Intermediate Value Theorem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ssharma</dc:creator>
  <cp:lastModifiedBy>Carnnia, Casey</cp:lastModifiedBy>
  <cp:revision>474</cp:revision>
  <dcterms:created xsi:type="dcterms:W3CDTF">2008-11-21T04:28:28Z</dcterms:created>
  <dcterms:modified xsi:type="dcterms:W3CDTF">2014-09-11T14:32:40Z</dcterms:modified>
</cp:coreProperties>
</file>