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553" r:id="rId3"/>
    <p:sldId id="568" r:id="rId4"/>
    <p:sldId id="287" r:id="rId5"/>
    <p:sldId id="364" r:id="rId6"/>
    <p:sldId id="312" r:id="rId7"/>
    <p:sldId id="278" r:id="rId8"/>
    <p:sldId id="313" r:id="rId9"/>
    <p:sldId id="314" r:id="rId10"/>
    <p:sldId id="284" r:id="rId11"/>
    <p:sldId id="320" r:id="rId12"/>
    <p:sldId id="321" r:id="rId13"/>
    <p:sldId id="340" r:id="rId14"/>
    <p:sldId id="359" r:id="rId15"/>
    <p:sldId id="398" r:id="rId16"/>
    <p:sldId id="414" r:id="rId17"/>
    <p:sldId id="390" r:id="rId18"/>
    <p:sldId id="399" r:id="rId19"/>
    <p:sldId id="429" r:id="rId20"/>
    <p:sldId id="555" r:id="rId21"/>
    <p:sldId id="556" r:id="rId22"/>
    <p:sldId id="461" r:id="rId23"/>
    <p:sldId id="417" r:id="rId24"/>
    <p:sldId id="421" r:id="rId25"/>
    <p:sldId id="423" r:id="rId26"/>
    <p:sldId id="435" r:id="rId27"/>
    <p:sldId id="455" r:id="rId28"/>
    <p:sldId id="464" r:id="rId29"/>
    <p:sldId id="468" r:id="rId30"/>
    <p:sldId id="407" r:id="rId31"/>
    <p:sldId id="433" r:id="rId32"/>
    <p:sldId id="439" r:id="rId33"/>
    <p:sldId id="557" r:id="rId34"/>
    <p:sldId id="558" r:id="rId35"/>
    <p:sldId id="559" r:id="rId36"/>
    <p:sldId id="482" r:id="rId37"/>
    <p:sldId id="490" r:id="rId38"/>
    <p:sldId id="546" r:id="rId39"/>
    <p:sldId id="560" r:id="rId40"/>
    <p:sldId id="561" r:id="rId41"/>
    <p:sldId id="562" r:id="rId42"/>
    <p:sldId id="563" r:id="rId43"/>
    <p:sldId id="496" r:id="rId44"/>
    <p:sldId id="498" r:id="rId45"/>
    <p:sldId id="564" r:id="rId46"/>
    <p:sldId id="565" r:id="rId47"/>
    <p:sldId id="566" r:id="rId48"/>
    <p:sldId id="567" r:id="rId49"/>
    <p:sldId id="522" r:id="rId50"/>
    <p:sldId id="523" r:id="rId51"/>
    <p:sldId id="531" r:id="rId52"/>
    <p:sldId id="533" r:id="rId53"/>
    <p:sldId id="535" r:id="rId54"/>
    <p:sldId id="538" r:id="rId55"/>
    <p:sldId id="537" r:id="rId56"/>
    <p:sldId id="543" r:id="rId57"/>
    <p:sldId id="547" r:id="rId58"/>
    <p:sldId id="549" r:id="rId59"/>
    <p:sldId id="552" r:id="rId60"/>
    <p:sldId id="569" r:id="rId61"/>
    <p:sldId id="570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67" d="100"/>
          <a:sy n="67" d="100"/>
        </p:scale>
        <p:origin x="528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Ready for Canadian Computing Competition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classNum.size</a:t>
            </a:r>
            <a:r>
              <a:rPr lang="en-US" dirty="0"/>
              <a:t>() - 1</a:t>
            </a:r>
          </a:p>
          <a:p>
            <a:r>
              <a:rPr lang="en-US" dirty="0"/>
              <a:t>February 7, 2020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vec.back</a:t>
            </a:r>
            <a:r>
              <a:rPr lang="en-US" dirty="0"/>
              <a:t>() – gets the last element in the vector</a:t>
            </a:r>
          </a:p>
          <a:p>
            <a:endParaRPr lang="en-US" dirty="0"/>
          </a:p>
          <a:p>
            <a:r>
              <a:rPr lang="en-US" dirty="0" err="1"/>
              <a:t>vec.front</a:t>
            </a:r>
            <a:r>
              <a:rPr lang="en-US" dirty="0"/>
              <a:t>() – gest the front of the </a:t>
            </a:r>
            <a:r>
              <a:rPr lang="en-US" dirty="0" err="1"/>
              <a:t>vect</a:t>
            </a:r>
            <a:r>
              <a:rPr lang="en-US" dirty="0"/>
              <a:t>, same as </a:t>
            </a:r>
            <a:r>
              <a:rPr lang="en-US" dirty="0" err="1"/>
              <a:t>vec</a:t>
            </a:r>
            <a:r>
              <a:rPr lang="en-US" dirty="0"/>
              <a:t>[0]</a:t>
            </a:r>
          </a:p>
          <a:p>
            <a:endParaRPr lang="en-US" dirty="0"/>
          </a:p>
          <a:p>
            <a:r>
              <a:rPr lang="en-US" dirty="0" err="1"/>
              <a:t>Vec.pop_back</a:t>
            </a:r>
            <a:r>
              <a:rPr lang="en-US" dirty="0"/>
              <a:t>() – removes the last element in the vector</a:t>
            </a:r>
          </a:p>
        </p:txBody>
      </p:sp>
    </p:spTree>
    <p:extLst>
      <p:ext uri="{BB962C8B-B14F-4D97-AF65-F5344CB8AC3E}">
        <p14:creationId xmlns:p14="http://schemas.microsoft.com/office/powerpoint/2010/main" val="206512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Vector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vec.size</a:t>
            </a:r>
            <a:r>
              <a:rPr lang="en-US" sz="2400" dirty="0"/>
              <a:t>() - returns number of elements in </a:t>
            </a:r>
            <a:r>
              <a:rPr lang="en-US" sz="2400" dirty="0" err="1"/>
              <a:t>vec</a:t>
            </a:r>
            <a:endParaRPr lang="en-US" sz="2400" dirty="0"/>
          </a:p>
          <a:p>
            <a:pPr lvl="0"/>
            <a:endParaRPr lang="en-US" sz="3200" dirty="0"/>
          </a:p>
          <a:p>
            <a:pPr lvl="0"/>
            <a:r>
              <a:rPr lang="en-US" sz="2400" dirty="0" err="1"/>
              <a:t>vec.clear</a:t>
            </a:r>
            <a:r>
              <a:rPr lang="en-US" sz="2400" dirty="0"/>
              <a:t>() - removes all elements from vector and leave the vector with a size of 0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 err="1"/>
              <a:t>vec.erase</a:t>
            </a:r>
            <a:r>
              <a:rPr lang="en-US" sz="2400" dirty="0"/>
              <a:t>(</a:t>
            </a:r>
            <a:r>
              <a:rPr lang="en-US" sz="2400" dirty="0" err="1"/>
              <a:t>startPos</a:t>
            </a:r>
            <a:r>
              <a:rPr lang="en-US" sz="2400" dirty="0"/>
              <a:t>, </a:t>
            </a:r>
            <a:r>
              <a:rPr lang="en-US" sz="2400" dirty="0" err="1"/>
              <a:t>endPos</a:t>
            </a:r>
            <a:r>
              <a:rPr lang="en-US" sz="2400" dirty="0"/>
              <a:t>) - removes element from </a:t>
            </a:r>
            <a:r>
              <a:rPr lang="en-US" sz="2400" dirty="0" err="1"/>
              <a:t>startPos</a:t>
            </a:r>
            <a:r>
              <a:rPr lang="en-US" sz="2400" dirty="0"/>
              <a:t> (inclusive) to </a:t>
            </a:r>
            <a:r>
              <a:rPr lang="en-US" sz="2400" dirty="0" err="1"/>
              <a:t>endPos</a:t>
            </a:r>
            <a:r>
              <a:rPr lang="en-US" sz="2400" dirty="0"/>
              <a:t> (exclusive)</a:t>
            </a:r>
            <a:endParaRPr lang="en-US" sz="3200" dirty="0"/>
          </a:p>
          <a:p>
            <a:pPr lvl="1"/>
            <a:r>
              <a:rPr lang="en-US" sz="2000" dirty="0"/>
              <a:t>must use iterator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417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vec.begin</a:t>
            </a:r>
            <a:r>
              <a:rPr lang="en-US" sz="2400" dirty="0"/>
              <a:t>() – iterator for beginning of vector (like a pointer)</a:t>
            </a:r>
            <a:endParaRPr lang="en-US" sz="3200" dirty="0"/>
          </a:p>
          <a:p>
            <a:pPr lvl="0"/>
            <a:r>
              <a:rPr lang="en-US" sz="2400" dirty="0" err="1"/>
              <a:t>vec.end</a:t>
            </a:r>
            <a:r>
              <a:rPr lang="en-US" sz="2400" dirty="0"/>
              <a:t>() – iterator for end of vector (like a pointer)</a:t>
            </a:r>
            <a:endParaRPr lang="en-US" sz="3200" dirty="0"/>
          </a:p>
          <a:p>
            <a:pPr lvl="1"/>
            <a:r>
              <a:rPr lang="en-US" sz="2000" dirty="0"/>
              <a:t>only use iterator for </a:t>
            </a:r>
            <a:r>
              <a:rPr lang="en-US" sz="2000" dirty="0" err="1"/>
              <a:t>vec.erase</a:t>
            </a:r>
            <a:r>
              <a:rPr lang="en-US" sz="2000" dirty="0"/>
              <a:t>(start, end) for now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40386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40386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Element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867400" y="40386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4038600"/>
            <a:ext cx="914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Element n</a:t>
            </a:r>
          </a:p>
        </p:txBody>
      </p:sp>
      <p:sp>
        <p:nvSpPr>
          <p:cNvPr id="8" name="Down Arrow 7"/>
          <p:cNvSpPr/>
          <p:nvPr/>
        </p:nvSpPr>
        <p:spPr>
          <a:xfrm flipV="1">
            <a:off x="4305300" y="4919019"/>
            <a:ext cx="381000" cy="1058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8001000" y="4919019"/>
            <a:ext cx="381000" cy="1058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24300" y="610011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Iterator.begin</a:t>
            </a:r>
            <a:r>
              <a:rPr lang="en-US" dirty="0"/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5308" y="6096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Iterator.end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950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CA" dirty="0"/>
              <a:t>You are overloading a function if the new function share the same name as an excising function</a:t>
            </a:r>
          </a:p>
          <a:p>
            <a:pPr>
              <a:spcBef>
                <a:spcPts val="0"/>
              </a:spcBef>
            </a:pPr>
            <a:endParaRPr lang="en-CA" dirty="0"/>
          </a:p>
          <a:p>
            <a:pPr>
              <a:spcBef>
                <a:spcPts val="0"/>
              </a:spcBef>
            </a:pPr>
            <a:r>
              <a:rPr lang="en-CA" dirty="0"/>
              <a:t>These two functions must have different function signatures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Function signature – number , order, and type of parameters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The compiler is smart enough to figure out which function you are calling as long as you have different function signatures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Otherwise it will not let you compile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5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calling, you can only use default values at the end of the function</a:t>
            </a:r>
          </a:p>
          <a:p>
            <a:r>
              <a:rPr lang="en-US" dirty="0"/>
              <a:t>You cannot selectively use some default values while skipping over others</a:t>
            </a:r>
          </a:p>
          <a:p>
            <a:r>
              <a:rPr lang="en-US" dirty="0"/>
              <a:t>Ex). For the function int foo (int a = 0, int b = 0, int c = 0); </a:t>
            </a:r>
          </a:p>
          <a:p>
            <a:pPr marL="365760" lvl="1" indent="0">
              <a:buNone/>
            </a:pPr>
            <a:r>
              <a:rPr lang="en-US" dirty="0"/>
              <a:t>foo() // valid</a:t>
            </a:r>
          </a:p>
          <a:p>
            <a:pPr marL="365760" lvl="1" indent="0">
              <a:buNone/>
            </a:pPr>
            <a:r>
              <a:rPr lang="en-US" dirty="0"/>
              <a:t>foo (1) // valid, a = 1, b = default, c = default</a:t>
            </a:r>
          </a:p>
          <a:p>
            <a:pPr marL="365760" lvl="1" indent="0">
              <a:buNone/>
            </a:pPr>
            <a:r>
              <a:rPr lang="en-US" dirty="0"/>
              <a:t>foo (1,2) // valid, a = 1, b = 2, c = default</a:t>
            </a:r>
          </a:p>
          <a:p>
            <a:pPr marL="365760" lvl="1" indent="0">
              <a:buNone/>
            </a:pPr>
            <a:r>
              <a:rPr lang="en-US" dirty="0"/>
              <a:t>foo(1,2,3) // valid, a = 1, b = 2, c = 3</a:t>
            </a:r>
          </a:p>
          <a:p>
            <a:pPr marL="365760" lvl="1" indent="0">
              <a:buNone/>
            </a:pPr>
            <a:r>
              <a:rPr lang="en-US" dirty="0"/>
              <a:t>foo (1,,3) // invalid, you are trying to call with a = 1, b = default, c = 3</a:t>
            </a:r>
          </a:p>
          <a:p>
            <a:pPr marL="365760" lvl="1" indent="0">
              <a:buNone/>
            </a:pPr>
            <a:r>
              <a:rPr lang="en-US" dirty="0"/>
              <a:t>foo(,,1) // invalid, you are trying to call with a = 0, b = default, c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5F60-EE7E-4E17-9436-C2E243AF5161}"/>
              </a:ext>
            </a:extLst>
          </p:cNvPr>
          <p:cNvSpPr txBox="1"/>
          <p:nvPr/>
        </p:nvSpPr>
        <p:spPr>
          <a:xfrm>
            <a:off x="1752600" y="61722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! Accumulative recursion’s starting values can be set using default arguments</a:t>
            </a:r>
          </a:p>
        </p:txBody>
      </p:sp>
    </p:spTree>
    <p:extLst>
      <p:ext uri="{BB962C8B-B14F-4D97-AF65-F5344CB8AC3E}">
        <p14:creationId xmlns:p14="http://schemas.microsoft.com/office/powerpoint/2010/main" val="123427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78B9-911D-4458-8B6A-E1ACCCD5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815E-CD6C-4149-85D3-DFB4A521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9060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void </a:t>
            </a:r>
            <a:r>
              <a:rPr lang="en-CA" dirty="0" err="1">
                <a:latin typeface="+mj-lt"/>
              </a:rPr>
              <a:t>bubbleSort</a:t>
            </a:r>
            <a:r>
              <a:rPr lang="en-CA" dirty="0">
                <a:latin typeface="+mj-lt"/>
              </a:rPr>
              <a:t>(vector &lt;int&gt; </a:t>
            </a:r>
            <a:r>
              <a:rPr lang="en-CA" dirty="0" err="1">
                <a:latin typeface="+mj-lt"/>
              </a:rPr>
              <a:t>arr</a:t>
            </a:r>
            <a:r>
              <a:rPr lang="en-CA" dirty="0">
                <a:latin typeface="+mj-lt"/>
              </a:rPr>
              <a:t>, int n)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bool swapped;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for (int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= 0;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&lt; n-1;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    for (int j = 0; j &lt; n-i-1; </a:t>
            </a:r>
            <a:r>
              <a:rPr lang="en-CA" dirty="0" err="1">
                <a:latin typeface="+mj-lt"/>
              </a:rPr>
              <a:t>j++</a:t>
            </a:r>
            <a:r>
              <a:rPr lang="en-CA" dirty="0">
                <a:latin typeface="+mj-lt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        swapped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        if (</a:t>
            </a:r>
            <a:r>
              <a:rPr lang="en-CA" dirty="0" err="1">
                <a:latin typeface="+mj-lt"/>
              </a:rPr>
              <a:t>arr</a:t>
            </a:r>
            <a:r>
              <a:rPr lang="en-CA" dirty="0">
                <a:latin typeface="+mj-lt"/>
              </a:rPr>
              <a:t>[j] &gt; </a:t>
            </a:r>
            <a:r>
              <a:rPr lang="en-CA" dirty="0" err="1">
                <a:latin typeface="+mj-lt"/>
              </a:rPr>
              <a:t>arr</a:t>
            </a:r>
            <a:r>
              <a:rPr lang="en-CA" dirty="0">
                <a:latin typeface="+mj-lt"/>
              </a:rPr>
              <a:t>[j+1])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            swap(</a:t>
            </a:r>
            <a:r>
              <a:rPr lang="en-CA" dirty="0" err="1">
                <a:latin typeface="+mj-lt"/>
              </a:rPr>
              <a:t>arr</a:t>
            </a:r>
            <a:r>
              <a:rPr lang="en-CA" dirty="0">
                <a:latin typeface="+mj-lt"/>
              </a:rPr>
              <a:t>[j], </a:t>
            </a:r>
            <a:r>
              <a:rPr lang="en-CA" dirty="0" err="1">
                <a:latin typeface="+mj-lt"/>
              </a:rPr>
              <a:t>arr</a:t>
            </a:r>
            <a:r>
              <a:rPr lang="en-CA" dirty="0">
                <a:latin typeface="+mj-lt"/>
              </a:rPr>
              <a:t>[j+1]); // or </a:t>
            </a:r>
            <a:r>
              <a:rPr lang="en-CA" dirty="0"/>
              <a:t>swap(&amp;</a:t>
            </a:r>
            <a:r>
              <a:rPr lang="en-CA" dirty="0" err="1"/>
              <a:t>arr</a:t>
            </a:r>
            <a:r>
              <a:rPr lang="en-CA" dirty="0"/>
              <a:t>[j], &amp;</a:t>
            </a:r>
            <a:r>
              <a:rPr lang="en-CA" dirty="0" err="1"/>
              <a:t>arr</a:t>
            </a:r>
            <a:r>
              <a:rPr lang="en-CA" dirty="0"/>
              <a:t>[j+1]); </a:t>
            </a:r>
            <a:endParaRPr lang="en-CA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            swapped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    if (!swapped)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2219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6E73-FB1D-48F3-9E16-9F214BAD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&lt;algorithm&gt; -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FF0C-F582-4200-9122-05B7A80F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is a built- in sort function in C++ STL</a:t>
            </a:r>
          </a:p>
          <a:p>
            <a:r>
              <a:rPr lang="en-CA" dirty="0"/>
              <a:t>Include </a:t>
            </a:r>
            <a:r>
              <a:rPr lang="en-US" dirty="0"/>
              <a:t>&lt;algorithm&gt; as header</a:t>
            </a:r>
          </a:p>
          <a:p>
            <a:r>
              <a:rPr lang="en-US" dirty="0"/>
              <a:t>Sort (iterator </a:t>
            </a:r>
            <a:r>
              <a:rPr lang="en-US" dirty="0" err="1"/>
              <a:t>start_loc</a:t>
            </a:r>
            <a:r>
              <a:rPr lang="en-US" dirty="0"/>
              <a:t>, iterator </a:t>
            </a:r>
            <a:r>
              <a:rPr lang="en-US" dirty="0" err="1"/>
              <a:t>end_loc</a:t>
            </a:r>
            <a:r>
              <a:rPr lang="en-US" dirty="0"/>
              <a:t>[ ,compare])</a:t>
            </a:r>
            <a:endParaRPr lang="en-CA" dirty="0"/>
          </a:p>
          <a:p>
            <a:r>
              <a:rPr lang="en-US" dirty="0"/>
              <a:t>Sorts from [</a:t>
            </a:r>
            <a:r>
              <a:rPr lang="en-US" dirty="0" err="1"/>
              <a:t>start_loc</a:t>
            </a:r>
            <a:r>
              <a:rPr lang="en-US" dirty="0"/>
              <a:t>, </a:t>
            </a:r>
            <a:r>
              <a:rPr lang="en-US" dirty="0" err="1"/>
              <a:t>end_loc</a:t>
            </a:r>
            <a:r>
              <a:rPr lang="en-US" dirty="0"/>
              <a:t>)</a:t>
            </a:r>
            <a:endParaRPr lang="en-CA" dirty="0"/>
          </a:p>
          <a:p>
            <a:r>
              <a:rPr lang="en-US" dirty="0" err="1"/>
              <a:t>End_loc</a:t>
            </a:r>
            <a:r>
              <a:rPr lang="en-US" dirty="0"/>
              <a:t> must be </a:t>
            </a:r>
            <a:r>
              <a:rPr lang="en-US" dirty="0" err="1"/>
              <a:t>recheable</a:t>
            </a:r>
            <a:r>
              <a:rPr lang="en-US" dirty="0"/>
              <a:t> from </a:t>
            </a:r>
            <a:r>
              <a:rPr lang="en-US" dirty="0" err="1"/>
              <a:t>start_loc</a:t>
            </a:r>
            <a:r>
              <a:rPr lang="en-US" dirty="0"/>
              <a:t> by incrementing </a:t>
            </a:r>
            <a:r>
              <a:rPr lang="en-US" dirty="0" err="1"/>
              <a:t>start_loc</a:t>
            </a:r>
            <a:endParaRPr lang="en-CA" dirty="0"/>
          </a:p>
          <a:p>
            <a:r>
              <a:rPr lang="en-US" dirty="0"/>
              <a:t>Compare is optional and has default operator&lt;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681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calls itself repeatedly until a base case is encountered</a:t>
            </a:r>
          </a:p>
          <a:p>
            <a:endParaRPr lang="en-US" dirty="0"/>
          </a:p>
          <a:p>
            <a:r>
              <a:rPr lang="en-US" dirty="0"/>
              <a:t>A recursive function always contains: </a:t>
            </a:r>
          </a:p>
          <a:p>
            <a:pPr lvl="1"/>
            <a:r>
              <a:rPr lang="en-US" dirty="0"/>
              <a:t>A base case (when the parameter reaches a certain value)</a:t>
            </a:r>
          </a:p>
          <a:p>
            <a:pPr lvl="1"/>
            <a:r>
              <a:rPr lang="en-US" dirty="0"/>
              <a:t>A recursive call (falling the function itself with updated parameters)</a:t>
            </a:r>
          </a:p>
          <a:p>
            <a:pPr lvl="1"/>
            <a:endParaRPr lang="en-US" dirty="0"/>
          </a:p>
          <a:p>
            <a:r>
              <a:rPr lang="en-US" dirty="0"/>
              <a:t>You can obtain your result in 2 days: </a:t>
            </a:r>
          </a:p>
          <a:p>
            <a:pPr lvl="1"/>
            <a:r>
              <a:rPr lang="en-US" dirty="0"/>
              <a:t>By return value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structural recursion</a:t>
            </a:r>
          </a:p>
          <a:p>
            <a:pPr lvl="1"/>
            <a:r>
              <a:rPr lang="en-US" dirty="0"/>
              <a:t>By an accumulator which will be the final value at the end </a:t>
            </a:r>
            <a:r>
              <a:rPr lang="en-US" dirty="0">
                <a:sym typeface="Wingdings" panose="05000000000000000000" pitchFamily="2" charset="2"/>
              </a:rPr>
              <a:t> accumulative recursion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0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1131-3606-472E-B6F1-C9D77FC9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05207-EFE9-451F-A946-CBB2B219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Syntax: </a:t>
            </a:r>
          </a:p>
          <a:p>
            <a:pPr marL="0" indent="0">
              <a:buNone/>
            </a:pPr>
            <a:endParaRPr lang="en-CA" dirty="0"/>
          </a:p>
          <a:p>
            <a:pPr marL="0" indent="0" fontAlgn="base">
              <a:buNone/>
            </a:pPr>
            <a:r>
              <a:rPr lang="en-CA" dirty="0">
                <a:latin typeface="+mj-lt"/>
              </a:rPr>
              <a:t>struct </a:t>
            </a:r>
            <a:r>
              <a:rPr lang="en-CA" dirty="0" err="1">
                <a:latin typeface="+mj-lt"/>
              </a:rPr>
              <a:t>structureName</a:t>
            </a:r>
            <a:r>
              <a:rPr lang="en-CA" dirty="0">
                <a:latin typeface="+mj-lt"/>
              </a:rPr>
              <a:t>{</a:t>
            </a:r>
          </a:p>
          <a:p>
            <a:pPr marL="0" indent="0" fontAlgn="base">
              <a:buNone/>
            </a:pPr>
            <a:r>
              <a:rPr lang="en-CA" dirty="0">
                <a:latin typeface="+mj-lt"/>
              </a:rPr>
              <a:t>    member1Type member1Name;</a:t>
            </a:r>
          </a:p>
          <a:p>
            <a:pPr marL="0" indent="0" fontAlgn="base">
              <a:buNone/>
            </a:pPr>
            <a:r>
              <a:rPr lang="en-CA" dirty="0">
                <a:latin typeface="+mj-lt"/>
              </a:rPr>
              <a:t>    member2Type member1Name; </a:t>
            </a:r>
          </a:p>
          <a:p>
            <a:pPr marL="0" indent="0" fontAlgn="base">
              <a:buNone/>
            </a:pPr>
            <a:r>
              <a:rPr lang="en-CA" dirty="0">
                <a:latin typeface="+mj-lt"/>
              </a:rPr>
              <a:t>    …</a:t>
            </a:r>
          </a:p>
          <a:p>
            <a:pPr marL="0" indent="0" fontAlgn="base">
              <a:buNone/>
            </a:pPr>
            <a:r>
              <a:rPr lang="en-CA" dirty="0">
                <a:latin typeface="+mj-lt"/>
              </a:rPr>
              <a:t>    </a:t>
            </a:r>
            <a:r>
              <a:rPr lang="en-CA" dirty="0" err="1">
                <a:latin typeface="+mj-lt"/>
              </a:rPr>
              <a:t>membernType</a:t>
            </a:r>
            <a:r>
              <a:rPr lang="en-CA" dirty="0">
                <a:latin typeface="+mj-lt"/>
              </a:rPr>
              <a:t> </a:t>
            </a:r>
            <a:r>
              <a:rPr lang="en-CA" dirty="0" err="1">
                <a:latin typeface="+mj-lt"/>
              </a:rPr>
              <a:t>membernName</a:t>
            </a:r>
            <a:r>
              <a:rPr lang="en-CA" dirty="0">
                <a:latin typeface="+mj-lt"/>
              </a:rPr>
              <a:t>;</a:t>
            </a:r>
          </a:p>
          <a:p>
            <a:pPr marL="0" indent="0" fontAlgn="base">
              <a:buNone/>
            </a:pPr>
            <a:r>
              <a:rPr lang="en-CA" dirty="0">
                <a:latin typeface="+mj-lt"/>
              </a:rPr>
              <a:t>};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873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1EDB-C3F5-48D2-826B-DE8115CC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6750-D28C-4784-82C5-53A0AC5D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When a struct is defined, no memory is allocated. </a:t>
            </a:r>
            <a:endParaRPr lang="en-CA" dirty="0"/>
          </a:p>
          <a:p>
            <a:pPr lvl="1"/>
            <a:r>
              <a:rPr lang="en-US" dirty="0"/>
              <a:t>When a structure is declared, memory is allocated. We call this an </a:t>
            </a:r>
            <a:r>
              <a:rPr lang="en-US" b="1" dirty="0"/>
              <a:t>object</a:t>
            </a:r>
            <a:r>
              <a:rPr lang="en-US" dirty="0"/>
              <a:t> or</a:t>
            </a:r>
            <a:r>
              <a:rPr lang="en-US" b="1" dirty="0"/>
              <a:t> instance of the class</a:t>
            </a:r>
            <a:endParaRPr lang="en-CA" b="1" dirty="0"/>
          </a:p>
          <a:p>
            <a:r>
              <a:rPr lang="en-CA" dirty="0"/>
              <a:t>When an object is created, the constructor is called</a:t>
            </a:r>
          </a:p>
          <a:p>
            <a:r>
              <a:rPr lang="en-CA" dirty="0"/>
              <a:t>If we do not write a constructor, the C++ compile generates two default constructors for us</a:t>
            </a:r>
          </a:p>
          <a:p>
            <a:r>
              <a:rPr lang="en-CA" dirty="0"/>
              <a:t>Once we write our own, we lose the default constructors </a:t>
            </a:r>
          </a:p>
        </p:txBody>
      </p:sp>
    </p:spTree>
    <p:extLst>
      <p:ext uri="{BB962C8B-B14F-4D97-AF65-F5344CB8AC3E}">
        <p14:creationId xmlns:p14="http://schemas.microsoft.com/office/powerpoint/2010/main" val="61271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2EF8-39CD-4C97-9BAE-C6B9DD89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3D67-FF2A-4130-9940-24335E4D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your input in main to avoid dangling pointers</a:t>
            </a:r>
          </a:p>
          <a:p>
            <a:pPr lvl="1"/>
            <a:r>
              <a:rPr lang="en-CA" dirty="0"/>
              <a:t>Except for trees, use the heap (new Node)</a:t>
            </a:r>
          </a:p>
          <a:p>
            <a:r>
              <a:rPr lang="en-CA" dirty="0"/>
              <a:t>4 ways: </a:t>
            </a:r>
          </a:p>
          <a:p>
            <a:pPr lvl="1"/>
            <a:r>
              <a:rPr lang="en-CA" dirty="0"/>
              <a:t>Given size – for-loop</a:t>
            </a:r>
          </a:p>
          <a:p>
            <a:pPr lvl="1"/>
            <a:r>
              <a:rPr lang="en-CA" dirty="0"/>
              <a:t>Not given size but are all the same – while(</a:t>
            </a:r>
            <a:r>
              <a:rPr lang="en-CA" dirty="0" err="1"/>
              <a:t>cin</a:t>
            </a:r>
            <a:r>
              <a:rPr lang="en-CA" dirty="0"/>
              <a:t> &gt;&gt; n)</a:t>
            </a:r>
          </a:p>
          <a:p>
            <a:pPr lvl="1"/>
            <a:r>
              <a:rPr lang="en-CA" dirty="0"/>
              <a:t>Not given size but contain different types – </a:t>
            </a:r>
            <a:r>
              <a:rPr lang="en-CA" dirty="0" err="1"/>
              <a:t>sstream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Reading in different types (type conversion, </a:t>
            </a:r>
            <a:r>
              <a:rPr lang="en-CA" dirty="0" err="1"/>
              <a:t>stoi</a:t>
            </a:r>
            <a:r>
              <a:rPr lang="en-CA" dirty="0"/>
              <a:t>, or </a:t>
            </a:r>
            <a:r>
              <a:rPr lang="en-CA" dirty="0" err="1"/>
              <a:t>cin.ignore</a:t>
            </a:r>
            <a:r>
              <a:rPr lang="en-CA" dirty="0"/>
              <a:t>(), </a:t>
            </a:r>
            <a:r>
              <a:rPr lang="en-CA" dirty="0" err="1"/>
              <a:t>cin.clear</a:t>
            </a:r>
            <a:r>
              <a:rPr lang="en-CA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72339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5A1F-53EB-41D5-9763-2AA918C3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07B2C-1EA2-47E8-BB88-68F47B3A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Constructor has same name as the struct itself</a:t>
            </a:r>
            <a:endParaRPr lang="en-CA" dirty="0"/>
          </a:p>
          <a:p>
            <a:pPr lvl="0"/>
            <a:r>
              <a:rPr lang="en-US" dirty="0"/>
              <a:t>Constructors do not have return type because it is the object itself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Example: 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struct Student {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    string name;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    int </a:t>
            </a:r>
            <a:r>
              <a:rPr lang="en-CA" dirty="0" err="1">
                <a:latin typeface="+mj-lt"/>
              </a:rPr>
              <a:t>student_num</a:t>
            </a:r>
            <a:r>
              <a:rPr lang="en-CA" dirty="0">
                <a:latin typeface="+mj-lt"/>
              </a:rPr>
              <a:t>, grade;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};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int main() {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    Student s1; // default constructor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    Student s2{"Jasmine", 1, 99}; // default constructor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79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A1EC-A587-4496-A9B9-25948781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Constructor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0814-16F2-4923-B06A-65B22911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latin typeface="+mj-lt"/>
              </a:rPr>
              <a:t>Use round braces! 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Node temp {…}; 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Node *temp1 = new Node {…}; </a:t>
            </a:r>
          </a:p>
        </p:txBody>
      </p:sp>
    </p:spTree>
    <p:extLst>
      <p:ext uri="{BB962C8B-B14F-4D97-AF65-F5344CB8AC3E}">
        <p14:creationId xmlns:p14="http://schemas.microsoft.com/office/powerpoint/2010/main" val="5943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97EA-7840-4FF8-B472-149E3AF6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Constructor - MIL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AAEB-378C-4EEF-B463-C0CF8552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Member Initialization List</a:t>
            </a:r>
          </a:p>
          <a:p>
            <a:pPr>
              <a:spcBef>
                <a:spcPts val="0"/>
              </a:spcBef>
            </a:pPr>
            <a:r>
              <a:rPr lang="en-US" dirty="0"/>
              <a:t>Syntax: Constructor (parameters) : field_name1 {value from parameter}, field_name2 {value2} ,… </a:t>
            </a:r>
            <a:r>
              <a:rPr lang="en-US" dirty="0" err="1"/>
              <a:t>field_namen</a:t>
            </a:r>
            <a:r>
              <a:rPr lang="en-US" dirty="0"/>
              <a:t> {</a:t>
            </a:r>
            <a:r>
              <a:rPr lang="en-US" dirty="0" err="1"/>
              <a:t>valuen</a:t>
            </a:r>
            <a:r>
              <a:rPr lang="en-US" dirty="0"/>
              <a:t>} { body }</a:t>
            </a:r>
          </a:p>
          <a:p>
            <a:pPr>
              <a:spcBef>
                <a:spcPts val="0"/>
              </a:spcBef>
            </a:pPr>
            <a:r>
              <a:rPr lang="en-US" dirty="0"/>
              <a:t>You can leave out any field name and it will be filled with default values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int counter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struct Student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string 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int </a:t>
            </a:r>
            <a:r>
              <a:rPr lang="en-US" dirty="0" err="1">
                <a:latin typeface="+mj-lt"/>
              </a:rPr>
              <a:t>student_num</a:t>
            </a:r>
            <a:r>
              <a:rPr lang="en-US" dirty="0">
                <a:latin typeface="+mj-lt"/>
              </a:rPr>
              <a:t>, grade;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Student (string name) : name {name}, grade{0}, </a:t>
            </a:r>
            <a:r>
              <a:rPr lang="en-US" dirty="0" err="1">
                <a:latin typeface="+mj-lt"/>
              </a:rPr>
              <a:t>student_num</a:t>
            </a:r>
            <a:r>
              <a:rPr lang="en-US" dirty="0">
                <a:latin typeface="+mj-lt"/>
              </a:rPr>
              <a:t> {counter}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	++counter;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};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59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04BA-38B3-4585-9C73-DC3D5DB3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7347-F00B-45F1-9D32-6458046B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variables are locations in computer memory which can be accessed by their identifier (variable name)</a:t>
            </a:r>
            <a:endParaRPr lang="en-CA" dirty="0"/>
          </a:p>
          <a:p>
            <a:r>
              <a:rPr lang="en-US" dirty="0"/>
              <a:t>Each variable can be located in the memory by its address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832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A363-924F-4C73-BE71-2E05C8EC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Address-of operator (&amp;)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4ACF-8BF2-4FD1-8FA9-D1E2D2D51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address-of operator (&amp;) obtains the address of a variable</a:t>
            </a:r>
            <a:endParaRPr lang="en-CA" dirty="0"/>
          </a:p>
          <a:p>
            <a:r>
              <a:rPr lang="en-US" dirty="0"/>
              <a:t>address-of operator (&amp;) is applied to whatever precedes it</a:t>
            </a:r>
            <a:endParaRPr lang="en-CA" dirty="0"/>
          </a:p>
          <a:p>
            <a:r>
              <a:rPr lang="en-US" dirty="0"/>
              <a:t>Example: 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foo = &amp;myvar;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foo now contains the address of myvar 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173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7DBB-DFDD-480C-9E70-EF1F77CF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operator (*)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83AD-21B8-4313-9D9A-AC1E9C8C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a pointer to access the variable they point to</a:t>
            </a:r>
            <a:endParaRPr lang="en-CA" dirty="0"/>
          </a:p>
          <a:p>
            <a:r>
              <a:rPr lang="en-US" dirty="0"/>
              <a:t>dereference operator (*) means "value pointed to by“</a:t>
            </a:r>
          </a:p>
          <a:p>
            <a:r>
              <a:rPr lang="en-US" dirty="0"/>
              <a:t>It will get the value of whatever pointer precedes it</a:t>
            </a:r>
          </a:p>
          <a:p>
            <a:r>
              <a:rPr lang="en-US" dirty="0"/>
              <a:t>If what precedes is not a pointer, ERROR (syntax error)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Ex). </a:t>
            </a:r>
            <a:r>
              <a:rPr lang="en-US" dirty="0" err="1"/>
              <a:t>fooVal</a:t>
            </a:r>
            <a:r>
              <a:rPr lang="en-US" dirty="0"/>
              <a:t> = *foo;</a:t>
            </a:r>
          </a:p>
          <a:p>
            <a:pPr marL="0" indent="0">
              <a:buNone/>
            </a:pPr>
            <a:r>
              <a:rPr lang="en-US" dirty="0"/>
              <a:t>// "</a:t>
            </a:r>
            <a:r>
              <a:rPr lang="en-US" dirty="0" err="1"/>
              <a:t>fooVal</a:t>
            </a:r>
            <a:r>
              <a:rPr lang="en-US" dirty="0"/>
              <a:t> equal to value pointed to by foo where foo is a pointer” </a:t>
            </a:r>
          </a:p>
          <a:p>
            <a:pPr marL="0" indent="0">
              <a:buNone/>
            </a:pPr>
            <a:r>
              <a:rPr lang="en-US" dirty="0" err="1"/>
              <a:t>fooVal</a:t>
            </a:r>
            <a:r>
              <a:rPr lang="en-US" dirty="0"/>
              <a:t> = foo;   // </a:t>
            </a:r>
            <a:r>
              <a:rPr lang="en-US" dirty="0" err="1"/>
              <a:t>fooVal</a:t>
            </a:r>
            <a:r>
              <a:rPr lang="en-US" dirty="0"/>
              <a:t> is a pointer</a:t>
            </a:r>
            <a:endParaRPr lang="en-CA" dirty="0"/>
          </a:p>
          <a:p>
            <a:pPr marL="0" indent="0">
              <a:buNone/>
            </a:pPr>
            <a:r>
              <a:rPr lang="en-US" dirty="0" err="1"/>
              <a:t>fooVal</a:t>
            </a:r>
            <a:r>
              <a:rPr lang="en-US" dirty="0"/>
              <a:t> = *foo;  // </a:t>
            </a:r>
            <a:r>
              <a:rPr lang="en-US" dirty="0" err="1"/>
              <a:t>fooVal</a:t>
            </a:r>
            <a:r>
              <a:rPr lang="en-US" dirty="0"/>
              <a:t> equal to value pointed to by foo (25)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203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A39E-56B6-4C86-9DAF-CCD59FC1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FFD18-212A-44D0-8F6E-8CDA09C9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 pointers are meant to point to valid addresses</a:t>
            </a:r>
            <a:endParaRPr lang="en-CA" dirty="0"/>
          </a:p>
          <a:p>
            <a:pPr lvl="0"/>
            <a:r>
              <a:rPr lang="en-US" dirty="0"/>
              <a:t>uninitialized pointers can point to unknown places</a:t>
            </a:r>
            <a:endParaRPr lang="en-CA" dirty="0"/>
          </a:p>
          <a:p>
            <a:r>
              <a:rPr lang="en-CA" dirty="0"/>
              <a:t>Example</a:t>
            </a:r>
          </a:p>
          <a:p>
            <a:pPr marL="0" indent="0">
              <a:buNone/>
            </a:pPr>
            <a:r>
              <a:rPr lang="en-CA" dirty="0"/>
              <a:t>int *p; </a:t>
            </a:r>
          </a:p>
          <a:p>
            <a:pPr marL="0" indent="0">
              <a:buNone/>
            </a:pPr>
            <a:r>
              <a:rPr lang="en-CA" dirty="0" err="1"/>
              <a:t>cout</a:t>
            </a:r>
            <a:r>
              <a:rPr lang="en-CA" dirty="0"/>
              <a:t> &lt;&lt; *p &lt;&lt; </a:t>
            </a:r>
            <a:r>
              <a:rPr lang="en-CA" dirty="0" err="1"/>
              <a:t>endl</a:t>
            </a:r>
            <a:r>
              <a:rPr lang="en-CA" dirty="0"/>
              <a:t>; // you don’t know what this will print</a:t>
            </a:r>
          </a:p>
          <a:p>
            <a:r>
              <a:rPr lang="en-US" dirty="0"/>
              <a:t>Accessing this pointer causes undefined behavior</a:t>
            </a:r>
          </a:p>
          <a:p>
            <a:r>
              <a:rPr lang="en-US" dirty="0"/>
              <a:t>If you want a pointer to point to nowhere, we use the null pointer (0 or </a:t>
            </a:r>
            <a:r>
              <a:rPr lang="en-US" dirty="0" err="1"/>
              <a:t>nullptr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int *p = </a:t>
            </a:r>
            <a:r>
              <a:rPr lang="en-US" dirty="0" err="1"/>
              <a:t>nullptr</a:t>
            </a:r>
            <a:r>
              <a:rPr lang="en-US" dirty="0"/>
              <a:t>; // recommend </a:t>
            </a:r>
            <a:r>
              <a:rPr lang="en-US" dirty="0" err="1"/>
              <a:t>nullptr</a:t>
            </a:r>
            <a:r>
              <a:rPr lang="en-US" dirty="0"/>
              <a:t> over 0 </a:t>
            </a:r>
          </a:p>
          <a:p>
            <a:pPr marL="0" indent="0">
              <a:buNone/>
            </a:pPr>
            <a:r>
              <a:rPr lang="en-CA" dirty="0"/>
              <a:t>int *q = 0;</a:t>
            </a:r>
          </a:p>
        </p:txBody>
      </p:sp>
    </p:spTree>
    <p:extLst>
      <p:ext uri="{BB962C8B-B14F-4D97-AF65-F5344CB8AC3E}">
        <p14:creationId xmlns:p14="http://schemas.microsoft.com/office/powerpoint/2010/main" val="112052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5D81-13C1-47E2-A7A8-2D879A5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F4A0-87E3-437A-A6EF-3B99F983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also do + and – operations on pointers</a:t>
            </a:r>
          </a:p>
          <a:p>
            <a:pPr lvl="1"/>
            <a:r>
              <a:rPr lang="en-CA" dirty="0"/>
              <a:t>+ moves it to the next element</a:t>
            </a:r>
          </a:p>
          <a:p>
            <a:pPr lvl="1"/>
            <a:r>
              <a:rPr lang="en-CA" dirty="0"/>
              <a:t>- moves the pointer to the previous element</a:t>
            </a:r>
          </a:p>
          <a:p>
            <a:endParaRPr lang="en-CA" dirty="0"/>
          </a:p>
          <a:p>
            <a:r>
              <a:rPr lang="en-CA" dirty="0"/>
              <a:t>Out of bounds? Adding numbers to an int pointer? </a:t>
            </a:r>
          </a:p>
        </p:txBody>
      </p:sp>
    </p:spTree>
    <p:extLst>
      <p:ext uri="{BB962C8B-B14F-4D97-AF65-F5344CB8AC3E}">
        <p14:creationId xmlns:p14="http://schemas.microsoft.com/office/powerpoint/2010/main" val="938103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3F7C-11E2-4C90-8933-9B6AF079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 Keyword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6DC7-FD4E-41C0-92C9-98CB9AF8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int a = 0; // a is a constant integer, const -&gt; a</a:t>
            </a:r>
          </a:p>
          <a:p>
            <a:r>
              <a:rPr lang="en-CA" dirty="0"/>
              <a:t>int const a = 0; // a is a constant integer, const -&gt; a</a:t>
            </a:r>
          </a:p>
          <a:p>
            <a:endParaRPr lang="en-CA" dirty="0"/>
          </a:p>
          <a:p>
            <a:r>
              <a:rPr lang="en-CA" dirty="0"/>
              <a:t>const int *p = &amp;a; // p points to a constant integer</a:t>
            </a:r>
          </a:p>
          <a:p>
            <a:pPr lvl="1"/>
            <a:r>
              <a:rPr lang="en-CA" dirty="0"/>
              <a:t>*p is constant (you cannot modify a through p)</a:t>
            </a:r>
          </a:p>
          <a:p>
            <a:pPr lvl="1"/>
            <a:r>
              <a:rPr lang="en-CA" dirty="0"/>
              <a:t>p itself is not constant</a:t>
            </a:r>
          </a:p>
          <a:p>
            <a:r>
              <a:rPr lang="en-CA" dirty="0"/>
              <a:t>int * const p = &amp;a; // p is a constant pointer</a:t>
            </a:r>
          </a:p>
          <a:p>
            <a:pPr lvl="1"/>
            <a:r>
              <a:rPr lang="en-CA" dirty="0"/>
              <a:t>*p can be modified</a:t>
            </a:r>
          </a:p>
          <a:p>
            <a:pPr lvl="1"/>
            <a:r>
              <a:rPr lang="en-CA" dirty="0"/>
              <a:t>p cannot point to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0746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8081-2CDB-4E5F-AA9C-04143709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Dangling Pointers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D7501-AB8E-4BF9-A8CF-CEACC451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When a pointer points to something that does not exist</a:t>
            </a:r>
          </a:p>
          <a:p>
            <a:pPr lvl="1"/>
            <a:r>
              <a:rPr lang="en-CA" dirty="0"/>
              <a:t>A variable that goes out of scope</a:t>
            </a:r>
          </a:p>
          <a:p>
            <a:pPr lvl="1"/>
            <a:r>
              <a:rPr lang="en-CA" dirty="0"/>
              <a:t>Unpredictable behaviour</a:t>
            </a:r>
          </a:p>
          <a:p>
            <a:r>
              <a:rPr lang="en-CA" dirty="0"/>
              <a:t>Example:</a:t>
            </a:r>
          </a:p>
          <a:p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int * foo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int a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return &amp;a;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int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int * </a:t>
            </a:r>
            <a:r>
              <a:rPr lang="en-CA" dirty="0" err="1">
                <a:latin typeface="+mj-lt"/>
              </a:rPr>
              <a:t>dangling_pointer</a:t>
            </a:r>
            <a:r>
              <a:rPr lang="en-CA" dirty="0">
                <a:latin typeface="+mj-lt"/>
              </a:rPr>
              <a:t> = foo();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    </a:t>
            </a:r>
            <a:r>
              <a:rPr lang="en-CA" dirty="0" err="1">
                <a:latin typeface="+mj-lt"/>
              </a:rPr>
              <a:t>cout</a:t>
            </a:r>
            <a:r>
              <a:rPr lang="en-CA" dirty="0">
                <a:latin typeface="+mj-lt"/>
              </a:rPr>
              <a:t> &lt;&lt; *</a:t>
            </a:r>
            <a:r>
              <a:rPr lang="en-CA" dirty="0" err="1">
                <a:latin typeface="+mj-lt"/>
              </a:rPr>
              <a:t>dangling_pointer</a:t>
            </a:r>
            <a:r>
              <a:rPr lang="en-CA" dirty="0">
                <a:latin typeface="+mj-lt"/>
              </a:rPr>
              <a:t> &lt;&lt; </a:t>
            </a:r>
            <a:r>
              <a:rPr lang="en-CA" dirty="0" err="1">
                <a:latin typeface="+mj-lt"/>
              </a:rPr>
              <a:t>endl</a:t>
            </a:r>
            <a:r>
              <a:rPr lang="en-CA" dirty="0">
                <a:latin typeface="+mj-lt"/>
              </a:rPr>
              <a:t>; // unpredictable behaviour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latin typeface="+mj-lt"/>
              </a:rPr>
              <a:t>}</a:t>
            </a:r>
          </a:p>
        </p:txBody>
      </p:sp>
      <p:pic>
        <p:nvPicPr>
          <p:cNvPr id="8" name="Picture 6" descr="Image result for caution clipart&quot;">
            <a:extLst>
              <a:ext uri="{FF2B5EF4-FFF2-40B4-BE49-F238E27FC236}">
                <a16:creationId xmlns:a16="http://schemas.microsoft.com/office/drawing/2014/main" id="{3924F5AD-99A7-4F70-B7C6-464DF93B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15" b="96098" l="2846" r="95528">
                        <a14:foregroundMark x1="46341" y1="4878" x2="46341" y2="4878"/>
                        <a14:foregroundMark x1="86179" y1="81951" x2="86179" y2="81951"/>
                        <a14:foregroundMark x1="87398" y1="95122" x2="87398" y2="95122"/>
                        <a14:foregroundMark x1="2846" y1="95122" x2="2846" y2="95122"/>
                        <a14:foregroundMark x1="95528" y1="96098" x2="95528" y2="96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712" y="1905000"/>
            <a:ext cx="1552575" cy="12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41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4424-5C67-4238-ADAE-2A961741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F810-CC3C-4EC0-A364-233AB477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Operator overloading</a:t>
            </a:r>
          </a:p>
          <a:p>
            <a:pPr lvl="1"/>
            <a:r>
              <a:rPr lang="en-CA" dirty="0"/>
              <a:t>Especially operator&lt; for both sort and map</a:t>
            </a:r>
          </a:p>
          <a:p>
            <a:r>
              <a:rPr lang="en-CA" dirty="0"/>
              <a:t>Writing class methods</a:t>
            </a:r>
          </a:p>
          <a:p>
            <a:pPr lvl="1"/>
            <a:r>
              <a:rPr lang="en-CA" dirty="0"/>
              <a:t>Use of this-&gt; </a:t>
            </a:r>
          </a:p>
          <a:p>
            <a:r>
              <a:rPr lang="en-CA" dirty="0"/>
              <a:t>Kruskal’s algorithm</a:t>
            </a:r>
          </a:p>
          <a:p>
            <a:r>
              <a:rPr lang="en-CA" dirty="0"/>
              <a:t>Union-find algorithm</a:t>
            </a:r>
          </a:p>
          <a:p>
            <a:pPr lvl="1"/>
            <a:r>
              <a:rPr lang="en-CA" dirty="0"/>
              <a:t>Path compression</a:t>
            </a:r>
          </a:p>
        </p:txBody>
      </p:sp>
    </p:spTree>
    <p:extLst>
      <p:ext uri="{BB962C8B-B14F-4D97-AF65-F5344CB8AC3E}">
        <p14:creationId xmlns:p14="http://schemas.microsoft.com/office/powerpoint/2010/main" val="1601819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4652-0A66-4BA9-84B9-A5828E50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F0A91-B620-42FA-8326-C25D396C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int bar(int 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return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int foo()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int b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int c = bar(b);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return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int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int a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int b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a = foo();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a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}</a:t>
            </a:r>
            <a:endParaRPr lang="en-CA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E573E-8305-4DB8-B1FF-9D1C6A53CE02}"/>
              </a:ext>
            </a:extLst>
          </p:cNvPr>
          <p:cNvSpPr txBox="1"/>
          <p:nvPr/>
        </p:nvSpPr>
        <p:spPr>
          <a:xfrm>
            <a:off x="6562725" y="21336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 stack keeps track of all local variables and arguments supplied to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975401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9AB2-3F94-4705-8137-9734DB58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Range Based for-loop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ED19-C28C-4D66-ACD7-0ECAF22B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Executes a for loop over a range of values</a:t>
            </a:r>
          </a:p>
          <a:p>
            <a:r>
              <a:rPr lang="en-CA" dirty="0"/>
              <a:t>Syntax: </a:t>
            </a:r>
          </a:p>
          <a:p>
            <a:pPr marL="0" indent="0">
              <a:buNone/>
            </a:pPr>
            <a:r>
              <a:rPr lang="en-CA" dirty="0"/>
              <a:t>for ( </a:t>
            </a:r>
            <a:r>
              <a:rPr lang="en-CA" dirty="0" err="1"/>
              <a:t>range_declaration</a:t>
            </a:r>
            <a:r>
              <a:rPr lang="en-CA" dirty="0"/>
              <a:t> : </a:t>
            </a:r>
            <a:r>
              <a:rPr lang="en-CA" dirty="0" err="1"/>
              <a:t>range_exp</a:t>
            </a:r>
            <a:r>
              <a:rPr lang="en-CA" dirty="0"/>
              <a:t> ) {…}</a:t>
            </a:r>
          </a:p>
          <a:p>
            <a:r>
              <a:rPr lang="en-CA" dirty="0" err="1"/>
              <a:t>range_declaration</a:t>
            </a:r>
            <a:r>
              <a:rPr lang="en-CA" dirty="0"/>
              <a:t> defines that variable that is the type in the </a:t>
            </a:r>
            <a:r>
              <a:rPr lang="en-CA" dirty="0" err="1"/>
              <a:t>range_exp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Example: 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 for (auto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: {1,3,5}) { // auto detection of type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        </a:t>
            </a:r>
            <a:r>
              <a:rPr lang="en-CA" dirty="0" err="1">
                <a:latin typeface="+mj-lt"/>
              </a:rPr>
              <a:t>cout</a:t>
            </a:r>
            <a:r>
              <a:rPr lang="en-CA" dirty="0">
                <a:latin typeface="+mj-lt"/>
              </a:rPr>
              <a:t> &lt;&lt;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;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  }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// prints 1 3 5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8397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A5BD-B4E8-4E2A-9850-84939F4E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Lvalue</a:t>
            </a:r>
            <a:r>
              <a:rPr lang="en-CA" dirty="0"/>
              <a:t>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D275-2079-458B-82B4-5222E785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Other than pointers, we can use an </a:t>
            </a:r>
            <a:r>
              <a:rPr lang="en-CA" dirty="0" err="1"/>
              <a:t>lvalue</a:t>
            </a:r>
            <a:r>
              <a:rPr lang="en-CA" dirty="0"/>
              <a:t> reference to keep track of memory addresses</a:t>
            </a:r>
          </a:p>
          <a:p>
            <a:r>
              <a:rPr lang="en-CA" dirty="0" err="1"/>
              <a:t>Lvalues</a:t>
            </a:r>
            <a:r>
              <a:rPr lang="en-CA" dirty="0"/>
              <a:t> do not store memory addresses</a:t>
            </a:r>
          </a:p>
          <a:p>
            <a:r>
              <a:rPr lang="en-CA" dirty="0"/>
              <a:t>They are </a:t>
            </a:r>
            <a:r>
              <a:rPr lang="en-CA" b="1" dirty="0"/>
              <a:t>aliases</a:t>
            </a:r>
          </a:p>
          <a:p>
            <a:pPr lvl="1"/>
            <a:r>
              <a:rPr lang="en-CA" dirty="0"/>
              <a:t>They are “different names” of the same variable</a:t>
            </a:r>
          </a:p>
          <a:p>
            <a:r>
              <a:rPr lang="en-CA" dirty="0"/>
              <a:t>They must be initialized at declaration</a:t>
            </a:r>
          </a:p>
          <a:p>
            <a:r>
              <a:rPr lang="en-CA" dirty="0"/>
              <a:t>Declaration syntax: </a:t>
            </a:r>
          </a:p>
          <a:p>
            <a:pPr marL="0" indent="0">
              <a:buNone/>
            </a:pPr>
            <a:r>
              <a:rPr lang="en-CA" dirty="0"/>
              <a:t>Type &amp; name = variable; </a:t>
            </a:r>
          </a:p>
        </p:txBody>
      </p:sp>
    </p:spTree>
    <p:extLst>
      <p:ext uri="{BB962C8B-B14F-4D97-AF65-F5344CB8AC3E}">
        <p14:creationId xmlns:p14="http://schemas.microsoft.com/office/powerpoint/2010/main" val="1930834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34B3-7DDE-431A-8FDC-90D904FA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Tree Terminology</a:t>
            </a:r>
          </a:p>
        </p:txBody>
      </p:sp>
      <p:pic>
        <p:nvPicPr>
          <p:cNvPr id="4" name="Content Placeholder 3" descr="Tree in C++ with its various parts">
            <a:extLst>
              <a:ext uri="{FF2B5EF4-FFF2-40B4-BE49-F238E27FC236}">
                <a16:creationId xmlns:a16="http://schemas.microsoft.com/office/drawing/2014/main" id="{3AF52836-5310-4839-BDFA-FCFE589D6E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1"/>
            <a:ext cx="5943600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A5247C-8E78-43E2-B1A4-CFDFEBBFC624}"/>
              </a:ext>
            </a:extLst>
          </p:cNvPr>
          <p:cNvSpPr/>
          <p:nvPr/>
        </p:nvSpPr>
        <p:spPr>
          <a:xfrm>
            <a:off x="7391400" y="2269527"/>
            <a:ext cx="4648200" cy="2904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Node</a:t>
            </a:r>
            <a:endParaRPr lang="en-CA" b="1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Edge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– connecting two nodes</a:t>
            </a:r>
            <a:endParaRPr lang="en-CA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Level</a:t>
            </a:r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b="1" dirty="0"/>
              <a:t>Root Node </a:t>
            </a:r>
            <a:r>
              <a:rPr lang="en-US" dirty="0"/>
              <a:t>- topmost node</a:t>
            </a:r>
          </a:p>
          <a:p>
            <a:pPr>
              <a:spcAft>
                <a:spcPts val="600"/>
              </a:spcAft>
            </a:pPr>
            <a:r>
              <a:rPr lang="en-US" b="1" dirty="0"/>
              <a:t>Leaf node </a:t>
            </a:r>
            <a:r>
              <a:rPr lang="en-US" dirty="0"/>
              <a:t>- Bottom most nodes</a:t>
            </a:r>
            <a:endParaRPr lang="en-CA" dirty="0"/>
          </a:p>
          <a:p>
            <a:pPr>
              <a:spcAft>
                <a:spcPts val="600"/>
              </a:spcAft>
            </a:pPr>
            <a:r>
              <a:rPr lang="en-US" b="1" dirty="0"/>
              <a:t>Sibling nodes </a:t>
            </a:r>
            <a:r>
              <a:rPr lang="en-US" dirty="0"/>
              <a:t>– two nodes on the same level</a:t>
            </a:r>
            <a:endParaRPr lang="en-CA" dirty="0"/>
          </a:p>
          <a:p>
            <a:pPr>
              <a:lnSpc>
                <a:spcPct val="105000"/>
              </a:lnSpc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CA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16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6F31-D079-4B3B-A5E9-9BCD01C9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5BC7-63C8-44F0-91EE-5CF8298D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Subtree</a:t>
            </a:r>
            <a:r>
              <a:rPr lang="en-US" dirty="0"/>
              <a:t> – descendants of a node from another node</a:t>
            </a:r>
            <a:endParaRPr lang="en-CA" dirty="0"/>
          </a:p>
          <a:p>
            <a:r>
              <a:rPr lang="en-US" b="1" dirty="0"/>
              <a:t>Parent node</a:t>
            </a:r>
            <a:endParaRPr lang="en-CA" b="1" dirty="0"/>
          </a:p>
          <a:p>
            <a:r>
              <a:rPr lang="en-US" b="1" dirty="0"/>
              <a:t>Ancestor node </a:t>
            </a:r>
            <a:r>
              <a:rPr lang="en-US" dirty="0"/>
              <a:t>– predecessor node on path from root</a:t>
            </a:r>
            <a:endParaRPr lang="en-CA" dirty="0"/>
          </a:p>
          <a:p>
            <a:pPr lvl="1"/>
            <a:r>
              <a:rPr lang="en-US" dirty="0"/>
              <a:t>The root node has no ancestors and no parent</a:t>
            </a:r>
            <a:endParaRPr lang="en-CA" dirty="0"/>
          </a:p>
          <a:p>
            <a:r>
              <a:rPr lang="en-US" b="1" dirty="0"/>
              <a:t>Path</a:t>
            </a:r>
            <a:r>
              <a:rPr lang="en-US" dirty="0"/>
              <a:t> – sequence of consecutive edges</a:t>
            </a:r>
            <a:endParaRPr lang="en-CA" dirty="0"/>
          </a:p>
          <a:p>
            <a:r>
              <a:rPr lang="en-US" b="1" dirty="0"/>
              <a:t>Degree</a:t>
            </a:r>
            <a:r>
              <a:rPr lang="en-US" dirty="0"/>
              <a:t> – number of children that a node has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987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9DB-9096-4D4A-9020-8476C3B2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Representing a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FABF-AD0D-41D5-BA22-A28B8293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structure can never contain a field of itself</a:t>
            </a:r>
          </a:p>
          <a:p>
            <a:r>
              <a:rPr lang="en-CA" dirty="0"/>
              <a:t>But we can contain a pointer! Pointers are always 4 bytes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>
                <a:latin typeface="+mj-lt"/>
              </a:rPr>
              <a:t>struct Node {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    int </a:t>
            </a:r>
            <a:r>
              <a:rPr lang="en-CA" dirty="0" err="1">
                <a:latin typeface="+mj-lt"/>
              </a:rPr>
              <a:t>val</a:t>
            </a:r>
            <a:r>
              <a:rPr lang="en-CA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    Node *left, *right;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47139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C89F-E7BD-4649-93D2-93701C5F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5CFF-1942-447C-9DA1-A12C9FA77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CA" dirty="0"/>
              <a:t>A pool of memory for </a:t>
            </a:r>
            <a:r>
              <a:rPr lang="en-US" dirty="0"/>
              <a:t>dynamic memory allocation</a:t>
            </a:r>
            <a:endParaRPr lang="en-CA" dirty="0"/>
          </a:p>
          <a:p>
            <a:pPr lvl="0"/>
            <a:r>
              <a:rPr lang="en-US" dirty="0"/>
              <a:t>You should return all burrowed memory at the end of execution</a:t>
            </a:r>
            <a:endParaRPr lang="en-CA" dirty="0"/>
          </a:p>
          <a:p>
            <a:pPr lvl="1"/>
            <a:r>
              <a:rPr lang="en-US" sz="2000" dirty="0"/>
              <a:t>Otherwise it will cause a memory leak</a:t>
            </a:r>
          </a:p>
          <a:p>
            <a:pPr lvl="1"/>
            <a:r>
              <a:rPr lang="en-US" sz="2000" dirty="0"/>
              <a:t>Good news … </a:t>
            </a:r>
            <a:endParaRPr lang="en-CA" sz="2000" dirty="0"/>
          </a:p>
          <a:p>
            <a:pPr lvl="0"/>
            <a:r>
              <a:rPr lang="en-US" dirty="0"/>
              <a:t>The “new” keyword allocates memory from the heap</a:t>
            </a:r>
            <a:endParaRPr lang="en-CA" dirty="0"/>
          </a:p>
          <a:p>
            <a:pPr lvl="0"/>
            <a:r>
              <a:rPr lang="en-US" dirty="0"/>
              <a:t>Syntax: new </a:t>
            </a:r>
            <a:r>
              <a:rPr lang="en-US" dirty="0" err="1"/>
              <a:t>data_type</a:t>
            </a:r>
            <a:r>
              <a:rPr lang="en-US" dirty="0"/>
              <a:t> (or </a:t>
            </a:r>
            <a:r>
              <a:rPr lang="en-US" dirty="0" err="1"/>
              <a:t>data_type</a:t>
            </a:r>
            <a:r>
              <a:rPr lang="en-US" dirty="0"/>
              <a:t> {…} which calls its constructor)</a:t>
            </a:r>
            <a:endParaRPr lang="en-CA" dirty="0"/>
          </a:p>
          <a:p>
            <a:pPr lvl="0"/>
            <a:r>
              <a:rPr lang="en-US" dirty="0"/>
              <a:t>Returns a pointer to the allocated memory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8827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D1B1-92AF-44E1-9881-52F524C3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Node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9C38-354A-4556-9FBC-DC4EBA61D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Node (int </a:t>
            </a:r>
            <a:r>
              <a:rPr lang="en-US" dirty="0" err="1">
                <a:latin typeface="+mj-lt"/>
              </a:rPr>
              <a:t>val</a:t>
            </a:r>
            <a:r>
              <a:rPr lang="en-US" dirty="0">
                <a:latin typeface="+mj-lt"/>
              </a:rPr>
              <a:t>) : </a:t>
            </a:r>
            <a:r>
              <a:rPr lang="en-US" dirty="0" err="1">
                <a:latin typeface="+mj-lt"/>
              </a:rPr>
              <a:t>val</a:t>
            </a:r>
            <a:r>
              <a:rPr lang="en-US" dirty="0">
                <a:latin typeface="+mj-lt"/>
              </a:rPr>
              <a:t>{</a:t>
            </a:r>
            <a:r>
              <a:rPr lang="en-US" dirty="0" err="1">
                <a:latin typeface="+mj-lt"/>
              </a:rPr>
              <a:t>val</a:t>
            </a:r>
            <a:r>
              <a:rPr lang="en-US" dirty="0">
                <a:latin typeface="+mj-lt"/>
              </a:rPr>
              <a:t>}, left {</a:t>
            </a:r>
            <a:r>
              <a:rPr lang="en-US" dirty="0" err="1">
                <a:latin typeface="+mj-lt"/>
              </a:rPr>
              <a:t>nullptr</a:t>
            </a:r>
            <a:r>
              <a:rPr lang="en-US" dirty="0">
                <a:latin typeface="+mj-lt"/>
              </a:rPr>
              <a:t>}, right{</a:t>
            </a:r>
            <a:r>
              <a:rPr lang="en-US" dirty="0" err="1">
                <a:latin typeface="+mj-lt"/>
              </a:rPr>
              <a:t>nullptr</a:t>
            </a:r>
            <a:r>
              <a:rPr lang="en-US" dirty="0">
                <a:latin typeface="+mj-lt"/>
              </a:rPr>
              <a:t>} {}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Node () {} // recover default constructor so you can write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// Node *temp;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Node (int </a:t>
            </a:r>
            <a:r>
              <a:rPr lang="en-US" dirty="0" err="1">
                <a:latin typeface="+mj-lt"/>
              </a:rPr>
              <a:t>val</a:t>
            </a:r>
            <a:r>
              <a:rPr lang="en-US" dirty="0">
                <a:latin typeface="+mj-lt"/>
              </a:rPr>
              <a:t>, Node *left, Node *right) : </a:t>
            </a:r>
            <a:r>
              <a:rPr lang="en-US" dirty="0" err="1">
                <a:latin typeface="+mj-lt"/>
              </a:rPr>
              <a:t>val</a:t>
            </a:r>
            <a:r>
              <a:rPr lang="en-US" dirty="0">
                <a:latin typeface="+mj-lt"/>
              </a:rPr>
              <a:t>{</a:t>
            </a:r>
            <a:r>
              <a:rPr lang="en-US" dirty="0" err="1">
                <a:latin typeface="+mj-lt"/>
              </a:rPr>
              <a:t>val</a:t>
            </a:r>
            <a:r>
              <a:rPr lang="en-US" dirty="0">
                <a:latin typeface="+mj-lt"/>
              </a:rPr>
              <a:t>}, left{left}, right{right} {} // so you can call new inside new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1608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33A2-A7DF-40AF-81D7-3CC7A3FA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– Using the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A274-E064-4715-A629-C5207182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Given the Node struct and its constructor, create the following tree on the heap (in main)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8CBDF-1F80-4180-BCCA-FB6FDA2B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67000"/>
            <a:ext cx="2533650" cy="199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D1E92-701D-4885-BEBA-1D35EB2BD8C4}"/>
              </a:ext>
            </a:extLst>
          </p:cNvPr>
          <p:cNvSpPr txBox="1"/>
          <p:nvPr/>
        </p:nvSpPr>
        <p:spPr>
          <a:xfrm>
            <a:off x="5486400" y="3048595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Node *root = new Node {1}; </a:t>
            </a:r>
          </a:p>
          <a:p>
            <a:r>
              <a:rPr lang="en-CA" dirty="0"/>
              <a:t>root-&gt;left = new Node {2}; </a:t>
            </a:r>
          </a:p>
          <a:p>
            <a:r>
              <a:rPr lang="en-CA" dirty="0"/>
              <a:t>root-&gt;right = new Node {3};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9BD13-544D-4179-A746-667D4F7F685F}"/>
              </a:ext>
            </a:extLst>
          </p:cNvPr>
          <p:cNvSpPr txBox="1"/>
          <p:nvPr/>
        </p:nvSpPr>
        <p:spPr>
          <a:xfrm>
            <a:off x="5857875" y="5182195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Node *root = new Node {1, new Node {2}, new Node {3}};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7FE9F-7A5C-4090-82CD-B6E022183EE9}"/>
              </a:ext>
            </a:extLst>
          </p:cNvPr>
          <p:cNvSpPr/>
          <p:nvPr/>
        </p:nvSpPr>
        <p:spPr>
          <a:xfrm>
            <a:off x="228600" y="4831140"/>
            <a:ext cx="758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 dirty="0"/>
              <a:t>struct Node {</a:t>
            </a:r>
          </a:p>
          <a:p>
            <a:r>
              <a:rPr lang="en-CA" sz="1600" dirty="0"/>
              <a:t>    int </a:t>
            </a:r>
            <a:r>
              <a:rPr lang="en-CA" sz="1600" dirty="0" err="1"/>
              <a:t>val</a:t>
            </a:r>
            <a:r>
              <a:rPr lang="en-CA" sz="1600" dirty="0"/>
              <a:t>;</a:t>
            </a:r>
          </a:p>
          <a:p>
            <a:r>
              <a:rPr lang="en-CA" sz="1600" dirty="0"/>
              <a:t>    Node *left, *right;</a:t>
            </a:r>
          </a:p>
          <a:p>
            <a:r>
              <a:rPr lang="en-CA" sz="1600" dirty="0"/>
              <a:t>    Node (int </a:t>
            </a:r>
            <a:r>
              <a:rPr lang="en-CA" sz="1600" dirty="0" err="1"/>
              <a:t>val</a:t>
            </a:r>
            <a:r>
              <a:rPr lang="en-CA" sz="1600" dirty="0"/>
              <a:t>) : </a:t>
            </a:r>
            <a:r>
              <a:rPr lang="en-CA" sz="1600" dirty="0" err="1"/>
              <a:t>val</a:t>
            </a:r>
            <a:r>
              <a:rPr lang="en-CA" sz="1600" dirty="0"/>
              <a:t>{</a:t>
            </a:r>
            <a:r>
              <a:rPr lang="en-CA" sz="1600" dirty="0" err="1"/>
              <a:t>val</a:t>
            </a:r>
            <a:r>
              <a:rPr lang="en-CA" sz="1600" dirty="0"/>
              <a:t>}, left {</a:t>
            </a:r>
            <a:r>
              <a:rPr lang="en-CA" sz="1600" dirty="0" err="1"/>
              <a:t>nullptr</a:t>
            </a:r>
            <a:r>
              <a:rPr lang="en-CA" sz="1600" dirty="0"/>
              <a:t>}, right{</a:t>
            </a:r>
            <a:r>
              <a:rPr lang="en-CA" sz="1600" dirty="0" err="1"/>
              <a:t>nullptr</a:t>
            </a:r>
            <a:r>
              <a:rPr lang="en-CA" sz="1600" dirty="0"/>
              <a:t>} {}</a:t>
            </a:r>
          </a:p>
          <a:p>
            <a:r>
              <a:rPr lang="en-CA" sz="1600" dirty="0"/>
              <a:t>    Node (int </a:t>
            </a:r>
            <a:r>
              <a:rPr lang="en-CA" sz="1600" dirty="0" err="1"/>
              <a:t>val</a:t>
            </a:r>
            <a:r>
              <a:rPr lang="en-CA" sz="1600" dirty="0"/>
              <a:t>, Node *left, Node *right) : </a:t>
            </a:r>
            <a:r>
              <a:rPr lang="en-CA" sz="1600" dirty="0" err="1"/>
              <a:t>val</a:t>
            </a:r>
            <a:r>
              <a:rPr lang="en-CA" sz="1600" dirty="0"/>
              <a:t>{</a:t>
            </a:r>
            <a:r>
              <a:rPr lang="en-CA" sz="1600" dirty="0" err="1"/>
              <a:t>val</a:t>
            </a:r>
            <a:r>
              <a:rPr lang="en-CA" sz="1600" dirty="0"/>
              <a:t>}, left{left}, right{right} {}</a:t>
            </a:r>
          </a:p>
          <a:p>
            <a:r>
              <a:rPr lang="en-CA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064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D204-B213-4F8E-A612-4396A2F8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Tree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6370-9D9E-461C-B542-DD452672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Traversing a tree means visiting the nodes of a tree</a:t>
            </a:r>
          </a:p>
          <a:p>
            <a:r>
              <a:rPr lang="en-CA" dirty="0"/>
              <a:t>There are many ways to visit trees:</a:t>
            </a:r>
          </a:p>
          <a:p>
            <a:pPr lvl="1"/>
            <a:r>
              <a:rPr lang="en-CA" dirty="0"/>
              <a:t>Breadth first / level order</a:t>
            </a:r>
          </a:p>
          <a:p>
            <a:pPr lvl="1"/>
            <a:r>
              <a:rPr lang="en-CA" dirty="0"/>
              <a:t>Depth first (next class)</a:t>
            </a:r>
          </a:p>
          <a:p>
            <a:pPr lvl="2"/>
            <a:r>
              <a:rPr lang="en-CA" dirty="0" err="1"/>
              <a:t>Inorder</a:t>
            </a:r>
            <a:endParaRPr lang="en-CA" dirty="0"/>
          </a:p>
          <a:p>
            <a:pPr lvl="2"/>
            <a:r>
              <a:rPr lang="en-CA" dirty="0" err="1"/>
              <a:t>Preorder</a:t>
            </a:r>
            <a:endParaRPr lang="en-CA" dirty="0"/>
          </a:p>
          <a:p>
            <a:pPr lvl="2"/>
            <a:r>
              <a:rPr lang="en-CA" dirty="0" err="1"/>
              <a:t>postorder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519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4648200"/>
          </a:xfrm>
        </p:spPr>
        <p:txBody>
          <a:bodyPr>
            <a:normAutofit/>
          </a:bodyPr>
          <a:lstStyle/>
          <a:p>
            <a:r>
              <a:rPr lang="en-US" dirty="0"/>
              <a:t>Syntax: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err="1">
                <a:latin typeface="+mj-lt"/>
              </a:rPr>
              <a:t>var</a:t>
            </a:r>
            <a:r>
              <a:rPr lang="en-US" sz="2100" dirty="0">
                <a:latin typeface="+mj-lt"/>
              </a:rPr>
              <a:t> = (</a:t>
            </a:r>
            <a:r>
              <a:rPr lang="en-US" sz="2100" dirty="0" err="1">
                <a:latin typeface="+mj-lt"/>
              </a:rPr>
              <a:t>Boolean_Expression</a:t>
            </a:r>
            <a:r>
              <a:rPr lang="en-US" sz="2100" dirty="0">
                <a:latin typeface="+mj-lt"/>
              </a:rPr>
              <a:t>) ? </a:t>
            </a:r>
            <a:r>
              <a:rPr lang="en-US" sz="2100" dirty="0" err="1">
                <a:latin typeface="+mj-lt"/>
              </a:rPr>
              <a:t>True_Case</a:t>
            </a:r>
            <a:r>
              <a:rPr lang="en-US" sz="2100" dirty="0">
                <a:latin typeface="+mj-lt"/>
              </a:rPr>
              <a:t> : </a:t>
            </a:r>
            <a:r>
              <a:rPr lang="en-US" sz="2100" dirty="0" err="1">
                <a:latin typeface="+mj-lt"/>
              </a:rPr>
              <a:t>False_Case</a:t>
            </a:r>
            <a:r>
              <a:rPr lang="en-US" sz="2100" dirty="0">
                <a:latin typeface="+mj-lt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dirty="0"/>
              <a:t>Equivalent to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+mj-lt"/>
              </a:rPr>
              <a:t> if (</a:t>
            </a:r>
            <a:r>
              <a:rPr lang="en-US" sz="2100" dirty="0" err="1">
                <a:latin typeface="+mj-lt"/>
              </a:rPr>
              <a:t>boolean_Expression</a:t>
            </a:r>
            <a:r>
              <a:rPr lang="en-US" sz="2100" dirty="0">
                <a:latin typeface="+mj-lt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+mj-lt"/>
              </a:rPr>
              <a:t>        </a:t>
            </a:r>
            <a:r>
              <a:rPr lang="en-US" sz="2100" dirty="0" err="1">
                <a:latin typeface="+mj-lt"/>
              </a:rPr>
              <a:t>True_case</a:t>
            </a:r>
            <a:r>
              <a:rPr lang="en-US" sz="2100" dirty="0">
                <a:latin typeface="+mj-lt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+mj-lt"/>
              </a:rPr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+mj-lt"/>
              </a:rPr>
              <a:t>        </a:t>
            </a:r>
            <a:r>
              <a:rPr lang="en-US" sz="2100" dirty="0" err="1">
                <a:latin typeface="+mj-lt"/>
              </a:rPr>
              <a:t>False_case</a:t>
            </a:r>
            <a:r>
              <a:rPr lang="en-US" sz="2100" dirty="0">
                <a:latin typeface="+mj-lt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+mj-lt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Declare an integer, </a:t>
            </a:r>
            <a:r>
              <a:rPr lang="en-US" dirty="0" err="1"/>
              <a:t>maxVal</a:t>
            </a:r>
            <a:r>
              <a:rPr lang="en-US" dirty="0"/>
              <a:t>, to be the max of two given integers, n1 and n2. 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Solution: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 err="1">
                <a:latin typeface="+mj-lt"/>
              </a:rPr>
              <a:t>int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maxVal</a:t>
            </a:r>
            <a:r>
              <a:rPr lang="en-US" sz="2100" dirty="0">
                <a:latin typeface="+mj-lt"/>
              </a:rPr>
              <a:t> = (n1 &gt; n2) ? n1 : n2; </a:t>
            </a:r>
          </a:p>
        </p:txBody>
      </p:sp>
    </p:spTree>
    <p:extLst>
      <p:ext uri="{BB962C8B-B14F-4D97-AF65-F5344CB8AC3E}">
        <p14:creationId xmlns:p14="http://schemas.microsoft.com/office/powerpoint/2010/main" val="410592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6052-4802-4973-AF02-FFCBCCCD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Level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5697-FFA2-4E63-86FF-F13CAAC5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600200"/>
            <a:ext cx="5867400" cy="4495800"/>
          </a:xfrm>
        </p:spPr>
        <p:txBody>
          <a:bodyPr/>
          <a:lstStyle/>
          <a:p>
            <a:r>
              <a:rPr lang="en-CA" dirty="0"/>
              <a:t>Left to right</a:t>
            </a:r>
          </a:p>
          <a:p>
            <a:r>
              <a:rPr lang="en-US" dirty="0"/>
              <a:t>Visit all sibling nodes at the present depth before moving on to the next left</a:t>
            </a:r>
          </a:p>
          <a:p>
            <a:r>
              <a:rPr lang="en-US" dirty="0"/>
              <a:t>Example: </a:t>
            </a:r>
            <a:r>
              <a:rPr lang="en-CA" dirty="0"/>
              <a:t> 1 2 3 4 5</a:t>
            </a:r>
          </a:p>
          <a:p>
            <a:endParaRPr lang="en-US" dirty="0"/>
          </a:p>
        </p:txBody>
      </p:sp>
      <p:pic>
        <p:nvPicPr>
          <p:cNvPr id="4" name="Picture 3" descr="Example Tree">
            <a:extLst>
              <a:ext uri="{FF2B5EF4-FFF2-40B4-BE49-F238E27FC236}">
                <a16:creationId xmlns:a16="http://schemas.microsoft.com/office/drawing/2014/main" id="{579F1CC9-69A6-4BF8-B8F3-737A1FE1AD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9232"/>
            <a:ext cx="3657600" cy="2891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020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BF76-E1B2-48BA-9955-1FF26AE1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C0A6-9726-4B64-807D-8529B1D6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Node * </a:t>
            </a:r>
            <a:r>
              <a:rPr lang="en-US" dirty="0" err="1">
                <a:latin typeface="+mj-lt"/>
              </a:rPr>
              <a:t>makeTree</a:t>
            </a:r>
            <a:r>
              <a:rPr lang="en-US" dirty="0">
                <a:latin typeface="+mj-lt"/>
              </a:rPr>
              <a:t> (const vector &lt;Node *&gt; &amp;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, int n)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int </a:t>
            </a:r>
            <a:r>
              <a:rPr lang="en-US" dirty="0" err="1">
                <a:latin typeface="+mj-lt"/>
              </a:rPr>
              <a:t>leftLoc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rightLoc</a:t>
            </a:r>
            <a:r>
              <a:rPr lang="en-US" dirty="0">
                <a:latin typeface="+mj-lt"/>
              </a:rPr>
              <a:t>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for (int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&lt; n; ++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leftLoc</a:t>
            </a:r>
            <a:r>
              <a:rPr lang="en-US" dirty="0">
                <a:latin typeface="+mj-lt"/>
              </a:rPr>
              <a:t> = 2 *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+ 1;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rightLoc</a:t>
            </a:r>
            <a:r>
              <a:rPr lang="en-US" dirty="0">
                <a:latin typeface="+mj-lt"/>
              </a:rPr>
              <a:t> = 2 *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+ 2;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if (</a:t>
            </a:r>
            <a:r>
              <a:rPr lang="en-US" dirty="0" err="1">
                <a:latin typeface="+mj-lt"/>
              </a:rPr>
              <a:t>leftLoc</a:t>
            </a:r>
            <a:r>
              <a:rPr lang="en-US" dirty="0">
                <a:latin typeface="+mj-lt"/>
              </a:rPr>
              <a:t> &lt; n)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    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]-&gt;left = 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[</a:t>
            </a:r>
            <a:r>
              <a:rPr lang="en-US" dirty="0" err="1">
                <a:latin typeface="+mj-lt"/>
              </a:rPr>
              <a:t>leftLoc</a:t>
            </a:r>
            <a:r>
              <a:rPr lang="en-US" dirty="0">
                <a:latin typeface="+mj-lt"/>
              </a:rPr>
              <a:t>];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if (</a:t>
            </a:r>
            <a:r>
              <a:rPr lang="en-US" dirty="0" err="1">
                <a:latin typeface="+mj-lt"/>
              </a:rPr>
              <a:t>rightLoc</a:t>
            </a:r>
            <a:r>
              <a:rPr lang="en-US" dirty="0">
                <a:latin typeface="+mj-lt"/>
              </a:rPr>
              <a:t> &lt; n)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    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]-&gt;right = 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 [</a:t>
            </a:r>
            <a:r>
              <a:rPr lang="en-US" dirty="0" err="1">
                <a:latin typeface="+mj-lt"/>
              </a:rPr>
              <a:t>rightLoc</a:t>
            </a:r>
            <a:r>
              <a:rPr lang="en-US" dirty="0">
                <a:latin typeface="+mj-lt"/>
              </a:rPr>
              <a:t>];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return 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[0];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9146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0C41-AE30-4F1C-A2B5-DFB1EF51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Iterative Approach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166C-627F-4A5B-A6C5-9001BB8B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int main()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int n, input;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cin</a:t>
            </a:r>
            <a:r>
              <a:rPr lang="en-US" dirty="0">
                <a:latin typeface="+mj-lt"/>
              </a:rPr>
              <a:t> &gt;&gt; n;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vector &lt;Node *&gt; 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for (int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&lt; n; ++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cin</a:t>
            </a:r>
            <a:r>
              <a:rPr lang="en-US" dirty="0">
                <a:latin typeface="+mj-lt"/>
              </a:rPr>
              <a:t> &gt;&gt; input;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tempVal.emplace_back</a:t>
            </a:r>
            <a:r>
              <a:rPr lang="en-US" dirty="0">
                <a:latin typeface="+mj-lt"/>
              </a:rPr>
              <a:t> (new Node {input});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Node *root = </a:t>
            </a:r>
            <a:r>
              <a:rPr lang="en-US" dirty="0" err="1">
                <a:latin typeface="+mj-lt"/>
              </a:rPr>
              <a:t>makeTree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, n);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}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3418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90FE-D24C-4AD1-B006-26416732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4A69F-88E2-4B9B-90DD-5FACF2A8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982200" cy="4267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Node * </a:t>
            </a:r>
            <a:r>
              <a:rPr lang="en-US" dirty="0" err="1">
                <a:latin typeface="+mj-lt"/>
              </a:rPr>
              <a:t>makeTree</a:t>
            </a:r>
            <a:r>
              <a:rPr lang="en-US" dirty="0">
                <a:latin typeface="+mj-lt"/>
              </a:rPr>
              <a:t> (const vector &lt;int&gt; &amp;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, int n, int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if (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&lt; n)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Node *temp = new Node{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]};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temp-&gt;left = </a:t>
            </a:r>
            <a:r>
              <a:rPr lang="en-US" dirty="0" err="1">
                <a:latin typeface="+mj-lt"/>
              </a:rPr>
              <a:t>makeTree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, n, 2 *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+ 1);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temp-&gt;right = </a:t>
            </a:r>
            <a:r>
              <a:rPr lang="en-US" dirty="0" err="1">
                <a:latin typeface="+mj-lt"/>
              </a:rPr>
              <a:t>makeTree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, n, 2 *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+ 2);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return temp;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else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return </a:t>
            </a:r>
            <a:r>
              <a:rPr lang="en-US" dirty="0" err="1">
                <a:latin typeface="+mj-lt"/>
              </a:rPr>
              <a:t>nullptr</a:t>
            </a:r>
            <a:r>
              <a:rPr lang="en-US" dirty="0">
                <a:latin typeface="+mj-lt"/>
              </a:rPr>
              <a:t>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}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744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D66C-281D-4854-9444-7E1F854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Approach 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DEC9-6D37-47CE-98FE-77EC82A3F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int main()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int n, input;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cin</a:t>
            </a:r>
            <a:r>
              <a:rPr lang="en-US" dirty="0">
                <a:latin typeface="+mj-lt"/>
              </a:rPr>
              <a:t> &gt;&gt; n;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vector &lt;int&gt; 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for (int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&lt; n; ++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cin</a:t>
            </a:r>
            <a:r>
              <a:rPr lang="en-US" dirty="0">
                <a:latin typeface="+mj-lt"/>
              </a:rPr>
              <a:t> &gt;&gt; input;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tempVal.emplace_back</a:t>
            </a:r>
            <a:r>
              <a:rPr lang="en-US" dirty="0">
                <a:latin typeface="+mj-lt"/>
              </a:rPr>
              <a:t> (input);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Node *root = </a:t>
            </a:r>
            <a:r>
              <a:rPr lang="en-US" dirty="0" err="1">
                <a:latin typeface="+mj-lt"/>
              </a:rPr>
              <a:t>makeTree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tempVal</a:t>
            </a:r>
            <a:r>
              <a:rPr lang="en-US" dirty="0">
                <a:latin typeface="+mj-lt"/>
              </a:rPr>
              <a:t>, n);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printTree</a:t>
            </a:r>
            <a:r>
              <a:rPr lang="en-US" dirty="0">
                <a:latin typeface="+mj-lt"/>
              </a:rPr>
              <a:t>(root);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return 0;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}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5138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EE6B-1948-4B04-99B4-5800EBE7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Level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5222-DC12-4816-A56C-8813E79A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Vector contains {10, 4, 19}</a:t>
            </a:r>
          </a:p>
          <a:p>
            <a:pPr marL="0" indent="0">
              <a:buNone/>
            </a:pPr>
            <a:r>
              <a:rPr lang="en-CA" dirty="0"/>
              <a:t>Get 10, remove from </a:t>
            </a:r>
            <a:r>
              <a:rPr lang="en-CA" dirty="0" err="1"/>
              <a:t>vect</a:t>
            </a:r>
            <a:r>
              <a:rPr lang="en-CA" dirty="0"/>
              <a:t>, add its children</a:t>
            </a:r>
          </a:p>
          <a:p>
            <a:pPr marL="0" indent="0">
              <a:buNone/>
            </a:pPr>
            <a:r>
              <a:rPr lang="en-CA" dirty="0"/>
              <a:t>Vector contains {4, 9, 16}</a:t>
            </a:r>
          </a:p>
          <a:p>
            <a:pPr marL="0" indent="0">
              <a:buNone/>
            </a:pPr>
            <a:r>
              <a:rPr lang="en-CA" dirty="0"/>
              <a:t>Get 4, add its children (none)</a:t>
            </a:r>
          </a:p>
          <a:p>
            <a:pPr marL="0" indent="0">
              <a:buNone/>
            </a:pPr>
            <a:r>
              <a:rPr lang="en-CA" dirty="0"/>
              <a:t>Get 19 (no children added to vector)</a:t>
            </a:r>
          </a:p>
          <a:p>
            <a:pPr marL="0" indent="0">
              <a:buNone/>
            </a:pPr>
            <a:r>
              <a:rPr lang="en-CA" dirty="0"/>
              <a:t>Get 16 (no children added to vector)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06355-44DF-4D41-85BC-E460821DEA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806825"/>
            <a:ext cx="3733800" cy="2517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317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E9CF-68AC-4FF4-8978-24B051A3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C54A-C0D2-41B7-9EF1-6BAB0B35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used the vector as a queue</a:t>
            </a:r>
          </a:p>
          <a:p>
            <a:r>
              <a:rPr lang="en-CA" dirty="0"/>
              <a:t>First in first out</a:t>
            </a:r>
          </a:p>
          <a:p>
            <a:r>
              <a:rPr lang="en-CA" dirty="0"/>
              <a:t>The vector would require: </a:t>
            </a:r>
            <a:r>
              <a:rPr lang="en-CA" dirty="0" err="1"/>
              <a:t>vec.erase</a:t>
            </a:r>
            <a:r>
              <a:rPr lang="en-CA" dirty="0"/>
              <a:t>(</a:t>
            </a:r>
            <a:r>
              <a:rPr lang="en-CA" dirty="0" err="1"/>
              <a:t>vec.begin</a:t>
            </a:r>
            <a:r>
              <a:rPr lang="en-CA" dirty="0"/>
              <a:t>(), </a:t>
            </a:r>
            <a:r>
              <a:rPr lang="en-CA" dirty="0" err="1"/>
              <a:t>vec.begin</a:t>
            </a:r>
            <a:r>
              <a:rPr lang="en-CA" dirty="0"/>
              <a:t>()+1), </a:t>
            </a:r>
            <a:r>
              <a:rPr lang="en-CA" dirty="0" err="1"/>
              <a:t>vec.emplace_back</a:t>
            </a:r>
            <a:r>
              <a:rPr lang="en-CA" dirty="0"/>
              <a:t>(x)</a:t>
            </a:r>
          </a:p>
          <a:p>
            <a:r>
              <a:rPr lang="en-CA" dirty="0"/>
              <a:t>There is an STL for it: Queue</a:t>
            </a:r>
          </a:p>
        </p:txBody>
      </p:sp>
    </p:spTree>
    <p:extLst>
      <p:ext uri="{BB962C8B-B14F-4D97-AF65-F5344CB8AC3E}">
        <p14:creationId xmlns:p14="http://schemas.microsoft.com/office/powerpoint/2010/main" val="905908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0BD7-454D-4DB9-BC41-BD54F5EA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8046-800A-4494-9606-11F122EA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Header: #include &lt;queue&gt;</a:t>
            </a:r>
          </a:p>
          <a:p>
            <a:r>
              <a:rPr lang="en-CA" dirty="0"/>
              <a:t>Declaration syntax: queue &lt;type&gt; </a:t>
            </a:r>
            <a:r>
              <a:rPr lang="en-CA" dirty="0" err="1"/>
              <a:t>queueName</a:t>
            </a:r>
            <a:r>
              <a:rPr lang="en-CA" dirty="0"/>
              <a:t>; </a:t>
            </a:r>
          </a:p>
          <a:p>
            <a:pPr lvl="0" fontAlgn="base"/>
            <a:r>
              <a:rPr lang="en-US" b="1" dirty="0"/>
              <a:t>empty()</a:t>
            </a:r>
            <a:r>
              <a:rPr lang="en-US" dirty="0"/>
              <a:t> – Returns a bool indicating whether the queue is empty</a:t>
            </a:r>
            <a:endParaRPr lang="en-CA" dirty="0"/>
          </a:p>
          <a:p>
            <a:pPr lvl="0" fontAlgn="base"/>
            <a:r>
              <a:rPr lang="en-US" b="1" dirty="0"/>
              <a:t>size()</a:t>
            </a:r>
            <a:r>
              <a:rPr lang="en-US" dirty="0"/>
              <a:t> – Returns the size of the queue</a:t>
            </a:r>
            <a:endParaRPr lang="en-CA" dirty="0"/>
          </a:p>
          <a:p>
            <a:pPr lvl="0" fontAlgn="base"/>
            <a:r>
              <a:rPr lang="en-US" b="1" dirty="0"/>
              <a:t>front() – get first </a:t>
            </a:r>
            <a:r>
              <a:rPr lang="en-US" dirty="0"/>
              <a:t>element of the queue</a:t>
            </a:r>
            <a:endParaRPr lang="en-CA" dirty="0"/>
          </a:p>
          <a:p>
            <a:pPr lvl="0" fontAlgn="base"/>
            <a:r>
              <a:rPr lang="en-US" b="1" dirty="0"/>
              <a:t>back() – get </a:t>
            </a:r>
            <a:r>
              <a:rPr lang="en-US" dirty="0"/>
              <a:t>last element of the queue</a:t>
            </a:r>
            <a:endParaRPr lang="en-CA" dirty="0"/>
          </a:p>
          <a:p>
            <a:pPr lvl="0" fontAlgn="base"/>
            <a:r>
              <a:rPr lang="en-US" b="1" dirty="0"/>
              <a:t>push(x) – adds x </a:t>
            </a:r>
            <a:r>
              <a:rPr lang="en-US" dirty="0"/>
              <a:t>at the end of the queue (x must match specified type)</a:t>
            </a:r>
            <a:endParaRPr lang="en-CA" dirty="0"/>
          </a:p>
          <a:p>
            <a:pPr lvl="0" fontAlgn="base"/>
            <a:r>
              <a:rPr lang="en-US" b="1" dirty="0"/>
              <a:t>pop() – deletes </a:t>
            </a:r>
            <a:r>
              <a:rPr lang="en-US" dirty="0"/>
              <a:t>the first element of the queue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025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13BA-CE8C-41C4-A546-D316862A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10668000" cy="1143000"/>
          </a:xfrm>
        </p:spPr>
        <p:txBody>
          <a:bodyPr/>
          <a:lstStyle/>
          <a:p>
            <a:r>
              <a:rPr lang="en-CA" dirty="0"/>
              <a:t>Practice – Level Order Traversal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D85C-DF27-4289-9AAE-1840D8EBD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printLevelOrderTree</a:t>
            </a:r>
            <a:r>
              <a:rPr lang="en-US" dirty="0">
                <a:latin typeface="+mj-lt"/>
              </a:rPr>
              <a:t> (Node *p, queue&lt;Node *&gt; &amp;</a:t>
            </a:r>
            <a:r>
              <a:rPr lang="en-US" dirty="0" err="1">
                <a:latin typeface="+mj-lt"/>
              </a:rPr>
              <a:t>tempNodes</a:t>
            </a:r>
            <a:r>
              <a:rPr lang="en-US" dirty="0">
                <a:latin typeface="+mj-lt"/>
              </a:rPr>
              <a:t>) {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p-&gt;</a:t>
            </a:r>
            <a:r>
              <a:rPr lang="en-US" dirty="0" err="1">
                <a:latin typeface="+mj-lt"/>
              </a:rPr>
              <a:t>val</a:t>
            </a:r>
            <a:r>
              <a:rPr lang="en-US" dirty="0">
                <a:latin typeface="+mj-lt"/>
              </a:rPr>
              <a:t>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if (p-&gt;left) { // avoid </a:t>
            </a:r>
            <a:r>
              <a:rPr lang="en-US" dirty="0" err="1">
                <a:latin typeface="+mj-lt"/>
              </a:rPr>
              <a:t>nullptr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tempNodes.push</a:t>
            </a:r>
            <a:r>
              <a:rPr lang="en-US" dirty="0">
                <a:latin typeface="+mj-lt"/>
              </a:rPr>
              <a:t>(p-&gt;left);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if (p-&gt;right) {  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tempNodes.push</a:t>
            </a:r>
            <a:r>
              <a:rPr lang="en-US" dirty="0">
                <a:latin typeface="+mj-lt"/>
              </a:rPr>
              <a:t>(p-&gt;right);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if (!</a:t>
            </a:r>
            <a:r>
              <a:rPr lang="en-US" dirty="0" err="1">
                <a:latin typeface="+mj-lt"/>
              </a:rPr>
              <a:t>tempNodes.empty</a:t>
            </a:r>
            <a:r>
              <a:rPr lang="en-US" dirty="0">
                <a:latin typeface="+mj-lt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	  Node * </a:t>
            </a:r>
            <a:r>
              <a:rPr lang="en-US" dirty="0" err="1">
                <a:latin typeface="+mj-lt"/>
              </a:rPr>
              <a:t>newP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tempNodes.front</a:t>
            </a:r>
            <a:r>
              <a:rPr lang="en-US" dirty="0">
                <a:latin typeface="+mj-lt"/>
              </a:rPr>
              <a:t>();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tempNodes.pop</a:t>
            </a:r>
            <a:r>
              <a:rPr lang="en-US" dirty="0">
                <a:latin typeface="+mj-lt"/>
              </a:rPr>
              <a:t>();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    </a:t>
            </a:r>
            <a:r>
              <a:rPr lang="en-US" dirty="0" err="1">
                <a:latin typeface="+mj-lt"/>
              </a:rPr>
              <a:t>printLevelOrderTree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newP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tempNodes</a:t>
            </a:r>
            <a:r>
              <a:rPr lang="en-US" dirty="0">
                <a:latin typeface="+mj-lt"/>
              </a:rPr>
              <a:t>);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    }</a:t>
            </a:r>
            <a:endParaRPr lang="en-CA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}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8726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D4B7-EB78-480F-B3E1-17D4A06E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Depth First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9E26-70F2-4F4A-B4C1-2EBF5558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visit all subtrees in one direction before visiting the next direction </a:t>
            </a:r>
            <a:endParaRPr lang="en-CA" dirty="0"/>
          </a:p>
          <a:p>
            <a:pPr lvl="0"/>
            <a:r>
              <a:rPr lang="en-US" dirty="0"/>
              <a:t>involves visiting root, left, then right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39CCF-186B-435F-91C1-D2DE97658E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71800"/>
            <a:ext cx="3733800" cy="25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FA4BC3-EC29-4322-9130-2F9D96AE8667}"/>
              </a:ext>
            </a:extLst>
          </p:cNvPr>
          <p:cNvSpPr/>
          <p:nvPr/>
        </p:nvSpPr>
        <p:spPr>
          <a:xfrm>
            <a:off x="3143250" y="2971800"/>
            <a:ext cx="1066800" cy="68580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7006F-006C-47E4-9511-E8F8CD0044F2}"/>
              </a:ext>
            </a:extLst>
          </p:cNvPr>
          <p:cNvSpPr/>
          <p:nvPr/>
        </p:nvSpPr>
        <p:spPr>
          <a:xfrm>
            <a:off x="1676400" y="3810000"/>
            <a:ext cx="1981200" cy="160020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69D11-D000-4468-BCD2-3772C5425D05}"/>
              </a:ext>
            </a:extLst>
          </p:cNvPr>
          <p:cNvSpPr/>
          <p:nvPr/>
        </p:nvSpPr>
        <p:spPr>
          <a:xfrm>
            <a:off x="3819525" y="3819525"/>
            <a:ext cx="1285875" cy="160020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D8312-7D8C-450B-8FDA-BA3060182EA4}"/>
              </a:ext>
            </a:extLst>
          </p:cNvPr>
          <p:cNvSpPr/>
          <p:nvPr/>
        </p:nvSpPr>
        <p:spPr>
          <a:xfrm>
            <a:off x="2371725" y="3819525"/>
            <a:ext cx="771525" cy="6096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F3E199-388E-4C6C-B331-85DE4688B87A}"/>
              </a:ext>
            </a:extLst>
          </p:cNvPr>
          <p:cNvSpPr/>
          <p:nvPr/>
        </p:nvSpPr>
        <p:spPr>
          <a:xfrm>
            <a:off x="1676400" y="4799013"/>
            <a:ext cx="771525" cy="6096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D8615-F2B0-47FE-9C30-A7DD259B21B9}"/>
              </a:ext>
            </a:extLst>
          </p:cNvPr>
          <p:cNvSpPr/>
          <p:nvPr/>
        </p:nvSpPr>
        <p:spPr>
          <a:xfrm>
            <a:off x="2838450" y="4760119"/>
            <a:ext cx="771525" cy="6096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ACEF21-8605-4451-A1BB-31686B51E894}"/>
              </a:ext>
            </a:extLst>
          </p:cNvPr>
          <p:cNvSpPr txBox="1">
            <a:spLocks/>
          </p:cNvSpPr>
          <p:nvPr/>
        </p:nvSpPr>
        <p:spPr>
          <a:xfrm>
            <a:off x="6505575" y="3039533"/>
            <a:ext cx="39624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Preorder</a:t>
            </a:r>
            <a:r>
              <a:rPr lang="en-CA" dirty="0"/>
              <a:t>: root – left – right </a:t>
            </a:r>
          </a:p>
          <a:p>
            <a:r>
              <a:rPr lang="en-CA" dirty="0" err="1"/>
              <a:t>Inorder</a:t>
            </a:r>
            <a:r>
              <a:rPr lang="en-CA" dirty="0"/>
              <a:t>: left – root – right</a:t>
            </a:r>
          </a:p>
          <a:p>
            <a:r>
              <a:rPr lang="en-CA" dirty="0" err="1"/>
              <a:t>Postorder</a:t>
            </a:r>
            <a:r>
              <a:rPr lang="en-CA" dirty="0"/>
              <a:t>: left – right – root </a:t>
            </a:r>
          </a:p>
          <a:p>
            <a:r>
              <a:rPr lang="en-CA" dirty="0"/>
              <a:t>“order” == root</a:t>
            </a:r>
          </a:p>
        </p:txBody>
      </p:sp>
    </p:spTree>
    <p:extLst>
      <p:ext uri="{BB962C8B-B14F-4D97-AF65-F5344CB8AC3E}">
        <p14:creationId xmlns:p14="http://schemas.microsoft.com/office/powerpoint/2010/main" val="90043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6858000" cy="4648200"/>
          </a:xfrm>
        </p:spPr>
        <p:txBody>
          <a:bodyPr>
            <a:normAutofit/>
          </a:bodyPr>
          <a:lstStyle/>
          <a:p>
            <a:r>
              <a:rPr lang="en-US" dirty="0"/>
              <a:t>The indices span from 0 to n – 1</a:t>
            </a:r>
          </a:p>
          <a:p>
            <a:endParaRPr lang="en-US" dirty="0"/>
          </a:p>
          <a:p>
            <a:r>
              <a:rPr lang="en-US" dirty="0"/>
              <a:t>You can initialize an array: 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foo1 [3] = {16, 2, 77};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foo2 [3] = {16, 2};  // {16, 2, 0};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foo3 [3] = {};   // {0, 0, 0}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fewer values than the array size is provided, the array is filled from the beginning. The rest are filled with the "zero" of the base array type</a:t>
            </a:r>
          </a:p>
        </p:txBody>
      </p:sp>
      <p:pic>
        <p:nvPicPr>
          <p:cNvPr id="4" name="Picture 2" descr="Image result for c++ array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56388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8686800" y="4348638"/>
          <a:ext cx="2895600" cy="21283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Array Base Type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“Zero” Value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“” (empty)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738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A169-3955-4BA9-A074-9E78131F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 – File Directories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AA266-90E8-4CED-9E9E-BB44E7F0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preorder: root-left-right</a:t>
            </a:r>
            <a:endParaRPr lang="en-CA" dirty="0"/>
          </a:p>
          <a:p>
            <a:pPr lvl="1"/>
            <a:r>
              <a:rPr lang="en-US" dirty="0"/>
              <a:t>Copying a directory</a:t>
            </a:r>
          </a:p>
          <a:p>
            <a:pPr lvl="1"/>
            <a:r>
              <a:rPr lang="en-US" dirty="0"/>
              <a:t>You want to copy the director/folder first before copying its contents</a:t>
            </a:r>
          </a:p>
          <a:p>
            <a:endParaRPr lang="en-US" dirty="0"/>
          </a:p>
          <a:p>
            <a:r>
              <a:rPr lang="en-US" dirty="0" err="1"/>
              <a:t>Inorder</a:t>
            </a:r>
            <a:r>
              <a:rPr lang="en-US" dirty="0"/>
              <a:t>: left-root-right</a:t>
            </a:r>
            <a:endParaRPr lang="en-CA" dirty="0"/>
          </a:p>
          <a:p>
            <a:pPr lvl="1"/>
            <a:r>
              <a:rPr lang="en-US" dirty="0"/>
              <a:t>Display contents (assuming your tree is already sorted)</a:t>
            </a:r>
          </a:p>
          <a:p>
            <a:endParaRPr lang="en-US" dirty="0"/>
          </a:p>
          <a:p>
            <a:r>
              <a:rPr lang="en-US" dirty="0" err="1"/>
              <a:t>Postorder</a:t>
            </a:r>
            <a:r>
              <a:rPr lang="en-US" dirty="0"/>
              <a:t>: left-right-root</a:t>
            </a:r>
            <a:endParaRPr lang="en-CA" dirty="0"/>
          </a:p>
          <a:p>
            <a:pPr lvl="1"/>
            <a:r>
              <a:rPr lang="en-US" dirty="0"/>
              <a:t>Remove a directory</a:t>
            </a:r>
          </a:p>
          <a:p>
            <a:pPr lvl="1"/>
            <a:r>
              <a:rPr lang="en-US" dirty="0"/>
              <a:t>Empty child directories </a:t>
            </a:r>
            <a:r>
              <a:rPr lang="en-CA" dirty="0"/>
              <a:t>before deleting the root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C12EC-A0BC-4A98-BD6B-A7B3F288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510022"/>
            <a:ext cx="2927174" cy="25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86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F482-24C3-4B79-9737-AE62A24C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Preorder</a:t>
            </a:r>
            <a:r>
              <a:rPr lang="en-CA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651F-407C-40A0-BCF8-D8A0DF5A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Print a tree in </a:t>
            </a:r>
            <a:r>
              <a:rPr lang="en-CA" dirty="0" err="1"/>
              <a:t>preorder</a:t>
            </a:r>
            <a:r>
              <a:rPr lang="en-CA" dirty="0"/>
              <a:t> traversal.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7F071-BC6C-4A06-9557-1D3FACA985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3150"/>
            <a:ext cx="45974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23340-66EF-42E5-9B5E-6FA796B0B5E2}"/>
              </a:ext>
            </a:extLst>
          </p:cNvPr>
          <p:cNvSpPr txBox="1"/>
          <p:nvPr/>
        </p:nvSpPr>
        <p:spPr>
          <a:xfrm>
            <a:off x="7924800" y="2209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should print: </a:t>
            </a:r>
          </a:p>
          <a:p>
            <a:r>
              <a:rPr lang="en-CA" dirty="0"/>
              <a:t>1 3 6 2 7 8 9 8</a:t>
            </a:r>
          </a:p>
        </p:txBody>
      </p:sp>
    </p:spTree>
    <p:extLst>
      <p:ext uri="{BB962C8B-B14F-4D97-AF65-F5344CB8AC3E}">
        <p14:creationId xmlns:p14="http://schemas.microsoft.com/office/powerpoint/2010/main" val="1547687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F482-24C3-4B79-9737-AE62A24C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Inorder</a:t>
            </a:r>
            <a:r>
              <a:rPr lang="en-CA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651F-407C-40A0-BCF8-D8A0DF5A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Print a tree in </a:t>
            </a:r>
            <a:r>
              <a:rPr lang="en-CA" dirty="0" err="1"/>
              <a:t>inorder</a:t>
            </a:r>
            <a:r>
              <a:rPr lang="en-CA" dirty="0"/>
              <a:t> traversal.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7F071-BC6C-4A06-9557-1D3FACA985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3150"/>
            <a:ext cx="45974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23340-66EF-42E5-9B5E-6FA796B0B5E2}"/>
              </a:ext>
            </a:extLst>
          </p:cNvPr>
          <p:cNvSpPr txBox="1"/>
          <p:nvPr/>
        </p:nvSpPr>
        <p:spPr>
          <a:xfrm>
            <a:off x="7924800" y="2209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should this print?</a:t>
            </a:r>
          </a:p>
          <a:p>
            <a:r>
              <a:rPr lang="en-CA" dirty="0"/>
              <a:t>2 6 3 7 8 1 8 9 </a:t>
            </a:r>
          </a:p>
        </p:txBody>
      </p:sp>
    </p:spTree>
    <p:extLst>
      <p:ext uri="{BB962C8B-B14F-4D97-AF65-F5344CB8AC3E}">
        <p14:creationId xmlns:p14="http://schemas.microsoft.com/office/powerpoint/2010/main" val="1288446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F482-24C3-4B79-9737-AE62A24C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Postorder</a:t>
            </a:r>
            <a:r>
              <a:rPr lang="en-CA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651F-407C-40A0-BCF8-D8A0DF5A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Print a tree in </a:t>
            </a:r>
            <a:r>
              <a:rPr lang="en-CA" dirty="0" err="1"/>
              <a:t>postorder</a:t>
            </a:r>
            <a:r>
              <a:rPr lang="en-CA" dirty="0"/>
              <a:t> traversal.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7F071-BC6C-4A06-9557-1D3FACA985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3150"/>
            <a:ext cx="45974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23340-66EF-42E5-9B5E-6FA796B0B5E2}"/>
              </a:ext>
            </a:extLst>
          </p:cNvPr>
          <p:cNvSpPr txBox="1"/>
          <p:nvPr/>
        </p:nvSpPr>
        <p:spPr>
          <a:xfrm>
            <a:off x="7924800" y="22098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should this print?</a:t>
            </a:r>
          </a:p>
          <a:p>
            <a:r>
              <a:rPr lang="en-CA" dirty="0"/>
              <a:t>2 6 8 7 3 8 9 1 </a:t>
            </a:r>
          </a:p>
        </p:txBody>
      </p:sp>
    </p:spTree>
    <p:extLst>
      <p:ext uri="{BB962C8B-B14F-4D97-AF65-F5344CB8AC3E}">
        <p14:creationId xmlns:p14="http://schemas.microsoft.com/office/powerpoint/2010/main" val="4106849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DF86-8270-4501-8E87-F0A3B24F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10363200" cy="1143000"/>
          </a:xfrm>
        </p:spPr>
        <p:txBody>
          <a:bodyPr/>
          <a:lstStyle/>
          <a:p>
            <a:r>
              <a:rPr lang="en-CA" dirty="0"/>
              <a:t>Tree Traversal Using Iteration -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DB1CD-D4B4-4262-8A89-19517110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Preorder</a:t>
            </a:r>
            <a:endParaRPr lang="en-CA" dirty="0"/>
          </a:p>
          <a:p>
            <a:pPr lvl="1"/>
            <a:r>
              <a:rPr lang="en-CA" dirty="0"/>
              <a:t>Recall how we used a queue for level order traversal</a:t>
            </a:r>
          </a:p>
          <a:p>
            <a:r>
              <a:rPr lang="en-CA" dirty="0"/>
              <a:t>Recursion is highly recommended for </a:t>
            </a:r>
            <a:r>
              <a:rPr lang="en-CA" dirty="0" err="1"/>
              <a:t>inorder</a:t>
            </a:r>
            <a:r>
              <a:rPr lang="en-CA" dirty="0"/>
              <a:t> and </a:t>
            </a:r>
            <a:r>
              <a:rPr lang="en-CA" dirty="0" err="1"/>
              <a:t>postorder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17892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0FB0-F67A-4025-A014-D1245F1E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29A9-DFD4-4B0A-AEF0-4F0665B6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Declaration: stack&lt;type&gt; </a:t>
            </a:r>
            <a:r>
              <a:rPr lang="en-CA" dirty="0" err="1"/>
              <a:t>stackName</a:t>
            </a:r>
            <a:r>
              <a:rPr lang="en-CA" dirty="0"/>
              <a:t>;  </a:t>
            </a:r>
          </a:p>
          <a:p>
            <a:r>
              <a:rPr lang="en-CA" dirty="0" err="1"/>
              <a:t>S.empty</a:t>
            </a:r>
            <a:r>
              <a:rPr lang="en-CA" dirty="0"/>
              <a:t>()</a:t>
            </a:r>
          </a:p>
          <a:p>
            <a:r>
              <a:rPr lang="en-CA" dirty="0"/>
              <a:t> </a:t>
            </a:r>
            <a:r>
              <a:rPr lang="en-CA" dirty="0" err="1"/>
              <a:t>S.size</a:t>
            </a:r>
            <a:r>
              <a:rPr lang="en-CA" dirty="0"/>
              <a:t>()</a:t>
            </a:r>
          </a:p>
          <a:p>
            <a:r>
              <a:rPr lang="en-CA" dirty="0" err="1"/>
              <a:t>S.top</a:t>
            </a:r>
            <a:r>
              <a:rPr lang="en-CA" dirty="0"/>
              <a:t>() – gets top of stack</a:t>
            </a:r>
          </a:p>
          <a:p>
            <a:r>
              <a:rPr lang="en-CA" dirty="0" err="1"/>
              <a:t>S.push</a:t>
            </a:r>
            <a:r>
              <a:rPr lang="en-CA" dirty="0"/>
              <a:t>(x) – places x on top of stack</a:t>
            </a:r>
          </a:p>
          <a:p>
            <a:r>
              <a:rPr lang="en-CA" dirty="0" err="1"/>
              <a:t>S.pop</a:t>
            </a:r>
            <a:r>
              <a:rPr lang="en-CA" dirty="0"/>
              <a:t>() – removes the element on top</a:t>
            </a:r>
          </a:p>
        </p:txBody>
      </p:sp>
    </p:spTree>
    <p:extLst>
      <p:ext uri="{BB962C8B-B14F-4D97-AF65-F5344CB8AC3E}">
        <p14:creationId xmlns:p14="http://schemas.microsoft.com/office/powerpoint/2010/main" val="2352397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BBAD-E674-40B8-B655-DC7B39F7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86C1-B1C7-4EA2-867A-6AAEE75E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for connecting a graph</a:t>
            </a:r>
          </a:p>
        </p:txBody>
      </p:sp>
    </p:spTree>
    <p:extLst>
      <p:ext uri="{BB962C8B-B14F-4D97-AF65-F5344CB8AC3E}">
        <p14:creationId xmlns:p14="http://schemas.microsoft.com/office/powerpoint/2010/main" val="678408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BBAD-E674-40B8-B655-DC7B39F7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D86C1-B1C7-4EA2-867A-6AAEE75E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for connecting a graph</a:t>
            </a:r>
          </a:p>
          <a:p>
            <a:endParaRPr lang="en-CA" dirty="0"/>
          </a:p>
          <a:p>
            <a:r>
              <a:rPr lang="en-CA" dirty="0"/>
              <a:t>How do we check that it forms a cycle?</a:t>
            </a:r>
          </a:p>
          <a:p>
            <a:pPr lvl="1"/>
            <a:r>
              <a:rPr lang="en-CA" dirty="0"/>
              <a:t>Union-find algorithm</a:t>
            </a:r>
          </a:p>
          <a:p>
            <a:pPr lvl="1"/>
            <a:r>
              <a:rPr lang="en-CA" dirty="0"/>
              <a:t>Optimization: path compression </a:t>
            </a:r>
          </a:p>
        </p:txBody>
      </p:sp>
    </p:spTree>
    <p:extLst>
      <p:ext uri="{BB962C8B-B14F-4D97-AF65-F5344CB8AC3E}">
        <p14:creationId xmlns:p14="http://schemas.microsoft.com/office/powerpoint/2010/main" val="2024029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AD20-1CBD-4744-BB3F-F325BDD0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STL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7A23-0863-473B-87EA-4988901A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#include &lt;map&gt;</a:t>
            </a:r>
          </a:p>
          <a:p>
            <a:r>
              <a:rPr lang="en-CA" dirty="0"/>
              <a:t>Declaration: map &lt;type1, type2&gt; </a:t>
            </a:r>
            <a:r>
              <a:rPr lang="en-CA" dirty="0" err="1"/>
              <a:t>mapName</a:t>
            </a:r>
            <a:r>
              <a:rPr lang="en-CA" dirty="0"/>
              <a:t>; </a:t>
            </a:r>
          </a:p>
          <a:p>
            <a:r>
              <a:rPr lang="en-CA" dirty="0"/>
              <a:t>Adding elements: </a:t>
            </a:r>
            <a:r>
              <a:rPr lang="en-CA" dirty="0" err="1"/>
              <a:t>mapName.insert</a:t>
            </a:r>
            <a:r>
              <a:rPr lang="en-CA" dirty="0"/>
              <a:t> (pair &lt;type1, type2&gt;  (val1, val2))</a:t>
            </a:r>
          </a:p>
          <a:p>
            <a:r>
              <a:rPr lang="en-CA" dirty="0"/>
              <a:t>Using type1 as an index: </a:t>
            </a:r>
            <a:r>
              <a:rPr lang="en-CA" dirty="0" err="1"/>
              <a:t>mapName</a:t>
            </a:r>
            <a:r>
              <a:rPr lang="en-CA" dirty="0"/>
              <a:t>[type1]</a:t>
            </a:r>
          </a:p>
          <a:p>
            <a:pPr lvl="1"/>
            <a:r>
              <a:rPr lang="en-CA" dirty="0"/>
              <a:t>If type1 does not exist, this action will add type1 into the map as an index. Val2 will contain 0 of its type</a:t>
            </a:r>
          </a:p>
          <a:p>
            <a:pPr lvl="1"/>
            <a:r>
              <a:rPr lang="en-CA" dirty="0"/>
              <a:t>You can also use this to insert values</a:t>
            </a:r>
          </a:p>
          <a:p>
            <a:r>
              <a:rPr lang="en-CA" dirty="0" err="1"/>
              <a:t>mapName.size</a:t>
            </a:r>
            <a:r>
              <a:rPr lang="en-CA" dirty="0"/>
              <a:t>()</a:t>
            </a:r>
          </a:p>
          <a:p>
            <a:r>
              <a:rPr lang="en-CA" dirty="0" err="1"/>
              <a:t>mapName.empty</a:t>
            </a:r>
            <a:r>
              <a:rPr lang="en-CA" dirty="0"/>
              <a:t>()</a:t>
            </a:r>
          </a:p>
          <a:p>
            <a:r>
              <a:rPr lang="en-CA" dirty="0"/>
              <a:t>When inserting into a map, the operator&lt; is implicitly called</a:t>
            </a:r>
          </a:p>
        </p:txBody>
      </p:sp>
    </p:spTree>
    <p:extLst>
      <p:ext uri="{BB962C8B-B14F-4D97-AF65-F5344CB8AC3E}">
        <p14:creationId xmlns:p14="http://schemas.microsoft.com/office/powerpoint/2010/main" val="10715208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2098-A613-4324-9E6F-70C665A7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Range-based For-loop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2098-AD63-4960-9F35-47306B1F9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the keywords first and second to denote the map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for (auto i: </a:t>
            </a:r>
            <a:r>
              <a:rPr lang="en-CA" dirty="0" err="1">
                <a:latin typeface="+mj-lt"/>
              </a:rPr>
              <a:t>myMap</a:t>
            </a:r>
            <a:r>
              <a:rPr lang="en-CA" dirty="0">
                <a:latin typeface="+mj-lt"/>
              </a:rPr>
              <a:t>) {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	</a:t>
            </a:r>
            <a:r>
              <a:rPr lang="en-CA" dirty="0" err="1">
                <a:latin typeface="+mj-lt"/>
              </a:rPr>
              <a:t>cout</a:t>
            </a:r>
            <a:r>
              <a:rPr lang="en-CA" dirty="0">
                <a:latin typeface="+mj-lt"/>
              </a:rPr>
              <a:t> &lt;&lt; </a:t>
            </a:r>
            <a:r>
              <a:rPr lang="en-CA" dirty="0" err="1">
                <a:latin typeface="+mj-lt"/>
              </a:rPr>
              <a:t>i.first</a:t>
            </a:r>
            <a:r>
              <a:rPr lang="en-CA" dirty="0">
                <a:latin typeface="+mj-lt"/>
              </a:rPr>
              <a:t> &lt;&lt; “ “ &lt;&lt; </a:t>
            </a:r>
            <a:r>
              <a:rPr lang="en-CA" dirty="0" err="1">
                <a:latin typeface="+mj-lt"/>
              </a:rPr>
              <a:t>i.second</a:t>
            </a:r>
            <a:r>
              <a:rPr lang="en-CA" dirty="0">
                <a:latin typeface="+mj-lt"/>
              </a:rPr>
              <a:t> &lt;&lt; </a:t>
            </a:r>
            <a:r>
              <a:rPr lang="en-CA" dirty="0" err="1">
                <a:latin typeface="+mj-lt"/>
              </a:rPr>
              <a:t>endl</a:t>
            </a:r>
            <a:r>
              <a:rPr lang="en-CA" dirty="0">
                <a:latin typeface="+mj-lt"/>
              </a:rPr>
              <a:t>; </a:t>
            </a:r>
          </a:p>
          <a:p>
            <a:pPr marL="0" indent="0">
              <a:buNone/>
            </a:pPr>
            <a:r>
              <a:rPr lang="en-CA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86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</a:t>
            </a:r>
            <a:r>
              <a:rPr lang="en-US" b="1" dirty="0"/>
              <a:t>static</a:t>
            </a:r>
            <a:endParaRPr lang="en-US" dirty="0"/>
          </a:p>
          <a:p>
            <a:pPr lvl="1"/>
            <a:r>
              <a:rPr lang="en-US" dirty="0"/>
              <a:t>They have a fixed size</a:t>
            </a:r>
          </a:p>
          <a:p>
            <a:r>
              <a:rPr lang="en-US" b="1" dirty="0"/>
              <a:t>Dynamic arrays </a:t>
            </a:r>
            <a:r>
              <a:rPr lang="en-US" dirty="0"/>
              <a:t>can grow and shrink in size</a:t>
            </a:r>
          </a:p>
          <a:p>
            <a:r>
              <a:rPr lang="en-US" dirty="0"/>
              <a:t>Vectors have a base type and a collection of base type values</a:t>
            </a:r>
          </a:p>
        </p:txBody>
      </p:sp>
    </p:spTree>
    <p:extLst>
      <p:ext uri="{BB962C8B-B14F-4D97-AF65-F5344CB8AC3E}">
        <p14:creationId xmlns:p14="http://schemas.microsoft.com/office/powerpoint/2010/main" val="1364002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D9B4-6E00-4E8A-8906-8735CAF2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828800"/>
            <a:ext cx="9144000" cy="2171700"/>
          </a:xfrm>
        </p:spPr>
        <p:txBody>
          <a:bodyPr>
            <a:normAutofit fontScale="90000"/>
          </a:bodyPr>
          <a:lstStyle/>
          <a:p>
            <a:br>
              <a:rPr lang="en-CA" dirty="0"/>
            </a:br>
            <a:br>
              <a:rPr lang="en-CA" dirty="0"/>
            </a:br>
            <a:r>
              <a:rPr lang="en-CA" dirty="0"/>
              <a:t>84 104 101 32 101 110 100 33 32</a:t>
            </a:r>
            <a:br>
              <a:rPr lang="en-CA" dirty="0"/>
            </a:br>
            <a:r>
              <a:rPr lang="en-CA" dirty="0"/>
              <a:t>71 111 111 100 32 108 117 99 107 33 32 </a:t>
            </a:r>
          </a:p>
        </p:txBody>
      </p:sp>
    </p:spTree>
    <p:extLst>
      <p:ext uri="{BB962C8B-B14F-4D97-AF65-F5344CB8AC3E}">
        <p14:creationId xmlns:p14="http://schemas.microsoft.com/office/powerpoint/2010/main" val="2526661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e end!">
            <a:extLst>
              <a:ext uri="{FF2B5EF4-FFF2-40B4-BE49-F238E27FC236}">
                <a16:creationId xmlns:a16="http://schemas.microsoft.com/office/drawing/2014/main" id="{FF6CC9B2-AEEE-463B-9394-CBDEA28CE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3333" r="8751"/>
          <a:stretch/>
        </p:blipFill>
        <p:spPr bwMode="auto">
          <a:xfrm>
            <a:off x="990600" y="114300"/>
            <a:ext cx="102108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4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 Syntax: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#include &lt;vector&gt; // at top of the file, use C++14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vector&lt;</a:t>
            </a:r>
            <a:r>
              <a:rPr lang="en-US" dirty="0" err="1"/>
              <a:t>Base_Type</a:t>
            </a:r>
            <a:r>
              <a:rPr lang="en-US" dirty="0"/>
              <a:t>&gt; </a:t>
            </a:r>
            <a:r>
              <a:rPr lang="en-US" dirty="0" err="1"/>
              <a:t>vecName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+mj-lt"/>
              </a:rPr>
              <a:t>Ex). Vector of </a:t>
            </a:r>
            <a:r>
              <a:rPr lang="en-US" dirty="0" err="1">
                <a:latin typeface="+mj-lt"/>
              </a:rPr>
              <a:t>ints</a:t>
            </a:r>
            <a:r>
              <a:rPr lang="en-US" dirty="0">
                <a:latin typeface="+mj-lt"/>
              </a:rPr>
              <a:t>: vector &lt;int&gt; </a:t>
            </a:r>
            <a:r>
              <a:rPr lang="en-US" dirty="0" err="1">
                <a:latin typeface="+mj-lt"/>
              </a:rPr>
              <a:t>myIntVect</a:t>
            </a:r>
            <a:r>
              <a:rPr lang="en-US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Initialize the vector: vector &lt;int&gt; </a:t>
            </a:r>
            <a:r>
              <a:rPr lang="en-US" dirty="0" err="1">
                <a:latin typeface="+mj-lt"/>
              </a:rPr>
              <a:t>myIntVect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= {1,2,3};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4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n-Dimensional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vector &lt;vector&lt;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&gt;&gt; my2dVect = {1,2,3};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/>
              <a:t>Adding a row: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my2dVect.emplace_back (vector&lt;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&gt;()); // note the parenthesis</a:t>
            </a:r>
          </a:p>
        </p:txBody>
      </p:sp>
    </p:spTree>
    <p:extLst>
      <p:ext uri="{BB962C8B-B14F-4D97-AF65-F5344CB8AC3E}">
        <p14:creationId xmlns:p14="http://schemas.microsoft.com/office/powerpoint/2010/main" val="75110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vec</a:t>
            </a:r>
            <a:r>
              <a:rPr lang="en-US" dirty="0"/>
              <a:t>[</a:t>
            </a:r>
            <a:r>
              <a:rPr lang="en-US" dirty="0" err="1"/>
              <a:t>pos</a:t>
            </a:r>
            <a:r>
              <a:rPr lang="en-US" dirty="0"/>
              <a:t>] – gets the element at index </a:t>
            </a:r>
            <a:r>
              <a:rPr lang="en-US" dirty="0" err="1"/>
              <a:t>pos</a:t>
            </a:r>
            <a:endParaRPr lang="en-US" dirty="0"/>
          </a:p>
          <a:p>
            <a:pPr lvl="1"/>
            <a:r>
              <a:rPr lang="en-US" sz="2000" dirty="0"/>
              <a:t>if </a:t>
            </a:r>
            <a:r>
              <a:rPr lang="en-US" sz="2000" dirty="0" err="1"/>
              <a:t>pos</a:t>
            </a:r>
            <a:r>
              <a:rPr lang="en-US" sz="2000" dirty="0"/>
              <a:t> is out of range, it will cause a run time error</a:t>
            </a:r>
          </a:p>
          <a:p>
            <a:pPr lvl="1"/>
            <a:r>
              <a:rPr lang="en-US" sz="2000" dirty="0"/>
              <a:t>Same as an array</a:t>
            </a:r>
          </a:p>
          <a:p>
            <a:pPr lvl="1"/>
            <a:endParaRPr lang="en-US" sz="2000" dirty="0"/>
          </a:p>
          <a:p>
            <a:pPr lvl="0"/>
            <a:r>
              <a:rPr lang="en-US" dirty="0" err="1"/>
              <a:t>vec.push_back</a:t>
            </a:r>
            <a:r>
              <a:rPr lang="en-US" dirty="0"/>
              <a:t>(x) or </a:t>
            </a:r>
            <a:r>
              <a:rPr lang="en-US" dirty="0" err="1"/>
              <a:t>vec.emplace_back</a:t>
            </a:r>
            <a:r>
              <a:rPr lang="en-US" dirty="0"/>
              <a:t>(x) for C++14 and later</a:t>
            </a:r>
          </a:p>
          <a:p>
            <a:pPr lvl="1"/>
            <a:r>
              <a:rPr lang="en-US" sz="2000" dirty="0"/>
              <a:t>x must be the base type, otherwise it will cause a compilation error</a:t>
            </a:r>
          </a:p>
          <a:p>
            <a:pPr lvl="1"/>
            <a:r>
              <a:rPr lang="en-US" sz="2000" dirty="0"/>
              <a:t>adds x to the end of </a:t>
            </a:r>
            <a:r>
              <a:rPr lang="en-US" sz="2000" dirty="0" err="1"/>
              <a:t>vec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257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3718</TotalTime>
  <Words>3189</Words>
  <Application>Microsoft Office PowerPoint</Application>
  <PresentationFormat>Widescreen</PresentationFormat>
  <Paragraphs>508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Candara</vt:lpstr>
      <vt:lpstr>Consolas</vt:lpstr>
      <vt:lpstr>Tech Computer 16x9</vt:lpstr>
      <vt:lpstr>Getting Ready for Canadian Computing Competition</vt:lpstr>
      <vt:lpstr>Reading Input</vt:lpstr>
      <vt:lpstr>Useful Skills</vt:lpstr>
      <vt:lpstr>Ternary Operator</vt:lpstr>
      <vt:lpstr>Arrays</vt:lpstr>
      <vt:lpstr>Vectors</vt:lpstr>
      <vt:lpstr>Vectors</vt:lpstr>
      <vt:lpstr>n-Dimensional Vectors</vt:lpstr>
      <vt:lpstr>Vector Operations</vt:lpstr>
      <vt:lpstr>Vector Operations</vt:lpstr>
      <vt:lpstr>More Vector Operations</vt:lpstr>
      <vt:lpstr>Vector Iterators</vt:lpstr>
      <vt:lpstr>Function Overloading</vt:lpstr>
      <vt:lpstr>Default Arguments</vt:lpstr>
      <vt:lpstr>Bubble Sort</vt:lpstr>
      <vt:lpstr>&lt;algorithm&gt; - sort</vt:lpstr>
      <vt:lpstr>Recursion</vt:lpstr>
      <vt:lpstr>Creating a Structure</vt:lpstr>
      <vt:lpstr>Constructor</vt:lpstr>
      <vt:lpstr>Constructor</vt:lpstr>
      <vt:lpstr>Calling a Constructor</vt:lpstr>
      <vt:lpstr>Simplifying the Constructor - MIL</vt:lpstr>
      <vt:lpstr>Pointers</vt:lpstr>
      <vt:lpstr>Address-of operator (&amp;)</vt:lpstr>
      <vt:lpstr>Dereference operator (*)</vt:lpstr>
      <vt:lpstr>Null Pointers</vt:lpstr>
      <vt:lpstr>Pointer Arithmetic</vt:lpstr>
      <vt:lpstr>const Keyword Examples</vt:lpstr>
      <vt:lpstr>Dangling Pointers</vt:lpstr>
      <vt:lpstr>Call Stack</vt:lpstr>
      <vt:lpstr>Range Based for-loop</vt:lpstr>
      <vt:lpstr>Lvalue References</vt:lpstr>
      <vt:lpstr>Tree Terminology</vt:lpstr>
      <vt:lpstr>Tree Terminology</vt:lpstr>
      <vt:lpstr>Representing a Binary Tree</vt:lpstr>
      <vt:lpstr>Heap</vt:lpstr>
      <vt:lpstr>Node Constructors</vt:lpstr>
      <vt:lpstr>Exercise – Using the Heap</vt:lpstr>
      <vt:lpstr>Tree Traversal</vt:lpstr>
      <vt:lpstr>Level Order Traversal</vt:lpstr>
      <vt:lpstr>Iterative Approach</vt:lpstr>
      <vt:lpstr>Iterative Approach Main Function</vt:lpstr>
      <vt:lpstr>Recursive Approach</vt:lpstr>
      <vt:lpstr>Recursive Approach Main Function</vt:lpstr>
      <vt:lpstr>Level Order Traversal</vt:lpstr>
      <vt:lpstr>Queue</vt:lpstr>
      <vt:lpstr>Queue</vt:lpstr>
      <vt:lpstr>Practice – Level Order Traversal Solution</vt:lpstr>
      <vt:lpstr>Depth First Traversal</vt:lpstr>
      <vt:lpstr>Application – File Directories</vt:lpstr>
      <vt:lpstr>Preorder Traversal</vt:lpstr>
      <vt:lpstr>Inorder Traversal</vt:lpstr>
      <vt:lpstr>Postorder Traversal</vt:lpstr>
      <vt:lpstr>Tree Traversal Using Iteration - Stack</vt:lpstr>
      <vt:lpstr>Stack</vt:lpstr>
      <vt:lpstr>Kruskal’s Algorithm</vt:lpstr>
      <vt:lpstr>Kruskal’s Algorithm</vt:lpstr>
      <vt:lpstr>STL Map </vt:lpstr>
      <vt:lpstr>Range-based For-loop</vt:lpstr>
      <vt:lpstr>  84 104 101 32 101 110 100 33 32 71 111 111 100 32 108 117 99 107 33 32 </vt:lpstr>
      <vt:lpstr>PowerPoint Presentation</vt:lpstr>
    </vt:vector>
  </TitlesOfParts>
  <Company>Bank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Ready for Canadian Computing Competition</dc:title>
  <dc:creator>Zhang, Jiawen</dc:creator>
  <cp:lastModifiedBy>Lily Zhang</cp:lastModifiedBy>
  <cp:revision>1637</cp:revision>
  <dcterms:created xsi:type="dcterms:W3CDTF">2019-11-18T19:07:07Z</dcterms:created>
  <dcterms:modified xsi:type="dcterms:W3CDTF">2020-02-06T16:53:27Z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