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8.wmf"/><Relationship Id="rId5" Type="http://schemas.openxmlformats.org/officeDocument/2006/relationships/image" Target="../media/image33.wmf"/><Relationship Id="rId10" Type="http://schemas.openxmlformats.org/officeDocument/2006/relationships/image" Target="../media/image42.wmf"/><Relationship Id="rId4" Type="http://schemas.openxmlformats.org/officeDocument/2006/relationships/image" Target="../media/image29.wmf"/><Relationship Id="rId9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9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64.wmf"/><Relationship Id="rId7" Type="http://schemas.openxmlformats.org/officeDocument/2006/relationships/image" Target="../media/image59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64.wmf"/><Relationship Id="rId7" Type="http://schemas.openxmlformats.org/officeDocument/2006/relationships/image" Target="../media/image59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32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33.wmf"/><Relationship Id="rId3" Type="http://schemas.openxmlformats.org/officeDocument/2006/relationships/image" Target="../media/image106.png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29.wmf"/><Relationship Id="rId5" Type="http://schemas.openxmlformats.org/officeDocument/2006/relationships/image" Target="../media/image30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53.bin"/><Relationship Id="rId3" Type="http://schemas.openxmlformats.org/officeDocument/2006/relationships/image" Target="../media/image43.png"/><Relationship Id="rId21" Type="http://schemas.openxmlformats.org/officeDocument/2006/relationships/image" Target="../media/image41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29.wmf"/><Relationship Id="rId5" Type="http://schemas.openxmlformats.org/officeDocument/2006/relationships/image" Target="../media/image35.wmf"/><Relationship Id="rId15" Type="http://schemas.openxmlformats.org/officeDocument/2006/relationships/image" Target="../media/image38.wmf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4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61.wmf"/><Relationship Id="rId3" Type="http://schemas.openxmlformats.org/officeDocument/2006/relationships/image" Target="../media/image61.png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7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7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82.bin"/><Relationship Id="rId3" Type="http://schemas.openxmlformats.org/officeDocument/2006/relationships/image" Target="../media/image145.png"/><Relationship Id="rId21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58.wmf"/><Relationship Id="rId23" Type="http://schemas.openxmlformats.org/officeDocument/2006/relationships/image" Target="../media/image66.wmf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60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92.bin"/><Relationship Id="rId3" Type="http://schemas.openxmlformats.org/officeDocument/2006/relationships/image" Target="../media/image67.png"/><Relationship Id="rId21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91.bin"/><Relationship Id="rId20" Type="http://schemas.openxmlformats.org/officeDocument/2006/relationships/oleObject" Target="../embeddings/oleObject9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58.wmf"/><Relationship Id="rId23" Type="http://schemas.openxmlformats.org/officeDocument/2006/relationships/image" Target="../media/image66.wmf"/><Relationship Id="rId10" Type="http://schemas.openxmlformats.org/officeDocument/2006/relationships/oleObject" Target="../embeddings/oleObject88.bin"/><Relationship Id="rId19" Type="http://schemas.openxmlformats.org/officeDocument/2006/relationships/image" Target="../media/image60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90.bin"/><Relationship Id="rId22" Type="http://schemas.openxmlformats.org/officeDocument/2006/relationships/oleObject" Target="../embeddings/oleObject9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3" Type="http://schemas.openxmlformats.org/officeDocument/2006/relationships/image" Target="../media/image84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0.wmf"/><Relationship Id="rId3" Type="http://schemas.openxmlformats.org/officeDocument/2006/relationships/image" Target="../media/image12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10.wmf"/><Relationship Id="rId3" Type="http://schemas.openxmlformats.org/officeDocument/2006/relationships/image" Target="../media/image86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91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0.wmf"/><Relationship Id="rId3" Type="http://schemas.openxmlformats.org/officeDocument/2006/relationships/image" Target="../media/image96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25.wmf"/><Relationship Id="rId3" Type="http://schemas.openxmlformats.org/officeDocument/2006/relationships/image" Target="../media/image27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r>
              <a:rPr lang="en-US" sz="4400" u="sng" dirty="0"/>
              <a:t/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>
              <a:buFont typeface="Wingdings" panose="05000000000000000000" pitchFamily="2" charset="2"/>
              <a:buChar char="q"/>
            </a:pPr>
            <a:r>
              <a:rPr lang="en-US" dirty="0"/>
              <a:t>Ray-Circle Collision</a:t>
            </a:r>
          </a:p>
          <a:p>
            <a:pPr marL="0">
              <a:buFont typeface="Wingdings" panose="05000000000000000000" pitchFamily="2" charset="2"/>
              <a:buChar char="q"/>
            </a:pPr>
            <a:r>
              <a:rPr lang="en-US" dirty="0"/>
              <a:t>Circle-Static Circle Collision</a:t>
            </a:r>
          </a:p>
          <a:p>
            <a:pPr marL="0">
              <a:buFont typeface="Wingdings" panose="05000000000000000000" pitchFamily="2" charset="2"/>
              <a:buChar char="q"/>
            </a:pPr>
            <a:r>
              <a:rPr lang="en-US" dirty="0"/>
              <a:t>Ray-Circle Reflection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2547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Wednesday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1:30pm – 3:00pm</a:t>
            </a: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10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Ray-Circle</a:t>
            </a:r>
            <a:br>
              <a:rPr lang="en-US" dirty="0"/>
            </a:br>
            <a:r>
              <a:rPr lang="en-US" dirty="0"/>
              <a:t>Collision (Part II)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Vector Math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Ray–Circle Collision (2</a:t>
            </a:r>
            <a:r>
              <a:rPr lang="en-US" baseline="30000" dirty="0"/>
              <a:t>nd</a:t>
            </a:r>
            <a:r>
              <a:rPr lang="en-US" dirty="0"/>
              <a:t>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distance to point closest to </a:t>
                </a:r>
                <a:r>
                  <a:rPr lang="en-US" i="1" dirty="0"/>
                  <a:t>C</a:t>
                </a:r>
                <a:endParaRPr lang="en-US" dirty="0"/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Recall: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Check for non-collision: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Circle is behind ray origin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9" name="Group 4">
            <a:extLst>
              <a:ext uri="{FF2B5EF4-FFF2-40B4-BE49-F238E27FC236}">
                <a16:creationId xmlns:a16="http://schemas.microsoft.com/office/drawing/2014/main" xmlns="" id="{1DE6F578-F6AA-4798-BCF0-8BFBAD91A705}"/>
              </a:ext>
            </a:extLst>
          </p:cNvPr>
          <p:cNvGrpSpPr>
            <a:grpSpLocks/>
          </p:cNvGrpSpPr>
          <p:nvPr/>
        </p:nvGrpSpPr>
        <p:grpSpPr bwMode="auto">
          <a:xfrm>
            <a:off x="7148483" y="2729818"/>
            <a:ext cx="4064000" cy="2057400"/>
            <a:chOff x="1424" y="2496"/>
            <a:chExt cx="2560" cy="129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802BA889-DE11-409B-8F3D-C1A561CF9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1152" cy="115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6">
              <a:extLst>
                <a:ext uri="{FF2B5EF4-FFF2-40B4-BE49-F238E27FC236}">
                  <a16:creationId xmlns:a16="http://schemas.microsoft.com/office/drawing/2014/main" xmlns="" id="{53495F6D-A34F-4D2E-9D2B-D08262DFA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640"/>
              <a:ext cx="2256" cy="816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2" name="Object 21">
              <a:extLst>
                <a:ext uri="{FF2B5EF4-FFF2-40B4-BE49-F238E27FC236}">
                  <a16:creationId xmlns:a16="http://schemas.microsoft.com/office/drawing/2014/main" xmlns="" id="{390F5E47-AB3F-47AE-A70C-4F62A9981D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4" y="3320"/>
            <a:ext cx="23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0" name="Equation" r:id="rId4" imgW="190440" imgH="228600" progId="Equation.3">
                    <p:embed/>
                  </p:oleObj>
                </mc:Choice>
                <mc:Fallback>
                  <p:oleObj name="Equation" r:id="rId4" imgW="190440" imgH="228600" progId="Equation.3">
                    <p:embed/>
                    <p:pic>
                      <p:nvPicPr>
                        <p:cNvPr id="22" name="Object 21">
                          <a:extLst>
                            <a:ext uri="{FF2B5EF4-FFF2-40B4-BE49-F238E27FC236}">
                              <a16:creationId xmlns:a16="http://schemas.microsoft.com/office/drawing/2014/main" xmlns="" id="{390F5E47-AB3F-47AE-A70C-4F62A9981D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3320"/>
                          <a:ext cx="23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xmlns="" id="{962D1863-9D20-4A1D-88B4-82DC845656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7" y="3120"/>
            <a:ext cx="20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1" name="Equation" r:id="rId6" imgW="164880" imgH="177480" progId="Equation.3">
                    <p:embed/>
                  </p:oleObj>
                </mc:Choice>
                <mc:Fallback>
                  <p:oleObj name="Equation" r:id="rId6" imgW="164880" imgH="177480" progId="Equation.3">
                    <p:embed/>
                    <p:pic>
                      <p:nvPicPr>
                        <p:cNvPr id="23" name="Object 22">
                          <a:extLst>
                            <a:ext uri="{FF2B5EF4-FFF2-40B4-BE49-F238E27FC236}">
                              <a16:creationId xmlns:a16="http://schemas.microsoft.com/office/drawing/2014/main" xmlns="" id="{962D1863-9D20-4A1D-88B4-82DC845656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7" y="3120"/>
                          <a:ext cx="208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>
              <a:extLst>
                <a:ext uri="{FF2B5EF4-FFF2-40B4-BE49-F238E27FC236}">
                  <a16:creationId xmlns:a16="http://schemas.microsoft.com/office/drawing/2014/main" xmlns="" id="{659EFB21-B056-48BB-8D4C-C876206586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6" y="2905"/>
            <a:ext cx="15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2" name="Equation" r:id="rId8" imgW="126720" imgH="177480" progId="Equation.3">
                    <p:embed/>
                  </p:oleObj>
                </mc:Choice>
                <mc:Fallback>
                  <p:oleObj name="Equation" r:id="rId8" imgW="126720" imgH="177480" progId="Equation.3">
                    <p:embed/>
                    <p:pic>
                      <p:nvPicPr>
                        <p:cNvPr id="24" name="Object 23">
                          <a:extLst>
                            <a:ext uri="{FF2B5EF4-FFF2-40B4-BE49-F238E27FC236}">
                              <a16:creationId xmlns:a16="http://schemas.microsoft.com/office/drawing/2014/main" xmlns="" id="{659EFB21-B056-48BB-8D4C-C876206586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2905"/>
                          <a:ext cx="159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0">
              <a:extLst>
                <a:ext uri="{FF2B5EF4-FFF2-40B4-BE49-F238E27FC236}">
                  <a16:creationId xmlns:a16="http://schemas.microsoft.com/office/drawing/2014/main" xmlns="" id="{BEDE7CA5-9201-4975-A628-E451EE2A3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3216"/>
              <a:ext cx="1728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23DAB919-9C1B-4EC1-951B-BD10A71C1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" y="2872"/>
              <a:ext cx="111" cy="347"/>
            </a:xfrm>
            <a:custGeom>
              <a:avLst/>
              <a:gdLst/>
              <a:ahLst/>
              <a:cxnLst>
                <a:cxn ang="0">
                  <a:pos x="111" y="347"/>
                </a:cxn>
                <a:cxn ang="0">
                  <a:pos x="0" y="0"/>
                </a:cxn>
              </a:cxnLst>
              <a:rect l="0" t="0" r="r" b="b"/>
              <a:pathLst>
                <a:path w="111" h="347">
                  <a:moveTo>
                    <a:pt x="111" y="34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xmlns="" id="{5C81B8BC-5DE6-4A93-8E40-B460000D2D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496"/>
              <a:ext cx="16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xmlns="" id="{89F96983-AF76-4A9A-8E88-B9C093E23C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3" y="2560"/>
            <a:ext cx="22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3" name="Equation" r:id="rId10" imgW="177480" imgH="139680" progId="Equation.3">
                    <p:embed/>
                  </p:oleObj>
                </mc:Choice>
                <mc:Fallback>
                  <p:oleObj name="Equation" r:id="rId10" imgW="177480" imgH="139680" progId="Equation.3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xmlns="" id="{89F96983-AF76-4A9A-8E88-B9C093E23C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3" y="2560"/>
                          <a:ext cx="222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2953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Ray–Circle Collision (2</a:t>
            </a:r>
            <a:r>
              <a:rPr lang="en-US" baseline="30000" dirty="0"/>
              <a:t>nd</a:t>
            </a:r>
            <a:r>
              <a:rPr lang="en-US" dirty="0"/>
              <a:t>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distance of closest approach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Note: Pythagorean Theorem</a:t>
                </a:r>
              </a:p>
              <a:p>
                <a:r>
                  <a:rPr lang="en-US" dirty="0"/>
                  <a:t>Check for non-collision: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Ray will miss the circle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8" name="Group 5">
            <a:extLst>
              <a:ext uri="{FF2B5EF4-FFF2-40B4-BE49-F238E27FC236}">
                <a16:creationId xmlns:a16="http://schemas.microsoft.com/office/drawing/2014/main" xmlns="" id="{37EC7B37-9E9D-4FD2-80A1-218E05A81480}"/>
              </a:ext>
            </a:extLst>
          </p:cNvPr>
          <p:cNvGrpSpPr>
            <a:grpSpLocks/>
          </p:cNvGrpSpPr>
          <p:nvPr/>
        </p:nvGrpSpPr>
        <p:grpSpPr bwMode="auto">
          <a:xfrm>
            <a:off x="7148483" y="2348818"/>
            <a:ext cx="4064000" cy="2438400"/>
            <a:chOff x="1088" y="2400"/>
            <a:chExt cx="2560" cy="153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8B4EBFA9-583A-47E1-908E-EB5AAD3AA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84"/>
              <a:ext cx="1152" cy="115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7">
              <a:extLst>
                <a:ext uri="{FF2B5EF4-FFF2-40B4-BE49-F238E27FC236}">
                  <a16:creationId xmlns:a16="http://schemas.microsoft.com/office/drawing/2014/main" xmlns="" id="{ADE37308-482F-4734-8BB6-15CA0E61D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400"/>
              <a:ext cx="1680" cy="1200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xmlns="" id="{EB075EDF-45F0-4468-B1DB-FFCEED0090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8" y="3464"/>
            <a:ext cx="23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0" name="Equation" r:id="rId4" imgW="190440" imgH="228600" progId="Equation.3">
                    <p:embed/>
                  </p:oleObj>
                </mc:Choice>
                <mc:Fallback>
                  <p:oleObj name="Equation" r:id="rId4" imgW="190440" imgH="228600" progId="Equation.3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xmlns="" id="{EB075EDF-45F0-4468-B1DB-FFCEED0090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3464"/>
                          <a:ext cx="23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xmlns="" id="{64052EAB-F89E-4093-94E5-075E523913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3264"/>
            <a:ext cx="20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1" name="Equation" r:id="rId6" imgW="164880" imgH="177480" progId="Equation.3">
                    <p:embed/>
                  </p:oleObj>
                </mc:Choice>
                <mc:Fallback>
                  <p:oleObj name="Equation" r:id="rId6" imgW="164880" imgH="177480" progId="Equation.3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xmlns="" id="{64052EAB-F89E-4093-94E5-075E523913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264"/>
                          <a:ext cx="207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>
              <a:extLst>
                <a:ext uri="{FF2B5EF4-FFF2-40B4-BE49-F238E27FC236}">
                  <a16:creationId xmlns:a16="http://schemas.microsoft.com/office/drawing/2014/main" xmlns="" id="{77D52C43-F7DF-4B42-BA84-0A062BAFDB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2416"/>
            <a:ext cx="15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2" name="Equation" r:id="rId8" imgW="126720" imgH="177480" progId="Equation.3">
                    <p:embed/>
                  </p:oleObj>
                </mc:Choice>
                <mc:Fallback>
                  <p:oleObj name="Equation" r:id="rId8" imgW="126720" imgH="177480" progId="Equation.3">
                    <p:embed/>
                    <p:pic>
                      <p:nvPicPr>
                        <p:cNvPr id="43" name="Object 42">
                          <a:extLst>
                            <a:ext uri="{FF2B5EF4-FFF2-40B4-BE49-F238E27FC236}">
                              <a16:creationId xmlns:a16="http://schemas.microsoft.com/office/drawing/2014/main" xmlns="" id="{77D52C43-F7DF-4B42-BA84-0A062BAFDB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416"/>
                          <a:ext cx="159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11">
              <a:extLst>
                <a:ext uri="{FF2B5EF4-FFF2-40B4-BE49-F238E27FC236}">
                  <a16:creationId xmlns:a16="http://schemas.microsoft.com/office/drawing/2014/main" xmlns="" id="{CA9830E2-CEBF-4A65-92B1-266223C6D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3360"/>
              <a:ext cx="1728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xmlns="" id="{D78D9B05-A46F-488E-A2F2-78F95145C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" y="2753"/>
              <a:ext cx="531" cy="610"/>
            </a:xfrm>
            <a:custGeom>
              <a:avLst/>
              <a:gdLst/>
              <a:ahLst/>
              <a:cxnLst>
                <a:cxn ang="0">
                  <a:pos x="531" y="610"/>
                </a:cxn>
                <a:cxn ang="0">
                  <a:pos x="0" y="0"/>
                </a:cxn>
              </a:cxnLst>
              <a:rect l="0" t="0" r="r" b="b"/>
              <a:pathLst>
                <a:path w="531" h="610">
                  <a:moveTo>
                    <a:pt x="531" y="61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3">
              <a:extLst>
                <a:ext uri="{FF2B5EF4-FFF2-40B4-BE49-F238E27FC236}">
                  <a16:creationId xmlns:a16="http://schemas.microsoft.com/office/drawing/2014/main" xmlns="" id="{DA57984C-B460-4C96-AFA8-059570A316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496"/>
              <a:ext cx="110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7" name="Object 46">
              <a:extLst>
                <a:ext uri="{FF2B5EF4-FFF2-40B4-BE49-F238E27FC236}">
                  <a16:creationId xmlns:a16="http://schemas.microsoft.com/office/drawing/2014/main" xmlns="" id="{41037636-353B-4330-A885-4FF282B986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640"/>
            <a:ext cx="22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3" name="Equation" r:id="rId10" imgW="177480" imgH="139680" progId="Equation.3">
                    <p:embed/>
                  </p:oleObj>
                </mc:Choice>
                <mc:Fallback>
                  <p:oleObj name="Equation" r:id="rId10" imgW="177480" imgH="139680" progId="Equation.3">
                    <p:embed/>
                    <p:pic>
                      <p:nvPicPr>
                        <p:cNvPr id="47" name="Object 46">
                          <a:extLst>
                            <a:ext uri="{FF2B5EF4-FFF2-40B4-BE49-F238E27FC236}">
                              <a16:creationId xmlns:a16="http://schemas.microsoft.com/office/drawing/2014/main" xmlns="" id="{41037636-353B-4330-A885-4FF282B986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40"/>
                          <a:ext cx="222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>
              <a:extLst>
                <a:ext uri="{FF2B5EF4-FFF2-40B4-BE49-F238E27FC236}">
                  <a16:creationId xmlns:a16="http://schemas.microsoft.com/office/drawing/2014/main" xmlns="" id="{DDC2EE2D-89AD-4156-83EF-E22C699E67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688"/>
            <a:ext cx="15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4" name="Equation" r:id="rId12" imgW="126720" imgH="139680" progId="Equation.3">
                    <p:embed/>
                  </p:oleObj>
                </mc:Choice>
                <mc:Fallback>
                  <p:oleObj name="Equation" r:id="rId12" imgW="126720" imgH="139680" progId="Equation.3">
                    <p:embed/>
                    <p:pic>
                      <p:nvPicPr>
                        <p:cNvPr id="48" name="Object 47">
                          <a:extLst>
                            <a:ext uri="{FF2B5EF4-FFF2-40B4-BE49-F238E27FC236}">
                              <a16:creationId xmlns:a16="http://schemas.microsoft.com/office/drawing/2014/main" xmlns="" id="{DDC2EE2D-89AD-4156-83EF-E22C699E67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688"/>
                          <a:ext cx="15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>
              <a:extLst>
                <a:ext uri="{FF2B5EF4-FFF2-40B4-BE49-F238E27FC236}">
                  <a16:creationId xmlns:a16="http://schemas.microsoft.com/office/drawing/2014/main" xmlns="" id="{FFB31740-0FD9-465A-95C3-5E04049FE7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928"/>
            <a:ext cx="14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5" name="Equation" r:id="rId14" imgW="114120" imgH="126720" progId="Equation.3">
                    <p:embed/>
                  </p:oleObj>
                </mc:Choice>
                <mc:Fallback>
                  <p:oleObj name="Equation" r:id="rId14" imgW="114120" imgH="126720" progId="Equation.3">
                    <p:embed/>
                    <p:pic>
                      <p:nvPicPr>
                        <p:cNvPr id="49" name="Object 48">
                          <a:extLst>
                            <a:ext uri="{FF2B5EF4-FFF2-40B4-BE49-F238E27FC236}">
                              <a16:creationId xmlns:a16="http://schemas.microsoft.com/office/drawing/2014/main" xmlns="" id="{FFB31740-0FD9-465A-95C3-5E04049FE7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928"/>
                          <a:ext cx="142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841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Ray–Circle Collision (2</a:t>
            </a:r>
            <a:r>
              <a:rPr lang="en-US" baseline="30000" dirty="0"/>
              <a:t>nd</a:t>
            </a:r>
            <a:r>
              <a:rPr lang="en-US" dirty="0"/>
              <a:t> Method)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Compute time of intersection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Again: Pythagorean Theorem</a:t>
                </a:r>
              </a:p>
              <a:p>
                <a:pPr lvl="1"/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Check: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Compute point of intersection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 rotWithShape="0"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xmlns="" id="{D8E2993F-0F58-41C1-985B-FDDD3D414C42}"/>
              </a:ext>
            </a:extLst>
          </p:cNvPr>
          <p:cNvGrpSpPr>
            <a:grpSpLocks/>
          </p:cNvGrpSpPr>
          <p:nvPr/>
        </p:nvGrpSpPr>
        <p:grpSpPr bwMode="auto">
          <a:xfrm>
            <a:off x="7148483" y="2651236"/>
            <a:ext cx="4735513" cy="2290763"/>
            <a:chOff x="1232" y="2592"/>
            <a:chExt cx="2983" cy="144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C70C278C-724F-4062-BC85-409B5D741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784"/>
              <a:ext cx="1152" cy="1152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xmlns="" id="{42D64C05-8775-4F76-8D3F-29D6FB7FC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784"/>
              <a:ext cx="2256" cy="816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xmlns="" id="{96F7132F-66A5-4A92-8E81-965B364E1A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2" y="3464"/>
            <a:ext cx="23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6" name="Equation" r:id="rId4" imgW="190440" imgH="228600" progId="Equation.3">
                    <p:embed/>
                  </p:oleObj>
                </mc:Choice>
                <mc:Fallback>
                  <p:oleObj name="Equation" r:id="rId4" imgW="190440" imgH="228600" progId="Equation.3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xmlns="" id="{96F7132F-66A5-4A92-8E81-965B364E1A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" y="3464"/>
                          <a:ext cx="23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>
              <a:extLst>
                <a:ext uri="{FF2B5EF4-FFF2-40B4-BE49-F238E27FC236}">
                  <a16:creationId xmlns:a16="http://schemas.microsoft.com/office/drawing/2014/main" xmlns="" id="{567B7B17-0567-4A75-B05C-6256C31912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3264"/>
            <a:ext cx="20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7" name="Equation" r:id="rId6" imgW="164880" imgH="177480" progId="Equation.3">
                    <p:embed/>
                  </p:oleObj>
                </mc:Choice>
                <mc:Fallback>
                  <p:oleObj name="Equation" r:id="rId6" imgW="164880" imgH="177480" progId="Equation.3">
                    <p:embed/>
                    <p:pic>
                      <p:nvPicPr>
                        <p:cNvPr id="22" name="Object 21">
                          <a:extLst>
                            <a:ext uri="{FF2B5EF4-FFF2-40B4-BE49-F238E27FC236}">
                              <a16:creationId xmlns:a16="http://schemas.microsoft.com/office/drawing/2014/main" xmlns="" id="{567B7B17-0567-4A75-B05C-6256C31912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264"/>
                          <a:ext cx="207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xmlns="" id="{F0B5A370-0DEA-4A09-8061-D2AD8811AC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656"/>
            <a:ext cx="15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8" name="Equation" r:id="rId8" imgW="126720" imgH="177480" progId="Equation.3">
                    <p:embed/>
                  </p:oleObj>
                </mc:Choice>
                <mc:Fallback>
                  <p:oleObj name="Equation" r:id="rId8" imgW="126720" imgH="177480" progId="Equation.3">
                    <p:embed/>
                    <p:pic>
                      <p:nvPicPr>
                        <p:cNvPr id="23" name="Object 22">
                          <a:extLst>
                            <a:ext uri="{FF2B5EF4-FFF2-40B4-BE49-F238E27FC236}">
                              <a16:creationId xmlns:a16="http://schemas.microsoft.com/office/drawing/2014/main" xmlns="" id="{F0B5A370-0DEA-4A09-8061-D2AD8811AC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656"/>
                          <a:ext cx="159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2">
              <a:extLst>
                <a:ext uri="{FF2B5EF4-FFF2-40B4-BE49-F238E27FC236}">
                  <a16:creationId xmlns:a16="http://schemas.microsoft.com/office/drawing/2014/main" xmlns="" id="{48627977-8C84-4A0E-8EB8-85A5400498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3360"/>
              <a:ext cx="1728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xmlns="" id="{474AC323-B197-4766-84D7-AEE44267B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" y="3016"/>
              <a:ext cx="111" cy="347"/>
            </a:xfrm>
            <a:custGeom>
              <a:avLst/>
              <a:gdLst/>
              <a:ahLst/>
              <a:cxnLst>
                <a:cxn ang="0">
                  <a:pos x="111" y="347"/>
                </a:cxn>
                <a:cxn ang="0">
                  <a:pos x="0" y="0"/>
                </a:cxn>
              </a:cxnLst>
              <a:rect l="0" t="0" r="r" b="b"/>
              <a:pathLst>
                <a:path w="111" h="347">
                  <a:moveTo>
                    <a:pt x="111" y="34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4">
              <a:extLst>
                <a:ext uri="{FF2B5EF4-FFF2-40B4-BE49-F238E27FC236}">
                  <a16:creationId xmlns:a16="http://schemas.microsoft.com/office/drawing/2014/main" xmlns="" id="{3AB71AC1-87B5-4E39-A6CC-C65DBEC22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592"/>
              <a:ext cx="16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xmlns="" id="{0414DBEA-E267-44E2-BABD-942B354CFB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592"/>
            <a:ext cx="22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9" name="Equation" r:id="rId10" imgW="177480" imgH="139680" progId="Equation.3">
                    <p:embed/>
                  </p:oleObj>
                </mc:Choice>
                <mc:Fallback>
                  <p:oleObj name="Equation" r:id="rId10" imgW="177480" imgH="139680" progId="Equation.3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xmlns="" id="{0414DBEA-E267-44E2-BABD-942B354CFB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592"/>
                          <a:ext cx="222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xmlns="" id="{3212CC3A-A6BA-4CFF-AE1D-9664C88533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9" y="3040"/>
            <a:ext cx="15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0" name="Equation" r:id="rId12" imgW="126720" imgH="139680" progId="Equation.3">
                    <p:embed/>
                  </p:oleObj>
                </mc:Choice>
                <mc:Fallback>
                  <p:oleObj name="Equation" r:id="rId12" imgW="126720" imgH="139680" progId="Equation.3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xmlns="" id="{3212CC3A-A6BA-4CFF-AE1D-9664C88533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9" y="3040"/>
                          <a:ext cx="15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xmlns="" id="{9CC8EBBE-DBA4-4D8E-AB40-83E0E0F9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" y="3184"/>
              <a:ext cx="503" cy="158"/>
            </a:xfrm>
            <a:custGeom>
              <a:avLst/>
              <a:gdLst/>
              <a:ahLst/>
              <a:cxnLst>
                <a:cxn ang="0">
                  <a:pos x="503" y="158"/>
                </a:cxn>
                <a:cxn ang="0">
                  <a:pos x="0" y="0"/>
                </a:cxn>
              </a:cxnLst>
              <a:rect l="0" t="0" r="r" b="b"/>
              <a:pathLst>
                <a:path w="503" h="158">
                  <a:moveTo>
                    <a:pt x="503" y="158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xmlns="" id="{16FFAF84-5A5D-427F-8BA4-1325F9BB3A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7" y="3240"/>
            <a:ext cx="14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1" name="Equation" r:id="rId14" imgW="114120" imgH="126720" progId="Equation.3">
                    <p:embed/>
                  </p:oleObj>
                </mc:Choice>
                <mc:Fallback>
                  <p:oleObj name="Equation" r:id="rId14" imgW="114120" imgH="126720" progId="Equation.3">
                    <p:embed/>
                    <p:pic>
                      <p:nvPicPr>
                        <p:cNvPr id="30" name="Object 29">
                          <a:extLst>
                            <a:ext uri="{FF2B5EF4-FFF2-40B4-BE49-F238E27FC236}">
                              <a16:creationId xmlns:a16="http://schemas.microsoft.com/office/drawing/2014/main" xmlns="" id="{16FFAF84-5A5D-427F-8BA4-1325F9BB3A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7" y="3240"/>
                          <a:ext cx="142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>
              <a:extLst>
                <a:ext uri="{FF2B5EF4-FFF2-40B4-BE49-F238E27FC236}">
                  <a16:creationId xmlns:a16="http://schemas.microsoft.com/office/drawing/2014/main" xmlns="" id="{0522AC03-E8B7-4013-8D6F-D60608113C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2832"/>
            <a:ext cx="14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2" name="Equation" r:id="rId16" imgW="114120" imgH="139680" progId="Equation.3">
                    <p:embed/>
                  </p:oleObj>
                </mc:Choice>
                <mc:Fallback>
                  <p:oleObj name="Equation" r:id="rId16" imgW="114120" imgH="139680" progId="Equation.3">
                    <p:embed/>
                    <p:pic>
                      <p:nvPicPr>
                        <p:cNvPr id="31" name="Object 30">
                          <a:extLst>
                            <a:ext uri="{FF2B5EF4-FFF2-40B4-BE49-F238E27FC236}">
                              <a16:creationId xmlns:a16="http://schemas.microsoft.com/office/drawing/2014/main" xmlns="" id="{0522AC03-E8B7-4013-8D6F-D60608113C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832"/>
                          <a:ext cx="142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xmlns="" id="{4BF89719-28DD-4BDF-9868-4EF01D342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896"/>
              <a:ext cx="535" cy="2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"/>
                </a:cxn>
                <a:cxn ang="0">
                  <a:pos x="384" y="240"/>
                </a:cxn>
                <a:cxn ang="0">
                  <a:pos x="384" y="336"/>
                </a:cxn>
              </a:cxnLst>
              <a:rect l="0" t="0" r="r" b="b"/>
              <a:pathLst>
                <a:path w="408" h="336">
                  <a:moveTo>
                    <a:pt x="0" y="0"/>
                  </a:moveTo>
                  <a:cubicBezTo>
                    <a:pt x="88" y="4"/>
                    <a:pt x="176" y="8"/>
                    <a:pt x="240" y="48"/>
                  </a:cubicBezTo>
                  <a:cubicBezTo>
                    <a:pt x="304" y="88"/>
                    <a:pt x="360" y="192"/>
                    <a:pt x="384" y="240"/>
                  </a:cubicBezTo>
                  <a:cubicBezTo>
                    <a:pt x="408" y="288"/>
                    <a:pt x="396" y="312"/>
                    <a:pt x="384" y="336"/>
                  </a:cubicBezTo>
                </a:path>
              </a:pathLst>
            </a:custGeom>
            <a:noFill/>
            <a:ln w="28575" cap="flat" cmpd="sng">
              <a:solidFill>
                <a:srgbClr val="CC99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4B2E6B6A-88D1-49DA-AD39-041D8740E2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4" y="3168"/>
            <a:ext cx="1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3" name="Equation" r:id="rId18" imgW="152280" imgH="228600" progId="Equation.3">
                    <p:embed/>
                  </p:oleObj>
                </mc:Choice>
                <mc:Fallback>
                  <p:oleObj name="Equation" r:id="rId18" imgW="152280" imgH="228600" progId="Equation.3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xmlns="" id="{4B2E6B6A-88D1-49DA-AD39-041D8740E2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4" y="3168"/>
                          <a:ext cx="19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>
              <a:extLst>
                <a:ext uri="{FF2B5EF4-FFF2-40B4-BE49-F238E27FC236}">
                  <a16:creationId xmlns:a16="http://schemas.microsoft.com/office/drawing/2014/main" xmlns="" id="{C951A9A9-CE6F-4432-A98D-B3BB1425C3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7" y="3048"/>
            <a:ext cx="47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4" name="Equation" r:id="rId20" imgW="380880" imgH="139680" progId="Equation.3">
                    <p:embed/>
                  </p:oleObj>
                </mc:Choice>
                <mc:Fallback>
                  <p:oleObj name="Equation" r:id="rId20" imgW="380880" imgH="139680" progId="Equation.3">
                    <p:embed/>
                    <p:pic>
                      <p:nvPicPr>
                        <p:cNvPr id="34" name="Object 33">
                          <a:extLst>
                            <a:ext uri="{FF2B5EF4-FFF2-40B4-BE49-F238E27FC236}">
                              <a16:creationId xmlns:a16="http://schemas.microsoft.com/office/drawing/2014/main" xmlns="" id="{C951A9A9-CE6F-4432-A98D-B3BB1425C3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7" y="3048"/>
                          <a:ext cx="47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23">
              <a:extLst>
                <a:ext uri="{FF2B5EF4-FFF2-40B4-BE49-F238E27FC236}">
                  <a16:creationId xmlns:a16="http://schemas.microsoft.com/office/drawing/2014/main" xmlns="" id="{E584E5FD-DE98-43D3-8651-D8B209F6F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4" y="2928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4">
              <a:extLst>
                <a:ext uri="{FF2B5EF4-FFF2-40B4-BE49-F238E27FC236}">
                  <a16:creationId xmlns:a16="http://schemas.microsoft.com/office/drawing/2014/main" xmlns="" id="{6CC6ABD4-24B0-45E6-A2F5-90BDCBA1D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3072"/>
              <a:ext cx="120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xmlns="" id="{EDFE272B-80F4-42C6-AD07-69CE4D8F17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00" y="3216"/>
              <a:ext cx="240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48"/>
                </a:cxn>
                <a:cxn ang="0">
                  <a:pos x="384" y="240"/>
                </a:cxn>
                <a:cxn ang="0">
                  <a:pos x="384" y="336"/>
                </a:cxn>
              </a:cxnLst>
              <a:rect l="0" t="0" r="r" b="b"/>
              <a:pathLst>
                <a:path w="408" h="336">
                  <a:moveTo>
                    <a:pt x="0" y="0"/>
                  </a:moveTo>
                  <a:cubicBezTo>
                    <a:pt x="88" y="4"/>
                    <a:pt x="176" y="8"/>
                    <a:pt x="240" y="48"/>
                  </a:cubicBezTo>
                  <a:cubicBezTo>
                    <a:pt x="304" y="88"/>
                    <a:pt x="360" y="192"/>
                    <a:pt x="384" y="240"/>
                  </a:cubicBezTo>
                  <a:cubicBezTo>
                    <a:pt x="408" y="288"/>
                    <a:pt x="396" y="312"/>
                    <a:pt x="384" y="336"/>
                  </a:cubicBezTo>
                </a:path>
              </a:pathLst>
            </a:custGeom>
            <a:noFill/>
            <a:ln w="28575" cap="flat" cmpd="sng">
              <a:solidFill>
                <a:srgbClr val="CC99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xmlns="" id="{35313155-34EB-4B2F-8382-2016AD1ED3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6" y="3744"/>
            <a:ext cx="21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5" name="Equation" r:id="rId22" imgW="164880" imgH="228600" progId="Equation.3">
                    <p:embed/>
                  </p:oleObj>
                </mc:Choice>
                <mc:Fallback>
                  <p:oleObj name="Equation" r:id="rId22" imgW="164880" imgH="228600" progId="Equation.3">
                    <p:embed/>
                    <p:pic>
                      <p:nvPicPr>
                        <p:cNvPr id="50" name="Object 49">
                          <a:extLst>
                            <a:ext uri="{FF2B5EF4-FFF2-40B4-BE49-F238E27FC236}">
                              <a16:creationId xmlns:a16="http://schemas.microsoft.com/office/drawing/2014/main" xmlns="" id="{35313155-34EB-4B2F-8382-2016AD1ED3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3744"/>
                          <a:ext cx="210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866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Circle-Static Circle</a:t>
            </a:r>
            <a:br>
              <a:rPr lang="en-US" dirty="0"/>
            </a:br>
            <a:r>
              <a:rPr lang="en-US" dirty="0"/>
              <a:t>Collision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Circle–Static Circle 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/>
          <a:p>
            <a:r>
              <a:rPr lang="en-US" dirty="0">
                <a:sym typeface="Symbol" pitchFamily="18" charset="2"/>
              </a:rPr>
              <a:t>Dynamic circle defined by center </a:t>
            </a:r>
            <a:r>
              <a:rPr lang="en-US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baseline="-25000" dirty="0" err="1">
                <a:latin typeface="Times New Roman" pitchFamily="18" charset="0"/>
                <a:sym typeface="Symbol" pitchFamily="18" charset="2"/>
              </a:rPr>
              <a:t>s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and radius </a:t>
            </a:r>
            <a:r>
              <a:rPr lang="en-US" i="1" dirty="0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i="1" baseline="-25000" dirty="0" err="1">
                <a:latin typeface="Times New Roman" pitchFamily="18" charset="0"/>
                <a:sym typeface="Symbol" pitchFamily="18" charset="2"/>
              </a:rPr>
              <a:t>s</a:t>
            </a:r>
            <a:endParaRPr lang="en-US" i="1" baseline="-25000" dirty="0">
              <a:latin typeface="Times New Roman" pitchFamily="18" charset="0"/>
              <a:sym typeface="Symbol" pitchFamily="18" charset="2"/>
            </a:endParaRPr>
          </a:p>
          <a:p>
            <a:r>
              <a:rPr lang="en-US" dirty="0"/>
              <a:t>Static circle defined by center point </a:t>
            </a:r>
            <a:r>
              <a:rPr lang="en-US" i="1" dirty="0">
                <a:latin typeface="Times New Roman" pitchFamily="18" charset="0"/>
              </a:rPr>
              <a:t>C</a:t>
            </a:r>
            <a:r>
              <a:rPr lang="en-US" dirty="0"/>
              <a:t> and radius </a:t>
            </a:r>
            <a:r>
              <a:rPr lang="en-US" i="1" dirty="0" err="1">
                <a:latin typeface="Times New Roman" pitchFamily="18" charset="0"/>
              </a:rPr>
              <a:t>r</a:t>
            </a:r>
            <a:r>
              <a:rPr lang="en-US" i="1" baseline="-25000" dirty="0" err="1">
                <a:latin typeface="Times New Roman" pitchFamily="18" charset="0"/>
              </a:rPr>
              <a:t>c</a:t>
            </a:r>
            <a:endParaRPr lang="en-US" i="1" dirty="0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5" name="Group 4">
            <a:extLst>
              <a:ext uri="{FF2B5EF4-FFF2-40B4-BE49-F238E27FC236}">
                <a16:creationId xmlns:a16="http://schemas.microsoft.com/office/drawing/2014/main" xmlns="" id="{0F5CF53A-E3F6-48F6-9722-0C61D1E2D35D}"/>
              </a:ext>
            </a:extLst>
          </p:cNvPr>
          <p:cNvGrpSpPr>
            <a:grpSpLocks/>
          </p:cNvGrpSpPr>
          <p:nvPr/>
        </p:nvGrpSpPr>
        <p:grpSpPr bwMode="auto">
          <a:xfrm>
            <a:off x="3230880" y="2806786"/>
            <a:ext cx="5791200" cy="2590800"/>
            <a:chOff x="1008" y="2352"/>
            <a:chExt cx="3648" cy="1632"/>
          </a:xfrm>
        </p:grpSpPr>
        <p:sp>
          <p:nvSpPr>
            <p:cNvPr id="56" name="Oval 5">
              <a:extLst>
                <a:ext uri="{FF2B5EF4-FFF2-40B4-BE49-F238E27FC236}">
                  <a16:creationId xmlns:a16="http://schemas.microsoft.com/office/drawing/2014/main" xmlns="" id="{4D77E42F-94FA-4830-9AD3-F7E073CEB9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40" y="2832"/>
              <a:ext cx="1152" cy="1152"/>
            </a:xfrm>
            <a:prstGeom prst="ellipse">
              <a:avLst/>
            </a:prstGeom>
            <a:gradFill rotWithShape="1">
              <a:gsLst>
                <a:gs pos="0">
                  <a:srgbClr val="0000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7" name="Object 6">
              <a:extLst>
                <a:ext uri="{FF2B5EF4-FFF2-40B4-BE49-F238E27FC236}">
                  <a16:creationId xmlns:a16="http://schemas.microsoft.com/office/drawing/2014/main" xmlns="" id="{1CFB5C19-C5EB-4021-8BCB-447555F975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3183"/>
            <a:ext cx="20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8" name="Equation" r:id="rId3" imgW="164880" imgH="177480" progId="Equation.3">
                    <p:embed/>
                  </p:oleObj>
                </mc:Choice>
                <mc:Fallback>
                  <p:oleObj name="Equation" r:id="rId3" imgW="164880" imgH="177480" progId="Equation.3">
                    <p:embed/>
                    <p:pic>
                      <p:nvPicPr>
                        <p:cNvPr id="57" name="Object 6">
                          <a:extLst>
                            <a:ext uri="{FF2B5EF4-FFF2-40B4-BE49-F238E27FC236}">
                              <a16:creationId xmlns:a16="http://schemas.microsoft.com/office/drawing/2014/main" xmlns="" id="{1CFB5C19-C5EB-4021-8BCB-447555F975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183"/>
                          <a:ext cx="202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Oval 7">
              <a:extLst>
                <a:ext uri="{FF2B5EF4-FFF2-40B4-BE49-F238E27FC236}">
                  <a16:creationId xmlns:a16="http://schemas.microsoft.com/office/drawing/2014/main" xmlns="" id="{E80EC4CB-0F5D-45FB-9555-4A4FF25EF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68"/>
              <a:ext cx="576" cy="576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chemeClr val="bg1"/>
                </a:gs>
              </a:gsLst>
              <a:lin ang="5400000" scaled="1"/>
            </a:gradFill>
            <a:ln w="28575" algn="ctr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8">
              <a:extLst>
                <a:ext uri="{FF2B5EF4-FFF2-40B4-BE49-F238E27FC236}">
                  <a16:creationId xmlns:a16="http://schemas.microsoft.com/office/drawing/2014/main" xmlns="" id="{E7C5FB9F-91EE-47AE-8979-D4272F99A5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3408"/>
              <a:ext cx="58" cy="5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9">
              <a:extLst>
                <a:ext uri="{FF2B5EF4-FFF2-40B4-BE49-F238E27FC236}">
                  <a16:creationId xmlns:a16="http://schemas.microsoft.com/office/drawing/2014/main" xmlns="" id="{B52A668A-A107-437E-9E0E-B455D22AE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52"/>
              <a:ext cx="576" cy="576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chemeClr val="bg1"/>
                </a:gs>
              </a:gsLst>
              <a:lin ang="5400000" scaled="1"/>
            </a:gradFill>
            <a:ln w="28575" algn="ctr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1" name="Object 10">
              <a:extLst>
                <a:ext uri="{FF2B5EF4-FFF2-40B4-BE49-F238E27FC236}">
                  <a16:creationId xmlns:a16="http://schemas.microsoft.com/office/drawing/2014/main" xmlns="" id="{B4751EA2-1ECE-459D-832D-37344AFC1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0" y="3327"/>
            <a:ext cx="23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9" name="Equation" r:id="rId5" imgW="190440" imgH="228600" progId="Equation.3">
                    <p:embed/>
                  </p:oleObj>
                </mc:Choice>
                <mc:Fallback>
                  <p:oleObj name="Equation" r:id="rId5" imgW="190440" imgH="228600" progId="Equation.3">
                    <p:embed/>
                    <p:pic>
                      <p:nvPicPr>
                        <p:cNvPr id="61" name="Object 10">
                          <a:extLst>
                            <a:ext uri="{FF2B5EF4-FFF2-40B4-BE49-F238E27FC236}">
                              <a16:creationId xmlns:a16="http://schemas.microsoft.com/office/drawing/2014/main" xmlns="" id="{B4751EA2-1ECE-459D-832D-37344AFC14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3327"/>
                          <a:ext cx="233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11">
              <a:extLst>
                <a:ext uri="{FF2B5EF4-FFF2-40B4-BE49-F238E27FC236}">
                  <a16:creationId xmlns:a16="http://schemas.microsoft.com/office/drawing/2014/main" xmlns="" id="{5DFEAE25-0E20-4542-A070-6D53359F06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5" y="2503"/>
            <a:ext cx="23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0" name="Equation" r:id="rId7" imgW="190440" imgH="228600" progId="Equation.3">
                    <p:embed/>
                  </p:oleObj>
                </mc:Choice>
                <mc:Fallback>
                  <p:oleObj name="Equation" r:id="rId7" imgW="190440" imgH="228600" progId="Equation.3">
                    <p:embed/>
                    <p:pic>
                      <p:nvPicPr>
                        <p:cNvPr id="62" name="Object 11">
                          <a:extLst>
                            <a:ext uri="{FF2B5EF4-FFF2-40B4-BE49-F238E27FC236}">
                              <a16:creationId xmlns:a16="http://schemas.microsoft.com/office/drawing/2014/main" xmlns="" id="{5DFEAE25-0E20-4542-A070-6D53359F06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5" y="2503"/>
                          <a:ext cx="234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Oval 12">
              <a:extLst>
                <a:ext uri="{FF2B5EF4-FFF2-40B4-BE49-F238E27FC236}">
                  <a16:creationId xmlns:a16="http://schemas.microsoft.com/office/drawing/2014/main" xmlns="" id="{863CE246-93DC-487B-BD94-5E3F3BE6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2880"/>
              <a:ext cx="576" cy="576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chemeClr val="bg1"/>
                </a:gs>
              </a:gsLst>
              <a:lin ang="5400000" scaled="1"/>
            </a:gradFill>
            <a:ln w="28575" algn="ctr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4" name="Object 13">
              <a:extLst>
                <a:ext uri="{FF2B5EF4-FFF2-40B4-BE49-F238E27FC236}">
                  <a16:creationId xmlns:a16="http://schemas.microsoft.com/office/drawing/2014/main" xmlns="" id="{C2ACD1A8-A267-46C8-85CA-84EAD973B3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2" y="2895"/>
            <a:ext cx="23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1" name="Equation" r:id="rId9" imgW="190440" imgH="228600" progId="Equation.3">
                    <p:embed/>
                  </p:oleObj>
                </mc:Choice>
                <mc:Fallback>
                  <p:oleObj name="Equation" r:id="rId9" imgW="190440" imgH="228600" progId="Equation.3">
                    <p:embed/>
                    <p:pic>
                      <p:nvPicPr>
                        <p:cNvPr id="64" name="Object 13">
                          <a:extLst>
                            <a:ext uri="{FF2B5EF4-FFF2-40B4-BE49-F238E27FC236}">
                              <a16:creationId xmlns:a16="http://schemas.microsoft.com/office/drawing/2014/main" xmlns="" id="{C2ACD1A8-A267-46C8-85CA-84EAD973B3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" y="2895"/>
                          <a:ext cx="233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Line 14">
              <a:extLst>
                <a:ext uri="{FF2B5EF4-FFF2-40B4-BE49-F238E27FC236}">
                  <a16:creationId xmlns:a16="http://schemas.microsoft.com/office/drawing/2014/main" xmlns="" id="{A029831F-9DB2-44F7-BB4C-8E5FC35A9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640"/>
              <a:ext cx="3072" cy="816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Oval 15">
              <a:extLst>
                <a:ext uri="{FF2B5EF4-FFF2-40B4-BE49-F238E27FC236}">
                  <a16:creationId xmlns:a16="http://schemas.microsoft.com/office/drawing/2014/main" xmlns="" id="{06A2DB59-82A5-45FB-9A8F-C176D991B9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2" y="3155"/>
              <a:ext cx="58" cy="5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xmlns="" id="{2490A6A0-79DD-4161-B593-FF5083A4A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456"/>
              <a:ext cx="384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8" name="Object 17">
              <a:extLst>
                <a:ext uri="{FF2B5EF4-FFF2-40B4-BE49-F238E27FC236}">
                  <a16:creationId xmlns:a16="http://schemas.microsoft.com/office/drawing/2014/main" xmlns="" id="{A3CC728B-987C-4CC3-B763-21C7772187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1" y="3536"/>
            <a:ext cx="17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2" name="Equation" r:id="rId11" imgW="139680" imgH="228600" progId="Equation.3">
                    <p:embed/>
                  </p:oleObj>
                </mc:Choice>
                <mc:Fallback>
                  <p:oleObj name="Equation" r:id="rId11" imgW="139680" imgH="228600" progId="Equation.3">
                    <p:embed/>
                    <p:pic>
                      <p:nvPicPr>
                        <p:cNvPr id="68" name="Object 17">
                          <a:extLst>
                            <a:ext uri="{FF2B5EF4-FFF2-40B4-BE49-F238E27FC236}">
                              <a16:creationId xmlns:a16="http://schemas.microsoft.com/office/drawing/2014/main" xmlns="" id="{A3CC728B-987C-4CC3-B763-21C7772187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1" y="3536"/>
                          <a:ext cx="171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Line 18">
              <a:extLst>
                <a:ext uri="{FF2B5EF4-FFF2-40B4-BE49-F238E27FC236}">
                  <a16:creationId xmlns:a16="http://schemas.microsoft.com/office/drawing/2014/main" xmlns="" id="{9F79169F-77A4-4E2E-A5B2-E541CA082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456"/>
              <a:ext cx="144" cy="24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70" name="Object 19">
              <a:extLst>
                <a:ext uri="{FF2B5EF4-FFF2-40B4-BE49-F238E27FC236}">
                  <a16:creationId xmlns:a16="http://schemas.microsoft.com/office/drawing/2014/main" xmlns="" id="{F6548D8B-1731-48BF-9388-9B979BAA08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1" y="3688"/>
            <a:ext cx="17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3" name="Equation" r:id="rId13" imgW="139680" imgH="228600" progId="Equation.3">
                    <p:embed/>
                  </p:oleObj>
                </mc:Choice>
                <mc:Fallback>
                  <p:oleObj name="Equation" r:id="rId13" imgW="139680" imgH="228600" progId="Equation.3">
                    <p:embed/>
                    <p:pic>
                      <p:nvPicPr>
                        <p:cNvPr id="70" name="Object 19">
                          <a:extLst>
                            <a:ext uri="{FF2B5EF4-FFF2-40B4-BE49-F238E27FC236}">
                              <a16:creationId xmlns:a16="http://schemas.microsoft.com/office/drawing/2014/main" xmlns="" id="{F6548D8B-1731-48BF-9388-9B979BAA08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3688"/>
                          <a:ext cx="171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1974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Circle–Static Circle 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/>
          <a:p>
            <a:r>
              <a:rPr lang="en-US" dirty="0">
                <a:sym typeface="Symbol" pitchFamily="18" charset="2"/>
              </a:rPr>
              <a:t>Similar to intersection tests between ray from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baseline="-25000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to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baseline="-25000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dirty="0">
                <a:sym typeface="Symbol" pitchFamily="18" charset="2"/>
              </a:rPr>
              <a:t> and circle of radius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i="1" dirty="0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i="1" baseline="-25000" dirty="0" err="1">
                <a:latin typeface="Times New Roman" pitchFamily="18" charset="0"/>
                <a:sym typeface="Symbol" pitchFamily="18" charset="2"/>
              </a:rPr>
              <a:t>s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</a:t>
            </a:r>
            <a:r>
              <a:rPr lang="en-US" i="1" dirty="0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i="1" baseline="-25000" dirty="0" err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xmlns="" id="{232669EE-1771-493E-A531-2D409ABB92C2}"/>
              </a:ext>
            </a:extLst>
          </p:cNvPr>
          <p:cNvGrpSpPr>
            <a:grpSpLocks/>
          </p:cNvGrpSpPr>
          <p:nvPr/>
        </p:nvGrpSpPr>
        <p:grpSpPr bwMode="auto">
          <a:xfrm>
            <a:off x="3230880" y="2797260"/>
            <a:ext cx="5791200" cy="3167063"/>
            <a:chOff x="1008" y="1872"/>
            <a:chExt cx="3648" cy="1995"/>
          </a:xfrm>
        </p:grpSpPr>
        <p:sp>
          <p:nvSpPr>
            <p:cNvPr id="22" name="Oval 5">
              <a:extLst>
                <a:ext uri="{FF2B5EF4-FFF2-40B4-BE49-F238E27FC236}">
                  <a16:creationId xmlns:a16="http://schemas.microsoft.com/office/drawing/2014/main" xmlns="" id="{B7703A42-AA3C-40E7-A291-8CE901B36C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2" y="2064"/>
              <a:ext cx="1716" cy="171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xmlns="" id="{20FADE8E-CB26-440A-9C5F-AE40C583C8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40" y="2352"/>
              <a:ext cx="1152" cy="1152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4" name="Object 7">
              <a:extLst>
                <a:ext uri="{FF2B5EF4-FFF2-40B4-BE49-F238E27FC236}">
                  <a16:creationId xmlns:a16="http://schemas.microsoft.com/office/drawing/2014/main" xmlns="" id="{A5507D6B-4FAD-4F9A-BA3B-C9FD7080AF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703"/>
            <a:ext cx="20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0" name="Equation" r:id="rId3" imgW="164880" imgH="177480" progId="Equation.3">
                    <p:embed/>
                  </p:oleObj>
                </mc:Choice>
                <mc:Fallback>
                  <p:oleObj name="Equation" r:id="rId3" imgW="164880" imgH="177480" progId="Equation.3">
                    <p:embed/>
                    <p:pic>
                      <p:nvPicPr>
                        <p:cNvPr id="24" name="Object 7">
                          <a:extLst>
                            <a:ext uri="{FF2B5EF4-FFF2-40B4-BE49-F238E27FC236}">
                              <a16:creationId xmlns:a16="http://schemas.microsoft.com/office/drawing/2014/main" xmlns="" id="{A5507D6B-4FAD-4F9A-BA3B-C9FD7080AF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703"/>
                          <a:ext cx="202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Oval 8">
              <a:extLst>
                <a:ext uri="{FF2B5EF4-FFF2-40B4-BE49-F238E27FC236}">
                  <a16:creationId xmlns:a16="http://schemas.microsoft.com/office/drawing/2014/main" xmlns="" id="{344CC57E-5AE5-45DA-BB6B-99C18C8D2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88"/>
              <a:ext cx="576" cy="576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chemeClr val="bg1"/>
                </a:gs>
              </a:gsLst>
              <a:lin ang="5400000" scaled="1"/>
            </a:gradFill>
            <a:ln w="28575" algn="ctr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xmlns="" id="{7AC2A3B4-A104-4C3F-9ED2-7CF8D12059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6" y="2928"/>
              <a:ext cx="58" cy="5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xmlns="" id="{A882BE84-1723-4F82-9DBF-BBD67BB8B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72"/>
              <a:ext cx="576" cy="576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chemeClr val="bg1"/>
                </a:gs>
              </a:gsLst>
              <a:lin ang="5400000" scaled="1"/>
            </a:gradFill>
            <a:ln w="28575" algn="ctr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" name="Object 11">
              <a:extLst>
                <a:ext uri="{FF2B5EF4-FFF2-40B4-BE49-F238E27FC236}">
                  <a16:creationId xmlns:a16="http://schemas.microsoft.com/office/drawing/2014/main" xmlns="" id="{F27E4A83-E6F6-447F-98C7-D4A698E916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0" y="2847"/>
            <a:ext cx="23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1" name="Equation" r:id="rId5" imgW="190440" imgH="228600" progId="Equation.3">
                    <p:embed/>
                  </p:oleObj>
                </mc:Choice>
                <mc:Fallback>
                  <p:oleObj name="Equation" r:id="rId5" imgW="190440" imgH="228600" progId="Equation.3">
                    <p:embed/>
                    <p:pic>
                      <p:nvPicPr>
                        <p:cNvPr id="28" name="Object 11">
                          <a:extLst>
                            <a:ext uri="{FF2B5EF4-FFF2-40B4-BE49-F238E27FC236}">
                              <a16:creationId xmlns:a16="http://schemas.microsoft.com/office/drawing/2014/main" xmlns="" id="{F27E4A83-E6F6-447F-98C7-D4A698E916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" y="2847"/>
                          <a:ext cx="233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2">
              <a:extLst>
                <a:ext uri="{FF2B5EF4-FFF2-40B4-BE49-F238E27FC236}">
                  <a16:creationId xmlns:a16="http://schemas.microsoft.com/office/drawing/2014/main" xmlns="" id="{564E3277-F416-4B0F-8CEA-21D4AE291F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5" y="2023"/>
            <a:ext cx="23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2" name="Equation" r:id="rId7" imgW="190440" imgH="228600" progId="Equation.3">
                    <p:embed/>
                  </p:oleObj>
                </mc:Choice>
                <mc:Fallback>
                  <p:oleObj name="Equation" r:id="rId7" imgW="190440" imgH="228600" progId="Equation.3">
                    <p:embed/>
                    <p:pic>
                      <p:nvPicPr>
                        <p:cNvPr id="29" name="Object 12">
                          <a:extLst>
                            <a:ext uri="{FF2B5EF4-FFF2-40B4-BE49-F238E27FC236}">
                              <a16:creationId xmlns:a16="http://schemas.microsoft.com/office/drawing/2014/main" xmlns="" id="{564E3277-F416-4B0F-8CEA-21D4AE291F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5" y="2023"/>
                          <a:ext cx="234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Oval 13">
              <a:extLst>
                <a:ext uri="{FF2B5EF4-FFF2-40B4-BE49-F238E27FC236}">
                  <a16:creationId xmlns:a16="http://schemas.microsoft.com/office/drawing/2014/main" xmlns="" id="{FEFF7B07-DB27-4AE8-958F-6487AF553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2400"/>
              <a:ext cx="576" cy="576"/>
            </a:xfrm>
            <a:prstGeom prst="ellipse">
              <a:avLst/>
            </a:prstGeom>
            <a:gradFill rotWithShape="1">
              <a:gsLst>
                <a:gs pos="0">
                  <a:srgbClr val="FF6600">
                    <a:alpha val="39998"/>
                  </a:srgb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28575" algn="ctr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1" name="Object 14">
              <a:extLst>
                <a:ext uri="{FF2B5EF4-FFF2-40B4-BE49-F238E27FC236}">
                  <a16:creationId xmlns:a16="http://schemas.microsoft.com/office/drawing/2014/main" xmlns="" id="{E0E6A21B-AD39-4D3C-8D74-C27AD26ADF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2" y="2415"/>
            <a:ext cx="23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3" name="Equation" r:id="rId9" imgW="190440" imgH="228600" progId="Equation.3">
                    <p:embed/>
                  </p:oleObj>
                </mc:Choice>
                <mc:Fallback>
                  <p:oleObj name="Equation" r:id="rId9" imgW="190440" imgH="228600" progId="Equation.3">
                    <p:embed/>
                    <p:pic>
                      <p:nvPicPr>
                        <p:cNvPr id="31" name="Object 14">
                          <a:extLst>
                            <a:ext uri="{FF2B5EF4-FFF2-40B4-BE49-F238E27FC236}">
                              <a16:creationId xmlns:a16="http://schemas.microsoft.com/office/drawing/2014/main" xmlns="" id="{E0E6A21B-AD39-4D3C-8D74-C27AD26ADF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" y="2415"/>
                          <a:ext cx="233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15">
              <a:extLst>
                <a:ext uri="{FF2B5EF4-FFF2-40B4-BE49-F238E27FC236}">
                  <a16:creationId xmlns:a16="http://schemas.microsoft.com/office/drawing/2014/main" xmlns="" id="{5F867DB6-B244-44BF-93DF-6C84C9A57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160"/>
              <a:ext cx="3072" cy="816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6">
              <a:extLst>
                <a:ext uri="{FF2B5EF4-FFF2-40B4-BE49-F238E27FC236}">
                  <a16:creationId xmlns:a16="http://schemas.microsoft.com/office/drawing/2014/main" xmlns="" id="{A1E5FB5B-D6F9-4159-8D77-5C759D4332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2" y="2675"/>
              <a:ext cx="58" cy="58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6F5AFE90-55A5-42F2-B10D-F8A86B73F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2958"/>
              <a:ext cx="516" cy="122"/>
            </a:xfrm>
            <a:custGeom>
              <a:avLst/>
              <a:gdLst>
                <a:gd name="T0" fmla="*/ 0 w 516"/>
                <a:gd name="T1" fmla="*/ 0 h 122"/>
                <a:gd name="T2" fmla="*/ 516 w 516"/>
                <a:gd name="T3" fmla="*/ 122 h 122"/>
                <a:gd name="T4" fmla="*/ 0 60000 65536"/>
                <a:gd name="T5" fmla="*/ 0 60000 65536"/>
                <a:gd name="T6" fmla="*/ 0 w 516"/>
                <a:gd name="T7" fmla="*/ 0 h 122"/>
                <a:gd name="T8" fmla="*/ 516 w 516"/>
                <a:gd name="T9" fmla="*/ 122 h 1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6" h="122">
                  <a:moveTo>
                    <a:pt x="0" y="0"/>
                  </a:moveTo>
                  <a:lnTo>
                    <a:pt x="516" y="122"/>
                  </a:ln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98E47AC6-2D19-44D3-9E59-40FC35E80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3252"/>
              <a:ext cx="231" cy="144"/>
            </a:xfrm>
            <a:custGeom>
              <a:avLst/>
              <a:gdLst>
                <a:gd name="T0" fmla="*/ 0 w 263"/>
                <a:gd name="T1" fmla="*/ 0 h 58"/>
                <a:gd name="T2" fmla="*/ 263 w 263"/>
                <a:gd name="T3" fmla="*/ 58 h 58"/>
                <a:gd name="T4" fmla="*/ 0 60000 65536"/>
                <a:gd name="T5" fmla="*/ 0 60000 65536"/>
                <a:gd name="T6" fmla="*/ 0 w 263"/>
                <a:gd name="T7" fmla="*/ 0 h 58"/>
                <a:gd name="T8" fmla="*/ 263 w 263"/>
                <a:gd name="T9" fmla="*/ 58 h 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3" h="58">
                  <a:moveTo>
                    <a:pt x="0" y="0"/>
                  </a:moveTo>
                  <a:lnTo>
                    <a:pt x="263" y="58"/>
                  </a:ln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xmlns="" id="{E3ABB4CC-2CD5-473A-9C4C-39FFBBF591D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249" y="2945"/>
              <a:ext cx="108" cy="826"/>
            </a:xfrm>
            <a:custGeom>
              <a:avLst/>
              <a:gdLst>
                <a:gd name="T0" fmla="*/ 0 w 516"/>
                <a:gd name="T1" fmla="*/ 0 h 122"/>
                <a:gd name="T2" fmla="*/ 516 w 516"/>
                <a:gd name="T3" fmla="*/ 122 h 122"/>
                <a:gd name="T4" fmla="*/ 0 60000 65536"/>
                <a:gd name="T5" fmla="*/ 0 60000 65536"/>
                <a:gd name="T6" fmla="*/ 0 w 516"/>
                <a:gd name="T7" fmla="*/ 0 h 122"/>
                <a:gd name="T8" fmla="*/ 516 w 516"/>
                <a:gd name="T9" fmla="*/ 122 h 1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6" h="122">
                  <a:moveTo>
                    <a:pt x="0" y="0"/>
                  </a:moveTo>
                  <a:lnTo>
                    <a:pt x="516" y="122"/>
                  </a:ln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7" name="Object 20">
              <a:extLst>
                <a:ext uri="{FF2B5EF4-FFF2-40B4-BE49-F238E27FC236}">
                  <a16:creationId xmlns:a16="http://schemas.microsoft.com/office/drawing/2014/main" xmlns="" id="{74840DEA-E40B-446C-8488-CC3B1482B1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3" y="3257"/>
            <a:ext cx="17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4" name="Equation" r:id="rId11" imgW="139680" imgH="228600" progId="Equation.3">
                    <p:embed/>
                  </p:oleObj>
                </mc:Choice>
                <mc:Fallback>
                  <p:oleObj name="Equation" r:id="rId11" imgW="139680" imgH="228600" progId="Equation.3">
                    <p:embed/>
                    <p:pic>
                      <p:nvPicPr>
                        <p:cNvPr id="37" name="Object 20">
                          <a:extLst>
                            <a:ext uri="{FF2B5EF4-FFF2-40B4-BE49-F238E27FC236}">
                              <a16:creationId xmlns:a16="http://schemas.microsoft.com/office/drawing/2014/main" xmlns="" id="{74840DEA-E40B-446C-8488-CC3B1482B1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3" y="3257"/>
                          <a:ext cx="171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21">
              <a:extLst>
                <a:ext uri="{FF2B5EF4-FFF2-40B4-BE49-F238E27FC236}">
                  <a16:creationId xmlns:a16="http://schemas.microsoft.com/office/drawing/2014/main" xmlns="" id="{E7DE46FC-5B6E-4C09-BCE8-409BE209E4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3" y="2728"/>
            <a:ext cx="17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5" name="Equation" r:id="rId13" imgW="139680" imgH="228600" progId="Equation.3">
                    <p:embed/>
                  </p:oleObj>
                </mc:Choice>
                <mc:Fallback>
                  <p:oleObj name="Equation" r:id="rId13" imgW="139680" imgH="228600" progId="Equation.3">
                    <p:embed/>
                    <p:pic>
                      <p:nvPicPr>
                        <p:cNvPr id="50" name="Object 21">
                          <a:extLst>
                            <a:ext uri="{FF2B5EF4-FFF2-40B4-BE49-F238E27FC236}">
                              <a16:creationId xmlns:a16="http://schemas.microsoft.com/office/drawing/2014/main" xmlns="" id="{E7DE46FC-5B6E-4C09-BCE8-409BE209E4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2728"/>
                          <a:ext cx="171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22">
              <a:extLst>
                <a:ext uri="{FF2B5EF4-FFF2-40B4-BE49-F238E27FC236}">
                  <a16:creationId xmlns:a16="http://schemas.microsoft.com/office/drawing/2014/main" xmlns="" id="{7172DF66-E707-4D4C-B856-FE6BC5462D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5" y="3553"/>
            <a:ext cx="82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6" name="Equation" r:id="rId15" imgW="596880" imgH="228600" progId="Equation.3">
                    <p:embed/>
                  </p:oleObj>
                </mc:Choice>
                <mc:Fallback>
                  <p:oleObj name="Equation" r:id="rId15" imgW="596880" imgH="228600" progId="Equation.3">
                    <p:embed/>
                    <p:pic>
                      <p:nvPicPr>
                        <p:cNvPr id="54" name="Object 22">
                          <a:extLst>
                            <a:ext uri="{FF2B5EF4-FFF2-40B4-BE49-F238E27FC236}">
                              <a16:creationId xmlns:a16="http://schemas.microsoft.com/office/drawing/2014/main" xmlns="" id="{7172DF66-E707-4D4C-B856-FE6BC5462D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" y="3553"/>
                          <a:ext cx="824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28960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Ray-Circle</a:t>
            </a:r>
            <a:br>
              <a:rPr lang="en-US" dirty="0"/>
            </a:br>
            <a:r>
              <a:rPr lang="en-US" dirty="0"/>
              <a:t>Reflection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6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Ray-Circle</a:t>
            </a:r>
            <a:br>
              <a:rPr lang="en-US" dirty="0"/>
            </a:br>
            <a:r>
              <a:rPr lang="en-US" dirty="0"/>
              <a:t>Collision (Part 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Algebraic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Ray–Circle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point of intersection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Compute collision normal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39" name="Group 42">
            <a:extLst>
              <a:ext uri="{FF2B5EF4-FFF2-40B4-BE49-F238E27FC236}">
                <a16:creationId xmlns:a16="http://schemas.microsoft.com/office/drawing/2014/main" xmlns="" id="{E2F90976-A6FA-4085-BA86-0E0F998F2A53}"/>
              </a:ext>
            </a:extLst>
          </p:cNvPr>
          <p:cNvGrpSpPr/>
          <p:nvPr/>
        </p:nvGrpSpPr>
        <p:grpSpPr>
          <a:xfrm>
            <a:off x="8012876" y="2244836"/>
            <a:ext cx="3960813" cy="3708400"/>
            <a:chOff x="2057400" y="3581400"/>
            <a:chExt cx="3960813" cy="3708400"/>
          </a:xfrm>
        </p:grpSpPr>
        <p:grpSp>
          <p:nvGrpSpPr>
            <p:cNvPr id="41" name="Group 5">
              <a:extLst>
                <a:ext uri="{FF2B5EF4-FFF2-40B4-BE49-F238E27FC236}">
                  <a16:creationId xmlns:a16="http://schemas.microsoft.com/office/drawing/2014/main" xmlns="" id="{75A26007-08E6-4ABD-9A01-9EDF4F8EA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3581400"/>
              <a:ext cx="3200402" cy="1905000"/>
              <a:chOff x="1088" y="2064"/>
              <a:chExt cx="2016" cy="12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CAC94846-D179-41B2-82DC-15A7BB41F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" y="2064"/>
                <a:ext cx="1152" cy="1152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8" name="Object 47">
                <a:extLst>
                  <a:ext uri="{FF2B5EF4-FFF2-40B4-BE49-F238E27FC236}">
                    <a16:creationId xmlns:a16="http://schemas.microsoft.com/office/drawing/2014/main" xmlns="" id="{163DE915-AB8D-4552-B8A4-5257FC0D15C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88" y="2832"/>
              <a:ext cx="23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88" name="Equation" r:id="rId4" imgW="190440" imgH="228600" progId="Equation.3">
                      <p:embed/>
                    </p:oleObj>
                  </mc:Choice>
                  <mc:Fallback>
                    <p:oleObj name="Equation" r:id="rId4" imgW="190440" imgH="228600" progId="Equation.3">
                      <p:embed/>
                      <p:pic>
                        <p:nvPicPr>
                          <p:cNvPr id="48" name="Object 47">
                            <a:extLst>
                              <a:ext uri="{FF2B5EF4-FFF2-40B4-BE49-F238E27FC236}">
                                <a16:creationId xmlns:a16="http://schemas.microsoft.com/office/drawing/2014/main" xmlns="" id="{163DE915-AB8D-4552-B8A4-5257FC0D15C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8" y="2832"/>
                            <a:ext cx="239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48">
                <a:extLst>
                  <a:ext uri="{FF2B5EF4-FFF2-40B4-BE49-F238E27FC236}">
                    <a16:creationId xmlns:a16="http://schemas.microsoft.com/office/drawing/2014/main" xmlns="" id="{35721D24-F3C4-4444-9BEC-B5BD964D60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24" y="2368"/>
              <a:ext cx="207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89" name="Equation" r:id="rId6" imgW="164880" imgH="177480" progId="Equation.3">
                      <p:embed/>
                    </p:oleObj>
                  </mc:Choice>
                  <mc:Fallback>
                    <p:oleObj name="Equation" r:id="rId6" imgW="164880" imgH="177480" progId="Equation.3">
                      <p:embed/>
                      <p:pic>
                        <p:nvPicPr>
                          <p:cNvPr id="49" name="Object 48">
                            <a:extLst>
                              <a:ext uri="{FF2B5EF4-FFF2-40B4-BE49-F238E27FC236}">
                                <a16:creationId xmlns:a16="http://schemas.microsoft.com/office/drawing/2014/main" xmlns="" id="{35721D24-F3C4-4444-9BEC-B5BD964D60E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4" y="2368"/>
                            <a:ext cx="207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Freeform 49">
                <a:extLst>
                  <a:ext uri="{FF2B5EF4-FFF2-40B4-BE49-F238E27FC236}">
                    <a16:creationId xmlns:a16="http://schemas.microsoft.com/office/drawing/2014/main" xmlns="" id="{6F074424-A67F-45DB-9D5D-5325BE8FF8C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855" y="3024"/>
                <a:ext cx="241" cy="240"/>
              </a:xfrm>
              <a:custGeom>
                <a:avLst/>
                <a:gdLst/>
                <a:ahLst/>
                <a:cxnLst>
                  <a:cxn ang="0">
                    <a:pos x="503" y="158"/>
                  </a:cxn>
                  <a:cxn ang="0">
                    <a:pos x="0" y="0"/>
                  </a:cxn>
                </a:cxnLst>
                <a:rect l="0" t="0" r="r" b="b"/>
                <a:pathLst>
                  <a:path w="503" h="158">
                    <a:moveTo>
                      <a:pt x="503" y="158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52" name="Object 51">
                <a:extLst>
                  <a:ext uri="{FF2B5EF4-FFF2-40B4-BE49-F238E27FC236}">
                    <a16:creationId xmlns:a16="http://schemas.microsoft.com/office/drawing/2014/main" xmlns="" id="{ABFA1630-4490-4BD8-AB91-72F4575CFD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1" y="2688"/>
              <a:ext cx="23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990" name="Equation" r:id="rId8" imgW="190440" imgH="228600" progId="Equation.3">
                      <p:embed/>
                    </p:oleObj>
                  </mc:Choice>
                  <mc:Fallback>
                    <p:oleObj name="Equation" r:id="rId8" imgW="190440" imgH="228600" progId="Equation.3">
                      <p:embed/>
                      <p:pic>
                        <p:nvPicPr>
                          <p:cNvPr id="52" name="Object 51">
                            <a:extLst>
                              <a:ext uri="{FF2B5EF4-FFF2-40B4-BE49-F238E27FC236}">
                                <a16:creationId xmlns:a16="http://schemas.microsoft.com/office/drawing/2014/main" xmlns="" id="{ABFA1630-4490-4BD8-AB91-72F4575CFD1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1" y="2688"/>
                            <a:ext cx="237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E5C43D7B-5097-41AD-8A0A-339000917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40"/>
                <a:ext cx="58" cy="5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xmlns="" id="{197884FF-B1D2-472F-B234-49F4DEDDF6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38800" y="4419600"/>
            <a:ext cx="3794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1" name="Equation" r:id="rId10" imgW="190440" imgH="228600" progId="Equation.3">
                    <p:embed/>
                  </p:oleObj>
                </mc:Choice>
                <mc:Fallback>
                  <p:oleObj name="Equation" r:id="rId10" imgW="190440" imgH="228600" progId="Equation.3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xmlns="" id="{197884FF-B1D2-472F-B234-49F4DEDDF6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8800" y="4419600"/>
                          <a:ext cx="379413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0">
              <a:extLst>
                <a:ext uri="{FF2B5EF4-FFF2-40B4-BE49-F238E27FC236}">
                  <a16:creationId xmlns:a16="http://schemas.microsoft.com/office/drawing/2014/main" xmlns="" id="{D40D712A-EAB9-41B9-AF45-334B72CF8B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7413" y="6781800"/>
            <a:ext cx="45561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2" name="Equation" r:id="rId12" imgW="228600" imgH="253800" progId="Equation.3">
                    <p:embed/>
                  </p:oleObj>
                </mc:Choice>
                <mc:Fallback>
                  <p:oleObj name="Equation" r:id="rId12" imgW="228600" imgH="253800" progId="Equation.3">
                    <p:embed/>
                    <p:pic>
                      <p:nvPicPr>
                        <p:cNvPr id="43" name="Object 10">
                          <a:extLst>
                            <a:ext uri="{FF2B5EF4-FFF2-40B4-BE49-F238E27FC236}">
                              <a16:creationId xmlns:a16="http://schemas.microsoft.com/office/drawing/2014/main" xmlns="" id="{D40D712A-EAB9-41B9-AF45-334B72CF8B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7413" y="6781800"/>
                          <a:ext cx="455613" cy="50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7">
              <a:extLst>
                <a:ext uri="{FF2B5EF4-FFF2-40B4-BE49-F238E27FC236}">
                  <a16:creationId xmlns:a16="http://schemas.microsoft.com/office/drawing/2014/main" xmlns="" id="{27B92493-5DF9-46FE-9B02-3DEC3716A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6813" y="4876800"/>
              <a:ext cx="3201987" cy="3810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2" name="Object 14">
            <a:extLst>
              <a:ext uri="{FF2B5EF4-FFF2-40B4-BE49-F238E27FC236}">
                <a16:creationId xmlns:a16="http://schemas.microsoft.com/office/drawing/2014/main" xmlns="" id="{24B648E1-AE4C-4185-BC56-B6756D96F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461525"/>
              </p:ext>
            </p:extLst>
          </p:nvPr>
        </p:nvGraphicFramePr>
        <p:xfrm>
          <a:off x="10086151" y="3783276"/>
          <a:ext cx="2587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14" imgW="126720" imgH="177480" progId="Equation.3">
                  <p:embed/>
                </p:oleObj>
              </mc:Choice>
              <mc:Fallback>
                <p:oleObj name="Equation" r:id="rId14" imgW="126720" imgH="177480" progId="Equation.3">
                  <p:embed/>
                  <p:pic>
                    <p:nvPicPr>
                      <p:cNvPr id="26" name="Object 14">
                        <a:extLst>
                          <a:ext uri="{FF2B5EF4-FFF2-40B4-BE49-F238E27FC236}">
                            <a16:creationId xmlns:a16="http://schemas.microsoft.com/office/drawing/2014/main" xmlns="" id="{B9A7B125-E90B-47E9-94A2-697387943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6151" y="3783276"/>
                        <a:ext cx="258763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7">
            <a:extLst>
              <a:ext uri="{FF2B5EF4-FFF2-40B4-BE49-F238E27FC236}">
                <a16:creationId xmlns:a16="http://schemas.microsoft.com/office/drawing/2014/main" xmlns="" id="{6ABC3D43-8FD7-471C-8E88-43ECA837E9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81302" y="3771224"/>
            <a:ext cx="230187" cy="182641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4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Ray–Circle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reflection vector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DA0ECA18-2ABA-4F27-84AE-ABE3A0CB4FA0}"/>
              </a:ext>
            </a:extLst>
          </p:cNvPr>
          <p:cNvGrpSpPr/>
          <p:nvPr/>
        </p:nvGrpSpPr>
        <p:grpSpPr>
          <a:xfrm>
            <a:off x="7555676" y="2244836"/>
            <a:ext cx="4418013" cy="3708400"/>
            <a:chOff x="4038600" y="1981200"/>
            <a:chExt cx="4418013" cy="3708400"/>
          </a:xfrm>
        </p:grpSpPr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xmlns="" id="{4F0F4BA6-FB73-48C1-B02A-B6961015B0CF}"/>
                </a:ext>
              </a:extLst>
            </p:cNvPr>
            <p:cNvGrpSpPr/>
            <p:nvPr/>
          </p:nvGrpSpPr>
          <p:grpSpPr>
            <a:xfrm>
              <a:off x="4038600" y="1981200"/>
              <a:ext cx="4418013" cy="3708400"/>
              <a:chOff x="4038600" y="1981200"/>
              <a:chExt cx="4418013" cy="3708400"/>
            </a:xfrm>
          </p:grpSpPr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xmlns="" id="{EB53B520-CDE1-4665-854C-11CAC0B2E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6799" y="3657600"/>
                <a:ext cx="531814" cy="533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32" y="392"/>
                  </a:cxn>
                </a:cxnLst>
                <a:rect l="0" t="0" r="r" b="b"/>
                <a:pathLst>
                  <a:path w="632" h="392">
                    <a:moveTo>
                      <a:pt x="0" y="0"/>
                    </a:moveTo>
                    <a:lnTo>
                      <a:pt x="632" y="392"/>
                    </a:lnTo>
                  </a:path>
                </a:pathLst>
              </a:custGeom>
              <a:noFill/>
              <a:ln w="28575" cap="flat" cmpd="sng">
                <a:solidFill>
                  <a:srgbClr val="008000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7" name="Object 26">
                <a:extLst>
                  <a:ext uri="{FF2B5EF4-FFF2-40B4-BE49-F238E27FC236}">
                    <a16:creationId xmlns:a16="http://schemas.microsoft.com/office/drawing/2014/main" xmlns="" id="{2DEC10C9-3911-4694-9B60-969E07E692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8600" y="3452812"/>
              <a:ext cx="257175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2" name="Equation" r:id="rId4" imgW="126720" imgH="177480" progId="Equation.3">
                      <p:embed/>
                    </p:oleObj>
                  </mc:Choice>
                  <mc:Fallback>
                    <p:oleObj name="Equation" r:id="rId4" imgW="126720" imgH="177480" progId="Equation.3">
                      <p:embed/>
                      <p:pic>
                        <p:nvPicPr>
                          <p:cNvPr id="27" name="Object 26">
                            <a:extLst>
                              <a:ext uri="{FF2B5EF4-FFF2-40B4-BE49-F238E27FC236}">
                                <a16:creationId xmlns:a16="http://schemas.microsoft.com/office/drawing/2014/main" xmlns="" id="{2DEC10C9-3911-4694-9B60-969E07E6924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8600" y="3452812"/>
                            <a:ext cx="257175" cy="357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27">
                <a:extLst>
                  <a:ext uri="{FF2B5EF4-FFF2-40B4-BE49-F238E27FC236}">
                    <a16:creationId xmlns:a16="http://schemas.microsoft.com/office/drawing/2014/main" xmlns="" id="{2510437A-8B7A-421D-8056-0161DB572E1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89425" y="4343400"/>
              <a:ext cx="282575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3" name="Equation" r:id="rId6" imgW="139680" imgH="177480" progId="Equation.3">
                      <p:embed/>
                    </p:oleObj>
                  </mc:Choice>
                  <mc:Fallback>
                    <p:oleObj name="Equation" r:id="rId6" imgW="139680" imgH="177480" progId="Equation.3">
                      <p:embed/>
                      <p:pic>
                        <p:nvPicPr>
                          <p:cNvPr id="28" name="Object 27">
                            <a:extLst>
                              <a:ext uri="{FF2B5EF4-FFF2-40B4-BE49-F238E27FC236}">
                                <a16:creationId xmlns:a16="http://schemas.microsoft.com/office/drawing/2014/main" xmlns="" id="{2510437A-8B7A-421D-8056-0161DB572E1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9425" y="4343400"/>
                            <a:ext cx="282575" cy="357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xmlns="" id="{4EB1B237-D8AA-4BEB-BD1B-841E8B352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8613" y="4191000"/>
                <a:ext cx="533400" cy="533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6" y="392"/>
                  </a:cxn>
                </a:cxnLst>
                <a:rect l="0" t="0" r="r" b="b"/>
                <a:pathLst>
                  <a:path w="616" h="392">
                    <a:moveTo>
                      <a:pt x="0" y="0"/>
                    </a:moveTo>
                    <a:lnTo>
                      <a:pt x="616" y="392"/>
                    </a:lnTo>
                  </a:path>
                </a:pathLst>
              </a:custGeom>
              <a:noFill/>
              <a:ln w="28575" cap="flat" cmpd="sng">
                <a:solidFill>
                  <a:srgbClr val="FFC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0" name="Object 29">
                <a:extLst>
                  <a:ext uri="{FF2B5EF4-FFF2-40B4-BE49-F238E27FC236}">
                    <a16:creationId xmlns:a16="http://schemas.microsoft.com/office/drawing/2014/main" xmlns="" id="{0A80DB38-F7F5-4B1C-8079-C4D968E2BC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80013" y="4419600"/>
              <a:ext cx="490538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4" name="Equation" r:id="rId8" imgW="241200" imgH="177480" progId="Equation.3">
                      <p:embed/>
                    </p:oleObj>
                  </mc:Choice>
                  <mc:Fallback>
                    <p:oleObj name="Equation" r:id="rId8" imgW="241200" imgH="177480" progId="Equation.3">
                      <p:embed/>
                      <p:pic>
                        <p:nvPicPr>
                          <p:cNvPr id="30" name="Object 29">
                            <a:extLst>
                              <a:ext uri="{FF2B5EF4-FFF2-40B4-BE49-F238E27FC236}">
                                <a16:creationId xmlns:a16="http://schemas.microsoft.com/office/drawing/2014/main" xmlns="" id="{0A80DB38-F7F5-4B1C-8079-C4D968E2BC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0013" y="4419600"/>
                            <a:ext cx="490538" cy="357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30">
                <a:extLst>
                  <a:ext uri="{FF2B5EF4-FFF2-40B4-BE49-F238E27FC236}">
                    <a16:creationId xmlns:a16="http://schemas.microsoft.com/office/drawing/2014/main" xmlns="" id="{EB96FA8B-D42B-4DD0-BBF0-53B75720D8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094413" y="4038600"/>
              <a:ext cx="257175" cy="331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5" name="Equation" r:id="rId10" imgW="126720" imgH="164880" progId="Equation.3">
                      <p:embed/>
                    </p:oleObj>
                  </mc:Choice>
                  <mc:Fallback>
                    <p:oleObj name="Equation" r:id="rId10" imgW="126720" imgH="164880" progId="Equation.3">
                      <p:embed/>
                      <p:pic>
                        <p:nvPicPr>
                          <p:cNvPr id="31" name="Object 30">
                            <a:extLst>
                              <a:ext uri="{FF2B5EF4-FFF2-40B4-BE49-F238E27FC236}">
                                <a16:creationId xmlns:a16="http://schemas.microsoft.com/office/drawing/2014/main" xmlns="" id="{EB96FA8B-D42B-4DD0-BBF0-53B75720D83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94413" y="4038600"/>
                            <a:ext cx="257175" cy="3317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2" name="Group 42">
                <a:extLst>
                  <a:ext uri="{FF2B5EF4-FFF2-40B4-BE49-F238E27FC236}">
                    <a16:creationId xmlns:a16="http://schemas.microsoft.com/office/drawing/2014/main" xmlns="" id="{D2CA955A-F4B1-4311-BB09-D27D7B2C8A38}"/>
                  </a:ext>
                </a:extLst>
              </p:cNvPr>
              <p:cNvGrpSpPr/>
              <p:nvPr/>
            </p:nvGrpSpPr>
            <p:grpSpPr>
              <a:xfrm>
                <a:off x="4495800" y="1981200"/>
                <a:ext cx="3960813" cy="3708400"/>
                <a:chOff x="2057400" y="3581400"/>
                <a:chExt cx="3960813" cy="3708400"/>
              </a:xfrm>
            </p:grpSpPr>
            <p:grpSp>
              <p:nvGrpSpPr>
                <p:cNvPr id="35" name="Group 5">
                  <a:extLst>
                    <a:ext uri="{FF2B5EF4-FFF2-40B4-BE49-F238E27FC236}">
                      <a16:creationId xmlns:a16="http://schemas.microsoft.com/office/drawing/2014/main" xmlns="" id="{EC42CD88-C88B-41D8-A124-AE8063D392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57400" y="3581400"/>
                  <a:ext cx="3200402" cy="1905000"/>
                  <a:chOff x="1088" y="2064"/>
                  <a:chExt cx="2016" cy="1200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xmlns="" id="{81AEDA4E-24BC-4D7D-A145-AF93023695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2064"/>
                    <a:ext cx="1152" cy="1152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Line 7">
                    <a:extLst>
                      <a:ext uri="{FF2B5EF4-FFF2-40B4-BE49-F238E27FC236}">
                        <a16:creationId xmlns:a16="http://schemas.microsoft.com/office/drawing/2014/main" xmlns="" id="{888438FD-9DDD-400C-88DC-A1268011E3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27" y="3024"/>
                    <a:ext cx="769" cy="96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 type="triangl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57" name="Object 56">
                    <a:extLst>
                      <a:ext uri="{FF2B5EF4-FFF2-40B4-BE49-F238E27FC236}">
                        <a16:creationId xmlns:a16="http://schemas.microsoft.com/office/drawing/2014/main" xmlns="" id="{4BDA2468-FA03-494E-9465-9612D9AB23D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88" y="2832"/>
                  <a:ext cx="239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046" name="Equation" r:id="rId12" imgW="190440" imgH="228600" progId="Equation.3">
                          <p:embed/>
                        </p:oleObj>
                      </mc:Choice>
                      <mc:Fallback>
                        <p:oleObj name="Equation" r:id="rId12" imgW="190440" imgH="228600" progId="Equation.3">
                          <p:embed/>
                          <p:pic>
                            <p:nvPicPr>
                              <p:cNvPr id="57" name="Object 56">
                                <a:extLst>
                                  <a:ext uri="{FF2B5EF4-FFF2-40B4-BE49-F238E27FC236}">
                                    <a16:creationId xmlns:a16="http://schemas.microsoft.com/office/drawing/2014/main" xmlns="" id="{4BDA2468-FA03-494E-9465-9612D9AB23D8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88" y="2832"/>
                                <a:ext cx="239" cy="28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8" name="Object 57">
                    <a:extLst>
                      <a:ext uri="{FF2B5EF4-FFF2-40B4-BE49-F238E27FC236}">
                        <a16:creationId xmlns:a16="http://schemas.microsoft.com/office/drawing/2014/main" xmlns="" id="{EBE58D50-3276-46CC-9D44-4C04D4C7CE3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624" y="2368"/>
                  <a:ext cx="207" cy="2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047" name="Equation" r:id="rId14" imgW="164880" imgH="177480" progId="Equation.3">
                          <p:embed/>
                        </p:oleObj>
                      </mc:Choice>
                      <mc:Fallback>
                        <p:oleObj name="Equation" r:id="rId14" imgW="164880" imgH="177480" progId="Equation.3">
                          <p:embed/>
                          <p:pic>
                            <p:nvPicPr>
                              <p:cNvPr id="58" name="Object 57">
                                <a:extLst>
                                  <a:ext uri="{FF2B5EF4-FFF2-40B4-BE49-F238E27FC236}">
                                    <a16:creationId xmlns:a16="http://schemas.microsoft.com/office/drawing/2014/main" xmlns="" id="{EBE58D50-3276-46CC-9D44-4C04D4C7CE3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24" y="2368"/>
                                <a:ext cx="207" cy="22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9" name="Freeform 75">
                    <a:extLst>
                      <a:ext uri="{FF2B5EF4-FFF2-40B4-BE49-F238E27FC236}">
                        <a16:creationId xmlns:a16="http://schemas.microsoft.com/office/drawing/2014/main" xmlns="" id="{0E0DE3AA-588F-44B5-B5A8-C6A34B050C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855" y="3024"/>
                    <a:ext cx="241" cy="240"/>
                  </a:xfrm>
                  <a:custGeom>
                    <a:avLst/>
                    <a:gdLst/>
                    <a:ahLst/>
                    <a:cxnLst>
                      <a:cxn ang="0">
                        <a:pos x="503" y="15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03" h="158">
                        <a:moveTo>
                          <a:pt x="503" y="158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60" name="Object 59">
                    <a:extLst>
                      <a:ext uri="{FF2B5EF4-FFF2-40B4-BE49-F238E27FC236}">
                        <a16:creationId xmlns:a16="http://schemas.microsoft.com/office/drawing/2014/main" xmlns="" id="{32977ABF-19F8-4557-AC49-8295D1F39C5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031" y="2688"/>
                  <a:ext cx="237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1048" name="Equation" r:id="rId16" imgW="190440" imgH="228600" progId="Equation.3">
                          <p:embed/>
                        </p:oleObj>
                      </mc:Choice>
                      <mc:Fallback>
                        <p:oleObj name="Equation" r:id="rId16" imgW="190440" imgH="228600" progId="Equation.3">
                          <p:embed/>
                          <p:pic>
                            <p:nvPicPr>
                              <p:cNvPr id="60" name="Object 59">
                                <a:extLst>
                                  <a:ext uri="{FF2B5EF4-FFF2-40B4-BE49-F238E27FC236}">
                                    <a16:creationId xmlns:a16="http://schemas.microsoft.com/office/drawing/2014/main" xmlns="" id="{32977ABF-19F8-4557-AC49-8295D1F39C5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31" y="2688"/>
                                <a:ext cx="237" cy="28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xmlns="" id="{3E53DE42-0D86-44DF-9360-86ECFC3CEA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2640"/>
                    <a:ext cx="58" cy="5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aphicFrame>
              <p:nvGraphicFramePr>
                <p:cNvPr id="36" name="Object 35">
                  <a:extLst>
                    <a:ext uri="{FF2B5EF4-FFF2-40B4-BE49-F238E27FC236}">
                      <a16:creationId xmlns:a16="http://schemas.microsoft.com/office/drawing/2014/main" xmlns="" id="{F399D487-43E9-4954-8557-853F70B3A7E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638800" y="4419600"/>
                <a:ext cx="379413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049" name="Equation" r:id="rId18" imgW="190440" imgH="228600" progId="Equation.3">
                        <p:embed/>
                      </p:oleObj>
                    </mc:Choice>
                    <mc:Fallback>
                      <p:oleObj name="Equation" r:id="rId18" imgW="190440" imgH="228600" progId="Equation.3">
                        <p:embed/>
                        <p:pic>
                          <p:nvPicPr>
                            <p:cNvPr id="36" name="Object 35">
                              <a:extLst>
                                <a:ext uri="{FF2B5EF4-FFF2-40B4-BE49-F238E27FC236}">
                                  <a16:creationId xmlns:a16="http://schemas.microsoft.com/office/drawing/2014/main" xmlns="" id="{F399D487-43E9-4954-8557-853F70B3A7E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38800" y="4419600"/>
                              <a:ext cx="379413" cy="457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Object 10">
                  <a:extLst>
                    <a:ext uri="{FF2B5EF4-FFF2-40B4-BE49-F238E27FC236}">
                      <a16:creationId xmlns:a16="http://schemas.microsoft.com/office/drawing/2014/main" xmlns="" id="{3FC198A2-F4EB-4085-BB64-1D9285F71C0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27413" y="6781800"/>
                <a:ext cx="455613" cy="508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050" name="Equation" r:id="rId20" imgW="228600" imgH="253800" progId="Equation.3">
                        <p:embed/>
                      </p:oleObj>
                    </mc:Choice>
                    <mc:Fallback>
                      <p:oleObj name="Equation" r:id="rId20" imgW="228600" imgH="253800" progId="Equation.3">
                        <p:embed/>
                        <p:pic>
                          <p:nvPicPr>
                            <p:cNvPr id="37" name="Object 10">
                              <a:extLst>
                                <a:ext uri="{FF2B5EF4-FFF2-40B4-BE49-F238E27FC236}">
                                  <a16:creationId xmlns:a16="http://schemas.microsoft.com/office/drawing/2014/main" xmlns="" id="{3FC198A2-F4EB-4085-BB64-1D9285F71C0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27413" y="6781800"/>
                              <a:ext cx="455613" cy="5080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0" name="Line 7">
                  <a:extLst>
                    <a:ext uri="{FF2B5EF4-FFF2-40B4-BE49-F238E27FC236}">
                      <a16:creationId xmlns:a16="http://schemas.microsoft.com/office/drawing/2014/main" xmlns="" id="{F1C90691-A26A-413A-9DB6-247B51DCA7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57600" y="4876800"/>
                  <a:ext cx="1981200" cy="22860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prstDash val="dash"/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7">
                  <a:extLst>
                    <a:ext uri="{FF2B5EF4-FFF2-40B4-BE49-F238E27FC236}">
                      <a16:creationId xmlns:a16="http://schemas.microsoft.com/office/drawing/2014/main" xmlns="" id="{A6E6E852-8ADE-4D35-A7EC-13F94A6DE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971005" y="5638007"/>
                  <a:ext cx="1219202" cy="153987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xmlns="" id="{A345CE19-012F-4E0F-B257-CFE9DA5EE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8613" y="3505200"/>
                <a:ext cx="687388" cy="685800"/>
              </a:xfrm>
              <a:custGeom>
                <a:avLst/>
                <a:gdLst/>
                <a:ahLst/>
                <a:cxnLst>
                  <a:cxn ang="0">
                    <a:pos x="0" y="848"/>
                  </a:cxn>
                  <a:cxn ang="0">
                    <a:pos x="624" y="0"/>
                  </a:cxn>
                </a:cxnLst>
                <a:rect l="0" t="0" r="r" b="b"/>
                <a:pathLst>
                  <a:path w="624" h="848">
                    <a:moveTo>
                      <a:pt x="0" y="848"/>
                    </a:moveTo>
                    <a:lnTo>
                      <a:pt x="624" y="0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34" name="Object 29">
                <a:extLst>
                  <a:ext uri="{FF2B5EF4-FFF2-40B4-BE49-F238E27FC236}">
                    <a16:creationId xmlns:a16="http://schemas.microsoft.com/office/drawing/2014/main" xmlns="" id="{A4E2FF8E-915C-4498-96B5-532A1CE1F6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08600" y="3200400"/>
              <a:ext cx="333375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51" name="Microsoft Equation 3.0" r:id="rId22" imgW="164880" imgH="177480" progId="">
                      <p:embed/>
                    </p:oleObj>
                  </mc:Choice>
                  <mc:Fallback>
                    <p:oleObj name="Microsoft Equation 3.0" r:id="rId22" imgW="164880" imgH="177480" progId="">
                      <p:embed/>
                      <p:pic>
                        <p:nvPicPr>
                          <p:cNvPr id="34" name="Object 29">
                            <a:extLst>
                              <a:ext uri="{FF2B5EF4-FFF2-40B4-BE49-F238E27FC236}">
                                <a16:creationId xmlns:a16="http://schemas.microsoft.com/office/drawing/2014/main" xmlns="" id="{A4E2FF8E-915C-4498-96B5-532A1CE1F63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8600" y="3200400"/>
                            <a:ext cx="333375" cy="357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" name="Freeform 42">
              <a:extLst>
                <a:ext uri="{FF2B5EF4-FFF2-40B4-BE49-F238E27FC236}">
                  <a16:creationId xmlns:a16="http://schemas.microsoft.com/office/drawing/2014/main" xmlns="" id="{9F6F27A9-1632-4956-AA3A-74D58FBBB4F4}"/>
                </a:ext>
              </a:extLst>
            </p:cNvPr>
            <p:cNvSpPr/>
            <p:nvPr/>
          </p:nvSpPr>
          <p:spPr>
            <a:xfrm>
              <a:off x="4359166" y="3886200"/>
              <a:ext cx="1201847" cy="459827"/>
            </a:xfrm>
            <a:custGeom>
              <a:avLst/>
              <a:gdLst>
                <a:gd name="connsiteX0" fmla="*/ 1203434 w 1203434"/>
                <a:gd name="connsiteY0" fmla="*/ 0 h 536027"/>
                <a:gd name="connsiteX1" fmla="*/ 194441 w 1203434"/>
                <a:gd name="connsiteY1" fmla="*/ 283779 h 536027"/>
                <a:gd name="connsiteX2" fmla="*/ 36786 w 1203434"/>
                <a:gd name="connsiteY2" fmla="*/ 536027 h 5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3434" h="536027">
                  <a:moveTo>
                    <a:pt x="1203434" y="0"/>
                  </a:moveTo>
                  <a:cubicBezTo>
                    <a:pt x="796158" y="97220"/>
                    <a:pt x="388882" y="194441"/>
                    <a:pt x="194441" y="283779"/>
                  </a:cubicBezTo>
                  <a:cubicBezTo>
                    <a:pt x="0" y="373117"/>
                    <a:pt x="18393" y="454572"/>
                    <a:pt x="36786" y="536027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xmlns="" id="{8BD2B3DE-1BD8-476D-9777-C34CCD68C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4226" y="3507588"/>
              <a:ext cx="230187" cy="18264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xmlns="" id="{8BAB207F-FDA9-4D83-8738-8954A1300980}"/>
                </a:ext>
              </a:extLst>
            </p:cNvPr>
            <p:cNvSpPr/>
            <p:nvPr/>
          </p:nvSpPr>
          <p:spPr>
            <a:xfrm>
              <a:off x="4196255" y="3781097"/>
              <a:ext cx="756745" cy="181303"/>
            </a:xfrm>
            <a:custGeom>
              <a:avLst/>
              <a:gdLst>
                <a:gd name="connsiteX0" fmla="*/ 756745 w 756745"/>
                <a:gd name="connsiteY0" fmla="*/ 47296 h 181303"/>
                <a:gd name="connsiteX1" fmla="*/ 220717 w 756745"/>
                <a:gd name="connsiteY1" fmla="*/ 173420 h 181303"/>
                <a:gd name="connsiteX2" fmla="*/ 0 w 756745"/>
                <a:gd name="connsiteY2" fmla="*/ 0 h 18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745" h="181303">
                  <a:moveTo>
                    <a:pt x="756745" y="47296"/>
                  </a:moveTo>
                  <a:cubicBezTo>
                    <a:pt x="551793" y="114299"/>
                    <a:pt x="346841" y="181303"/>
                    <a:pt x="220717" y="173420"/>
                  </a:cubicBezTo>
                  <a:cubicBezTo>
                    <a:pt x="94593" y="165537"/>
                    <a:pt x="47296" y="82768"/>
                    <a:pt x="0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20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Ray–Circle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Compute reflection vector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Compute new position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length of the original vector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 b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DA0ECA18-2ABA-4F27-84AE-ABE3A0CB4FA0}"/>
              </a:ext>
            </a:extLst>
          </p:cNvPr>
          <p:cNvGrpSpPr/>
          <p:nvPr/>
        </p:nvGrpSpPr>
        <p:grpSpPr>
          <a:xfrm>
            <a:off x="7555676" y="2244836"/>
            <a:ext cx="4418013" cy="3708400"/>
            <a:chOff x="4038600" y="1981200"/>
            <a:chExt cx="4418013" cy="3708400"/>
          </a:xfrm>
        </p:grpSpPr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xmlns="" id="{4F0F4BA6-FB73-48C1-B02A-B6961015B0CF}"/>
                </a:ext>
              </a:extLst>
            </p:cNvPr>
            <p:cNvGrpSpPr/>
            <p:nvPr/>
          </p:nvGrpSpPr>
          <p:grpSpPr>
            <a:xfrm>
              <a:off x="4038600" y="1981200"/>
              <a:ext cx="4418013" cy="3708400"/>
              <a:chOff x="4038600" y="1981200"/>
              <a:chExt cx="4418013" cy="3708400"/>
            </a:xfrm>
          </p:grpSpPr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xmlns="" id="{EB53B520-CDE1-4665-854C-11CAC0B2E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6799" y="3657600"/>
                <a:ext cx="531814" cy="533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32" y="392"/>
                  </a:cxn>
                </a:cxnLst>
                <a:rect l="0" t="0" r="r" b="b"/>
                <a:pathLst>
                  <a:path w="632" h="392">
                    <a:moveTo>
                      <a:pt x="0" y="0"/>
                    </a:moveTo>
                    <a:lnTo>
                      <a:pt x="632" y="392"/>
                    </a:lnTo>
                  </a:path>
                </a:pathLst>
              </a:custGeom>
              <a:noFill/>
              <a:ln w="28575" cap="flat" cmpd="sng">
                <a:solidFill>
                  <a:srgbClr val="008000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7" name="Object 26">
                <a:extLst>
                  <a:ext uri="{FF2B5EF4-FFF2-40B4-BE49-F238E27FC236}">
                    <a16:creationId xmlns:a16="http://schemas.microsoft.com/office/drawing/2014/main" xmlns="" id="{2DEC10C9-3911-4694-9B60-969E07E692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8600" y="3452812"/>
              <a:ext cx="257175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6" name="Equation" r:id="rId4" imgW="126720" imgH="177480" progId="Equation.3">
                      <p:embed/>
                    </p:oleObj>
                  </mc:Choice>
                  <mc:Fallback>
                    <p:oleObj name="Equation" r:id="rId4" imgW="126720" imgH="177480" progId="Equation.3">
                      <p:embed/>
                      <p:pic>
                        <p:nvPicPr>
                          <p:cNvPr id="27" name="Object 26">
                            <a:extLst>
                              <a:ext uri="{FF2B5EF4-FFF2-40B4-BE49-F238E27FC236}">
                                <a16:creationId xmlns:a16="http://schemas.microsoft.com/office/drawing/2014/main" xmlns="" id="{2DEC10C9-3911-4694-9B60-969E07E6924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8600" y="3452812"/>
                            <a:ext cx="257175" cy="357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27">
                <a:extLst>
                  <a:ext uri="{FF2B5EF4-FFF2-40B4-BE49-F238E27FC236}">
                    <a16:creationId xmlns:a16="http://schemas.microsoft.com/office/drawing/2014/main" xmlns="" id="{2510437A-8B7A-421D-8056-0161DB572E1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89425" y="4343400"/>
              <a:ext cx="282575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7" name="Equation" r:id="rId6" imgW="139680" imgH="177480" progId="Equation.3">
                      <p:embed/>
                    </p:oleObj>
                  </mc:Choice>
                  <mc:Fallback>
                    <p:oleObj name="Equation" r:id="rId6" imgW="139680" imgH="177480" progId="Equation.3">
                      <p:embed/>
                      <p:pic>
                        <p:nvPicPr>
                          <p:cNvPr id="28" name="Object 27">
                            <a:extLst>
                              <a:ext uri="{FF2B5EF4-FFF2-40B4-BE49-F238E27FC236}">
                                <a16:creationId xmlns:a16="http://schemas.microsoft.com/office/drawing/2014/main" xmlns="" id="{2510437A-8B7A-421D-8056-0161DB572E1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9425" y="4343400"/>
                            <a:ext cx="282575" cy="357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xmlns="" id="{4EB1B237-D8AA-4BEB-BD1B-841E8B352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8613" y="4191000"/>
                <a:ext cx="533400" cy="533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6" y="392"/>
                  </a:cxn>
                </a:cxnLst>
                <a:rect l="0" t="0" r="r" b="b"/>
                <a:pathLst>
                  <a:path w="616" h="392">
                    <a:moveTo>
                      <a:pt x="0" y="0"/>
                    </a:moveTo>
                    <a:lnTo>
                      <a:pt x="616" y="392"/>
                    </a:lnTo>
                  </a:path>
                </a:pathLst>
              </a:custGeom>
              <a:noFill/>
              <a:ln w="28575" cap="flat" cmpd="sng">
                <a:solidFill>
                  <a:srgbClr val="FFC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30" name="Object 29">
                <a:extLst>
                  <a:ext uri="{FF2B5EF4-FFF2-40B4-BE49-F238E27FC236}">
                    <a16:creationId xmlns:a16="http://schemas.microsoft.com/office/drawing/2014/main" xmlns="" id="{0A80DB38-F7F5-4B1C-8079-C4D968E2BC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80013" y="4419600"/>
              <a:ext cx="490538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8" name="Equation" r:id="rId8" imgW="241200" imgH="177480" progId="Equation.3">
                      <p:embed/>
                    </p:oleObj>
                  </mc:Choice>
                  <mc:Fallback>
                    <p:oleObj name="Equation" r:id="rId8" imgW="241200" imgH="177480" progId="Equation.3">
                      <p:embed/>
                      <p:pic>
                        <p:nvPicPr>
                          <p:cNvPr id="30" name="Object 29">
                            <a:extLst>
                              <a:ext uri="{FF2B5EF4-FFF2-40B4-BE49-F238E27FC236}">
                                <a16:creationId xmlns:a16="http://schemas.microsoft.com/office/drawing/2014/main" xmlns="" id="{0A80DB38-F7F5-4B1C-8079-C4D968E2BC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0013" y="4419600"/>
                            <a:ext cx="490538" cy="357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30">
                <a:extLst>
                  <a:ext uri="{FF2B5EF4-FFF2-40B4-BE49-F238E27FC236}">
                    <a16:creationId xmlns:a16="http://schemas.microsoft.com/office/drawing/2014/main" xmlns="" id="{EB96FA8B-D42B-4DD0-BBF0-53B75720D8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094413" y="4038600"/>
              <a:ext cx="257175" cy="331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79" name="Equation" r:id="rId10" imgW="126720" imgH="164880" progId="Equation.3">
                      <p:embed/>
                    </p:oleObj>
                  </mc:Choice>
                  <mc:Fallback>
                    <p:oleObj name="Equation" r:id="rId10" imgW="126720" imgH="164880" progId="Equation.3">
                      <p:embed/>
                      <p:pic>
                        <p:nvPicPr>
                          <p:cNvPr id="31" name="Object 30">
                            <a:extLst>
                              <a:ext uri="{FF2B5EF4-FFF2-40B4-BE49-F238E27FC236}">
                                <a16:creationId xmlns:a16="http://schemas.microsoft.com/office/drawing/2014/main" xmlns="" id="{EB96FA8B-D42B-4DD0-BBF0-53B75720D83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94413" y="4038600"/>
                            <a:ext cx="257175" cy="3317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2" name="Group 42">
                <a:extLst>
                  <a:ext uri="{FF2B5EF4-FFF2-40B4-BE49-F238E27FC236}">
                    <a16:creationId xmlns:a16="http://schemas.microsoft.com/office/drawing/2014/main" xmlns="" id="{D2CA955A-F4B1-4311-BB09-D27D7B2C8A38}"/>
                  </a:ext>
                </a:extLst>
              </p:cNvPr>
              <p:cNvGrpSpPr/>
              <p:nvPr/>
            </p:nvGrpSpPr>
            <p:grpSpPr>
              <a:xfrm>
                <a:off x="4495800" y="1981200"/>
                <a:ext cx="3960813" cy="3708400"/>
                <a:chOff x="2057400" y="3581400"/>
                <a:chExt cx="3960813" cy="3708400"/>
              </a:xfrm>
            </p:grpSpPr>
            <p:grpSp>
              <p:nvGrpSpPr>
                <p:cNvPr id="35" name="Group 5">
                  <a:extLst>
                    <a:ext uri="{FF2B5EF4-FFF2-40B4-BE49-F238E27FC236}">
                      <a16:creationId xmlns:a16="http://schemas.microsoft.com/office/drawing/2014/main" xmlns="" id="{EC42CD88-C88B-41D8-A124-AE8063D392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57400" y="3581400"/>
                  <a:ext cx="3200402" cy="1905000"/>
                  <a:chOff x="1088" y="2064"/>
                  <a:chExt cx="2016" cy="1200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xmlns="" id="{81AEDA4E-24BC-4D7D-A145-AF93023695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2" y="2064"/>
                    <a:ext cx="1152" cy="1152"/>
                  </a:xfrm>
                  <a:prstGeom prst="ellipse">
                    <a:avLst/>
                  </a:prstGeom>
                  <a:noFill/>
                  <a:ln w="9525" algn="ctr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Line 7">
                    <a:extLst>
                      <a:ext uri="{FF2B5EF4-FFF2-40B4-BE49-F238E27FC236}">
                        <a16:creationId xmlns:a16="http://schemas.microsoft.com/office/drawing/2014/main" xmlns="" id="{888438FD-9DDD-400C-88DC-A1268011E3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27" y="3024"/>
                    <a:ext cx="769" cy="96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 type="triangl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57" name="Object 56">
                    <a:extLst>
                      <a:ext uri="{FF2B5EF4-FFF2-40B4-BE49-F238E27FC236}">
                        <a16:creationId xmlns:a16="http://schemas.microsoft.com/office/drawing/2014/main" xmlns="" id="{4BDA2468-FA03-494E-9465-9612D9AB23D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88" y="2832"/>
                  <a:ext cx="239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2080" name="Equation" r:id="rId12" imgW="190440" imgH="228600" progId="Equation.3">
                          <p:embed/>
                        </p:oleObj>
                      </mc:Choice>
                      <mc:Fallback>
                        <p:oleObj name="Equation" r:id="rId12" imgW="190440" imgH="228600" progId="Equation.3">
                          <p:embed/>
                          <p:pic>
                            <p:nvPicPr>
                              <p:cNvPr id="57" name="Object 56">
                                <a:extLst>
                                  <a:ext uri="{FF2B5EF4-FFF2-40B4-BE49-F238E27FC236}">
                                    <a16:creationId xmlns:a16="http://schemas.microsoft.com/office/drawing/2014/main" xmlns="" id="{4BDA2468-FA03-494E-9465-9612D9AB23D8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88" y="2832"/>
                                <a:ext cx="239" cy="28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8" name="Object 57">
                    <a:extLst>
                      <a:ext uri="{FF2B5EF4-FFF2-40B4-BE49-F238E27FC236}">
                        <a16:creationId xmlns:a16="http://schemas.microsoft.com/office/drawing/2014/main" xmlns="" id="{EBE58D50-3276-46CC-9D44-4C04D4C7CE3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624" y="2368"/>
                  <a:ext cx="207" cy="2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2081" name="Equation" r:id="rId14" imgW="164880" imgH="177480" progId="Equation.3">
                          <p:embed/>
                        </p:oleObj>
                      </mc:Choice>
                      <mc:Fallback>
                        <p:oleObj name="Equation" r:id="rId14" imgW="164880" imgH="177480" progId="Equation.3">
                          <p:embed/>
                          <p:pic>
                            <p:nvPicPr>
                              <p:cNvPr id="58" name="Object 57">
                                <a:extLst>
                                  <a:ext uri="{FF2B5EF4-FFF2-40B4-BE49-F238E27FC236}">
                                    <a16:creationId xmlns:a16="http://schemas.microsoft.com/office/drawing/2014/main" xmlns="" id="{EBE58D50-3276-46CC-9D44-4C04D4C7CE3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24" y="2368"/>
                                <a:ext cx="207" cy="22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9" name="Freeform 75">
                    <a:extLst>
                      <a:ext uri="{FF2B5EF4-FFF2-40B4-BE49-F238E27FC236}">
                        <a16:creationId xmlns:a16="http://schemas.microsoft.com/office/drawing/2014/main" xmlns="" id="{0E0DE3AA-588F-44B5-B5A8-C6A34B050C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855" y="3024"/>
                    <a:ext cx="241" cy="240"/>
                  </a:xfrm>
                  <a:custGeom>
                    <a:avLst/>
                    <a:gdLst/>
                    <a:ahLst/>
                    <a:cxnLst>
                      <a:cxn ang="0">
                        <a:pos x="503" y="15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03" h="158">
                        <a:moveTo>
                          <a:pt x="503" y="158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aphicFrame>
                <p:nvGraphicFramePr>
                  <p:cNvPr id="60" name="Object 59">
                    <a:extLst>
                      <a:ext uri="{FF2B5EF4-FFF2-40B4-BE49-F238E27FC236}">
                        <a16:creationId xmlns:a16="http://schemas.microsoft.com/office/drawing/2014/main" xmlns="" id="{32977ABF-19F8-4557-AC49-8295D1F39C5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031" y="2688"/>
                  <a:ext cx="237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2082" name="Equation" r:id="rId16" imgW="190440" imgH="228600" progId="Equation.3">
                          <p:embed/>
                        </p:oleObj>
                      </mc:Choice>
                      <mc:Fallback>
                        <p:oleObj name="Equation" r:id="rId16" imgW="190440" imgH="228600" progId="Equation.3">
                          <p:embed/>
                          <p:pic>
                            <p:nvPicPr>
                              <p:cNvPr id="60" name="Object 59">
                                <a:extLst>
                                  <a:ext uri="{FF2B5EF4-FFF2-40B4-BE49-F238E27FC236}">
                                    <a16:creationId xmlns:a16="http://schemas.microsoft.com/office/drawing/2014/main" xmlns="" id="{32977ABF-19F8-4557-AC49-8295D1F39C5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31" y="2688"/>
                                <a:ext cx="237" cy="28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xmlns="" id="{3E53DE42-0D86-44DF-9360-86ECFC3CEA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2640"/>
                    <a:ext cx="58" cy="5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0000F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aphicFrame>
              <p:nvGraphicFramePr>
                <p:cNvPr id="36" name="Object 35">
                  <a:extLst>
                    <a:ext uri="{FF2B5EF4-FFF2-40B4-BE49-F238E27FC236}">
                      <a16:creationId xmlns:a16="http://schemas.microsoft.com/office/drawing/2014/main" xmlns="" id="{F399D487-43E9-4954-8557-853F70B3A7E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638800" y="4419600"/>
                <a:ext cx="379413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083" name="Equation" r:id="rId18" imgW="190440" imgH="228600" progId="Equation.3">
                        <p:embed/>
                      </p:oleObj>
                    </mc:Choice>
                    <mc:Fallback>
                      <p:oleObj name="Equation" r:id="rId18" imgW="190440" imgH="228600" progId="Equation.3">
                        <p:embed/>
                        <p:pic>
                          <p:nvPicPr>
                            <p:cNvPr id="36" name="Object 35">
                              <a:extLst>
                                <a:ext uri="{FF2B5EF4-FFF2-40B4-BE49-F238E27FC236}">
                                  <a16:creationId xmlns:a16="http://schemas.microsoft.com/office/drawing/2014/main" xmlns="" id="{F399D487-43E9-4954-8557-853F70B3A7E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38800" y="4419600"/>
                              <a:ext cx="379413" cy="457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Object 10">
                  <a:extLst>
                    <a:ext uri="{FF2B5EF4-FFF2-40B4-BE49-F238E27FC236}">
                      <a16:creationId xmlns:a16="http://schemas.microsoft.com/office/drawing/2014/main" xmlns="" id="{3FC198A2-F4EB-4085-BB64-1D9285F71C0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27413" y="6781800"/>
                <a:ext cx="455613" cy="508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084" name="Equation" r:id="rId20" imgW="228600" imgH="253800" progId="Equation.3">
                        <p:embed/>
                      </p:oleObj>
                    </mc:Choice>
                    <mc:Fallback>
                      <p:oleObj name="Equation" r:id="rId20" imgW="228600" imgH="253800" progId="Equation.3">
                        <p:embed/>
                        <p:pic>
                          <p:nvPicPr>
                            <p:cNvPr id="37" name="Object 10">
                              <a:extLst>
                                <a:ext uri="{FF2B5EF4-FFF2-40B4-BE49-F238E27FC236}">
                                  <a16:creationId xmlns:a16="http://schemas.microsoft.com/office/drawing/2014/main" xmlns="" id="{3FC198A2-F4EB-4085-BB64-1D9285F71C0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27413" y="6781800"/>
                              <a:ext cx="455613" cy="5080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0" name="Line 7">
                  <a:extLst>
                    <a:ext uri="{FF2B5EF4-FFF2-40B4-BE49-F238E27FC236}">
                      <a16:creationId xmlns:a16="http://schemas.microsoft.com/office/drawing/2014/main" xmlns="" id="{F1C90691-A26A-413A-9DB6-247B51DCA7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57600" y="4876800"/>
                  <a:ext cx="1981200" cy="22860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prstDash val="dash"/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7">
                  <a:extLst>
                    <a:ext uri="{FF2B5EF4-FFF2-40B4-BE49-F238E27FC236}">
                      <a16:creationId xmlns:a16="http://schemas.microsoft.com/office/drawing/2014/main" xmlns="" id="{A6E6E852-8ADE-4D35-A7EC-13F94A6DE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971005" y="5638007"/>
                  <a:ext cx="1219202" cy="153987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xmlns="" id="{A345CE19-012F-4E0F-B257-CFE9DA5EE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8613" y="3505200"/>
                <a:ext cx="687388" cy="685800"/>
              </a:xfrm>
              <a:custGeom>
                <a:avLst/>
                <a:gdLst/>
                <a:ahLst/>
                <a:cxnLst>
                  <a:cxn ang="0">
                    <a:pos x="0" y="848"/>
                  </a:cxn>
                  <a:cxn ang="0">
                    <a:pos x="624" y="0"/>
                  </a:cxn>
                </a:cxnLst>
                <a:rect l="0" t="0" r="r" b="b"/>
                <a:pathLst>
                  <a:path w="624" h="848">
                    <a:moveTo>
                      <a:pt x="0" y="848"/>
                    </a:moveTo>
                    <a:lnTo>
                      <a:pt x="624" y="0"/>
                    </a:lnTo>
                  </a:path>
                </a:pathLst>
              </a:custGeom>
              <a:noFill/>
              <a:ln w="28575" cap="flat">
                <a:solidFill>
                  <a:srgbClr val="FF0000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34" name="Object 29">
                <a:extLst>
                  <a:ext uri="{FF2B5EF4-FFF2-40B4-BE49-F238E27FC236}">
                    <a16:creationId xmlns:a16="http://schemas.microsoft.com/office/drawing/2014/main" xmlns="" id="{A4E2FF8E-915C-4498-96B5-532A1CE1F6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08600" y="3200400"/>
              <a:ext cx="333375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85" name="Equation" r:id="rId22" imgW="164880" imgH="177480" progId="Equation.3">
                      <p:embed/>
                    </p:oleObj>
                  </mc:Choice>
                  <mc:Fallback>
                    <p:oleObj name="Equation" r:id="rId22" imgW="164880" imgH="177480" progId="Equation.3">
                      <p:embed/>
                      <p:pic>
                        <p:nvPicPr>
                          <p:cNvPr id="34" name="Object 29">
                            <a:extLst>
                              <a:ext uri="{FF2B5EF4-FFF2-40B4-BE49-F238E27FC236}">
                                <a16:creationId xmlns:a16="http://schemas.microsoft.com/office/drawing/2014/main" xmlns="" id="{A4E2FF8E-915C-4498-96B5-532A1CE1F63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8600" y="3200400"/>
                            <a:ext cx="333375" cy="357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" name="Freeform 42">
              <a:extLst>
                <a:ext uri="{FF2B5EF4-FFF2-40B4-BE49-F238E27FC236}">
                  <a16:creationId xmlns:a16="http://schemas.microsoft.com/office/drawing/2014/main" xmlns="" id="{9F6F27A9-1632-4956-AA3A-74D58FBBB4F4}"/>
                </a:ext>
              </a:extLst>
            </p:cNvPr>
            <p:cNvSpPr/>
            <p:nvPr/>
          </p:nvSpPr>
          <p:spPr>
            <a:xfrm>
              <a:off x="4359166" y="3886200"/>
              <a:ext cx="1201847" cy="459827"/>
            </a:xfrm>
            <a:custGeom>
              <a:avLst/>
              <a:gdLst>
                <a:gd name="connsiteX0" fmla="*/ 1203434 w 1203434"/>
                <a:gd name="connsiteY0" fmla="*/ 0 h 536027"/>
                <a:gd name="connsiteX1" fmla="*/ 194441 w 1203434"/>
                <a:gd name="connsiteY1" fmla="*/ 283779 h 536027"/>
                <a:gd name="connsiteX2" fmla="*/ 36786 w 1203434"/>
                <a:gd name="connsiteY2" fmla="*/ 536027 h 5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3434" h="536027">
                  <a:moveTo>
                    <a:pt x="1203434" y="0"/>
                  </a:moveTo>
                  <a:cubicBezTo>
                    <a:pt x="796158" y="97220"/>
                    <a:pt x="388882" y="194441"/>
                    <a:pt x="194441" y="283779"/>
                  </a:cubicBezTo>
                  <a:cubicBezTo>
                    <a:pt x="0" y="373117"/>
                    <a:pt x="18393" y="454572"/>
                    <a:pt x="36786" y="536027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xmlns="" id="{8BAB207F-FDA9-4D83-8738-8954A1300980}"/>
                </a:ext>
              </a:extLst>
            </p:cNvPr>
            <p:cNvSpPr/>
            <p:nvPr/>
          </p:nvSpPr>
          <p:spPr>
            <a:xfrm>
              <a:off x="4196255" y="3781097"/>
              <a:ext cx="756745" cy="181303"/>
            </a:xfrm>
            <a:custGeom>
              <a:avLst/>
              <a:gdLst>
                <a:gd name="connsiteX0" fmla="*/ 756745 w 756745"/>
                <a:gd name="connsiteY0" fmla="*/ 47296 h 181303"/>
                <a:gd name="connsiteX1" fmla="*/ 220717 w 756745"/>
                <a:gd name="connsiteY1" fmla="*/ 173420 h 181303"/>
                <a:gd name="connsiteX2" fmla="*/ 0 w 756745"/>
                <a:gd name="connsiteY2" fmla="*/ 0 h 18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745" h="181303">
                  <a:moveTo>
                    <a:pt x="756745" y="47296"/>
                  </a:moveTo>
                  <a:cubicBezTo>
                    <a:pt x="551793" y="114299"/>
                    <a:pt x="346841" y="181303"/>
                    <a:pt x="220717" y="173420"/>
                  </a:cubicBezTo>
                  <a:cubicBezTo>
                    <a:pt x="94593" y="165537"/>
                    <a:pt x="47296" y="82768"/>
                    <a:pt x="0" y="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Line 7">
            <a:extLst>
              <a:ext uri="{FF2B5EF4-FFF2-40B4-BE49-F238E27FC236}">
                <a16:creationId xmlns:a16="http://schemas.microsoft.com/office/drawing/2014/main" xmlns="" id="{6183445A-6CA7-48AC-8176-BD120388D8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81302" y="3771224"/>
            <a:ext cx="230187" cy="182641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 type="oval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Freeform 64">
            <a:extLst>
              <a:ext uri="{FF2B5EF4-FFF2-40B4-BE49-F238E27FC236}">
                <a16:creationId xmlns:a16="http://schemas.microsoft.com/office/drawing/2014/main" xmlns="" id="{E5593966-59AA-48EE-9930-E2674025929E}"/>
              </a:ext>
            </a:extLst>
          </p:cNvPr>
          <p:cNvSpPr>
            <a:spLocks/>
          </p:cNvSpPr>
          <p:nvPr/>
        </p:nvSpPr>
        <p:spPr bwMode="auto">
          <a:xfrm>
            <a:off x="8236714" y="4444447"/>
            <a:ext cx="687388" cy="685800"/>
          </a:xfrm>
          <a:custGeom>
            <a:avLst/>
            <a:gdLst/>
            <a:ahLst/>
            <a:cxnLst>
              <a:cxn ang="0">
                <a:pos x="0" y="848"/>
              </a:cxn>
              <a:cxn ang="0">
                <a:pos x="624" y="0"/>
              </a:cxn>
            </a:cxnLst>
            <a:rect l="0" t="0" r="r" b="b"/>
            <a:pathLst>
              <a:path w="624" h="848">
                <a:moveTo>
                  <a:pt x="0" y="848"/>
                </a:moveTo>
                <a:lnTo>
                  <a:pt x="624" y="0"/>
                </a:lnTo>
              </a:path>
            </a:pathLst>
          </a:custGeom>
          <a:noFill/>
          <a:ln w="28575" cap="flat">
            <a:solidFill>
              <a:srgbClr val="FF0000"/>
            </a:solidFill>
            <a:prstDash val="dash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40" name="Line 7">
            <a:extLst>
              <a:ext uri="{FF2B5EF4-FFF2-40B4-BE49-F238E27FC236}">
                <a16:creationId xmlns:a16="http://schemas.microsoft.com/office/drawing/2014/main" xmlns="" id="{3D0F2C26-0ABA-4A01-8BEE-07F0920FCC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7507" y="4965157"/>
            <a:ext cx="1220788" cy="1524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C7AB3214-4496-4814-8BB6-1ECC8A21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065" y="4398409"/>
            <a:ext cx="92075" cy="920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397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1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Circles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/>
              <a:lstStyle/>
              <a:p>
                <a:r>
                  <a:rPr lang="en-US" dirty="0"/>
                  <a:t>Static circles are</a:t>
                </a:r>
              </a:p>
              <a:p>
                <a:pPr lvl="1"/>
                <a:r>
                  <a:rPr lang="en-US" dirty="0"/>
                  <a:t>Stationary</a:t>
                </a:r>
              </a:p>
              <a:p>
                <a:pPr lvl="1"/>
                <a:r>
                  <a:rPr lang="en-US" dirty="0"/>
                  <a:t>Defined by center point, </a:t>
                </a:r>
                <a:r>
                  <a:rPr lang="en-US" i="1" dirty="0"/>
                  <a:t>C,</a:t>
                </a:r>
                <a:r>
                  <a:rPr lang="en-US" dirty="0"/>
                  <a:t> and radius, </a:t>
                </a:r>
                <a:r>
                  <a:rPr lang="en-US" i="1" dirty="0"/>
                  <a:t>r</a:t>
                </a:r>
              </a:p>
              <a:p>
                <a:r>
                  <a:rPr lang="en-US" dirty="0"/>
                  <a:t>Boundary of circle defined as all points, </a:t>
                </a:r>
                <a:r>
                  <a:rPr lang="en-US" i="1" dirty="0"/>
                  <a:t>P</a:t>
                </a:r>
                <a:r>
                  <a:rPr lang="en-US" dirty="0"/>
                  <a:t>, whose distance from center, </a:t>
                </a:r>
                <a:r>
                  <a:rPr lang="en-US" i="1" dirty="0"/>
                  <a:t>C</a:t>
                </a:r>
                <a:r>
                  <a:rPr lang="en-US" dirty="0"/>
                  <a:t>, is equal to radius, </a:t>
                </a:r>
                <a:r>
                  <a:rPr lang="en-US" i="1" dirty="0"/>
                  <a:t>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xmlns="" id="{6CEDDC7A-9141-4D15-ABED-A8312C4A412A}"/>
              </a:ext>
            </a:extLst>
          </p:cNvPr>
          <p:cNvGrpSpPr>
            <a:grpSpLocks/>
          </p:cNvGrpSpPr>
          <p:nvPr/>
        </p:nvGrpSpPr>
        <p:grpSpPr bwMode="auto">
          <a:xfrm>
            <a:off x="9958848" y="1183668"/>
            <a:ext cx="1863725" cy="1828800"/>
            <a:chOff x="4058" y="2688"/>
            <a:chExt cx="1174" cy="1152"/>
          </a:xfrm>
        </p:grpSpPr>
        <p:sp>
          <p:nvSpPr>
            <p:cNvPr id="7" name="Oval 7">
              <a:extLst>
                <a:ext uri="{FF2B5EF4-FFF2-40B4-BE49-F238E27FC236}">
                  <a16:creationId xmlns:a16="http://schemas.microsoft.com/office/drawing/2014/main" xmlns="" id="{57432598-AFD7-4D16-BDC2-C5BA1F227B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80" y="2688"/>
              <a:ext cx="1152" cy="1152"/>
            </a:xfrm>
            <a:prstGeom prst="ellipse">
              <a:avLst/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xmlns="" id="{1845111E-C8FD-4C6B-B245-F8485BCD1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236"/>
              <a:ext cx="58" cy="58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" name="Object 9">
              <a:extLst>
                <a:ext uri="{FF2B5EF4-FFF2-40B4-BE49-F238E27FC236}">
                  <a16:creationId xmlns:a16="http://schemas.microsoft.com/office/drawing/2014/main" xmlns="" id="{7AF1843F-43AF-4734-8D8D-6DED1E9854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1" y="3328"/>
            <a:ext cx="20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4" name="Equation" r:id="rId4" imgW="164880" imgH="177480" progId="Equation.3">
                    <p:embed/>
                  </p:oleObj>
                </mc:Choice>
                <mc:Fallback>
                  <p:oleObj name="Equation" r:id="rId4" imgW="164880" imgH="177480" progId="Equation.3">
                    <p:embed/>
                    <p:pic>
                      <p:nvPicPr>
                        <p:cNvPr id="9" name="Object 9">
                          <a:extLst>
                            <a:ext uri="{FF2B5EF4-FFF2-40B4-BE49-F238E27FC236}">
                              <a16:creationId xmlns:a16="http://schemas.microsoft.com/office/drawing/2014/main" xmlns="" id="{7AF1843F-43AF-4734-8D8D-6DED1E9854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1" y="3328"/>
                          <a:ext cx="202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10">
              <a:extLst>
                <a:ext uri="{FF2B5EF4-FFF2-40B4-BE49-F238E27FC236}">
                  <a16:creationId xmlns:a16="http://schemas.microsoft.com/office/drawing/2014/main" xmlns="" id="{FF06D7FA-1699-4F05-86FD-2D5959537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763"/>
              <a:ext cx="58" cy="58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" name="Object 11">
              <a:extLst>
                <a:ext uri="{FF2B5EF4-FFF2-40B4-BE49-F238E27FC236}">
                  <a16:creationId xmlns:a16="http://schemas.microsoft.com/office/drawing/2014/main" xmlns="" id="{4B874C94-06A0-46E8-B306-C5658531E1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8" y="2711"/>
            <a:ext cx="20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5" name="Equation" r:id="rId6" imgW="164880" imgH="164880" progId="Equation.3">
                    <p:embed/>
                  </p:oleObj>
                </mc:Choice>
                <mc:Fallback>
                  <p:oleObj name="Equation" r:id="rId6" imgW="164880" imgH="164880" progId="Equation.3">
                    <p:embed/>
                    <p:pic>
                      <p:nvPicPr>
                        <p:cNvPr id="11" name="Object 11">
                          <a:extLst>
                            <a:ext uri="{FF2B5EF4-FFF2-40B4-BE49-F238E27FC236}">
                              <a16:creationId xmlns:a16="http://schemas.microsoft.com/office/drawing/2014/main" xmlns="" id="{4B874C94-06A0-46E8-B306-C5658531E1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8" y="2711"/>
                          <a:ext cx="201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7C3958E7-1824-48A2-AED4-B1FBB71A1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" y="2783"/>
              <a:ext cx="389" cy="4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9" y="486"/>
                </a:cxn>
              </a:cxnLst>
              <a:rect l="0" t="0" r="r" b="b"/>
              <a:pathLst>
                <a:path w="389" h="486">
                  <a:moveTo>
                    <a:pt x="0" y="0"/>
                  </a:moveTo>
                  <a:lnTo>
                    <a:pt x="389" y="48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" name="Object 13">
              <a:extLst>
                <a:ext uri="{FF2B5EF4-FFF2-40B4-BE49-F238E27FC236}">
                  <a16:creationId xmlns:a16="http://schemas.microsoft.com/office/drawing/2014/main" xmlns="" id="{0D1E01D1-0BFE-40F4-ADF2-B7C1509188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83" y="2878"/>
            <a:ext cx="140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6" name="Equation" r:id="rId8" imgW="114120" imgH="126720" progId="Equation.3">
                    <p:embed/>
                  </p:oleObj>
                </mc:Choice>
                <mc:Fallback>
                  <p:oleObj name="Equation" r:id="rId8" imgW="114120" imgH="126720" progId="Equation.3">
                    <p:embed/>
                    <p:pic>
                      <p:nvPicPr>
                        <p:cNvPr id="13" name="Object 13">
                          <a:extLst>
                            <a:ext uri="{FF2B5EF4-FFF2-40B4-BE49-F238E27FC236}">
                              <a16:creationId xmlns:a16="http://schemas.microsoft.com/office/drawing/2014/main" xmlns="" id="{0D1E01D1-0BFE-40F4-ADF2-B7C1509188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" y="2878"/>
                          <a:ext cx="140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6707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Ray–Circle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/>
              <a:lstStyle/>
              <a:p>
                <a:r>
                  <a:rPr lang="en-US" dirty="0"/>
                  <a:t>To solve for intersection between ray </a:t>
                </a:r>
                <a:r>
                  <a:rPr lang="en-US" i="1" dirty="0">
                    <a:latin typeface="Times New Roman" pitchFamily="18" charset="0"/>
                  </a:rPr>
                  <a:t>B</a:t>
                </a:r>
                <a:r>
                  <a:rPr lang="en-US" dirty="0">
                    <a:latin typeface="Times New Roman" pitchFamily="18" charset="0"/>
                  </a:rPr>
                  <a:t>(</a:t>
                </a:r>
                <a:r>
                  <a:rPr lang="en-US" i="1" dirty="0">
                    <a:latin typeface="Times New Roman" pitchFamily="18" charset="0"/>
                  </a:rPr>
                  <a:t>t</a:t>
                </a:r>
                <a:r>
                  <a:rPr lang="en-US" dirty="0">
                    <a:latin typeface="Times New Roman" pitchFamily="18" charset="0"/>
                  </a:rPr>
                  <a:t>)</a:t>
                </a:r>
                <a:r>
                  <a:rPr lang="en-US" dirty="0"/>
                  <a:t> and circle, replace </a:t>
                </a:r>
                <a:r>
                  <a:rPr lang="en-US" i="1" dirty="0">
                    <a:latin typeface="Times New Roman" pitchFamily="18" charset="0"/>
                  </a:rPr>
                  <a:t>P</a:t>
                </a:r>
                <a:r>
                  <a:rPr lang="en-US" dirty="0"/>
                  <a:t> with </a:t>
                </a:r>
                <a:r>
                  <a:rPr lang="en-US" i="1" dirty="0">
                    <a:latin typeface="Times New Roman" pitchFamily="18" charset="0"/>
                  </a:rPr>
                  <a:t>B</a:t>
                </a:r>
                <a:r>
                  <a:rPr lang="en-US" dirty="0">
                    <a:latin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</a:rPr>
                  <a:t>t</a:t>
                </a:r>
                <a:r>
                  <a:rPr lang="en-US" i="1" baseline="-25000" dirty="0" err="1">
                    <a:latin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</a:rPr>
                  <a:t>)</a:t>
                </a:r>
                <a:r>
                  <a:rPr lang="en-US" dirty="0"/>
                  <a:t> in circle equation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Substitute: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xmlns="" id="{A13EA030-2967-4307-A888-8505809B5A87}"/>
              </a:ext>
            </a:extLst>
          </p:cNvPr>
          <p:cNvGrpSpPr>
            <a:grpSpLocks/>
          </p:cNvGrpSpPr>
          <p:nvPr/>
        </p:nvGrpSpPr>
        <p:grpSpPr bwMode="auto">
          <a:xfrm>
            <a:off x="8499328" y="2945724"/>
            <a:ext cx="3270250" cy="1614488"/>
            <a:chOff x="3344" y="1872"/>
            <a:chExt cx="2060" cy="1017"/>
          </a:xfrm>
        </p:grpSpPr>
        <p:sp>
          <p:nvSpPr>
            <p:cNvPr id="20" name="Oval 8">
              <a:extLst>
                <a:ext uri="{FF2B5EF4-FFF2-40B4-BE49-F238E27FC236}">
                  <a16:creationId xmlns:a16="http://schemas.microsoft.com/office/drawing/2014/main" xmlns="" id="{1EE7808B-0BB9-4C8B-96D5-92ABB451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2208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3399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" name="Object 9">
              <a:extLst>
                <a:ext uri="{FF2B5EF4-FFF2-40B4-BE49-F238E27FC236}">
                  <a16:creationId xmlns:a16="http://schemas.microsoft.com/office/drawing/2014/main" xmlns="" id="{9B07FCDA-EE7C-4EB6-AA41-A49AE2EA45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0" y="1928"/>
            <a:ext cx="24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2" name="Equation" r:id="rId4" imgW="190440" imgH="228600" progId="Equation.3">
                    <p:embed/>
                  </p:oleObj>
                </mc:Choice>
                <mc:Fallback>
                  <p:oleObj name="Equation" r:id="rId4" imgW="190440" imgH="228600" progId="Equation.3">
                    <p:embed/>
                    <p:pic>
                      <p:nvPicPr>
                        <p:cNvPr id="21" name="Object 9">
                          <a:extLst>
                            <a:ext uri="{FF2B5EF4-FFF2-40B4-BE49-F238E27FC236}">
                              <a16:creationId xmlns:a16="http://schemas.microsoft.com/office/drawing/2014/main" xmlns="" id="{9B07FCDA-EE7C-4EB6-AA41-A49AE2EA45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0" y="1928"/>
                          <a:ext cx="24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xmlns="" id="{5F05B819-F40D-4C09-88A4-88C64E916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" y="2496"/>
              <a:ext cx="8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xmlns="" id="{29E00C3C-66F4-4980-84C3-564F2ECDE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8" y="2064"/>
              <a:ext cx="1576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4" name="Object 12">
              <a:extLst>
                <a:ext uri="{FF2B5EF4-FFF2-40B4-BE49-F238E27FC236}">
                  <a16:creationId xmlns:a16="http://schemas.microsoft.com/office/drawing/2014/main" xmlns="" id="{852A8EB1-23BC-45F7-84E1-CEBC43B130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8" y="2560"/>
            <a:ext cx="21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3" name="Equation" r:id="rId6" imgW="164880" imgH="177480" progId="Equation.3">
                    <p:embed/>
                  </p:oleObj>
                </mc:Choice>
                <mc:Fallback>
                  <p:oleObj name="Equation" r:id="rId6" imgW="164880" imgH="177480" progId="Equation.3">
                    <p:embed/>
                    <p:pic>
                      <p:nvPicPr>
                        <p:cNvPr id="24" name="Object 12">
                          <a:extLst>
                            <a:ext uri="{FF2B5EF4-FFF2-40B4-BE49-F238E27FC236}">
                              <a16:creationId xmlns:a16="http://schemas.microsoft.com/office/drawing/2014/main" xmlns="" id="{852A8EB1-23BC-45F7-84E1-CEBC43B130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2560"/>
                          <a:ext cx="210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3">
              <a:extLst>
                <a:ext uri="{FF2B5EF4-FFF2-40B4-BE49-F238E27FC236}">
                  <a16:creationId xmlns:a16="http://schemas.microsoft.com/office/drawing/2014/main" xmlns="" id="{F94D66E8-B157-414D-8370-00142F70E5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4" y="2600"/>
            <a:ext cx="24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4" name="Equation" r:id="rId8" imgW="190440" imgH="228600" progId="Equation.3">
                    <p:embed/>
                  </p:oleObj>
                </mc:Choice>
                <mc:Fallback>
                  <p:oleObj name="Equation" r:id="rId8" imgW="190440" imgH="228600" progId="Equation.3">
                    <p:embed/>
                    <p:pic>
                      <p:nvPicPr>
                        <p:cNvPr id="25" name="Object 13">
                          <a:extLst>
                            <a:ext uri="{FF2B5EF4-FFF2-40B4-BE49-F238E27FC236}">
                              <a16:creationId xmlns:a16="http://schemas.microsoft.com/office/drawing/2014/main" xmlns="" id="{F94D66E8-B157-414D-8370-00142F70E5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" y="2600"/>
                          <a:ext cx="24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4">
              <a:extLst>
                <a:ext uri="{FF2B5EF4-FFF2-40B4-BE49-F238E27FC236}">
                  <a16:creationId xmlns:a16="http://schemas.microsoft.com/office/drawing/2014/main" xmlns="" id="{B9A7B125-E90B-47E9-94A2-697387943E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1872"/>
            <a:ext cx="16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5" name="Equation" r:id="rId10" imgW="126720" imgH="177480" progId="Equation.3">
                    <p:embed/>
                  </p:oleObj>
                </mc:Choice>
                <mc:Fallback>
                  <p:oleObj name="Equation" r:id="rId10" imgW="126720" imgH="177480" progId="Equation.3">
                    <p:embed/>
                    <p:pic>
                      <p:nvPicPr>
                        <p:cNvPr id="26" name="Object 14">
                          <a:extLst>
                            <a:ext uri="{FF2B5EF4-FFF2-40B4-BE49-F238E27FC236}">
                              <a16:creationId xmlns:a16="http://schemas.microsoft.com/office/drawing/2014/main" xmlns="" id="{B9A7B125-E90B-47E9-94A2-697387943E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872"/>
                          <a:ext cx="163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5">
              <a:extLst>
                <a:ext uri="{FF2B5EF4-FFF2-40B4-BE49-F238E27FC236}">
                  <a16:creationId xmlns:a16="http://schemas.microsoft.com/office/drawing/2014/main" xmlns="" id="{A051F328-281C-4888-8703-7A299B464D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4" y="2160"/>
            <a:ext cx="50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6" name="Equation" r:id="rId12" imgW="393480" imgH="228600" progId="Equation.3">
                    <p:embed/>
                  </p:oleObj>
                </mc:Choice>
                <mc:Fallback>
                  <p:oleObj name="Equation" r:id="rId12" imgW="393480" imgH="228600" progId="Equation.3">
                    <p:embed/>
                    <p:pic>
                      <p:nvPicPr>
                        <p:cNvPr id="27" name="Object 15">
                          <a:extLst>
                            <a:ext uri="{FF2B5EF4-FFF2-40B4-BE49-F238E27FC236}">
                              <a16:creationId xmlns:a16="http://schemas.microsoft.com/office/drawing/2014/main" xmlns="" id="{A051F328-281C-4888-8703-7A299B464D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2160"/>
                          <a:ext cx="50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xmlns="" id="{D5ADB8B8-BBCD-4EBB-83FE-9CAD3B97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2418"/>
              <a:ext cx="8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xmlns="" id="{794E3448-D9C4-482E-A5BC-AB24D5BBF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2256"/>
              <a:ext cx="8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30" name="Object 18">
              <a:extLst>
                <a:ext uri="{FF2B5EF4-FFF2-40B4-BE49-F238E27FC236}">
                  <a16:creationId xmlns:a16="http://schemas.microsoft.com/office/drawing/2014/main" xmlns="" id="{A179DA2E-F1A9-45FB-B9D8-8FF825DE69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8" y="2208"/>
            <a:ext cx="50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7" name="Equation" r:id="rId14" imgW="393480" imgH="228600" progId="Equation.3">
                    <p:embed/>
                  </p:oleObj>
                </mc:Choice>
                <mc:Fallback>
                  <p:oleObj name="Equation" r:id="rId14" imgW="393480" imgH="228600" progId="Equation.3">
                    <p:embed/>
                    <p:pic>
                      <p:nvPicPr>
                        <p:cNvPr id="30" name="Object 18">
                          <a:extLst>
                            <a:ext uri="{FF2B5EF4-FFF2-40B4-BE49-F238E27FC236}">
                              <a16:creationId xmlns:a16="http://schemas.microsoft.com/office/drawing/2014/main" xmlns="" id="{A179DA2E-F1A9-45FB-B9D8-8FF825DE69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2208"/>
                          <a:ext cx="50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532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Ray–Circle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Given: Equation to solve: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Recall: Polynomial Equations: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Coefficients: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8" name="Group 7">
            <a:extLst>
              <a:ext uri="{FF2B5EF4-FFF2-40B4-BE49-F238E27FC236}">
                <a16:creationId xmlns:a16="http://schemas.microsoft.com/office/drawing/2014/main" xmlns="" id="{AB41C972-A125-44B8-AE83-7145E783E019}"/>
              </a:ext>
            </a:extLst>
          </p:cNvPr>
          <p:cNvGrpSpPr>
            <a:grpSpLocks/>
          </p:cNvGrpSpPr>
          <p:nvPr/>
        </p:nvGrpSpPr>
        <p:grpSpPr bwMode="auto">
          <a:xfrm>
            <a:off x="8499328" y="2945724"/>
            <a:ext cx="3270250" cy="1614488"/>
            <a:chOff x="3344" y="1872"/>
            <a:chExt cx="2060" cy="1017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xmlns="" id="{F97691D7-6A0A-4D2E-9499-60D52EB4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2208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3399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2" name="Object 9">
              <a:extLst>
                <a:ext uri="{FF2B5EF4-FFF2-40B4-BE49-F238E27FC236}">
                  <a16:creationId xmlns:a16="http://schemas.microsoft.com/office/drawing/2014/main" xmlns="" id="{134EEC56-C029-4215-8157-D5C004BB4F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0" y="1928"/>
            <a:ext cx="24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6" name="Equation" r:id="rId4" imgW="190440" imgH="228600" progId="Equation.3">
                    <p:embed/>
                  </p:oleObj>
                </mc:Choice>
                <mc:Fallback>
                  <p:oleObj name="Equation" r:id="rId4" imgW="190440" imgH="228600" progId="Equation.3">
                    <p:embed/>
                    <p:pic>
                      <p:nvPicPr>
                        <p:cNvPr id="32" name="Object 9">
                          <a:extLst>
                            <a:ext uri="{FF2B5EF4-FFF2-40B4-BE49-F238E27FC236}">
                              <a16:creationId xmlns:a16="http://schemas.microsoft.com/office/drawing/2014/main" xmlns="" id="{134EEC56-C029-4215-8157-D5C004BB4F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0" y="1928"/>
                          <a:ext cx="24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xmlns="" id="{AE881D61-F13A-4057-9608-B44674BA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" y="2496"/>
              <a:ext cx="8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xmlns="" id="{02C5BC68-455A-47D0-AF99-88DC605BA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8" y="2064"/>
              <a:ext cx="1576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5" name="Object 12">
              <a:extLst>
                <a:ext uri="{FF2B5EF4-FFF2-40B4-BE49-F238E27FC236}">
                  <a16:creationId xmlns:a16="http://schemas.microsoft.com/office/drawing/2014/main" xmlns="" id="{288E65E5-B7F6-4BF9-97CB-B117F169C4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8" y="2560"/>
            <a:ext cx="21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7" name="Equation" r:id="rId6" imgW="164880" imgH="177480" progId="Equation.3">
                    <p:embed/>
                  </p:oleObj>
                </mc:Choice>
                <mc:Fallback>
                  <p:oleObj name="Equation" r:id="rId6" imgW="164880" imgH="177480" progId="Equation.3">
                    <p:embed/>
                    <p:pic>
                      <p:nvPicPr>
                        <p:cNvPr id="35" name="Object 12">
                          <a:extLst>
                            <a:ext uri="{FF2B5EF4-FFF2-40B4-BE49-F238E27FC236}">
                              <a16:creationId xmlns:a16="http://schemas.microsoft.com/office/drawing/2014/main" xmlns="" id="{288E65E5-B7F6-4BF9-97CB-B117F169C4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2560"/>
                          <a:ext cx="210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3">
              <a:extLst>
                <a:ext uri="{FF2B5EF4-FFF2-40B4-BE49-F238E27FC236}">
                  <a16:creationId xmlns:a16="http://schemas.microsoft.com/office/drawing/2014/main" xmlns="" id="{FDDF551B-9181-4251-867A-E01F7C32EF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4" y="2600"/>
            <a:ext cx="24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8" name="Equation" r:id="rId8" imgW="190440" imgH="228600" progId="Equation.3">
                    <p:embed/>
                  </p:oleObj>
                </mc:Choice>
                <mc:Fallback>
                  <p:oleObj name="Equation" r:id="rId8" imgW="190440" imgH="228600" progId="Equation.3">
                    <p:embed/>
                    <p:pic>
                      <p:nvPicPr>
                        <p:cNvPr id="36" name="Object 13">
                          <a:extLst>
                            <a:ext uri="{FF2B5EF4-FFF2-40B4-BE49-F238E27FC236}">
                              <a16:creationId xmlns:a16="http://schemas.microsoft.com/office/drawing/2014/main" xmlns="" id="{FDDF551B-9181-4251-867A-E01F7C32EF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" y="2600"/>
                          <a:ext cx="24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4">
              <a:extLst>
                <a:ext uri="{FF2B5EF4-FFF2-40B4-BE49-F238E27FC236}">
                  <a16:creationId xmlns:a16="http://schemas.microsoft.com/office/drawing/2014/main" xmlns="" id="{05B755D1-9CA3-41FC-B236-54C538B53F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1872"/>
            <a:ext cx="16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9" name="Equation" r:id="rId10" imgW="126720" imgH="177480" progId="Equation.3">
                    <p:embed/>
                  </p:oleObj>
                </mc:Choice>
                <mc:Fallback>
                  <p:oleObj name="Equation" r:id="rId10" imgW="126720" imgH="177480" progId="Equation.3">
                    <p:embed/>
                    <p:pic>
                      <p:nvPicPr>
                        <p:cNvPr id="37" name="Object 14">
                          <a:extLst>
                            <a:ext uri="{FF2B5EF4-FFF2-40B4-BE49-F238E27FC236}">
                              <a16:creationId xmlns:a16="http://schemas.microsoft.com/office/drawing/2014/main" xmlns="" id="{05B755D1-9CA3-41FC-B236-54C538B53F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872"/>
                          <a:ext cx="163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5">
              <a:extLst>
                <a:ext uri="{FF2B5EF4-FFF2-40B4-BE49-F238E27FC236}">
                  <a16:creationId xmlns:a16="http://schemas.microsoft.com/office/drawing/2014/main" xmlns="" id="{AA220E41-6769-4486-93E6-511EBA5DD9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4" y="2160"/>
            <a:ext cx="50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0" name="Equation" r:id="rId12" imgW="393480" imgH="228600" progId="Equation.3">
                    <p:embed/>
                  </p:oleObj>
                </mc:Choice>
                <mc:Fallback>
                  <p:oleObj name="Equation" r:id="rId12" imgW="393480" imgH="228600" progId="Equation.3">
                    <p:embed/>
                    <p:pic>
                      <p:nvPicPr>
                        <p:cNvPr id="38" name="Object 15">
                          <a:extLst>
                            <a:ext uri="{FF2B5EF4-FFF2-40B4-BE49-F238E27FC236}">
                              <a16:creationId xmlns:a16="http://schemas.microsoft.com/office/drawing/2014/main" xmlns="" id="{AA220E41-6769-4486-93E6-511EBA5DD9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2160"/>
                          <a:ext cx="50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xmlns="" id="{C1BD74CD-5596-42B2-9B37-2AFBACD7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2418"/>
              <a:ext cx="8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xmlns="" id="{3CB477E9-FE49-4488-964A-E968F7704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2256"/>
              <a:ext cx="8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41" name="Object 18">
              <a:extLst>
                <a:ext uri="{FF2B5EF4-FFF2-40B4-BE49-F238E27FC236}">
                  <a16:creationId xmlns:a16="http://schemas.microsoft.com/office/drawing/2014/main" xmlns="" id="{A8DB0401-ED4B-41C5-B9A3-AA47DBC906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8" y="2208"/>
            <a:ext cx="50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1" name="Equation" r:id="rId14" imgW="393480" imgH="228600" progId="Equation.3">
                    <p:embed/>
                  </p:oleObj>
                </mc:Choice>
                <mc:Fallback>
                  <p:oleObj name="Equation" r:id="rId14" imgW="393480" imgH="228600" progId="Equation.3">
                    <p:embed/>
                    <p:pic>
                      <p:nvPicPr>
                        <p:cNvPr id="41" name="Object 18">
                          <a:extLst>
                            <a:ext uri="{FF2B5EF4-FFF2-40B4-BE49-F238E27FC236}">
                              <a16:creationId xmlns:a16="http://schemas.microsoft.com/office/drawing/2014/main" xmlns="" id="{A8DB0401-ED4B-41C5-B9A3-AA47DBC906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2208"/>
                          <a:ext cx="50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17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Ray–Circle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solve for </a:t>
                </a:r>
                <a:r>
                  <a:rPr lang="en-US" i="1" dirty="0"/>
                  <a:t>t</a:t>
                </a:r>
                <a:r>
                  <a:rPr lang="en-US" dirty="0"/>
                  <a:t>: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8" name="Group 7">
            <a:extLst>
              <a:ext uri="{FF2B5EF4-FFF2-40B4-BE49-F238E27FC236}">
                <a16:creationId xmlns:a16="http://schemas.microsoft.com/office/drawing/2014/main" xmlns="" id="{D4AAC407-99FA-497A-8F20-08235E64C3C7}"/>
              </a:ext>
            </a:extLst>
          </p:cNvPr>
          <p:cNvGrpSpPr>
            <a:grpSpLocks/>
          </p:cNvGrpSpPr>
          <p:nvPr/>
        </p:nvGrpSpPr>
        <p:grpSpPr bwMode="auto">
          <a:xfrm>
            <a:off x="8499328" y="2945724"/>
            <a:ext cx="3270250" cy="1614488"/>
            <a:chOff x="3344" y="1872"/>
            <a:chExt cx="2060" cy="1017"/>
          </a:xfrm>
        </p:grpSpPr>
        <p:sp>
          <p:nvSpPr>
            <p:cNvPr id="31" name="Oval 8">
              <a:extLst>
                <a:ext uri="{FF2B5EF4-FFF2-40B4-BE49-F238E27FC236}">
                  <a16:creationId xmlns:a16="http://schemas.microsoft.com/office/drawing/2014/main" xmlns="" id="{F1D1FB57-3114-4608-92B5-36BC30695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2208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3399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2" name="Object 9">
              <a:extLst>
                <a:ext uri="{FF2B5EF4-FFF2-40B4-BE49-F238E27FC236}">
                  <a16:creationId xmlns:a16="http://schemas.microsoft.com/office/drawing/2014/main" xmlns="" id="{1C76EFF1-1FAE-4870-91C2-9E44EEBD10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0" y="1928"/>
            <a:ext cx="24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0" name="Equation" r:id="rId4" imgW="190440" imgH="228600" progId="Equation.3">
                    <p:embed/>
                  </p:oleObj>
                </mc:Choice>
                <mc:Fallback>
                  <p:oleObj name="Equation" r:id="rId4" imgW="190440" imgH="228600" progId="Equation.3">
                    <p:embed/>
                    <p:pic>
                      <p:nvPicPr>
                        <p:cNvPr id="32" name="Object 9">
                          <a:extLst>
                            <a:ext uri="{FF2B5EF4-FFF2-40B4-BE49-F238E27FC236}">
                              <a16:creationId xmlns:a16="http://schemas.microsoft.com/office/drawing/2014/main" xmlns="" id="{1C76EFF1-1FAE-4870-91C2-9E44EEBD10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0" y="1928"/>
                          <a:ext cx="24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xmlns="" id="{2203EF37-039B-4FF9-B951-9BA34E7EB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" y="2496"/>
              <a:ext cx="8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xmlns="" id="{1CB1966D-3A89-4726-88BD-5EB807D22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8" y="2064"/>
              <a:ext cx="1576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5" name="Object 12">
              <a:extLst>
                <a:ext uri="{FF2B5EF4-FFF2-40B4-BE49-F238E27FC236}">
                  <a16:creationId xmlns:a16="http://schemas.microsoft.com/office/drawing/2014/main" xmlns="" id="{B3E83A18-141F-44E7-8100-57B18E410B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8" y="2560"/>
            <a:ext cx="21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1" name="Equation" r:id="rId6" imgW="164880" imgH="177480" progId="Equation.3">
                    <p:embed/>
                  </p:oleObj>
                </mc:Choice>
                <mc:Fallback>
                  <p:oleObj name="Equation" r:id="rId6" imgW="164880" imgH="177480" progId="Equation.3">
                    <p:embed/>
                    <p:pic>
                      <p:nvPicPr>
                        <p:cNvPr id="35" name="Object 12">
                          <a:extLst>
                            <a:ext uri="{FF2B5EF4-FFF2-40B4-BE49-F238E27FC236}">
                              <a16:creationId xmlns:a16="http://schemas.microsoft.com/office/drawing/2014/main" xmlns="" id="{B3E83A18-141F-44E7-8100-57B18E410B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2560"/>
                          <a:ext cx="210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3">
              <a:extLst>
                <a:ext uri="{FF2B5EF4-FFF2-40B4-BE49-F238E27FC236}">
                  <a16:creationId xmlns:a16="http://schemas.microsoft.com/office/drawing/2014/main" xmlns="" id="{D7890405-4C9E-40B4-9003-E540361169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4" y="2600"/>
            <a:ext cx="24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2" name="Equation" r:id="rId8" imgW="190440" imgH="228600" progId="Equation.3">
                    <p:embed/>
                  </p:oleObj>
                </mc:Choice>
                <mc:Fallback>
                  <p:oleObj name="Equation" r:id="rId8" imgW="190440" imgH="228600" progId="Equation.3">
                    <p:embed/>
                    <p:pic>
                      <p:nvPicPr>
                        <p:cNvPr id="36" name="Object 13">
                          <a:extLst>
                            <a:ext uri="{FF2B5EF4-FFF2-40B4-BE49-F238E27FC236}">
                              <a16:creationId xmlns:a16="http://schemas.microsoft.com/office/drawing/2014/main" xmlns="" id="{D7890405-4C9E-40B4-9003-E540361169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" y="2600"/>
                          <a:ext cx="24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14">
              <a:extLst>
                <a:ext uri="{FF2B5EF4-FFF2-40B4-BE49-F238E27FC236}">
                  <a16:creationId xmlns:a16="http://schemas.microsoft.com/office/drawing/2014/main" xmlns="" id="{2ABC2B01-9D2E-48B7-8CBB-529A4B7ED1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1872"/>
            <a:ext cx="16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3" name="Equation" r:id="rId10" imgW="126720" imgH="177480" progId="Equation.3">
                    <p:embed/>
                  </p:oleObj>
                </mc:Choice>
                <mc:Fallback>
                  <p:oleObj name="Equation" r:id="rId10" imgW="126720" imgH="177480" progId="Equation.3">
                    <p:embed/>
                    <p:pic>
                      <p:nvPicPr>
                        <p:cNvPr id="37" name="Object 14">
                          <a:extLst>
                            <a:ext uri="{FF2B5EF4-FFF2-40B4-BE49-F238E27FC236}">
                              <a16:creationId xmlns:a16="http://schemas.microsoft.com/office/drawing/2014/main" xmlns="" id="{2ABC2B01-9D2E-48B7-8CBB-529A4B7ED1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872"/>
                          <a:ext cx="163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5">
              <a:extLst>
                <a:ext uri="{FF2B5EF4-FFF2-40B4-BE49-F238E27FC236}">
                  <a16:creationId xmlns:a16="http://schemas.microsoft.com/office/drawing/2014/main" xmlns="" id="{D747CDA2-A76E-48AD-AE74-DF99F128FB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4" y="2160"/>
            <a:ext cx="50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4" name="Equation" r:id="rId12" imgW="393480" imgH="228600" progId="Equation.3">
                    <p:embed/>
                  </p:oleObj>
                </mc:Choice>
                <mc:Fallback>
                  <p:oleObj name="Equation" r:id="rId12" imgW="393480" imgH="228600" progId="Equation.3">
                    <p:embed/>
                    <p:pic>
                      <p:nvPicPr>
                        <p:cNvPr id="38" name="Object 15">
                          <a:extLst>
                            <a:ext uri="{FF2B5EF4-FFF2-40B4-BE49-F238E27FC236}">
                              <a16:creationId xmlns:a16="http://schemas.microsoft.com/office/drawing/2014/main" xmlns="" id="{D747CDA2-A76E-48AD-AE74-DF99F128FB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2160"/>
                          <a:ext cx="50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xmlns="" id="{144A6DD6-01FF-46DD-A0D6-532C95EE1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2418"/>
              <a:ext cx="8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xmlns="" id="{BB3FDA85-3597-4D99-B0D7-268D84ABF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2256"/>
              <a:ext cx="8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41" name="Object 18">
              <a:extLst>
                <a:ext uri="{FF2B5EF4-FFF2-40B4-BE49-F238E27FC236}">
                  <a16:creationId xmlns:a16="http://schemas.microsoft.com/office/drawing/2014/main" xmlns="" id="{0D4C24C7-1F25-4F34-8DF0-3A54F5A8C0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8" y="2208"/>
            <a:ext cx="50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5" name="Equation" r:id="rId14" imgW="393480" imgH="228600" progId="Equation.3">
                    <p:embed/>
                  </p:oleObj>
                </mc:Choice>
                <mc:Fallback>
                  <p:oleObj name="Equation" r:id="rId14" imgW="393480" imgH="228600" progId="Equation.3">
                    <p:embed/>
                    <p:pic>
                      <p:nvPicPr>
                        <p:cNvPr id="41" name="Object 18">
                          <a:extLst>
                            <a:ext uri="{FF2B5EF4-FFF2-40B4-BE49-F238E27FC236}">
                              <a16:creationId xmlns:a16="http://schemas.microsoft.com/office/drawing/2014/main" xmlns="" id="{0D4C24C7-1F25-4F34-8DF0-3A54F5A8C0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2208"/>
                          <a:ext cx="50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300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Ray–Circle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solve for </a:t>
                </a:r>
                <a:r>
                  <a:rPr lang="en-US" i="1" dirty="0"/>
                  <a:t>t</a:t>
                </a:r>
                <a:r>
                  <a:rPr lang="en-US" dirty="0"/>
                  <a:t>: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Check for non-intersection: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Recall:</a:t>
                </a:r>
              </a:p>
              <a:p>
                <a:pPr lvl="1"/>
                <a:r>
                  <a:rPr lang="en-US" dirty="0"/>
                  <a:t>The square root of a negative number is?</a:t>
                </a:r>
              </a:p>
              <a:p>
                <a:pPr lvl="1"/>
                <a:r>
                  <a:rPr lang="en-US" dirty="0"/>
                  <a:t>An imaginary number</a:t>
                </a: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42" name="Group 5">
            <a:extLst>
              <a:ext uri="{FF2B5EF4-FFF2-40B4-BE49-F238E27FC236}">
                <a16:creationId xmlns:a16="http://schemas.microsoft.com/office/drawing/2014/main" xmlns="" id="{9A57F509-782D-4BC9-9405-D2508D7EB16C}"/>
              </a:ext>
            </a:extLst>
          </p:cNvPr>
          <p:cNvGrpSpPr>
            <a:grpSpLocks/>
          </p:cNvGrpSpPr>
          <p:nvPr/>
        </p:nvGrpSpPr>
        <p:grpSpPr bwMode="auto">
          <a:xfrm>
            <a:off x="8500751" y="2578518"/>
            <a:ext cx="2508250" cy="1982788"/>
            <a:chOff x="2048" y="2408"/>
            <a:chExt cx="1580" cy="124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CA5F42BA-DC26-46AF-AA9B-928C6414D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2976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3399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xmlns="" id="{B336D064-40DB-4733-8AD0-578C519CCF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4" y="2408"/>
            <a:ext cx="24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8" name="Equation" r:id="rId4" imgW="190440" imgH="228600" progId="Equation.3">
                    <p:embed/>
                  </p:oleObj>
                </mc:Choice>
                <mc:Fallback>
                  <p:oleObj name="Equation" r:id="rId4" imgW="190440" imgH="228600" progId="Equation.3">
                    <p:embed/>
                    <p:pic>
                      <p:nvPicPr>
                        <p:cNvPr id="44" name="Object 43">
                          <a:extLst>
                            <a:ext uri="{FF2B5EF4-FFF2-40B4-BE49-F238E27FC236}">
                              <a16:creationId xmlns:a16="http://schemas.microsoft.com/office/drawing/2014/main" xmlns="" id="{B336D064-40DB-4733-8AD0-578C519CCF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4" y="2408"/>
                          <a:ext cx="24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xmlns="" id="{82569C8B-D68E-41FD-B9FD-FD4AB1777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" y="3264"/>
              <a:ext cx="8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xmlns="" id="{D492ECE2-AA89-45E4-90A9-F3E7A104A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2" y="2544"/>
              <a:ext cx="1048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7" name="Object 46">
              <a:extLst>
                <a:ext uri="{FF2B5EF4-FFF2-40B4-BE49-F238E27FC236}">
                  <a16:creationId xmlns:a16="http://schemas.microsoft.com/office/drawing/2014/main" xmlns="" id="{0C3096C1-B7B3-411D-8CE5-459AA8B071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3328"/>
            <a:ext cx="21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9" name="Equation" r:id="rId6" imgW="164880" imgH="177480" progId="Equation.3">
                    <p:embed/>
                  </p:oleObj>
                </mc:Choice>
                <mc:Fallback>
                  <p:oleObj name="Equation" r:id="rId6" imgW="164880" imgH="177480" progId="Equation.3">
                    <p:embed/>
                    <p:pic>
                      <p:nvPicPr>
                        <p:cNvPr id="47" name="Object 46">
                          <a:extLst>
                            <a:ext uri="{FF2B5EF4-FFF2-40B4-BE49-F238E27FC236}">
                              <a16:creationId xmlns:a16="http://schemas.microsoft.com/office/drawing/2014/main" xmlns="" id="{0C3096C1-B7B3-411D-8CE5-459AA8B071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328"/>
                          <a:ext cx="211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>
              <a:extLst>
                <a:ext uri="{FF2B5EF4-FFF2-40B4-BE49-F238E27FC236}">
                  <a16:creationId xmlns:a16="http://schemas.microsoft.com/office/drawing/2014/main" xmlns="" id="{681D62B4-E503-4649-890A-6EEDCAA5A8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8" y="3368"/>
            <a:ext cx="24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0" name="Equation" r:id="rId8" imgW="190440" imgH="228600" progId="Equation.3">
                    <p:embed/>
                  </p:oleObj>
                </mc:Choice>
                <mc:Fallback>
                  <p:oleObj name="Equation" r:id="rId8" imgW="190440" imgH="228600" progId="Equation.3">
                    <p:embed/>
                    <p:pic>
                      <p:nvPicPr>
                        <p:cNvPr id="48" name="Object 47">
                          <a:extLst>
                            <a:ext uri="{FF2B5EF4-FFF2-40B4-BE49-F238E27FC236}">
                              <a16:creationId xmlns:a16="http://schemas.microsoft.com/office/drawing/2014/main" xmlns="" id="{681D62B4-E503-4649-890A-6EEDCAA5A8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3368"/>
                          <a:ext cx="243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>
              <a:extLst>
                <a:ext uri="{FF2B5EF4-FFF2-40B4-BE49-F238E27FC236}">
                  <a16:creationId xmlns:a16="http://schemas.microsoft.com/office/drawing/2014/main" xmlns="" id="{D8E76CA2-420D-49D6-9DEB-EB56A59C84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0" y="2488"/>
            <a:ext cx="16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1" name="Equation" r:id="rId10" imgW="126720" imgH="177480" progId="Equation.3">
                    <p:embed/>
                  </p:oleObj>
                </mc:Choice>
                <mc:Fallback>
                  <p:oleObj name="Equation" r:id="rId10" imgW="126720" imgH="177480" progId="Equation.3">
                    <p:embed/>
                    <p:pic>
                      <p:nvPicPr>
                        <p:cNvPr id="49" name="Object 48">
                          <a:extLst>
                            <a:ext uri="{FF2B5EF4-FFF2-40B4-BE49-F238E27FC236}">
                              <a16:creationId xmlns:a16="http://schemas.microsoft.com/office/drawing/2014/main" xmlns="" id="{D8E76CA2-420D-49D6-9DEB-EB56A59C84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" y="2488"/>
                          <a:ext cx="163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0605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Ray–Circle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solve for </a:t>
                </a:r>
                <a:r>
                  <a:rPr lang="en-US" i="1" dirty="0"/>
                  <a:t>t</a:t>
                </a:r>
                <a:r>
                  <a:rPr lang="en-US" dirty="0"/>
                  <a:t>: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Check for singular intersection: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Time of intersection: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4" name="Group 6">
            <a:extLst>
              <a:ext uri="{FF2B5EF4-FFF2-40B4-BE49-F238E27FC236}">
                <a16:creationId xmlns:a16="http://schemas.microsoft.com/office/drawing/2014/main" xmlns="" id="{8CEB669A-8C04-4AFD-ACC1-86B049A29300}"/>
              </a:ext>
            </a:extLst>
          </p:cNvPr>
          <p:cNvGrpSpPr>
            <a:grpSpLocks/>
          </p:cNvGrpSpPr>
          <p:nvPr/>
        </p:nvGrpSpPr>
        <p:grpSpPr bwMode="auto">
          <a:xfrm>
            <a:off x="8651481" y="2653635"/>
            <a:ext cx="2432050" cy="1995488"/>
            <a:chOff x="2192" y="2840"/>
            <a:chExt cx="1532" cy="1257"/>
          </a:xfrm>
        </p:grpSpPr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xmlns="" id="{9474690E-C15B-4316-823C-C1F52B556B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0" y="3712"/>
            <a:ext cx="21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0" name="Equation" r:id="rId4" imgW="164880" imgH="177480" progId="Equation.3">
                    <p:embed/>
                  </p:oleObj>
                </mc:Choice>
                <mc:Fallback>
                  <p:oleObj name="Equation" r:id="rId4" imgW="164880" imgH="177480" progId="Equation.3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xmlns="" id="{9474690E-C15B-4316-823C-C1F52B556B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" y="3712"/>
                          <a:ext cx="210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C867135C-5B08-4E98-B062-98331276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3360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3399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xmlns="" id="{D92A90AD-1F28-427F-A6D5-193B7C3AE8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0" y="2840"/>
            <a:ext cx="24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1" name="Equation" r:id="rId6" imgW="190440" imgH="228600" progId="Equation.3">
                    <p:embed/>
                  </p:oleObj>
                </mc:Choice>
                <mc:Fallback>
                  <p:oleObj name="Equation" r:id="rId6" imgW="190440" imgH="228600" progId="Equation.3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xmlns="" id="{D92A90AD-1F28-427F-A6D5-193B7C3AE8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2840"/>
                          <a:ext cx="24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xmlns="" id="{DCEC8AEA-523D-47E5-91E0-A75D5E17C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3648"/>
              <a:ext cx="8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10">
              <a:extLst>
                <a:ext uri="{FF2B5EF4-FFF2-40B4-BE49-F238E27FC236}">
                  <a16:creationId xmlns:a16="http://schemas.microsoft.com/office/drawing/2014/main" xmlns="" id="{4E238FF9-5AB4-4D0B-8673-52E74B7517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072"/>
              <a:ext cx="1048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xmlns="" id="{2DEB59CF-BD34-49F0-A9EC-62B7F06007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2" y="3808"/>
            <a:ext cx="24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2" name="Equation" r:id="rId8" imgW="190440" imgH="228600" progId="Equation.3">
                    <p:embed/>
                  </p:oleObj>
                </mc:Choice>
                <mc:Fallback>
                  <p:oleObj name="Equation" r:id="rId8" imgW="190440" imgH="228600" progId="Equation.3">
                    <p:embed/>
                    <p:pic>
                      <p:nvPicPr>
                        <p:cNvPr id="30" name="Object 29">
                          <a:extLst>
                            <a:ext uri="{FF2B5EF4-FFF2-40B4-BE49-F238E27FC236}">
                              <a16:creationId xmlns:a16="http://schemas.microsoft.com/office/drawing/2014/main" xmlns="" id="{2DEB59CF-BD34-49F0-A9EC-62B7F06007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" y="3808"/>
                          <a:ext cx="242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>
              <a:extLst>
                <a:ext uri="{FF2B5EF4-FFF2-40B4-BE49-F238E27FC236}">
                  <a16:creationId xmlns:a16="http://schemas.microsoft.com/office/drawing/2014/main" xmlns="" id="{A0C87CC2-D3AA-4F25-AD85-3E73F022B0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976"/>
            <a:ext cx="16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3" name="Equation" r:id="rId10" imgW="126720" imgH="177480" progId="Equation.3">
                    <p:embed/>
                  </p:oleObj>
                </mc:Choice>
                <mc:Fallback>
                  <p:oleObj name="Equation" r:id="rId10" imgW="126720" imgH="177480" progId="Equation.3">
                    <p:embed/>
                    <p:pic>
                      <p:nvPicPr>
                        <p:cNvPr id="31" name="Object 30">
                          <a:extLst>
                            <a:ext uri="{FF2B5EF4-FFF2-40B4-BE49-F238E27FC236}">
                              <a16:creationId xmlns:a16="http://schemas.microsoft.com/office/drawing/2014/main" xmlns="" id="{A0C87CC2-D3AA-4F25-AD85-3E73F022B0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76"/>
                          <a:ext cx="163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>
              <a:extLst>
                <a:ext uri="{FF2B5EF4-FFF2-40B4-BE49-F238E27FC236}">
                  <a16:creationId xmlns:a16="http://schemas.microsoft.com/office/drawing/2014/main" xmlns="" id="{70D56312-4455-4D01-BB2E-9109B0AD58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16" y="3184"/>
            <a:ext cx="24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4" name="Equation" r:id="rId12" imgW="190440" imgH="228600" progId="Equation.3">
                    <p:embed/>
                  </p:oleObj>
                </mc:Choice>
                <mc:Fallback>
                  <p:oleObj name="Equation" r:id="rId12" imgW="190440" imgH="228600" progId="Equation.3">
                    <p:embed/>
                    <p:pic>
                      <p:nvPicPr>
                        <p:cNvPr id="32" name="Object 31">
                          <a:extLst>
                            <a:ext uri="{FF2B5EF4-FFF2-40B4-BE49-F238E27FC236}">
                              <a16:creationId xmlns:a16="http://schemas.microsoft.com/office/drawing/2014/main" xmlns="" id="{70D56312-4455-4D01-BB2E-9109B0AD58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3184"/>
                          <a:ext cx="242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xmlns="" id="{25886B04-2E69-4DF1-B80C-4E93F1443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" y="3408"/>
              <a:ext cx="8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99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Ray–Circle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solve for </a:t>
                </a:r>
                <a:r>
                  <a:rPr lang="en-US" i="1" dirty="0"/>
                  <a:t>t</a:t>
                </a:r>
                <a:r>
                  <a:rPr lang="en-US" dirty="0"/>
                  <a:t>: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Check for multiple intersections: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Times of intersection: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</m:acc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6" name="Group 7">
            <a:extLst>
              <a:ext uri="{FF2B5EF4-FFF2-40B4-BE49-F238E27FC236}">
                <a16:creationId xmlns:a16="http://schemas.microsoft.com/office/drawing/2014/main" xmlns="" id="{360E2BE8-5DB4-4B73-B6B1-F13D40AA1B4A}"/>
              </a:ext>
            </a:extLst>
          </p:cNvPr>
          <p:cNvGrpSpPr>
            <a:grpSpLocks/>
          </p:cNvGrpSpPr>
          <p:nvPr/>
        </p:nvGrpSpPr>
        <p:grpSpPr bwMode="auto">
          <a:xfrm>
            <a:off x="8684433" y="3039891"/>
            <a:ext cx="2624138" cy="1550988"/>
            <a:chOff x="3576" y="2272"/>
            <a:chExt cx="1653" cy="97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91BB94B9-50A9-4FEB-830B-2E748DD74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544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3399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xmlns="" id="{95263BC9-B376-42B6-83C7-F3484D2C54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2" y="2344"/>
            <a:ext cx="27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4" name="Equation" r:id="rId4" imgW="215640" imgH="177480" progId="Equation.3">
                    <p:embed/>
                  </p:oleObj>
                </mc:Choice>
                <mc:Fallback>
                  <p:oleObj name="Equation" r:id="rId4" imgW="215640" imgH="177480" progId="Equation.3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xmlns="" id="{95263BC9-B376-42B6-83C7-F3484D2C54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2" y="2344"/>
                          <a:ext cx="277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989F5704-578E-4DF4-94A9-9F0474878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" y="2832"/>
              <a:ext cx="8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339966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xmlns="" id="{8BDBBE4D-C0C8-4685-B144-81AB356E2E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496"/>
              <a:ext cx="1152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xmlns="" id="{1F320A49-5143-4A05-8F5D-8BE956FFE4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2" y="2896"/>
            <a:ext cx="21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5" name="Equation" r:id="rId6" imgW="164880" imgH="177480" progId="Equation.3">
                    <p:embed/>
                  </p:oleObj>
                </mc:Choice>
                <mc:Fallback>
                  <p:oleObj name="Equation" r:id="rId6" imgW="164880" imgH="177480" progId="Equation.3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xmlns="" id="{1F320A49-5143-4A05-8F5D-8BE956FFE4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2" y="2896"/>
                          <a:ext cx="210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>
              <a:extLst>
                <a:ext uri="{FF2B5EF4-FFF2-40B4-BE49-F238E27FC236}">
                  <a16:creationId xmlns:a16="http://schemas.microsoft.com/office/drawing/2014/main" xmlns="" id="{AA01E2CB-7819-4DBD-BA57-5C3014F5A6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6" y="3024"/>
            <a:ext cx="25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6" name="Equation" r:id="rId8" imgW="203040" imgH="177480" progId="Equation.3">
                    <p:embed/>
                  </p:oleObj>
                </mc:Choice>
                <mc:Fallback>
                  <p:oleObj name="Equation" r:id="rId8" imgW="203040" imgH="177480" progId="Equation.3">
                    <p:embed/>
                    <p:pic>
                      <p:nvPicPr>
                        <p:cNvPr id="22" name="Object 21">
                          <a:extLst>
                            <a:ext uri="{FF2B5EF4-FFF2-40B4-BE49-F238E27FC236}">
                              <a16:creationId xmlns:a16="http://schemas.microsoft.com/office/drawing/2014/main" xmlns="" id="{AA01E2CB-7819-4DBD-BA57-5C3014F5A6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3024"/>
                          <a:ext cx="259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xmlns="" id="{0F3B7AB7-8DD9-49CF-8679-43D487206F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560"/>
            <a:ext cx="30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7" name="Equation" r:id="rId10" imgW="241200" imgH="228600" progId="Equation.3">
                    <p:embed/>
                  </p:oleObj>
                </mc:Choice>
                <mc:Fallback>
                  <p:oleObj name="Equation" r:id="rId10" imgW="241200" imgH="228600" progId="Equation.3">
                    <p:embed/>
                    <p:pic>
                      <p:nvPicPr>
                        <p:cNvPr id="23" name="Object 22">
                          <a:extLst>
                            <a:ext uri="{FF2B5EF4-FFF2-40B4-BE49-F238E27FC236}">
                              <a16:creationId xmlns:a16="http://schemas.microsoft.com/office/drawing/2014/main" xmlns="" id="{0F3B7AB7-8DD9-49CF-8679-43D487206F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560"/>
                          <a:ext cx="308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xmlns="" id="{8F88EF83-656F-4317-8ADE-0EE03F215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2592"/>
              <a:ext cx="8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xmlns="" id="{AD61F369-FAA7-458B-8FCD-990E648A6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2832"/>
              <a:ext cx="8" cy="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36" name="Object 35">
              <a:extLst>
                <a:ext uri="{FF2B5EF4-FFF2-40B4-BE49-F238E27FC236}">
                  <a16:creationId xmlns:a16="http://schemas.microsoft.com/office/drawing/2014/main" xmlns="" id="{8F3A0EFD-55D6-4FD3-823A-1105D6B62A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8" y="2272"/>
            <a:ext cx="29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8" name="Equation" r:id="rId12" imgW="228600" imgH="228600" progId="Equation.3">
                    <p:embed/>
                  </p:oleObj>
                </mc:Choice>
                <mc:Fallback>
                  <p:oleObj name="Equation" r:id="rId12" imgW="228600" imgH="228600" progId="Equation.3">
                    <p:embed/>
                    <p:pic>
                      <p:nvPicPr>
                        <p:cNvPr id="36" name="Object 35">
                          <a:extLst>
                            <a:ext uri="{FF2B5EF4-FFF2-40B4-BE49-F238E27FC236}">
                              <a16:creationId xmlns:a16="http://schemas.microsoft.com/office/drawing/2014/main" xmlns="" id="{8F3A0EFD-55D6-4FD3-823A-1105D6B62A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2272"/>
                          <a:ext cx="293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167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9405</TotalTime>
  <Words>446</Words>
  <Application>Microsoft Office PowerPoint</Application>
  <PresentationFormat>Widescreen</PresentationFormat>
  <Paragraphs>183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Retrospect</vt:lpstr>
      <vt:lpstr>Equation</vt:lpstr>
      <vt:lpstr>Microsoft Equation 3.0</vt:lpstr>
      <vt:lpstr>CS 230 Game Implementation Techniques</vt:lpstr>
      <vt:lpstr>Ray-Circle Collision (Part I)</vt:lpstr>
      <vt:lpstr>Static Circles</vt:lpstr>
      <vt:lpstr>Ray–Circle Collision</vt:lpstr>
      <vt:lpstr>Ray–Circle Collision</vt:lpstr>
      <vt:lpstr>Ray–Circle Collision</vt:lpstr>
      <vt:lpstr>Ray–Circle Collision</vt:lpstr>
      <vt:lpstr>Ray–Circle Collision</vt:lpstr>
      <vt:lpstr>Ray–Circle Collision</vt:lpstr>
      <vt:lpstr>Questions?</vt:lpstr>
      <vt:lpstr>Ray-Circle Collision (Part II)</vt:lpstr>
      <vt:lpstr>Ray–Circle Collision (2nd Method)</vt:lpstr>
      <vt:lpstr>Ray–Circle Collision (2nd Method)</vt:lpstr>
      <vt:lpstr>Ray–Circle Collision (2nd Method)</vt:lpstr>
      <vt:lpstr>Questions?</vt:lpstr>
      <vt:lpstr>Circle-Static Circle Collision</vt:lpstr>
      <vt:lpstr>Circle–Static Circle Collision</vt:lpstr>
      <vt:lpstr>Circle–Static Circle Collision</vt:lpstr>
      <vt:lpstr>Ray-Circle Reflection</vt:lpstr>
      <vt:lpstr>Ray–Circle Reflection</vt:lpstr>
      <vt:lpstr>Ray–Circle Reflection</vt:lpstr>
      <vt:lpstr>Ray–Circle Reflection</vt:lpstr>
      <vt:lpstr>Questions?</vt:lpstr>
    </vt:vector>
  </TitlesOfParts>
  <Company>DigiPen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Douglas Anthony Schilling</cp:lastModifiedBy>
  <cp:revision>380</cp:revision>
  <dcterms:created xsi:type="dcterms:W3CDTF">2014-08-29T20:52:27Z</dcterms:created>
  <dcterms:modified xsi:type="dcterms:W3CDTF">2018-06-29T19:08:12Z</dcterms:modified>
</cp:coreProperties>
</file>