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599" r:id="rId3"/>
    <p:sldId id="629" r:id="rId4"/>
    <p:sldId id="643" r:id="rId5"/>
    <p:sldId id="641" r:id="rId6"/>
    <p:sldId id="642" r:id="rId7"/>
    <p:sldId id="644" r:id="rId8"/>
    <p:sldId id="645" r:id="rId9"/>
    <p:sldId id="646" r:id="rId10"/>
    <p:sldId id="647" r:id="rId11"/>
    <p:sldId id="650" r:id="rId12"/>
    <p:sldId id="607" r:id="rId13"/>
    <p:sldId id="611" r:id="rId14"/>
    <p:sldId id="659" r:id="rId15"/>
    <p:sldId id="651" r:id="rId16"/>
    <p:sldId id="652" r:id="rId17"/>
    <p:sldId id="631" r:id="rId18"/>
    <p:sldId id="654" r:id="rId19"/>
    <p:sldId id="653" r:id="rId20"/>
    <p:sldId id="656" r:id="rId21"/>
    <p:sldId id="632" r:id="rId22"/>
    <p:sldId id="634" r:id="rId23"/>
    <p:sldId id="635" r:id="rId24"/>
    <p:sldId id="638" r:id="rId25"/>
    <p:sldId id="657" r:id="rId26"/>
    <p:sldId id="6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53.wmf"/><Relationship Id="rId6" Type="http://schemas.openxmlformats.org/officeDocument/2006/relationships/image" Target="../media/image55.wmf"/><Relationship Id="rId5" Type="http://schemas.openxmlformats.org/officeDocument/2006/relationships/image" Target="../media/image50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59.wmf"/><Relationship Id="rId7" Type="http://schemas.openxmlformats.org/officeDocument/2006/relationships/image" Target="../media/image70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0.wmf"/><Relationship Id="rId7" Type="http://schemas.openxmlformats.org/officeDocument/2006/relationships/image" Target="../media/image17.wmf"/><Relationship Id="rId12" Type="http://schemas.openxmlformats.org/officeDocument/2006/relationships/image" Target="../media/image16.wmf"/><Relationship Id="rId2" Type="http://schemas.openxmlformats.org/officeDocument/2006/relationships/image" Target="../media/image9.wmf"/><Relationship Id="rId1" Type="http://schemas.openxmlformats.org/officeDocument/2006/relationships/image" Target="../media/image22.wmf"/><Relationship Id="rId6" Type="http://schemas.openxmlformats.org/officeDocument/2006/relationships/image" Target="../media/image15.wmf"/><Relationship Id="rId11" Type="http://schemas.openxmlformats.org/officeDocument/2006/relationships/image" Target="../media/image13.wmf"/><Relationship Id="rId5" Type="http://schemas.openxmlformats.org/officeDocument/2006/relationships/image" Target="../media/image14.wmf"/><Relationship Id="rId10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wmf"/><Relationship Id="rId3" Type="http://schemas.openxmlformats.org/officeDocument/2006/relationships/image" Target="../media/image11.wmf"/><Relationship Id="rId7" Type="http://schemas.openxmlformats.org/officeDocument/2006/relationships/image" Target="../media/image18.wmf"/><Relationship Id="rId12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7.wmf"/><Relationship Id="rId11" Type="http://schemas.openxmlformats.org/officeDocument/2006/relationships/image" Target="../media/image13.wmf"/><Relationship Id="rId5" Type="http://schemas.openxmlformats.org/officeDocument/2006/relationships/image" Target="../media/image15.wmf"/><Relationship Id="rId10" Type="http://schemas.openxmlformats.org/officeDocument/2006/relationships/image" Target="../media/image12.wmf"/><Relationship Id="rId4" Type="http://schemas.openxmlformats.org/officeDocument/2006/relationships/image" Target="../media/image14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2.wmf"/><Relationship Id="rId3" Type="http://schemas.openxmlformats.org/officeDocument/2006/relationships/image" Target="../media/image11.wmf"/><Relationship Id="rId7" Type="http://schemas.openxmlformats.org/officeDocument/2006/relationships/image" Target="../media/image18.wmf"/><Relationship Id="rId12" Type="http://schemas.openxmlformats.org/officeDocument/2006/relationships/image" Target="../media/image16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7.wmf"/><Relationship Id="rId11" Type="http://schemas.openxmlformats.org/officeDocument/2006/relationships/image" Target="../media/image13.wmf"/><Relationship Id="rId5" Type="http://schemas.openxmlformats.org/officeDocument/2006/relationships/image" Target="../media/image15.wmf"/><Relationship Id="rId10" Type="http://schemas.openxmlformats.org/officeDocument/2006/relationships/image" Target="../media/image12.wmf"/><Relationship Id="rId4" Type="http://schemas.openxmlformats.org/officeDocument/2006/relationships/image" Target="../media/image14.wmf"/><Relationship Id="rId9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8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40.wmf"/><Relationship Id="rId5" Type="http://schemas.openxmlformats.org/officeDocument/2006/relationships/image" Target="../media/image33.wmf"/><Relationship Id="rId10" Type="http://schemas.openxmlformats.org/officeDocument/2006/relationships/image" Target="../media/image43.wmf"/><Relationship Id="rId4" Type="http://schemas.openxmlformats.org/officeDocument/2006/relationships/image" Target="../media/image39.wmf"/><Relationship Id="rId9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8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40.wmf"/><Relationship Id="rId5" Type="http://schemas.openxmlformats.org/officeDocument/2006/relationships/image" Target="../media/image33.wmf"/><Relationship Id="rId10" Type="http://schemas.openxmlformats.org/officeDocument/2006/relationships/image" Target="../media/image43.wmf"/><Relationship Id="rId4" Type="http://schemas.openxmlformats.org/officeDocument/2006/relationships/image" Target="../media/image39.wmf"/><Relationship Id="rId9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8.wmf"/><Relationship Id="rId7" Type="http://schemas.openxmlformats.org/officeDocument/2006/relationships/image" Target="../media/image4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40.wmf"/><Relationship Id="rId5" Type="http://schemas.openxmlformats.org/officeDocument/2006/relationships/image" Target="../media/image33.wmf"/><Relationship Id="rId10" Type="http://schemas.openxmlformats.org/officeDocument/2006/relationships/image" Target="../media/image43.wmf"/><Relationship Id="rId4" Type="http://schemas.openxmlformats.org/officeDocument/2006/relationships/image" Target="../media/image39.wmf"/><Relationship Id="rId9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8.wmf"/><Relationship Id="rId26" Type="http://schemas.openxmlformats.org/officeDocument/2006/relationships/image" Target="../media/image13.wmf"/><Relationship Id="rId3" Type="http://schemas.openxmlformats.org/officeDocument/2006/relationships/image" Target="../media/image26.png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5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8.wmf"/><Relationship Id="rId26" Type="http://schemas.openxmlformats.org/officeDocument/2006/relationships/image" Target="../media/image13.wmf"/><Relationship Id="rId3" Type="http://schemas.openxmlformats.org/officeDocument/2006/relationships/image" Target="../media/image29.png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16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28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5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37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45.bin"/><Relationship Id="rId3" Type="http://schemas.openxmlformats.org/officeDocument/2006/relationships/image" Target="../media/image37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41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35.wmf"/><Relationship Id="rId3" Type="http://schemas.openxmlformats.org/officeDocument/2006/relationships/image" Target="../media/image46.png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4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3.wmf"/><Relationship Id="rId22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35.wmf"/><Relationship Id="rId3" Type="http://schemas.openxmlformats.org/officeDocument/2006/relationships/image" Target="../media/image48.png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4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3.wmf"/><Relationship Id="rId22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45.wmf"/><Relationship Id="rId3" Type="http://schemas.openxmlformats.org/officeDocument/2006/relationships/image" Target="../media/image49.png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4.png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3.wmf"/><Relationship Id="rId22" Type="http://schemas.openxmlformats.org/officeDocument/2006/relationships/image" Target="../media/image4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0.wmf"/><Relationship Id="rId3" Type="http://schemas.openxmlformats.org/officeDocument/2006/relationships/image" Target="../media/image52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6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67.bin"/><Relationship Id="rId3" Type="http://schemas.openxmlformats.org/officeDocument/2006/relationships/image" Target="../media/image61.png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48.w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63.wmf"/><Relationship Id="rId3" Type="http://schemas.openxmlformats.org/officeDocument/2006/relationships/image" Target="../media/image70.png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59.w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68.wmf"/><Relationship Id="rId3" Type="http://schemas.openxmlformats.org/officeDocument/2006/relationships/image" Target="../media/image76.png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59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90.bin"/><Relationship Id="rId3" Type="http://schemas.openxmlformats.org/officeDocument/2006/relationships/image" Target="../media/image72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89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65.wmf"/><Relationship Id="rId5" Type="http://schemas.openxmlformats.org/officeDocument/2006/relationships/image" Target="../media/image57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image" Target="../media/image20.png"/><Relationship Id="rId21" Type="http://schemas.openxmlformats.org/officeDocument/2006/relationships/oleObject" Target="../embeddings/oleObject9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8.bin"/><Relationship Id="rId4" Type="http://schemas.openxmlformats.org/officeDocument/2006/relationships/image" Target="../media/image2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26" Type="http://schemas.openxmlformats.org/officeDocument/2006/relationships/image" Target="../media/image13.wmf"/><Relationship Id="rId3" Type="http://schemas.openxmlformats.org/officeDocument/2006/relationships/image" Target="../media/image23.png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4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dirty="0"/>
              <a:t>Reflection</a:t>
            </a:r>
          </a:p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Circle-Line Collision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2547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Wednesday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1:30pm – 3:00pm</a:t>
            </a: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Week 9 </a:t>
            </a:r>
            <a:r>
              <a:rPr lang="en-US" dirty="0"/>
              <a:t>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of Ball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Solving Reflection:</a:t>
                </a:r>
              </a:p>
              <a:p>
                <a:pPr lvl="1"/>
                <a:r>
                  <a:rPr lang="en-US" dirty="0"/>
                  <a:t>Reflected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Reflection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End point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8" name="Picture 1" descr="C:\Users\Dan Weiss\Desktop\Work\CS232\Corrected Pictures\Lecture 9\Slide 7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48634" y="1679174"/>
            <a:ext cx="3632852" cy="4171414"/>
          </a:xfrm>
          <a:prstGeom prst="rect">
            <a:avLst/>
          </a:prstGeom>
          <a:noFill/>
        </p:spPr>
      </p:pic>
      <p:graphicFrame>
        <p:nvGraphicFramePr>
          <p:cNvPr id="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45398"/>
              </p:ext>
            </p:extLst>
          </p:nvPr>
        </p:nvGraphicFramePr>
        <p:xfrm>
          <a:off x="5667634" y="1593182"/>
          <a:ext cx="304800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Equation" r:id="rId5" imgW="215640" imgH="317160" progId="Equation.3">
                  <p:embed/>
                </p:oleObj>
              </mc:Choice>
              <mc:Fallback>
                <p:oleObj name="Equation" r:id="rId5" imgW="215640" imgH="317160" progId="Equation.3">
                  <p:embed/>
                  <p:pic>
                    <p:nvPicPr>
                      <p:cNvPr id="1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634" y="1593182"/>
                        <a:ext cx="304800" cy="448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51251"/>
              </p:ext>
            </p:extLst>
          </p:nvPr>
        </p:nvGraphicFramePr>
        <p:xfrm>
          <a:off x="6886834" y="2355182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1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834" y="2355182"/>
                        <a:ext cx="3048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28690"/>
              </p:ext>
            </p:extLst>
          </p:nvPr>
        </p:nvGraphicFramePr>
        <p:xfrm>
          <a:off x="8106034" y="2812382"/>
          <a:ext cx="228600" cy="31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1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034" y="2812382"/>
                        <a:ext cx="228600" cy="310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/>
          <p:cNvCxnSpPr/>
          <p:nvPr/>
        </p:nvCxnSpPr>
        <p:spPr>
          <a:xfrm rot="5400000" flipH="1" flipV="1">
            <a:off x="8791834" y="4412582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686414"/>
              </p:ext>
            </p:extLst>
          </p:nvPr>
        </p:nvGraphicFramePr>
        <p:xfrm>
          <a:off x="9782434" y="4641182"/>
          <a:ext cx="3077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tion" r:id="rId11" imgW="266400" imgH="330120" progId="Equation.3">
                  <p:embed/>
                </p:oleObj>
              </mc:Choice>
              <mc:Fallback>
                <p:oleObj name="Equation" r:id="rId11" imgW="266400" imgH="330120" progId="Equation.3">
                  <p:embed/>
                  <p:pic>
                    <p:nvPicPr>
                      <p:cNvPr id="1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2434" y="4641182"/>
                        <a:ext cx="30773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032659"/>
              </p:ext>
            </p:extLst>
          </p:nvPr>
        </p:nvGraphicFramePr>
        <p:xfrm>
          <a:off x="9249034" y="5479382"/>
          <a:ext cx="3165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13" imgW="228600" imgH="330120" progId="Equation.3">
                  <p:embed/>
                </p:oleObj>
              </mc:Choice>
              <mc:Fallback>
                <p:oleObj name="Equation" r:id="rId13" imgW="228600" imgH="330120" progId="Equation.3">
                  <p:embed/>
                  <p:pic>
                    <p:nvPicPr>
                      <p:cNvPr id="1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034" y="5479382"/>
                        <a:ext cx="3165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2006"/>
              </p:ext>
            </p:extLst>
          </p:nvPr>
        </p:nvGraphicFramePr>
        <p:xfrm>
          <a:off x="8029834" y="5555582"/>
          <a:ext cx="441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Equation" r:id="rId15" imgW="368280" imgH="380880" progId="Equation.3">
                  <p:embed/>
                </p:oleObj>
              </mc:Choice>
              <mc:Fallback>
                <p:oleObj name="Equation" r:id="rId15" imgW="368280" imgH="380880" progId="Equation.3">
                  <p:embed/>
                  <p:pic>
                    <p:nvPicPr>
                      <p:cNvPr id="1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834" y="5555582"/>
                        <a:ext cx="4419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063051"/>
              </p:ext>
            </p:extLst>
          </p:nvPr>
        </p:nvGraphicFramePr>
        <p:xfrm>
          <a:off x="5896234" y="4869782"/>
          <a:ext cx="381000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Equation" r:id="rId17" imgW="266400" imgH="330120" progId="Equation.3">
                  <p:embed/>
                </p:oleObj>
              </mc:Choice>
              <mc:Fallback>
                <p:oleObj name="Equation" r:id="rId17" imgW="266400" imgH="330120" progId="Equation.3">
                  <p:embed/>
                  <p:pic>
                    <p:nvPicPr>
                      <p:cNvPr id="1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234" y="4869782"/>
                        <a:ext cx="381000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Arrow Connector 76"/>
          <p:cNvCxnSpPr/>
          <p:nvPr/>
        </p:nvCxnSpPr>
        <p:spPr>
          <a:xfrm>
            <a:off x="9325234" y="5174582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31546"/>
              </p:ext>
            </p:extLst>
          </p:nvPr>
        </p:nvGraphicFramePr>
        <p:xfrm>
          <a:off x="10239633" y="5250782"/>
          <a:ext cx="1676401" cy="46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Equation" r:id="rId19" imgW="1180800" imgH="330120" progId="Equation.3">
                  <p:embed/>
                </p:oleObj>
              </mc:Choice>
              <mc:Fallback>
                <p:oleObj name="Equation" r:id="rId19" imgW="1180800" imgH="330120" progId="Equation.3">
                  <p:embed/>
                  <p:pic>
                    <p:nvPicPr>
                      <p:cNvPr id="119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33" y="5250782"/>
                        <a:ext cx="1676401" cy="468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Straight Arrow Connector 78"/>
          <p:cNvCxnSpPr/>
          <p:nvPr/>
        </p:nvCxnSpPr>
        <p:spPr>
          <a:xfrm rot="10800000" flipV="1">
            <a:off x="7115434" y="5174582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8639434" y="5707982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215626"/>
              </p:ext>
            </p:extLst>
          </p:nvPr>
        </p:nvGraphicFramePr>
        <p:xfrm>
          <a:off x="8639434" y="5936582"/>
          <a:ext cx="533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Equation" r:id="rId21" imgW="355320" imgH="241200" progId="Equation.3">
                  <p:embed/>
                </p:oleObj>
              </mc:Choice>
              <mc:Fallback>
                <p:oleObj name="Equation" r:id="rId21" imgW="355320" imgH="241200" progId="Equation.3">
                  <p:embed/>
                  <p:pic>
                    <p:nvPicPr>
                      <p:cNvPr id="122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434" y="5936582"/>
                        <a:ext cx="533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131335"/>
              </p:ext>
            </p:extLst>
          </p:nvPr>
        </p:nvGraphicFramePr>
        <p:xfrm>
          <a:off x="8868034" y="3650582"/>
          <a:ext cx="1362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Equation" r:id="rId23" imgW="672840" imgH="241200" progId="Equation.3">
                  <p:embed/>
                </p:oleObj>
              </mc:Choice>
              <mc:Fallback>
                <p:oleObj name="Equation" r:id="rId23" imgW="672840" imgH="241200" progId="Equation.3">
                  <p:embed/>
                  <p:pic>
                    <p:nvPicPr>
                      <p:cNvPr id="1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034" y="3650582"/>
                        <a:ext cx="13620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73009"/>
              </p:ext>
            </p:extLst>
          </p:nvPr>
        </p:nvGraphicFramePr>
        <p:xfrm>
          <a:off x="8563234" y="4336382"/>
          <a:ext cx="357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Equation" r:id="rId25" imgW="164880" imgH="228600" progId="Equation.3">
                  <p:embed/>
                </p:oleObj>
              </mc:Choice>
              <mc:Fallback>
                <p:oleObj name="Equation" r:id="rId25" imgW="164880" imgH="228600" progId="Equation.3">
                  <p:embed/>
                  <p:pic>
                    <p:nvPicPr>
                      <p:cNvPr id="12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234" y="4336382"/>
                        <a:ext cx="3571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27928"/>
              </p:ext>
            </p:extLst>
          </p:nvPr>
        </p:nvGraphicFramePr>
        <p:xfrm>
          <a:off x="6353434" y="5784182"/>
          <a:ext cx="1651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Equation" r:id="rId27" imgW="685800" imgH="228600" progId="Equation.3">
                  <p:embed/>
                </p:oleObj>
              </mc:Choice>
              <mc:Fallback>
                <p:oleObj name="Equation" r:id="rId27" imgW="685800" imgH="228600" progId="Equation.3">
                  <p:embed/>
                  <p:pic>
                    <p:nvPicPr>
                      <p:cNvPr id="1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434" y="5784182"/>
                        <a:ext cx="1651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11002"/>
              </p:ext>
            </p:extLst>
          </p:nvPr>
        </p:nvGraphicFramePr>
        <p:xfrm>
          <a:off x="10240105" y="5805489"/>
          <a:ext cx="1409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Equation" r:id="rId29" imgW="952200" imgH="279360" progId="Equation.3">
                  <p:embed/>
                </p:oleObj>
              </mc:Choice>
              <mc:Fallback>
                <p:oleObj name="Equation" r:id="rId29" imgW="952200" imgH="279360" progId="Equation.3">
                  <p:embed/>
                  <p:pic>
                    <p:nvPicPr>
                      <p:cNvPr id="126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105" y="5805489"/>
                        <a:ext cx="14097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Curved Connector 22"/>
          <p:cNvCxnSpPr>
            <a:cxnSpLocks/>
          </p:cNvCxnSpPr>
          <p:nvPr/>
        </p:nvCxnSpPr>
        <p:spPr>
          <a:xfrm>
            <a:off x="8868034" y="5174582"/>
            <a:ext cx="1362075" cy="838200"/>
          </a:xfrm>
          <a:prstGeom prst="curvedConnector3">
            <a:avLst>
              <a:gd name="adj1" fmla="val 28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of Ball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311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Solving Reflection:</a:t>
                </a:r>
              </a:p>
              <a:p>
                <a:pPr lvl="1"/>
                <a:r>
                  <a:rPr lang="en-US" dirty="0"/>
                  <a:t>Reflection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End point?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velocity direction?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311463"/>
              </a:xfrm>
              <a:blipFill>
                <a:blip r:embed="rId3"/>
                <a:stretch>
                  <a:fillRect l="-1212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8" name="Picture 1" descr="C:\Users\Dan Weiss\Desktop\Work\CS232\Corrected Pictures\Lecture 9\Slide 7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48634" y="1679174"/>
            <a:ext cx="3632852" cy="4171414"/>
          </a:xfrm>
          <a:prstGeom prst="rect">
            <a:avLst/>
          </a:prstGeom>
          <a:noFill/>
        </p:spPr>
      </p:pic>
      <p:graphicFrame>
        <p:nvGraphicFramePr>
          <p:cNvPr id="69" name="Object 2"/>
          <p:cNvGraphicFramePr>
            <a:graphicFrameLocks noChangeAspect="1"/>
          </p:cNvGraphicFramePr>
          <p:nvPr/>
        </p:nvGraphicFramePr>
        <p:xfrm>
          <a:off x="5667634" y="1593182"/>
          <a:ext cx="304800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" name="Equation" r:id="rId5" imgW="215640" imgH="317160" progId="Equation.3">
                  <p:embed/>
                </p:oleObj>
              </mc:Choice>
              <mc:Fallback>
                <p:oleObj name="Equation" r:id="rId5" imgW="215640" imgH="317160" progId="Equation.3">
                  <p:embed/>
                  <p:pic>
                    <p:nvPicPr>
                      <p:cNvPr id="6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634" y="1593182"/>
                        <a:ext cx="304800" cy="448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"/>
          <p:cNvGraphicFramePr>
            <a:graphicFrameLocks noChangeAspect="1"/>
          </p:cNvGraphicFramePr>
          <p:nvPr/>
        </p:nvGraphicFramePr>
        <p:xfrm>
          <a:off x="6886834" y="2355182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8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834" y="2355182"/>
                        <a:ext cx="3048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4"/>
          <p:cNvGraphicFramePr>
            <a:graphicFrameLocks noChangeAspect="1"/>
          </p:cNvGraphicFramePr>
          <p:nvPr/>
        </p:nvGraphicFramePr>
        <p:xfrm>
          <a:off x="8106034" y="2812382"/>
          <a:ext cx="228600" cy="31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034" y="2812382"/>
                        <a:ext cx="228600" cy="310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2" name="Straight Arrow Connector 71"/>
          <p:cNvCxnSpPr/>
          <p:nvPr/>
        </p:nvCxnSpPr>
        <p:spPr>
          <a:xfrm rot="5400000" flipH="1" flipV="1">
            <a:off x="8791834" y="4412582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8"/>
          <p:cNvGraphicFramePr>
            <a:graphicFrameLocks noChangeAspect="1"/>
          </p:cNvGraphicFramePr>
          <p:nvPr/>
        </p:nvGraphicFramePr>
        <p:xfrm>
          <a:off x="9782434" y="4641182"/>
          <a:ext cx="3077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11" imgW="266400" imgH="330120" progId="Equation.3">
                  <p:embed/>
                </p:oleObj>
              </mc:Choice>
              <mc:Fallback>
                <p:oleObj name="Equation" r:id="rId11" imgW="266400" imgH="330120" progId="Equation.3">
                  <p:embed/>
                  <p:pic>
                    <p:nvPicPr>
                      <p:cNvPr id="7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2434" y="4641182"/>
                        <a:ext cx="30773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9"/>
          <p:cNvGraphicFramePr>
            <a:graphicFrameLocks noChangeAspect="1"/>
          </p:cNvGraphicFramePr>
          <p:nvPr/>
        </p:nvGraphicFramePr>
        <p:xfrm>
          <a:off x="9249034" y="5479382"/>
          <a:ext cx="3165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13" imgW="228600" imgH="330120" progId="Equation.3">
                  <p:embed/>
                </p:oleObj>
              </mc:Choice>
              <mc:Fallback>
                <p:oleObj name="Equation" r:id="rId13" imgW="228600" imgH="330120" progId="Equation.3">
                  <p:embed/>
                  <p:pic>
                    <p:nvPicPr>
                      <p:cNvPr id="7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034" y="5479382"/>
                        <a:ext cx="3165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1"/>
          <p:cNvGraphicFramePr>
            <a:graphicFrameLocks noChangeAspect="1"/>
          </p:cNvGraphicFramePr>
          <p:nvPr/>
        </p:nvGraphicFramePr>
        <p:xfrm>
          <a:off x="8029834" y="5555582"/>
          <a:ext cx="441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" name="Equation" r:id="rId15" imgW="368280" imgH="380880" progId="Equation.3">
                  <p:embed/>
                </p:oleObj>
              </mc:Choice>
              <mc:Fallback>
                <p:oleObj name="Equation" r:id="rId15" imgW="368280" imgH="380880" progId="Equation.3">
                  <p:embed/>
                  <p:pic>
                    <p:nvPicPr>
                      <p:cNvPr id="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834" y="5555582"/>
                        <a:ext cx="4419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2"/>
          <p:cNvGraphicFramePr>
            <a:graphicFrameLocks noChangeAspect="1"/>
          </p:cNvGraphicFramePr>
          <p:nvPr/>
        </p:nvGraphicFramePr>
        <p:xfrm>
          <a:off x="5896234" y="4869782"/>
          <a:ext cx="381000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" name="Equation" r:id="rId17" imgW="266400" imgH="330120" progId="Equation.3">
                  <p:embed/>
                </p:oleObj>
              </mc:Choice>
              <mc:Fallback>
                <p:oleObj name="Equation" r:id="rId17" imgW="266400" imgH="330120" progId="Equation.3">
                  <p:embed/>
                  <p:pic>
                    <p:nvPicPr>
                      <p:cNvPr id="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234" y="4869782"/>
                        <a:ext cx="381000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Straight Arrow Connector 76"/>
          <p:cNvCxnSpPr/>
          <p:nvPr/>
        </p:nvCxnSpPr>
        <p:spPr>
          <a:xfrm>
            <a:off x="9325234" y="5174582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77"/>
          <p:cNvGraphicFramePr>
            <a:graphicFrameLocks noChangeAspect="1"/>
          </p:cNvGraphicFramePr>
          <p:nvPr/>
        </p:nvGraphicFramePr>
        <p:xfrm>
          <a:off x="10239633" y="5250782"/>
          <a:ext cx="1676401" cy="46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19" imgW="1180800" imgH="330120" progId="Equation.3">
                  <p:embed/>
                </p:oleObj>
              </mc:Choice>
              <mc:Fallback>
                <p:oleObj name="Equation" r:id="rId19" imgW="1180800" imgH="330120" progId="Equation.3">
                  <p:embed/>
                  <p:pic>
                    <p:nvPicPr>
                      <p:cNvPr id="78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33" y="5250782"/>
                        <a:ext cx="1676401" cy="468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Straight Arrow Connector 78"/>
          <p:cNvCxnSpPr/>
          <p:nvPr/>
        </p:nvCxnSpPr>
        <p:spPr>
          <a:xfrm rot="10800000" flipV="1">
            <a:off x="7115434" y="5174582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6200000" flipH="1">
            <a:off x="8639434" y="5707982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/>
          <p:cNvGraphicFramePr>
            <a:graphicFrameLocks noChangeAspect="1"/>
          </p:cNvGraphicFramePr>
          <p:nvPr/>
        </p:nvGraphicFramePr>
        <p:xfrm>
          <a:off x="8639434" y="5936582"/>
          <a:ext cx="533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" name="Equation" r:id="rId21" imgW="355320" imgH="241200" progId="Equation.3">
                  <p:embed/>
                </p:oleObj>
              </mc:Choice>
              <mc:Fallback>
                <p:oleObj name="Equation" r:id="rId21" imgW="355320" imgH="241200" progId="Equation.3">
                  <p:embed/>
                  <p:pic>
                    <p:nvPicPr>
                      <p:cNvPr id="81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9434" y="5936582"/>
                        <a:ext cx="533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4"/>
          <p:cNvGraphicFramePr>
            <a:graphicFrameLocks noChangeAspect="1"/>
          </p:cNvGraphicFramePr>
          <p:nvPr/>
        </p:nvGraphicFramePr>
        <p:xfrm>
          <a:off x="8868034" y="3650582"/>
          <a:ext cx="1362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" name="Equation" r:id="rId23" imgW="672840" imgH="241200" progId="Equation.3">
                  <p:embed/>
                </p:oleObj>
              </mc:Choice>
              <mc:Fallback>
                <p:oleObj name="Equation" r:id="rId23" imgW="672840" imgH="241200" progId="Equation.3">
                  <p:embed/>
                  <p:pic>
                    <p:nvPicPr>
                      <p:cNvPr id="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034" y="3650582"/>
                        <a:ext cx="13620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15"/>
          <p:cNvGraphicFramePr>
            <a:graphicFrameLocks noChangeAspect="1"/>
          </p:cNvGraphicFramePr>
          <p:nvPr/>
        </p:nvGraphicFramePr>
        <p:xfrm>
          <a:off x="8563234" y="4336382"/>
          <a:ext cx="357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" name="Equation" r:id="rId25" imgW="164880" imgH="228600" progId="Equation.3">
                  <p:embed/>
                </p:oleObj>
              </mc:Choice>
              <mc:Fallback>
                <p:oleObj name="Equation" r:id="rId25" imgW="164880" imgH="228600" progId="Equation.3">
                  <p:embed/>
                  <p:pic>
                    <p:nvPicPr>
                      <p:cNvPr id="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234" y="4336382"/>
                        <a:ext cx="3571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7"/>
          <p:cNvGraphicFramePr>
            <a:graphicFrameLocks noChangeAspect="1"/>
          </p:cNvGraphicFramePr>
          <p:nvPr/>
        </p:nvGraphicFramePr>
        <p:xfrm>
          <a:off x="6353434" y="5784182"/>
          <a:ext cx="1651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" name="Equation" r:id="rId27" imgW="685800" imgH="228600" progId="Equation.3">
                  <p:embed/>
                </p:oleObj>
              </mc:Choice>
              <mc:Fallback>
                <p:oleObj name="Equation" r:id="rId27" imgW="685800" imgH="228600" progId="Equation.3">
                  <p:embed/>
                  <p:pic>
                    <p:nvPicPr>
                      <p:cNvPr id="8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434" y="5784182"/>
                        <a:ext cx="1651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84"/>
          <p:cNvGraphicFramePr>
            <a:graphicFrameLocks noChangeAspect="1"/>
          </p:cNvGraphicFramePr>
          <p:nvPr/>
        </p:nvGraphicFramePr>
        <p:xfrm>
          <a:off x="10240105" y="5805489"/>
          <a:ext cx="1409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" name="Equation" r:id="rId29" imgW="952200" imgH="279360" progId="Equation.3">
                  <p:embed/>
                </p:oleObj>
              </mc:Choice>
              <mc:Fallback>
                <p:oleObj name="Equation" r:id="rId29" imgW="952200" imgH="279360" progId="Equation.3">
                  <p:embed/>
                  <p:pic>
                    <p:nvPicPr>
                      <p:cNvPr id="85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0105" y="5805489"/>
                        <a:ext cx="14097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6" name="Curved Connector 22"/>
          <p:cNvCxnSpPr>
            <a:cxnSpLocks/>
          </p:cNvCxnSpPr>
          <p:nvPr/>
        </p:nvCxnSpPr>
        <p:spPr>
          <a:xfrm>
            <a:off x="8868034" y="5174582"/>
            <a:ext cx="1362075" cy="838200"/>
          </a:xfrm>
          <a:prstGeom prst="curvedConnector3">
            <a:avLst>
              <a:gd name="adj1" fmla="val 28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0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6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Circle-Line</a:t>
            </a:r>
            <a:br>
              <a:rPr lang="en-US" dirty="0"/>
            </a:br>
            <a:r>
              <a:rPr lang="en-US" dirty="0"/>
              <a:t>Collision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2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Collision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11" descr="C:\Users\Dan Weiss\Desktop\Work\CS232\Corrected Pictures\Lecture 9\Slide 14.bmp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4536" y="1624783"/>
            <a:ext cx="5181600" cy="4455885"/>
          </a:xfrm>
          <a:prstGeom prst="rect">
            <a:avLst/>
          </a:prstGeom>
          <a:noFill/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0536936" y="5815263"/>
          <a:ext cx="381000" cy="52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6" name="Equation" r:id="rId4" imgW="241200" imgH="330120" progId="Equation.3">
                  <p:embed/>
                </p:oleObj>
              </mc:Choice>
              <mc:Fallback>
                <p:oleObj name="Equation" r:id="rId4" imgW="241200" imgH="33012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936" y="5815263"/>
                        <a:ext cx="381000" cy="52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/>
          </p:nvPr>
        </p:nvGraphicFramePr>
        <p:xfrm>
          <a:off x="6671374" y="1557588"/>
          <a:ext cx="339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7" name="Equation" r:id="rId6" imgW="215640" imgH="317160" progId="Equation.3">
                  <p:embed/>
                </p:oleObj>
              </mc:Choice>
              <mc:Fallback>
                <p:oleObj name="Equation" r:id="rId6" imgW="215640" imgH="317160" progId="Equation.3">
                  <p:embed/>
                  <p:pic>
                    <p:nvPicPr>
                      <p:cNvPr id="1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374" y="1557588"/>
                        <a:ext cx="3397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/>
          </p:nvPr>
        </p:nvGraphicFramePr>
        <p:xfrm>
          <a:off x="9881299" y="221798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8" imgW="177480" imgH="241200" progId="Equation.3">
                  <p:embed/>
                </p:oleObj>
              </mc:Choice>
              <mc:Fallback>
                <p:oleObj name="Equation" r:id="rId8" imgW="177480" imgH="241200" progId="Equation.3">
                  <p:embed/>
                  <p:pic>
                    <p:nvPicPr>
                      <p:cNvPr id="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1299" y="221798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/>
          </p:nvPr>
        </p:nvGraphicFramePr>
        <p:xfrm>
          <a:off x="10079736" y="4291263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9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736" y="4291263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/>
          </p:nvPr>
        </p:nvGraphicFramePr>
        <p:xfrm>
          <a:off x="6242749" y="3764213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0" name="Equation" r:id="rId12" imgW="698400" imgH="330120" progId="Equation.3">
                  <p:embed/>
                </p:oleObj>
              </mc:Choice>
              <mc:Fallback>
                <p:oleObj name="Equation" r:id="rId12" imgW="698400" imgH="330120" progId="Equation.3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749" y="3764213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/>
          </p:nvPr>
        </p:nvGraphicFramePr>
        <p:xfrm>
          <a:off x="10841736" y="3757863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1" name="Equation" r:id="rId14" imgW="698400" imgH="330120" progId="Equation.3">
                  <p:embed/>
                </p:oleObj>
              </mc:Choice>
              <mc:Fallback>
                <p:oleObj name="Equation" r:id="rId14" imgW="698400" imgH="330120" progId="Equation.3">
                  <p:embed/>
                  <p:pic>
                    <p:nvPicPr>
                      <p:cNvPr id="1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1736" y="3757863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V="1">
            <a:off x="8403336" y="3910263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20"/>
          <p:cNvGraphicFramePr>
            <a:graphicFrameLocks noChangeAspect="1"/>
          </p:cNvGraphicFramePr>
          <p:nvPr>
            <p:extLst/>
          </p:nvPr>
        </p:nvGraphicFramePr>
        <p:xfrm>
          <a:off x="8117586" y="3654676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6" imgW="152280" imgH="177480" progId="Equation.3">
                  <p:embed/>
                </p:oleObj>
              </mc:Choice>
              <mc:Fallback>
                <p:oleObj name="Equation" r:id="rId16" imgW="152280" imgH="177480" progId="Equation.3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7586" y="3654676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/>
          </p:nvPr>
        </p:nvGraphicFramePr>
        <p:xfrm>
          <a:off x="8784336" y="4900863"/>
          <a:ext cx="466725" cy="64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3"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2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4336" y="4900863"/>
                        <a:ext cx="466725" cy="649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"/>
          <p:cNvSpPr txBox="1">
            <a:spLocks/>
          </p:cNvSpPr>
          <p:nvPr/>
        </p:nvSpPr>
        <p:spPr>
          <a:xfrm>
            <a:off x="1249680" y="1332806"/>
            <a:ext cx="4755325" cy="51562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565150" indent="-4572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147763" indent="-4651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712913" indent="-4492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293938" indent="-44767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tabLst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200" indent="-4492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Given:</a:t>
            </a:r>
          </a:p>
          <a:p>
            <a:pPr lvl="1"/>
            <a:r>
              <a:rPr lang="en-US"/>
              <a:t>Static wall of finite length and infinitesimal thickness</a:t>
            </a:r>
          </a:p>
          <a:p>
            <a:pPr lvl="1"/>
            <a:r>
              <a:rPr lang="en-US"/>
              <a:t>Dynamic ball modeled by a circle with radius </a:t>
            </a:r>
            <a:r>
              <a:rPr lang="en-US" i="1"/>
              <a:t>r</a:t>
            </a:r>
            <a:endParaRPr lang="en-US"/>
          </a:p>
          <a:p>
            <a:r>
              <a:rPr lang="en-US"/>
              <a:t>Problem:</a:t>
            </a:r>
          </a:p>
          <a:p>
            <a:pPr lvl="1"/>
            <a:r>
              <a:rPr lang="en-US"/>
              <a:t>Ensure dynamic ball correctly collides and bounces off 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3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Modeling </a:t>
            </a:r>
            <a:r>
              <a:rPr lang="en-US" dirty="0"/>
              <a:t>a Wall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Geometrical model of wall:</a:t>
                </a:r>
              </a:p>
              <a:p>
                <a:pPr lvl="1"/>
                <a:r>
                  <a:rPr lang="en-US" dirty="0"/>
                  <a:t>Directed line segment from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baseline="-25000" dirty="0"/>
              </a:p>
              <a:p>
                <a:r>
                  <a:rPr lang="en-US" dirty="0"/>
                  <a:t>Mathematical model of wall:</a:t>
                </a:r>
              </a:p>
              <a:p>
                <a:pPr lvl="1"/>
                <a:r>
                  <a:rPr lang="en-US" dirty="0"/>
                  <a:t>Infinite extension of directed line segment from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dirty="0"/>
                  <a:t> is the normalized outward normal of directed line segment from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0</a:t>
                </a:r>
                <a:r>
                  <a:rPr lang="en-US" dirty="0"/>
                  <a:t> to position </a:t>
                </a:r>
                <a:r>
                  <a:rPr lang="en-US" i="1" dirty="0"/>
                  <a:t>P</a:t>
                </a:r>
                <a:r>
                  <a:rPr lang="en-US" i="1" baseline="-25000" dirty="0"/>
                  <a:t>1</a:t>
                </a:r>
                <a:endParaRPr lang="en-US" i="1" dirty="0"/>
              </a:p>
              <a:p>
                <a:pPr lvl="2"/>
                <a:r>
                  <a:rPr lang="en-US" i="1" dirty="0"/>
                  <a:t>P</a:t>
                </a:r>
                <a:r>
                  <a:rPr lang="en-US" dirty="0"/>
                  <a:t> is any arbitrary point on infinite extension of line segment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orthogonal distance from origin to line segment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88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a Ball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 circle with radius </a:t>
                </a:r>
                <a:r>
                  <a:rPr lang="en-US" i="1" dirty="0"/>
                  <a:t>r</a:t>
                </a:r>
                <a:endParaRPr lang="en-US" dirty="0"/>
              </a:p>
              <a:p>
                <a:pPr lvl="1"/>
                <a:r>
                  <a:rPr lang="en-US" dirty="0"/>
                  <a:t>Within a single frame</a:t>
                </a:r>
              </a:p>
              <a:p>
                <a:pPr lvl="2"/>
                <a:r>
                  <a:rPr lang="en-US" dirty="0"/>
                  <a:t>Located at point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s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s</a:t>
                </a:r>
                <a:r>
                  <a:rPr lang="en-US" i="1" dirty="0"/>
                  <a:t> </a:t>
                </a:r>
                <a:r>
                  <a:rPr lang="en-US" dirty="0"/>
                  <a:t>(frame start</a:t>
                </a:r>
                <a:r>
                  <a:rPr lang="en-US" i="1" dirty="0"/>
                  <a:t> </a:t>
                </a:r>
                <a:r>
                  <a:rPr lang="en-US" dirty="0"/>
                  <a:t>time) </a:t>
                </a:r>
                <a:endParaRPr lang="en-US" i="1" dirty="0"/>
              </a:p>
              <a:p>
                <a:pPr lvl="2"/>
                <a:r>
                  <a:rPr lang="en-US" dirty="0"/>
                  <a:t>Located at point </a:t>
                </a:r>
                <a:r>
                  <a:rPr lang="en-US" i="1" dirty="0"/>
                  <a:t>B</a:t>
                </a:r>
                <a:r>
                  <a:rPr lang="en-US" i="1" baseline="-25000" dirty="0"/>
                  <a:t>e</a:t>
                </a:r>
                <a:r>
                  <a:rPr lang="en-US" i="1" dirty="0"/>
                  <a:t> </a:t>
                </a:r>
                <a:r>
                  <a:rPr lang="en-US" dirty="0"/>
                  <a:t>at time </a:t>
                </a:r>
                <a:r>
                  <a:rPr lang="en-US" i="1" dirty="0" err="1"/>
                  <a:t>t</a:t>
                </a:r>
                <a:r>
                  <a:rPr lang="en-US" i="1" baseline="-25000" dirty="0" err="1"/>
                  <a:t>e</a:t>
                </a:r>
                <a:r>
                  <a:rPr lang="en-US" i="1" dirty="0"/>
                  <a:t> </a:t>
                </a:r>
                <a:r>
                  <a:rPr lang="en-US" dirty="0"/>
                  <a:t>(frame end time)</a:t>
                </a:r>
              </a:p>
              <a:p>
                <a:pPr lvl="1"/>
                <a:r>
                  <a:rPr lang="en-US" dirty="0"/>
                  <a:t>Moving with speed </a:t>
                </a:r>
                <a:r>
                  <a:rPr lang="en-US" i="1" dirty="0"/>
                  <a:t>k </a:t>
                </a:r>
                <a:r>
                  <a:rPr lang="en-US" dirty="0"/>
                  <a:t>units along direction given by</a:t>
                </a:r>
                <a:r>
                  <a:rPr lang="en-US" i="1" dirty="0"/>
                  <a:t> </a:t>
                </a:r>
                <a:r>
                  <a:rPr lang="en-US" dirty="0"/>
                  <a:t>normalized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Ball location during current frame is modeled as: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7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Circle-Line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How to check for collision?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11" descr="C:\Users\Dan Weiss\Desktop\Work\CS232\Corrected Pictures\Lecture 9\Slide 14.bmp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74536" y="1624783"/>
            <a:ext cx="5181600" cy="4455885"/>
          </a:xfrm>
          <a:prstGeom prst="rect">
            <a:avLst/>
          </a:prstGeom>
          <a:noFill/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012481"/>
              </p:ext>
            </p:extLst>
          </p:nvPr>
        </p:nvGraphicFramePr>
        <p:xfrm>
          <a:off x="10536936" y="5815263"/>
          <a:ext cx="381000" cy="52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Equation" r:id="rId4" imgW="241200" imgH="330120" progId="Equation.3">
                  <p:embed/>
                </p:oleObj>
              </mc:Choice>
              <mc:Fallback>
                <p:oleObj name="Equation" r:id="rId4" imgW="241200" imgH="330120" progId="Equation.3">
                  <p:embed/>
                  <p:pic>
                    <p:nvPicPr>
                      <p:cNvPr id="3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936" y="5815263"/>
                        <a:ext cx="381000" cy="52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084683"/>
              </p:ext>
            </p:extLst>
          </p:nvPr>
        </p:nvGraphicFramePr>
        <p:xfrm>
          <a:off x="6671374" y="1557588"/>
          <a:ext cx="339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Equation" r:id="rId6" imgW="215640" imgH="317160" progId="Equation.3">
                  <p:embed/>
                </p:oleObj>
              </mc:Choice>
              <mc:Fallback>
                <p:oleObj name="Equation" r:id="rId6" imgW="215640" imgH="317160" progId="Equation.3">
                  <p:embed/>
                  <p:pic>
                    <p:nvPicPr>
                      <p:cNvPr id="737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374" y="1557588"/>
                        <a:ext cx="3397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128829"/>
              </p:ext>
            </p:extLst>
          </p:nvPr>
        </p:nvGraphicFramePr>
        <p:xfrm>
          <a:off x="9881299" y="221798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Equation" r:id="rId8" imgW="177480" imgH="241200" progId="Equation.3">
                  <p:embed/>
                </p:oleObj>
              </mc:Choice>
              <mc:Fallback>
                <p:oleObj name="Equation" r:id="rId8" imgW="177480" imgH="241200" progId="Equation.3">
                  <p:embed/>
                  <p:pic>
                    <p:nvPicPr>
                      <p:cNvPr id="737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1299" y="221798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27090"/>
              </p:ext>
            </p:extLst>
          </p:nvPr>
        </p:nvGraphicFramePr>
        <p:xfrm>
          <a:off x="10079736" y="4291263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737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9736" y="4291263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227104"/>
              </p:ext>
            </p:extLst>
          </p:nvPr>
        </p:nvGraphicFramePr>
        <p:xfrm>
          <a:off x="6242749" y="3764213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Equation" r:id="rId12" imgW="698400" imgH="330120" progId="Equation.3">
                  <p:embed/>
                </p:oleObj>
              </mc:Choice>
              <mc:Fallback>
                <p:oleObj name="Equation" r:id="rId12" imgW="698400" imgH="330120" progId="Equation.3">
                  <p:embed/>
                  <p:pic>
                    <p:nvPicPr>
                      <p:cNvPr id="737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749" y="3764213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903516"/>
              </p:ext>
            </p:extLst>
          </p:nvPr>
        </p:nvGraphicFramePr>
        <p:xfrm>
          <a:off x="10841736" y="3757863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Equation" r:id="rId14" imgW="698400" imgH="330120" progId="Equation.3">
                  <p:embed/>
                </p:oleObj>
              </mc:Choice>
              <mc:Fallback>
                <p:oleObj name="Equation" r:id="rId14" imgW="698400" imgH="330120" progId="Equation.3">
                  <p:embed/>
                  <p:pic>
                    <p:nvPicPr>
                      <p:cNvPr id="737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1736" y="3757863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rot="16200000" flipV="1">
            <a:off x="8403336" y="3910263"/>
            <a:ext cx="609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14881"/>
              </p:ext>
            </p:extLst>
          </p:nvPr>
        </p:nvGraphicFramePr>
        <p:xfrm>
          <a:off x="8117586" y="3654676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Equation" r:id="rId16" imgW="152280" imgH="177480" progId="Equation.3">
                  <p:embed/>
                </p:oleObj>
              </mc:Choice>
              <mc:Fallback>
                <p:oleObj name="Equation" r:id="rId16" imgW="152280" imgH="177480" progId="Equation.3">
                  <p:embed/>
                  <p:pic>
                    <p:nvPicPr>
                      <p:cNvPr id="737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7586" y="3654676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87986"/>
              </p:ext>
            </p:extLst>
          </p:nvPr>
        </p:nvGraphicFramePr>
        <p:xfrm>
          <a:off x="8784336" y="4900863"/>
          <a:ext cx="466725" cy="649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73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4336" y="4900863"/>
                        <a:ext cx="466725" cy="6499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670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Circle-Line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Line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So, what is </a:t>
                </a:r>
                <a:r>
                  <a:rPr lang="en-US" i="1" dirty="0"/>
                  <a:t>D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Depends on position of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s</a:t>
                </a:r>
                <a:endParaRPr lang="en-US" i="1" baseline="-25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6" name="Picture 11" descr="C:\Users\Dan Weiss\Desktop\Work\CS232\Corrected Pictures\Lecture 9\Slide 14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937714" y="1737758"/>
            <a:ext cx="4626694" cy="4455885"/>
          </a:xfrm>
          <a:prstGeom prst="rect">
            <a:avLst/>
          </a:prstGeom>
          <a:noFill/>
        </p:spPr>
      </p:pic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10698861" y="5928238"/>
          <a:ext cx="381000" cy="52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Equation" r:id="rId5" imgW="241200" imgH="330120" progId="Equation.3">
                  <p:embed/>
                </p:oleObj>
              </mc:Choice>
              <mc:Fallback>
                <p:oleObj name="Equation" r:id="rId5" imgW="241200" imgH="33012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861" y="5928238"/>
                        <a:ext cx="381000" cy="52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/>
        </p:nvGraphicFramePr>
        <p:xfrm>
          <a:off x="6660261" y="1661038"/>
          <a:ext cx="339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Equation" r:id="rId7" imgW="215640" imgH="317160" progId="Equation.3">
                  <p:embed/>
                </p:oleObj>
              </mc:Choice>
              <mc:Fallback>
                <p:oleObj name="Equation" r:id="rId7" imgW="215640" imgH="317160" progId="Equation.3">
                  <p:embed/>
                  <p:pic>
                    <p:nvPicPr>
                      <p:cNvPr id="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61" y="1661038"/>
                        <a:ext cx="3397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9403461" y="204203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461" y="204203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10317861" y="432803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861" y="432803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6355461" y="4785238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Equation" r:id="rId13" imgW="698400" imgH="330120" progId="Equation.3">
                  <p:embed/>
                </p:oleObj>
              </mc:Choice>
              <mc:Fallback>
                <p:oleObj name="Equation" r:id="rId13" imgW="698400" imgH="330120" progId="Equation.3">
                  <p:embed/>
                  <p:pic>
                    <p:nvPicPr>
                      <p:cNvPr id="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461" y="4785238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/>
        </p:nvGraphicFramePr>
        <p:xfrm>
          <a:off x="11079861" y="4175638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9" name="Equation" r:id="rId15" imgW="698400" imgH="330120" progId="Equation.3">
                  <p:embed/>
                </p:oleObj>
              </mc:Choice>
              <mc:Fallback>
                <p:oleObj name="Equation" r:id="rId15" imgW="698400" imgH="330120" progId="Equation.3">
                  <p:embed/>
                  <p:pic>
                    <p:nvPicPr>
                      <p:cNvPr id="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9861" y="4175638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/>
        </p:nvGraphicFramePr>
        <p:xfrm>
          <a:off x="8565261" y="3870838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0" name="Equation" r:id="rId17" imgW="152280" imgH="177480" progId="Equation.3">
                  <p:embed/>
                </p:oleObj>
              </mc:Choice>
              <mc:Fallback>
                <p:oleObj name="Equation" r:id="rId17" imgW="152280" imgH="177480" progId="Equation.3">
                  <p:embed/>
                  <p:pic>
                    <p:nvPicPr>
                      <p:cNvPr id="4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261" y="3870838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8747823" y="4785238"/>
          <a:ext cx="473075" cy="65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1" name="Equation" r:id="rId19" imgW="164880" imgH="228600" progId="Equation.3">
                  <p:embed/>
                </p:oleObj>
              </mc:Choice>
              <mc:Fallback>
                <p:oleObj name="Equation" r:id="rId19" imgW="164880" imgH="228600" progId="Equation.3">
                  <p:embed/>
                  <p:pic>
                    <p:nvPicPr>
                      <p:cNvPr id="4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823" y="4785238"/>
                        <a:ext cx="473075" cy="658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rot="16200000" flipV="1">
            <a:off x="10691717" y="3909732"/>
            <a:ext cx="989806" cy="60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9814623" y="3185038"/>
          <a:ext cx="21542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2" name="Equation" r:id="rId21" imgW="1371600" imgH="330120" progId="Equation.3">
                  <p:embed/>
                </p:oleObj>
              </mc:Choice>
              <mc:Fallback>
                <p:oleObj name="Equation" r:id="rId21" imgW="1371600" imgH="330120" progId="Equation.3">
                  <p:embed/>
                  <p:pic>
                    <p:nvPicPr>
                      <p:cNvPr id="4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623" y="3185038"/>
                        <a:ext cx="215423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7071423" y="4785238"/>
            <a:ext cx="837406" cy="610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22"/>
          <p:cNvGraphicFramePr>
            <a:graphicFrameLocks noChangeAspect="1"/>
          </p:cNvGraphicFramePr>
          <p:nvPr/>
        </p:nvGraphicFramePr>
        <p:xfrm>
          <a:off x="6919023" y="5471038"/>
          <a:ext cx="21542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3" name="Equation" r:id="rId23" imgW="1371600" imgH="330120" progId="Equation.3">
                  <p:embed/>
                </p:oleObj>
              </mc:Choice>
              <mc:Fallback>
                <p:oleObj name="Equation" r:id="rId23" imgW="1371600" imgH="330120" progId="Equation.3">
                  <p:embed/>
                  <p:pic>
                    <p:nvPicPr>
                      <p:cNvPr id="4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023" y="5471038"/>
                        <a:ext cx="215423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40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Circle-Line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s</a:t>
                </a:r>
                <a:r>
                  <a:rPr lang="en-US" dirty="0"/>
                  <a:t> is </a:t>
                </a:r>
                <a:r>
                  <a:rPr lang="en-US" i="1" dirty="0"/>
                  <a:t>inside</a:t>
                </a:r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s</a:t>
                </a:r>
                <a:r>
                  <a:rPr lang="en-US" dirty="0"/>
                  <a:t> is </a:t>
                </a:r>
                <a:r>
                  <a:rPr lang="en-US" i="1" dirty="0"/>
                  <a:t>outside</a:t>
                </a:r>
                <a:r>
                  <a:rPr lang="en-US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6" name="Picture 11" descr="C:\Users\Dan Weiss\Desktop\Work\CS232\Corrected Pictures\Lecture 9\Slide 14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937714" y="1737758"/>
            <a:ext cx="4626694" cy="4455885"/>
          </a:xfrm>
          <a:prstGeom prst="rect">
            <a:avLst/>
          </a:prstGeom>
          <a:noFill/>
        </p:spPr>
      </p:pic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264696"/>
              </p:ext>
            </p:extLst>
          </p:nvPr>
        </p:nvGraphicFramePr>
        <p:xfrm>
          <a:off x="10698861" y="5928238"/>
          <a:ext cx="381000" cy="52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" name="Equation" r:id="rId5" imgW="241200" imgH="330120" progId="Equation.3">
                  <p:embed/>
                </p:oleObj>
              </mc:Choice>
              <mc:Fallback>
                <p:oleObj name="Equation" r:id="rId5" imgW="241200" imgH="33012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861" y="5928238"/>
                        <a:ext cx="381000" cy="52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202382"/>
              </p:ext>
            </p:extLst>
          </p:nvPr>
        </p:nvGraphicFramePr>
        <p:xfrm>
          <a:off x="6660261" y="1661038"/>
          <a:ext cx="339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7" name="Equation" r:id="rId7" imgW="215640" imgH="317160" progId="Equation.3">
                  <p:embed/>
                </p:oleObj>
              </mc:Choice>
              <mc:Fallback>
                <p:oleObj name="Equation" r:id="rId7" imgW="215640" imgH="317160" progId="Equation.3">
                  <p:embed/>
                  <p:pic>
                    <p:nvPicPr>
                      <p:cNvPr id="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61" y="1661038"/>
                        <a:ext cx="3397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063734"/>
              </p:ext>
            </p:extLst>
          </p:nvPr>
        </p:nvGraphicFramePr>
        <p:xfrm>
          <a:off x="9403461" y="204203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2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461" y="204203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529854"/>
              </p:ext>
            </p:extLst>
          </p:nvPr>
        </p:nvGraphicFramePr>
        <p:xfrm>
          <a:off x="10317861" y="432803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9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2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861" y="432803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87163"/>
              </p:ext>
            </p:extLst>
          </p:nvPr>
        </p:nvGraphicFramePr>
        <p:xfrm>
          <a:off x="6355461" y="4785238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" name="Equation" r:id="rId13" imgW="698400" imgH="330120" progId="Equation.3">
                  <p:embed/>
                </p:oleObj>
              </mc:Choice>
              <mc:Fallback>
                <p:oleObj name="Equation" r:id="rId13" imgW="698400" imgH="330120" progId="Equation.3">
                  <p:embed/>
                  <p:pic>
                    <p:nvPicPr>
                      <p:cNvPr id="2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461" y="4785238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310891"/>
              </p:ext>
            </p:extLst>
          </p:nvPr>
        </p:nvGraphicFramePr>
        <p:xfrm>
          <a:off x="11079861" y="4175638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" name="Equation" r:id="rId15" imgW="698400" imgH="330120" progId="Equation.3">
                  <p:embed/>
                </p:oleObj>
              </mc:Choice>
              <mc:Fallback>
                <p:oleObj name="Equation" r:id="rId15" imgW="698400" imgH="330120" progId="Equation.3">
                  <p:embed/>
                  <p:pic>
                    <p:nvPicPr>
                      <p:cNvPr id="2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9861" y="4175638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763434"/>
              </p:ext>
            </p:extLst>
          </p:nvPr>
        </p:nvGraphicFramePr>
        <p:xfrm>
          <a:off x="8565261" y="3870838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2" name="Equation" r:id="rId17" imgW="152280" imgH="177480" progId="Equation.3">
                  <p:embed/>
                </p:oleObj>
              </mc:Choice>
              <mc:Fallback>
                <p:oleObj name="Equation" r:id="rId17" imgW="152280" imgH="177480" progId="Equation.3">
                  <p:embed/>
                  <p:pic>
                    <p:nvPicPr>
                      <p:cNvPr id="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261" y="3870838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367240"/>
              </p:ext>
            </p:extLst>
          </p:nvPr>
        </p:nvGraphicFramePr>
        <p:xfrm>
          <a:off x="8747823" y="4785238"/>
          <a:ext cx="473075" cy="65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3" name="Equation" r:id="rId19" imgW="164880" imgH="228600" progId="Equation.3">
                  <p:embed/>
                </p:oleObj>
              </mc:Choice>
              <mc:Fallback>
                <p:oleObj name="Equation" r:id="rId19" imgW="164880" imgH="228600" progId="Equation.3">
                  <p:embed/>
                  <p:pic>
                    <p:nvPicPr>
                      <p:cNvPr id="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823" y="4785238"/>
                        <a:ext cx="473075" cy="658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rot="16200000" flipV="1">
            <a:off x="10691717" y="3909732"/>
            <a:ext cx="989806" cy="60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403213"/>
              </p:ext>
            </p:extLst>
          </p:nvPr>
        </p:nvGraphicFramePr>
        <p:xfrm>
          <a:off x="9814623" y="3185038"/>
          <a:ext cx="21542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Equation" r:id="rId21" imgW="1371600" imgH="330120" progId="Equation.3">
                  <p:embed/>
                </p:oleObj>
              </mc:Choice>
              <mc:Fallback>
                <p:oleObj name="Equation" r:id="rId21" imgW="1371600" imgH="330120" progId="Equation.3">
                  <p:embed/>
                  <p:pic>
                    <p:nvPicPr>
                      <p:cNvPr id="3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623" y="3185038"/>
                        <a:ext cx="215423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7071423" y="4785238"/>
            <a:ext cx="837406" cy="610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15251"/>
              </p:ext>
            </p:extLst>
          </p:nvPr>
        </p:nvGraphicFramePr>
        <p:xfrm>
          <a:off x="6919023" y="5471038"/>
          <a:ext cx="21542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Equation" r:id="rId23" imgW="1371600" imgH="330120" progId="Equation.3">
                  <p:embed/>
                </p:oleObj>
              </mc:Choice>
              <mc:Fallback>
                <p:oleObj name="Equation" r:id="rId23" imgW="1371600" imgH="330120" progId="Equation.3">
                  <p:embed/>
                  <p:pic>
                    <p:nvPicPr>
                      <p:cNvPr id="33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023" y="5471038"/>
                        <a:ext cx="215423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50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9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Circle-Line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/>
                  <a:t>D = -r </a:t>
                </a:r>
                <a:r>
                  <a:rPr lang="en-US" dirty="0"/>
                  <a:t>(inside), </a:t>
                </a:r>
                <a:r>
                  <a:rPr lang="en-US" i="1" dirty="0"/>
                  <a:t>D = r </a:t>
                </a:r>
                <a:r>
                  <a:rPr lang="en-US" dirty="0"/>
                  <a:t>(outside)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Time of intersection: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Point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intersection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6" name="Picture 11" descr="C:\Users\Dan Weiss\Desktop\Work\CS232\Corrected Pictures\Lecture 9\Slide 14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937714" y="1737758"/>
            <a:ext cx="4626694" cy="4455885"/>
          </a:xfrm>
          <a:prstGeom prst="rect">
            <a:avLst/>
          </a:prstGeom>
          <a:noFill/>
        </p:spPr>
      </p:pic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10698861" y="5928238"/>
          <a:ext cx="381000" cy="521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5" imgW="241200" imgH="330120" progId="Equation.3">
                  <p:embed/>
                </p:oleObj>
              </mc:Choice>
              <mc:Fallback>
                <p:oleObj name="Equation" r:id="rId5" imgW="241200" imgH="33012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8861" y="5928238"/>
                        <a:ext cx="381000" cy="521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4"/>
          <p:cNvGraphicFramePr>
            <a:graphicFrameLocks noChangeAspect="1"/>
          </p:cNvGraphicFramePr>
          <p:nvPr/>
        </p:nvGraphicFramePr>
        <p:xfrm>
          <a:off x="6660261" y="1661038"/>
          <a:ext cx="3397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9" name="Equation" r:id="rId7" imgW="215640" imgH="317160" progId="Equation.3">
                  <p:embed/>
                </p:oleObj>
              </mc:Choice>
              <mc:Fallback>
                <p:oleObj name="Equation" r:id="rId7" imgW="215640" imgH="317160" progId="Equation.3">
                  <p:embed/>
                  <p:pic>
                    <p:nvPicPr>
                      <p:cNvPr id="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61" y="1661038"/>
                        <a:ext cx="33972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/>
        </p:nvGraphicFramePr>
        <p:xfrm>
          <a:off x="9403461" y="204203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0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3461" y="204203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6"/>
          <p:cNvGraphicFramePr>
            <a:graphicFrameLocks noChangeAspect="1"/>
          </p:cNvGraphicFramePr>
          <p:nvPr/>
        </p:nvGraphicFramePr>
        <p:xfrm>
          <a:off x="10317861" y="4328038"/>
          <a:ext cx="279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4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861" y="4328038"/>
                        <a:ext cx="279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7"/>
          <p:cNvGraphicFramePr>
            <a:graphicFrameLocks noChangeAspect="1"/>
          </p:cNvGraphicFramePr>
          <p:nvPr/>
        </p:nvGraphicFramePr>
        <p:xfrm>
          <a:off x="6355461" y="4785238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2" name="Equation" r:id="rId13" imgW="698400" imgH="330120" progId="Equation.3">
                  <p:embed/>
                </p:oleObj>
              </mc:Choice>
              <mc:Fallback>
                <p:oleObj name="Equation" r:id="rId13" imgW="698400" imgH="330120" progId="Equation.3">
                  <p:embed/>
                  <p:pic>
                    <p:nvPicPr>
                      <p:cNvPr id="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461" y="4785238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8"/>
          <p:cNvGraphicFramePr>
            <a:graphicFrameLocks noChangeAspect="1"/>
          </p:cNvGraphicFramePr>
          <p:nvPr/>
        </p:nvGraphicFramePr>
        <p:xfrm>
          <a:off x="11079861" y="4175638"/>
          <a:ext cx="1096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15" imgW="698400" imgH="330120" progId="Equation.3">
                  <p:embed/>
                </p:oleObj>
              </mc:Choice>
              <mc:Fallback>
                <p:oleObj name="Equation" r:id="rId15" imgW="698400" imgH="330120" progId="Equation.3">
                  <p:embed/>
                  <p:pic>
                    <p:nvPicPr>
                      <p:cNvPr id="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9861" y="4175638"/>
                        <a:ext cx="10969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64392"/>
              </p:ext>
            </p:extLst>
          </p:nvPr>
        </p:nvGraphicFramePr>
        <p:xfrm>
          <a:off x="8593138" y="3910013"/>
          <a:ext cx="180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17" imgW="114120" imgH="126720" progId="Equation.3">
                  <p:embed/>
                </p:oleObj>
              </mc:Choice>
              <mc:Fallback>
                <p:oleObj name="Equation" r:id="rId17" imgW="114120" imgH="126720" progId="Equation.3">
                  <p:embed/>
                  <p:pic>
                    <p:nvPicPr>
                      <p:cNvPr id="4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3138" y="3910013"/>
                        <a:ext cx="180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8747823" y="4785238"/>
          <a:ext cx="473075" cy="658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Equation" r:id="rId19" imgW="164880" imgH="228600" progId="Equation.3">
                  <p:embed/>
                </p:oleObj>
              </mc:Choice>
              <mc:Fallback>
                <p:oleObj name="Equation" r:id="rId19" imgW="164880" imgH="228600" progId="Equation.3">
                  <p:embed/>
                  <p:pic>
                    <p:nvPicPr>
                      <p:cNvPr id="4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823" y="4785238"/>
                        <a:ext cx="473075" cy="658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traight Arrow Connector 44"/>
          <p:cNvCxnSpPr/>
          <p:nvPr/>
        </p:nvCxnSpPr>
        <p:spPr>
          <a:xfrm rot="16200000" flipV="1">
            <a:off x="10691717" y="3909732"/>
            <a:ext cx="989806" cy="6088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21"/>
          <p:cNvGraphicFramePr>
            <a:graphicFrameLocks noChangeAspect="1"/>
          </p:cNvGraphicFramePr>
          <p:nvPr/>
        </p:nvGraphicFramePr>
        <p:xfrm>
          <a:off x="9814623" y="3185038"/>
          <a:ext cx="215423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21" imgW="1371600" imgH="330120" progId="Equation.3">
                  <p:embed/>
                </p:oleObj>
              </mc:Choice>
              <mc:Fallback>
                <p:oleObj name="Equation" r:id="rId21" imgW="1371600" imgH="330120" progId="Equation.3">
                  <p:embed/>
                  <p:pic>
                    <p:nvPicPr>
                      <p:cNvPr id="46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623" y="3185038"/>
                        <a:ext cx="2154237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Straight Arrow Connector 46"/>
          <p:cNvCxnSpPr/>
          <p:nvPr/>
        </p:nvCxnSpPr>
        <p:spPr>
          <a:xfrm>
            <a:off x="7071423" y="4785238"/>
            <a:ext cx="837406" cy="610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22"/>
          <p:cNvGraphicFramePr>
            <a:graphicFrameLocks noChangeAspect="1"/>
          </p:cNvGraphicFramePr>
          <p:nvPr/>
        </p:nvGraphicFramePr>
        <p:xfrm>
          <a:off x="6919023" y="5471038"/>
          <a:ext cx="21542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7" name="Equation" r:id="rId23" imgW="1371600" imgH="330120" progId="Equation.3">
                  <p:embed/>
                </p:oleObj>
              </mc:Choice>
              <mc:Fallback>
                <p:oleObj name="Equation" r:id="rId23" imgW="1371600" imgH="330120" progId="Equation.3">
                  <p:embed/>
                  <p:pic>
                    <p:nvPicPr>
                      <p:cNvPr id="4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023" y="5471038"/>
                        <a:ext cx="2154238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2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Ball remains within </a:t>
            </a:r>
            <a:r>
              <a:rPr lang="en-US" i="1" dirty="0"/>
              <a:t>inside half-plane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4" name="Picture 11" descr="C:\Users\Dan Weiss\Desktop\Work\CS232\Corrected Pictures\Lecture 9\Slide 17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285" y="2316481"/>
            <a:ext cx="4876800" cy="3844544"/>
          </a:xfrm>
          <a:prstGeom prst="rect">
            <a:avLst/>
          </a:prstGeom>
          <a:noFill/>
        </p:spPr>
      </p:pic>
      <p:graphicFrame>
        <p:nvGraphicFramePr>
          <p:cNvPr id="1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537697"/>
              </p:ext>
            </p:extLst>
          </p:nvPr>
        </p:nvGraphicFramePr>
        <p:xfrm>
          <a:off x="8922085" y="5766118"/>
          <a:ext cx="434286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6" name="Equation" r:id="rId4" imgW="241200" imgH="330120" progId="Equation.3">
                  <p:embed/>
                </p:oleObj>
              </mc:Choice>
              <mc:Fallback>
                <p:oleObj name="Equation" r:id="rId4" imgW="241200" imgH="330120" progId="Equation.3">
                  <p:embed/>
                  <p:pic>
                    <p:nvPicPr>
                      <p:cNvPr id="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2085" y="5766118"/>
                        <a:ext cx="434286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692411"/>
              </p:ext>
            </p:extLst>
          </p:nvPr>
        </p:nvGraphicFramePr>
        <p:xfrm>
          <a:off x="3664285" y="3992881"/>
          <a:ext cx="10969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285" y="3992881"/>
                        <a:ext cx="10969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193386"/>
              </p:ext>
            </p:extLst>
          </p:nvPr>
        </p:nvGraphicFramePr>
        <p:xfrm>
          <a:off x="6483685" y="5364481"/>
          <a:ext cx="1127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8" imgW="469800" imgH="228600" progId="Equation.3">
                  <p:embed/>
                </p:oleObj>
              </mc:Choice>
              <mc:Fallback>
                <p:oleObj name="Equation" r:id="rId8" imgW="469800" imgH="22860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685" y="5364481"/>
                        <a:ext cx="1127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24664"/>
              </p:ext>
            </p:extLst>
          </p:nvPr>
        </p:nvGraphicFramePr>
        <p:xfrm>
          <a:off x="5645485" y="4069081"/>
          <a:ext cx="37159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485" y="4069081"/>
                        <a:ext cx="371594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62167"/>
              </p:ext>
            </p:extLst>
          </p:nvPr>
        </p:nvGraphicFramePr>
        <p:xfrm>
          <a:off x="8083885" y="3230881"/>
          <a:ext cx="336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1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885" y="3230881"/>
                        <a:ext cx="336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522888"/>
              </p:ext>
            </p:extLst>
          </p:nvPr>
        </p:nvGraphicFramePr>
        <p:xfrm>
          <a:off x="5362910" y="2251394"/>
          <a:ext cx="388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14" imgW="215640" imgH="317160" progId="Equation.3">
                  <p:embed/>
                </p:oleObj>
              </mc:Choice>
              <mc:Fallback>
                <p:oleObj name="Equation" r:id="rId14" imgW="215640" imgH="317160" progId="Equation.3">
                  <p:embed/>
                  <p:pic>
                    <p:nvPicPr>
                      <p:cNvPr id="768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910" y="2251394"/>
                        <a:ext cx="3889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896588" y="1706559"/>
                <a:ext cx="6459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&amp;&amp;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88" y="1706559"/>
                <a:ext cx="6459782" cy="461665"/>
              </a:xfrm>
              <a:prstGeom prst="rect">
                <a:avLst/>
              </a:prstGeom>
              <a:blipFill>
                <a:blip r:embed="rId16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86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Ball remains within </a:t>
            </a:r>
            <a:r>
              <a:rPr lang="en-US" i="1" dirty="0"/>
              <a:t>outside half-plane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25818" y="1706559"/>
                <a:ext cx="6001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&amp;&amp;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818" y="1706559"/>
                <a:ext cx="6001323" cy="461665"/>
              </a:xfrm>
              <a:prstGeom prst="rect">
                <a:avLst/>
              </a:prstGeom>
              <a:blipFill>
                <a:blip r:embed="rId3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:\Users\Dan Weiss\Desktop\Work\CS232\Corrected Pictures\Lecture 9\Slide 17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010830" y="2308271"/>
            <a:ext cx="4686531" cy="3844544"/>
          </a:xfrm>
          <a:prstGeom prst="rect">
            <a:avLst/>
          </a:prstGeom>
          <a:noFill/>
        </p:spPr>
      </p:pic>
      <p:graphicFrame>
        <p:nvGraphicFramePr>
          <p:cNvPr id="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938486"/>
              </p:ext>
            </p:extLst>
          </p:nvPr>
        </p:nvGraphicFramePr>
        <p:xfrm>
          <a:off x="7116096" y="5757908"/>
          <a:ext cx="434286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0" name="Equation" r:id="rId5" imgW="241200" imgH="330120" progId="Equation.3">
                  <p:embed/>
                </p:oleObj>
              </mc:Choice>
              <mc:Fallback>
                <p:oleObj name="Equation" r:id="rId5" imgW="241200" imgH="330120" progId="Equation.3">
                  <p:embed/>
                  <p:pic>
                    <p:nvPicPr>
                      <p:cNvPr id="2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6096" y="5757908"/>
                        <a:ext cx="434286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430981"/>
              </p:ext>
            </p:extLst>
          </p:nvPr>
        </p:nvGraphicFramePr>
        <p:xfrm>
          <a:off x="5134896" y="2613071"/>
          <a:ext cx="10969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1" name="Equation" r:id="rId7" imgW="457200" imgH="228600" progId="Equation.3">
                  <p:embed/>
                </p:oleObj>
              </mc:Choice>
              <mc:Fallback>
                <p:oleObj name="Equation" r:id="rId7" imgW="457200" imgH="228600" progId="Equation.3">
                  <p:embed/>
                  <p:pic>
                    <p:nvPicPr>
                      <p:cNvPr id="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896" y="2613071"/>
                        <a:ext cx="10969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391589"/>
              </p:ext>
            </p:extLst>
          </p:nvPr>
        </p:nvGraphicFramePr>
        <p:xfrm>
          <a:off x="7954296" y="3984671"/>
          <a:ext cx="1127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2" name="Equation" r:id="rId9" imgW="469800" imgH="228600" progId="Equation.3">
                  <p:embed/>
                </p:oleObj>
              </mc:Choice>
              <mc:Fallback>
                <p:oleObj name="Equation" r:id="rId9" imgW="469800" imgH="228600" progId="Equation.3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296" y="3984671"/>
                        <a:ext cx="11271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554022"/>
              </p:ext>
            </p:extLst>
          </p:nvPr>
        </p:nvGraphicFramePr>
        <p:xfrm>
          <a:off x="7039896" y="2689271"/>
          <a:ext cx="371594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9896" y="2689271"/>
                        <a:ext cx="371594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213159"/>
              </p:ext>
            </p:extLst>
          </p:nvPr>
        </p:nvGraphicFramePr>
        <p:xfrm>
          <a:off x="5744496" y="3603671"/>
          <a:ext cx="336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" name="Equation" r:id="rId13" imgW="139680" imgH="177480" progId="Equation.3">
                  <p:embed/>
                </p:oleObj>
              </mc:Choice>
              <mc:Fallback>
                <p:oleObj name="Equation" r:id="rId13" imgW="139680" imgH="177480" progId="Equation.3">
                  <p:embed/>
                  <p:pic>
                    <p:nvPicPr>
                      <p:cNvPr id="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6" y="3603671"/>
                        <a:ext cx="336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255498"/>
              </p:ext>
            </p:extLst>
          </p:nvPr>
        </p:nvGraphicFramePr>
        <p:xfrm>
          <a:off x="3610896" y="2308271"/>
          <a:ext cx="3889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" name="Equation" r:id="rId15" imgW="215640" imgH="317160" progId="Equation.3">
                  <p:embed/>
                </p:oleObj>
              </mc:Choice>
              <mc:Fallback>
                <p:oleObj name="Equation" r:id="rId15" imgW="215640" imgH="31716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896" y="2308271"/>
                        <a:ext cx="3889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18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Ball collides with infinite extension of wall “before” </a:t>
            </a:r>
            <a:r>
              <a:rPr lang="en-US" i="1" dirty="0"/>
              <a:t>P</a:t>
            </a:r>
            <a:r>
              <a:rPr lang="en-US" i="1" baseline="-25000" dirty="0"/>
              <a:t>0</a:t>
            </a:r>
            <a:endParaRPr lang="en-US" baseline="-25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176334" y="1701608"/>
                <a:ext cx="3472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334" y="1701608"/>
                <a:ext cx="3472874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0" descr="C:\Users\Dan Weiss\Desktop\Work\CS232\Corrected Pictures\Lecture 9\Slide 19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101195" y="2610794"/>
            <a:ext cx="6799263" cy="3094902"/>
          </a:xfrm>
          <a:prstGeom prst="rect">
            <a:avLst/>
          </a:prstGeom>
          <a:noFill/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57040"/>
              </p:ext>
            </p:extLst>
          </p:nvPr>
        </p:nvGraphicFramePr>
        <p:xfrm>
          <a:off x="5768195" y="3939170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" name="Equation" r:id="rId5" imgW="241200" imgH="330120" progId="Equation.3">
                  <p:embed/>
                </p:oleObj>
              </mc:Choice>
              <mc:Fallback>
                <p:oleObj name="Equation" r:id="rId5" imgW="241200" imgH="330120" progId="Equation.3">
                  <p:embed/>
                  <p:pic>
                    <p:nvPicPr>
                      <p:cNvPr id="2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195" y="3939170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119700"/>
              </p:ext>
            </p:extLst>
          </p:nvPr>
        </p:nvGraphicFramePr>
        <p:xfrm>
          <a:off x="4625195" y="241517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Equation" r:id="rId7" imgW="215640" imgH="317160" progId="Equation.3">
                  <p:embed/>
                </p:oleObj>
              </mc:Choice>
              <mc:Fallback>
                <p:oleObj name="Equation" r:id="rId7" imgW="215640" imgH="31716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195" y="2415170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590135"/>
              </p:ext>
            </p:extLst>
          </p:nvPr>
        </p:nvGraphicFramePr>
        <p:xfrm>
          <a:off x="5996795" y="294857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3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6795" y="2948570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84117"/>
              </p:ext>
            </p:extLst>
          </p:nvPr>
        </p:nvGraphicFramePr>
        <p:xfrm>
          <a:off x="7520795" y="470117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3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795" y="4701170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40178"/>
              </p:ext>
            </p:extLst>
          </p:nvPr>
        </p:nvGraphicFramePr>
        <p:xfrm>
          <a:off x="8816195" y="3939170"/>
          <a:ext cx="1249363" cy="58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13" imgW="698400" imgH="330120" progId="Equation.3">
                  <p:embed/>
                </p:oleObj>
              </mc:Choice>
              <mc:Fallback>
                <p:oleObj name="Equation" r:id="rId13" imgW="698400" imgH="330120" progId="Equation.3">
                  <p:embed/>
                  <p:pic>
                    <p:nvPicPr>
                      <p:cNvPr id="3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195" y="3939170"/>
                        <a:ext cx="1249363" cy="585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292736"/>
              </p:ext>
            </p:extLst>
          </p:nvPr>
        </p:nvGraphicFramePr>
        <p:xfrm>
          <a:off x="2948795" y="4015370"/>
          <a:ext cx="1187450" cy="55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Equation" r:id="rId15" imgW="698400" imgH="330120" progId="Equation.3">
                  <p:embed/>
                </p:oleObj>
              </mc:Choice>
              <mc:Fallback>
                <p:oleObj name="Equation" r:id="rId15" imgW="698400" imgH="330120" progId="Equation.3">
                  <p:embed/>
                  <p:pic>
                    <p:nvPicPr>
                      <p:cNvPr id="3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795" y="4015370"/>
                        <a:ext cx="1187450" cy="556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81268"/>
              </p:ext>
            </p:extLst>
          </p:nvPr>
        </p:nvGraphicFramePr>
        <p:xfrm>
          <a:off x="5711638" y="5394578"/>
          <a:ext cx="97095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Equation" r:id="rId17" imgW="406080" imgH="228600" progId="Equation.3">
                  <p:embed/>
                </p:oleObj>
              </mc:Choice>
              <mc:Fallback>
                <p:oleObj name="Equation" r:id="rId17" imgW="406080" imgH="228600" progId="Equation.3">
                  <p:embed/>
                  <p:pic>
                    <p:nvPicPr>
                      <p:cNvPr id="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638" y="5394578"/>
                        <a:ext cx="970957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872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for Non-Collision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Ball collides with infinite extension of wall “beyond” </a:t>
            </a:r>
            <a:r>
              <a:rPr lang="en-US" i="1" dirty="0"/>
              <a:t>P</a:t>
            </a:r>
            <a:r>
              <a:rPr lang="en-US" i="1" baseline="-25000" dirty="0"/>
              <a:t>1</a:t>
            </a:r>
            <a:endParaRPr lang="en-US" baseline="-25000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152408" y="1701607"/>
                <a:ext cx="34728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08" y="1701607"/>
                <a:ext cx="3472874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10" descr="C:\Users\Dan Weiss\Desktop\Work\CS232\Corrected Pictures\Lecture 9\Slide 19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01195" y="2524346"/>
            <a:ext cx="6799263" cy="3181350"/>
          </a:xfrm>
          <a:prstGeom prst="rect">
            <a:avLst/>
          </a:prstGeom>
          <a:noFill/>
        </p:spPr>
      </p:pic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46860"/>
              </p:ext>
            </p:extLst>
          </p:nvPr>
        </p:nvGraphicFramePr>
        <p:xfrm>
          <a:off x="8511395" y="5496146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Equation" r:id="rId5" imgW="241200" imgH="330120" progId="Equation.3">
                  <p:embed/>
                </p:oleObj>
              </mc:Choice>
              <mc:Fallback>
                <p:oleObj name="Equation" r:id="rId5" imgW="241200" imgH="33012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1395" y="5496146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519196"/>
              </p:ext>
            </p:extLst>
          </p:nvPr>
        </p:nvGraphicFramePr>
        <p:xfrm>
          <a:off x="7533495" y="4130896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7" imgW="215640" imgH="317160" progId="Equation.3">
                  <p:embed/>
                </p:oleObj>
              </mc:Choice>
              <mc:Fallback>
                <p:oleObj name="Equation" r:id="rId7" imgW="215640" imgH="31716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3495" y="4130896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29376"/>
              </p:ext>
            </p:extLst>
          </p:nvPr>
        </p:nvGraphicFramePr>
        <p:xfrm>
          <a:off x="8454245" y="461984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2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4245" y="4619846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418980"/>
              </p:ext>
            </p:extLst>
          </p:nvPr>
        </p:nvGraphicFramePr>
        <p:xfrm>
          <a:off x="7596995" y="336254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2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995" y="3362546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763419"/>
              </p:ext>
            </p:extLst>
          </p:nvPr>
        </p:nvGraphicFramePr>
        <p:xfrm>
          <a:off x="8816195" y="2600546"/>
          <a:ext cx="1249363" cy="58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13" imgW="698400" imgH="330120" progId="Equation.3">
                  <p:embed/>
                </p:oleObj>
              </mc:Choice>
              <mc:Fallback>
                <p:oleObj name="Equation" r:id="rId13" imgW="698400" imgH="330120" progId="Equation.3">
                  <p:embed/>
                  <p:pic>
                    <p:nvPicPr>
                      <p:cNvPr id="3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195" y="2600546"/>
                        <a:ext cx="1249363" cy="585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219576"/>
              </p:ext>
            </p:extLst>
          </p:nvPr>
        </p:nvGraphicFramePr>
        <p:xfrm>
          <a:off x="2948795" y="2676746"/>
          <a:ext cx="1187450" cy="55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15" imgW="698400" imgH="330120" progId="Equation.3">
                  <p:embed/>
                </p:oleObj>
              </mc:Choice>
              <mc:Fallback>
                <p:oleObj name="Equation" r:id="rId15" imgW="698400" imgH="330120" progId="Equation.3">
                  <p:embed/>
                  <p:pic>
                    <p:nvPicPr>
                      <p:cNvPr id="3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795" y="2676746"/>
                        <a:ext cx="1187450" cy="556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41900"/>
              </p:ext>
            </p:extLst>
          </p:nvPr>
        </p:nvGraphicFramePr>
        <p:xfrm>
          <a:off x="5768195" y="4048346"/>
          <a:ext cx="108048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17" imgW="406080" imgH="228600" progId="Equation.3">
                  <p:embed/>
                </p:oleObj>
              </mc:Choice>
              <mc:Fallback>
                <p:oleObj name="Equation" r:id="rId17" imgW="406080" imgH="228600" progId="Equation.3">
                  <p:embed/>
                  <p:pic>
                    <p:nvPicPr>
                      <p:cNvPr id="3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195" y="4048346"/>
                        <a:ext cx="108048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711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Wait!  There’s a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The intersection point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is not on the line, but the ball collides with the wall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Solution?</a:t>
            </a:r>
          </a:p>
          <a:p>
            <a:pPr lvl="1"/>
            <a:r>
              <a:rPr lang="en-US" dirty="0"/>
              <a:t>Hint: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5" name="Picture 10" descr="C:\Users\Dan Weiss\Desktop\Work\CS232\Corrected Pictures\Lecture 9\Slide 19.bmp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86185" y="2346213"/>
            <a:ext cx="6799263" cy="3180608"/>
          </a:xfrm>
          <a:prstGeom prst="rect">
            <a:avLst/>
          </a:prstGeom>
          <a:noFill/>
        </p:spPr>
      </p:pic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983419"/>
              </p:ext>
            </p:extLst>
          </p:nvPr>
        </p:nvGraphicFramePr>
        <p:xfrm>
          <a:off x="9096385" y="5317642"/>
          <a:ext cx="24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name="Equation" r:id="rId4" imgW="241200" imgH="330120" progId="Equation.3">
                  <p:embed/>
                </p:oleObj>
              </mc:Choice>
              <mc:Fallback>
                <p:oleObj name="Equation" r:id="rId4" imgW="241200" imgH="330120" progId="Equation.3">
                  <p:embed/>
                  <p:pic>
                    <p:nvPicPr>
                      <p:cNvPr id="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5" y="5317642"/>
                        <a:ext cx="241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31837"/>
              </p:ext>
            </p:extLst>
          </p:nvPr>
        </p:nvGraphicFramePr>
        <p:xfrm>
          <a:off x="7648585" y="3488842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Equation" r:id="rId6" imgW="215640" imgH="317160" progId="Equation.3">
                  <p:embed/>
                </p:oleObj>
              </mc:Choice>
              <mc:Fallback>
                <p:oleObj name="Equation" r:id="rId6" imgW="215640" imgH="31716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85" y="3488842"/>
                        <a:ext cx="2159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333559"/>
              </p:ext>
            </p:extLst>
          </p:nvPr>
        </p:nvGraphicFramePr>
        <p:xfrm>
          <a:off x="9039235" y="444134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quation" r:id="rId8" imgW="177480" imgH="241200" progId="Equation.3">
                  <p:embed/>
                </p:oleObj>
              </mc:Choice>
              <mc:Fallback>
                <p:oleObj name="Equation" r:id="rId8" imgW="177480" imgH="241200" progId="Equation.3">
                  <p:embed/>
                  <p:pic>
                    <p:nvPicPr>
                      <p:cNvPr id="3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9235" y="444134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09380"/>
              </p:ext>
            </p:extLst>
          </p:nvPr>
        </p:nvGraphicFramePr>
        <p:xfrm>
          <a:off x="8181985" y="318404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3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1985" y="3184042"/>
                        <a:ext cx="1778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06571"/>
              </p:ext>
            </p:extLst>
          </p:nvPr>
        </p:nvGraphicFramePr>
        <p:xfrm>
          <a:off x="9401185" y="2422042"/>
          <a:ext cx="1249363" cy="58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quation" r:id="rId12" imgW="698400" imgH="330120" progId="Equation.3">
                  <p:embed/>
                </p:oleObj>
              </mc:Choice>
              <mc:Fallback>
                <p:oleObj name="Equation" r:id="rId12" imgW="698400" imgH="330120" progId="Equation.3">
                  <p:embed/>
                  <p:pic>
                    <p:nvPicPr>
                      <p:cNvPr id="3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1185" y="2422042"/>
                        <a:ext cx="1249363" cy="585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241682"/>
              </p:ext>
            </p:extLst>
          </p:nvPr>
        </p:nvGraphicFramePr>
        <p:xfrm>
          <a:off x="3533785" y="2498242"/>
          <a:ext cx="1187450" cy="556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quation" r:id="rId14" imgW="698400" imgH="330120" progId="Equation.3">
                  <p:embed/>
                </p:oleObj>
              </mc:Choice>
              <mc:Fallback>
                <p:oleObj name="Equation" r:id="rId14" imgW="698400" imgH="330120" progId="Equation.3">
                  <p:embed/>
                  <p:pic>
                    <p:nvPicPr>
                      <p:cNvPr id="3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85" y="2498242"/>
                        <a:ext cx="1187450" cy="556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653401"/>
              </p:ext>
            </p:extLst>
          </p:nvPr>
        </p:nvGraphicFramePr>
        <p:xfrm>
          <a:off x="6353185" y="3869842"/>
          <a:ext cx="952500" cy="530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Equation" r:id="rId16" imgW="406080" imgH="228600" progId="Equation.3">
                  <p:embed/>
                </p:oleObj>
              </mc:Choice>
              <mc:Fallback>
                <p:oleObj name="Equation" r:id="rId16" imgW="406080" imgH="228600" progId="Equation.3">
                  <p:embed/>
                  <p:pic>
                    <p:nvPicPr>
                      <p:cNvPr id="3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85" y="3869842"/>
                        <a:ext cx="952500" cy="530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96BAC394-8711-4725-A6BE-1D083A022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79320"/>
              </p:ext>
            </p:extLst>
          </p:nvPr>
        </p:nvGraphicFramePr>
        <p:xfrm>
          <a:off x="3142487" y="5034295"/>
          <a:ext cx="20510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Equation" r:id="rId18" imgW="1206360" imgH="444240" progId="Equation.3">
                  <p:embed/>
                </p:oleObj>
              </mc:Choice>
              <mc:Fallback>
                <p:oleObj name="Equation" r:id="rId18" imgW="1206360" imgH="444240" progId="Equation.3">
                  <p:embed/>
                  <p:pic>
                    <p:nvPicPr>
                      <p:cNvPr id="21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487" y="5034295"/>
                        <a:ext cx="20510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1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Collision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Check for trivial rejection</a:t>
            </a:r>
          </a:p>
          <a:p>
            <a:pPr lvl="1"/>
            <a:r>
              <a:rPr lang="en-US" dirty="0"/>
              <a:t>Velocity is zero or parallel to line segment</a:t>
            </a:r>
          </a:p>
          <a:p>
            <a:pPr lvl="1"/>
            <a:r>
              <a:rPr lang="en-US" i="1" dirty="0" err="1"/>
              <a:t>B</a:t>
            </a:r>
            <a:r>
              <a:rPr lang="en-US" i="1" baseline="-25000" dirty="0" err="1"/>
              <a:t>s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i="1" baseline="-25000" dirty="0"/>
              <a:t>e</a:t>
            </a:r>
            <a:r>
              <a:rPr lang="en-US" dirty="0"/>
              <a:t> either both </a:t>
            </a:r>
            <a:r>
              <a:rPr lang="en-US" i="1" dirty="0"/>
              <a:t>inside </a:t>
            </a:r>
            <a:r>
              <a:rPr lang="en-US" dirty="0"/>
              <a:t>or </a:t>
            </a:r>
            <a:r>
              <a:rPr lang="en-US" i="1" dirty="0"/>
              <a:t>outside</a:t>
            </a:r>
          </a:p>
          <a:p>
            <a:pPr lvl="1"/>
            <a:r>
              <a:rPr lang="en-US" dirty="0"/>
              <a:t>One-way walls:</a:t>
            </a:r>
          </a:p>
          <a:p>
            <a:pPr lvl="2"/>
            <a:r>
              <a:rPr lang="en-US" dirty="0"/>
              <a:t>Going from inside to outside and the collision type of the line segment is outside, and vice versa.</a:t>
            </a:r>
          </a:p>
          <a:p>
            <a:r>
              <a:rPr lang="en-US" dirty="0"/>
              <a:t>Calculate the point and time of intersection</a:t>
            </a:r>
          </a:p>
          <a:p>
            <a:pPr lvl="1"/>
            <a:r>
              <a:rPr lang="en-US" dirty="0"/>
              <a:t>Check if the time is between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and </a:t>
            </a:r>
            <a:r>
              <a:rPr lang="en-US" i="1" dirty="0" err="1"/>
              <a:t>t</a:t>
            </a:r>
            <a:r>
              <a:rPr lang="en-US" i="1" baseline="-25000" dirty="0" err="1"/>
              <a:t>e</a:t>
            </a:r>
            <a:r>
              <a:rPr lang="en-US" dirty="0"/>
              <a:t>, e.g. [0, 1]</a:t>
            </a:r>
          </a:p>
          <a:p>
            <a:r>
              <a:rPr lang="en-US" dirty="0"/>
              <a:t>Check if the point of intersection is on the line segment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Collision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Static wall of finite length and infinitesimal thickness</a:t>
            </a:r>
          </a:p>
          <a:p>
            <a:pPr lvl="1"/>
            <a:r>
              <a:rPr lang="en-US" dirty="0"/>
              <a:t>Dynamic ball with an infinitesimal radius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Ensure dynamic ball correctly collides and bounces off wall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6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Recall: Point-Line Intersection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Ball modeled as an infinitesimal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Wall modeled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438227" y="3322383"/>
            <a:ext cx="3369696" cy="2769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101349" y="3890181"/>
            <a:ext cx="3529595" cy="696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2131353" y="4820039"/>
            <a:ext cx="3068707" cy="752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40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of Ball After Collision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/>
          <a:p>
            <a:r>
              <a:rPr lang="en-US" dirty="0"/>
              <a:t>Assuming elastic collision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0284" y="1902942"/>
            <a:ext cx="4076170" cy="407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75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of Ball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elastic collision</a:t>
                </a:r>
              </a:p>
              <a:p>
                <a:pPr lvl="1"/>
                <a:r>
                  <a:rPr lang="en-US" dirty="0"/>
                  <a:t>Initial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Reflected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2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2387" y="1993517"/>
            <a:ext cx="5789613" cy="4343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30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of Ball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elastic collision</a:t>
                </a:r>
              </a:p>
              <a:p>
                <a:pPr lvl="1"/>
                <a:r>
                  <a:rPr lang="en-US" dirty="0"/>
                  <a:t>Initial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Reflected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Penetration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Min. translation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1" descr="C:\Users\Dan Weiss\Desktop\Work\CS232\Corrected Pictures\Lecture 9\Slide 7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48633" y="1679173"/>
            <a:ext cx="3632853" cy="4171415"/>
          </a:xfrm>
          <a:prstGeom prst="rect">
            <a:avLst/>
          </a:prstGeom>
          <a:noFill/>
        </p:spPr>
      </p:pic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988383"/>
              </p:ext>
            </p:extLst>
          </p:nvPr>
        </p:nvGraphicFramePr>
        <p:xfrm>
          <a:off x="5667633" y="1593181"/>
          <a:ext cx="304800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Equation" r:id="rId5" imgW="215640" imgH="317160" progId="Equation.3">
                  <p:embed/>
                </p:oleObj>
              </mc:Choice>
              <mc:Fallback>
                <p:oleObj name="Equation" r:id="rId5" imgW="215640" imgH="31716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633" y="1593181"/>
                        <a:ext cx="304800" cy="448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81533"/>
              </p:ext>
            </p:extLst>
          </p:nvPr>
        </p:nvGraphicFramePr>
        <p:xfrm>
          <a:off x="6886833" y="2355181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7" imgW="190440" imgH="228600" progId="Equation.3">
                  <p:embed/>
                </p:oleObj>
              </mc:Choice>
              <mc:Fallback>
                <p:oleObj name="Equation" r:id="rId7" imgW="190440" imgH="2286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833" y="2355181"/>
                        <a:ext cx="3048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4777"/>
              </p:ext>
            </p:extLst>
          </p:nvPr>
        </p:nvGraphicFramePr>
        <p:xfrm>
          <a:off x="8106033" y="2812381"/>
          <a:ext cx="228600" cy="31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033" y="2812381"/>
                        <a:ext cx="228600" cy="310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281169"/>
              </p:ext>
            </p:extLst>
          </p:nvPr>
        </p:nvGraphicFramePr>
        <p:xfrm>
          <a:off x="8868033" y="3650581"/>
          <a:ext cx="1362071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6" name="Equation" r:id="rId11" imgW="672840" imgH="241200" progId="Equation.3">
                  <p:embed/>
                </p:oleObj>
              </mc:Choice>
              <mc:Fallback>
                <p:oleObj name="Equation" r:id="rId11" imgW="672840" imgH="241200" progId="Equation.3">
                  <p:embed/>
                  <p:pic>
                    <p:nvPicPr>
                      <p:cNvPr id="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033" y="3650581"/>
                        <a:ext cx="1362071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/>
          <p:cNvCxnSpPr/>
          <p:nvPr/>
        </p:nvCxnSpPr>
        <p:spPr>
          <a:xfrm rot="5400000" flipH="1" flipV="1">
            <a:off x="8791833" y="4412581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66929"/>
              </p:ext>
            </p:extLst>
          </p:nvPr>
        </p:nvGraphicFramePr>
        <p:xfrm>
          <a:off x="8563233" y="4336381"/>
          <a:ext cx="35760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7" name="Equation" r:id="rId13" imgW="164880" imgH="228600" progId="Equation.3">
                  <p:embed/>
                </p:oleObj>
              </mc:Choice>
              <mc:Fallback>
                <p:oleObj name="Equation" r:id="rId13" imgW="164880" imgH="22860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233" y="4336381"/>
                        <a:ext cx="35760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50273"/>
              </p:ext>
            </p:extLst>
          </p:nvPr>
        </p:nvGraphicFramePr>
        <p:xfrm>
          <a:off x="9782433" y="4641181"/>
          <a:ext cx="3077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Equation" r:id="rId15" imgW="266400" imgH="330120" progId="Equation.3">
                  <p:embed/>
                </p:oleObj>
              </mc:Choice>
              <mc:Fallback>
                <p:oleObj name="Equation" r:id="rId15" imgW="266400" imgH="330120" progId="Equation.3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2433" y="4641181"/>
                        <a:ext cx="30773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89991"/>
              </p:ext>
            </p:extLst>
          </p:nvPr>
        </p:nvGraphicFramePr>
        <p:xfrm>
          <a:off x="9249033" y="5479381"/>
          <a:ext cx="3165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9" name="Equation" r:id="rId17" imgW="228600" imgH="330120" progId="Equation.3">
                  <p:embed/>
                </p:oleObj>
              </mc:Choice>
              <mc:Fallback>
                <p:oleObj name="Equation" r:id="rId17" imgW="228600" imgH="330120" progId="Equation.3">
                  <p:embed/>
                  <p:pic>
                    <p:nvPicPr>
                      <p:cNvPr id="1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033" y="5479381"/>
                        <a:ext cx="3165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585738"/>
              </p:ext>
            </p:extLst>
          </p:nvPr>
        </p:nvGraphicFramePr>
        <p:xfrm>
          <a:off x="6353433" y="5784181"/>
          <a:ext cx="165073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0" name="Equation" r:id="rId19" imgW="685800" imgH="228600" progId="Equation.3">
                  <p:embed/>
                </p:oleObj>
              </mc:Choice>
              <mc:Fallback>
                <p:oleObj name="Equation" r:id="rId19" imgW="685800" imgH="228600" progId="Equation.3">
                  <p:embed/>
                  <p:pic>
                    <p:nvPicPr>
                      <p:cNvPr id="1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433" y="5784181"/>
                        <a:ext cx="165073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rot="10800000" flipV="1">
            <a:off x="7115433" y="5174581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004473"/>
              </p:ext>
            </p:extLst>
          </p:nvPr>
        </p:nvGraphicFramePr>
        <p:xfrm>
          <a:off x="8029833" y="5555581"/>
          <a:ext cx="441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" name="Equation" r:id="rId21" imgW="368280" imgH="380880" progId="Equation.3">
                  <p:embed/>
                </p:oleObj>
              </mc:Choice>
              <mc:Fallback>
                <p:oleObj name="Equation" r:id="rId21" imgW="368280" imgH="38088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833" y="5555581"/>
                        <a:ext cx="4419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35840"/>
              </p:ext>
            </p:extLst>
          </p:nvPr>
        </p:nvGraphicFramePr>
        <p:xfrm>
          <a:off x="5896233" y="4869781"/>
          <a:ext cx="381000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" name="Equation" r:id="rId23" imgW="266400" imgH="330120" progId="Equation.3">
                  <p:embed/>
                </p:oleObj>
              </mc:Choice>
              <mc:Fallback>
                <p:oleObj name="Equation" r:id="rId23" imgW="266400" imgH="33012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233" y="4869781"/>
                        <a:ext cx="381000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9325233" y="5174581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067066"/>
              </p:ext>
            </p:extLst>
          </p:nvPr>
        </p:nvGraphicFramePr>
        <p:xfrm>
          <a:off x="10239632" y="5250781"/>
          <a:ext cx="1676401" cy="46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25" imgW="1180800" imgH="330120" progId="Equation.3">
                  <p:embed/>
                </p:oleObj>
              </mc:Choice>
              <mc:Fallback>
                <p:oleObj name="Equation" r:id="rId25" imgW="1180800" imgH="330120" progId="Equation.3">
                  <p:embed/>
                  <p:pic>
                    <p:nvPicPr>
                      <p:cNvPr id="2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32" y="5250781"/>
                        <a:ext cx="1676401" cy="468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666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 of Ball After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Assuming elastic collision</a:t>
                </a:r>
              </a:p>
              <a:p>
                <a:pPr lvl="1"/>
                <a:r>
                  <a:rPr lang="en-US" dirty="0"/>
                  <a:t>Initial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Reflected path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Penetration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</m:d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Min. translation distance</a:t>
                </a:r>
              </a:p>
              <a:p>
                <a:pPr lvl="1"/>
                <a:r>
                  <a:rPr lang="en-US" dirty="0"/>
                  <a:t>Lateral vector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180406"/>
                <a:ext cx="10058400" cy="5156225"/>
              </a:xfrm>
              <a:blipFill>
                <a:blip r:embed="rId3"/>
                <a:stretch>
                  <a:fillRect l="-12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2018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2" name="Picture 1" descr="C:\Users\Dan Weiss\Desktop\Work\CS232\Corrected Pictures\Lecture 9\Slide 7.bmp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48634" y="1679173"/>
            <a:ext cx="3632852" cy="4171415"/>
          </a:xfrm>
          <a:prstGeom prst="rect">
            <a:avLst/>
          </a:prstGeom>
          <a:noFill/>
        </p:spPr>
      </p:pic>
      <p:graphicFrame>
        <p:nvGraphicFramePr>
          <p:cNvPr id="93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588659"/>
              </p:ext>
            </p:extLst>
          </p:nvPr>
        </p:nvGraphicFramePr>
        <p:xfrm>
          <a:off x="10239633" y="5806025"/>
          <a:ext cx="1409700" cy="41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5" imgW="952200" imgH="279360" progId="Equation.3">
                  <p:embed/>
                </p:oleObj>
              </mc:Choice>
              <mc:Fallback>
                <p:oleObj name="Equation" r:id="rId5" imgW="952200" imgH="279360" progId="Equation.3">
                  <p:embed/>
                  <p:pic>
                    <p:nvPicPr>
                      <p:cNvPr id="6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33" y="5806025"/>
                        <a:ext cx="1409700" cy="413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948658"/>
              </p:ext>
            </p:extLst>
          </p:nvPr>
        </p:nvGraphicFramePr>
        <p:xfrm>
          <a:off x="5667634" y="1593181"/>
          <a:ext cx="304800" cy="44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7" imgW="215640" imgH="317160" progId="Equation.3">
                  <p:embed/>
                </p:oleObj>
              </mc:Choice>
              <mc:Fallback>
                <p:oleObj name="Equation" r:id="rId7" imgW="215640" imgH="317160" progId="Equation.3">
                  <p:embed/>
                  <p:pic>
                    <p:nvPicPr>
                      <p:cNvPr id="6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634" y="1593181"/>
                        <a:ext cx="304800" cy="448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586786"/>
              </p:ext>
            </p:extLst>
          </p:nvPr>
        </p:nvGraphicFramePr>
        <p:xfrm>
          <a:off x="6886834" y="2355181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9" imgW="190440" imgH="228600" progId="Equation.3">
                  <p:embed/>
                </p:oleObj>
              </mc:Choice>
              <mc:Fallback>
                <p:oleObj name="Equation" r:id="rId9" imgW="190440" imgH="228600" progId="Equation.3">
                  <p:embed/>
                  <p:pic>
                    <p:nvPicPr>
                      <p:cNvPr id="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834" y="2355181"/>
                        <a:ext cx="3048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130416"/>
              </p:ext>
            </p:extLst>
          </p:nvPr>
        </p:nvGraphicFramePr>
        <p:xfrm>
          <a:off x="8106034" y="2812381"/>
          <a:ext cx="228600" cy="310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034" y="2812381"/>
                        <a:ext cx="228600" cy="310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rot="5400000" flipH="1" flipV="1">
            <a:off x="8791834" y="4412581"/>
            <a:ext cx="7627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92931"/>
              </p:ext>
            </p:extLst>
          </p:nvPr>
        </p:nvGraphicFramePr>
        <p:xfrm>
          <a:off x="9782434" y="4641181"/>
          <a:ext cx="307731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13" imgW="266400" imgH="330120" progId="Equation.3">
                  <p:embed/>
                </p:oleObj>
              </mc:Choice>
              <mc:Fallback>
                <p:oleObj name="Equation" r:id="rId13" imgW="266400" imgH="330120" progId="Equation.3">
                  <p:embed/>
                  <p:pic>
                    <p:nvPicPr>
                      <p:cNvPr id="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2434" y="4641181"/>
                        <a:ext cx="307731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01298"/>
              </p:ext>
            </p:extLst>
          </p:nvPr>
        </p:nvGraphicFramePr>
        <p:xfrm>
          <a:off x="9249034" y="5479381"/>
          <a:ext cx="3165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15" imgW="228600" imgH="330120" progId="Equation.3">
                  <p:embed/>
                </p:oleObj>
              </mc:Choice>
              <mc:Fallback>
                <p:oleObj name="Equation" r:id="rId15" imgW="228600" imgH="330120" progId="Equation.3">
                  <p:embed/>
                  <p:pic>
                    <p:nvPicPr>
                      <p:cNvPr id="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9034" y="5479381"/>
                        <a:ext cx="3165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30571"/>
              </p:ext>
            </p:extLst>
          </p:nvPr>
        </p:nvGraphicFramePr>
        <p:xfrm>
          <a:off x="8029834" y="5555581"/>
          <a:ext cx="4419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17" imgW="368280" imgH="380880" progId="Equation.3">
                  <p:embed/>
                </p:oleObj>
              </mc:Choice>
              <mc:Fallback>
                <p:oleObj name="Equation" r:id="rId17" imgW="368280" imgH="380880" progId="Equation.3">
                  <p:embed/>
                  <p:pic>
                    <p:nvPicPr>
                      <p:cNvPr id="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834" y="5555581"/>
                        <a:ext cx="44196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22263"/>
              </p:ext>
            </p:extLst>
          </p:nvPr>
        </p:nvGraphicFramePr>
        <p:xfrm>
          <a:off x="5896234" y="4869781"/>
          <a:ext cx="381000" cy="471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19" imgW="266400" imgH="330120" progId="Equation.3">
                  <p:embed/>
                </p:oleObj>
              </mc:Choice>
              <mc:Fallback>
                <p:oleObj name="Equation" r:id="rId19" imgW="266400" imgH="33012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234" y="4869781"/>
                        <a:ext cx="381000" cy="471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" name="Straight Arrow Connector 101"/>
          <p:cNvCxnSpPr/>
          <p:nvPr/>
        </p:nvCxnSpPr>
        <p:spPr>
          <a:xfrm>
            <a:off x="9325234" y="5174581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574969"/>
              </p:ext>
            </p:extLst>
          </p:nvPr>
        </p:nvGraphicFramePr>
        <p:xfrm>
          <a:off x="10239633" y="5250781"/>
          <a:ext cx="1676401" cy="46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tion" r:id="rId21" imgW="1180800" imgH="330120" progId="Equation.3">
                  <p:embed/>
                </p:oleObj>
              </mc:Choice>
              <mc:Fallback>
                <p:oleObj name="Equation" r:id="rId21" imgW="1180800" imgH="330120" progId="Equation.3">
                  <p:embed/>
                  <p:pic>
                    <p:nvPicPr>
                      <p:cNvPr id="7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633" y="5250781"/>
                        <a:ext cx="1676401" cy="4686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Straight Arrow Connector 103"/>
          <p:cNvCxnSpPr/>
          <p:nvPr/>
        </p:nvCxnSpPr>
        <p:spPr>
          <a:xfrm rot="10800000" flipV="1">
            <a:off x="7115434" y="5174581"/>
            <a:ext cx="1295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158153"/>
              </p:ext>
            </p:extLst>
          </p:nvPr>
        </p:nvGraphicFramePr>
        <p:xfrm>
          <a:off x="8868034" y="3650581"/>
          <a:ext cx="1362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tion" r:id="rId23" imgW="672840" imgH="241200" progId="Equation.3">
                  <p:embed/>
                </p:oleObj>
              </mc:Choice>
              <mc:Fallback>
                <p:oleObj name="Equation" r:id="rId23" imgW="672840" imgH="241200" progId="Equation.3">
                  <p:embed/>
                  <p:pic>
                    <p:nvPicPr>
                      <p:cNvPr id="7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8034" y="3650581"/>
                        <a:ext cx="13620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412288"/>
              </p:ext>
            </p:extLst>
          </p:nvPr>
        </p:nvGraphicFramePr>
        <p:xfrm>
          <a:off x="8563234" y="4336381"/>
          <a:ext cx="3571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" name="Equation" r:id="rId25" imgW="164880" imgH="228600" progId="Equation.3">
                  <p:embed/>
                </p:oleObj>
              </mc:Choice>
              <mc:Fallback>
                <p:oleObj name="Equation" r:id="rId25" imgW="164880" imgH="228600" progId="Equation.3">
                  <p:embed/>
                  <p:pic>
                    <p:nvPicPr>
                      <p:cNvPr id="7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3234" y="4336381"/>
                        <a:ext cx="3571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688055"/>
              </p:ext>
            </p:extLst>
          </p:nvPr>
        </p:nvGraphicFramePr>
        <p:xfrm>
          <a:off x="6353434" y="5784181"/>
          <a:ext cx="1651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" name="Equation" r:id="rId27" imgW="685800" imgH="228600" progId="Equation.3">
                  <p:embed/>
                </p:oleObj>
              </mc:Choice>
              <mc:Fallback>
                <p:oleObj name="Equation" r:id="rId27" imgW="685800" imgH="228600" progId="Equation.3">
                  <p:embed/>
                  <p:pic>
                    <p:nvPicPr>
                      <p:cNvPr id="7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434" y="5784181"/>
                        <a:ext cx="1651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8" name="Curved Connector 22"/>
          <p:cNvCxnSpPr>
            <a:cxnSpLocks/>
          </p:cNvCxnSpPr>
          <p:nvPr/>
        </p:nvCxnSpPr>
        <p:spPr>
          <a:xfrm>
            <a:off x="8868034" y="5174581"/>
            <a:ext cx="1362075" cy="838200"/>
          </a:xfrm>
          <a:prstGeom prst="curvedConnector3">
            <a:avLst>
              <a:gd name="adj1" fmla="val 28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0017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9405</TotalTime>
  <Words>1046</Words>
  <Application>Microsoft Office PowerPoint</Application>
  <PresentationFormat>Widescreen</PresentationFormat>
  <Paragraphs>212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Equation</vt:lpstr>
      <vt:lpstr>CS 230 Game Implementation Techniques</vt:lpstr>
      <vt:lpstr>Reflection</vt:lpstr>
      <vt:lpstr>Recall: Collision Steps</vt:lpstr>
      <vt:lpstr>Recall: Collision Scenario</vt:lpstr>
      <vt:lpstr>Recall: Point-Line Intersection</vt:lpstr>
      <vt:lpstr>Position of Ball After Collision</vt:lpstr>
      <vt:lpstr>Position of Ball After Collision</vt:lpstr>
      <vt:lpstr>Position of Ball After Collision</vt:lpstr>
      <vt:lpstr>Position of Ball After Collision</vt:lpstr>
      <vt:lpstr>Position of Ball After Collision</vt:lpstr>
      <vt:lpstr>Position of Ball After Collision</vt:lpstr>
      <vt:lpstr>Questions?</vt:lpstr>
      <vt:lpstr>Circle-Line Collision</vt:lpstr>
      <vt:lpstr>New Collision Scenario</vt:lpstr>
      <vt:lpstr>Modeling a Wall</vt:lpstr>
      <vt:lpstr>Modeling a Ball</vt:lpstr>
      <vt:lpstr>Circle-Line Intersection</vt:lpstr>
      <vt:lpstr>Circle-Line Intersection</vt:lpstr>
      <vt:lpstr>Circle-Line Intersection</vt:lpstr>
      <vt:lpstr>Circle-Line Intersection</vt:lpstr>
      <vt:lpstr>Test for Non-Collision</vt:lpstr>
      <vt:lpstr>Test for Non-Collision</vt:lpstr>
      <vt:lpstr>Test for Non-Collision</vt:lpstr>
      <vt:lpstr>Test for Non-Collision</vt:lpstr>
      <vt:lpstr>Wait!  There’s a Problem!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Douglas Schilling</cp:lastModifiedBy>
  <cp:revision>389</cp:revision>
  <dcterms:created xsi:type="dcterms:W3CDTF">2014-08-29T20:52:27Z</dcterms:created>
  <dcterms:modified xsi:type="dcterms:W3CDTF">2018-06-18T22:44:48Z</dcterms:modified>
</cp:coreProperties>
</file>