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599" r:id="rId3"/>
    <p:sldId id="610" r:id="rId4"/>
    <p:sldId id="605" r:id="rId5"/>
    <p:sldId id="604" r:id="rId6"/>
    <p:sldId id="609" r:id="rId7"/>
    <p:sldId id="612" r:id="rId8"/>
    <p:sldId id="615" r:id="rId9"/>
    <p:sldId id="618" r:id="rId10"/>
    <p:sldId id="606" r:id="rId11"/>
    <p:sldId id="619" r:id="rId12"/>
    <p:sldId id="613" r:id="rId13"/>
    <p:sldId id="620" r:id="rId14"/>
    <p:sldId id="621" r:id="rId15"/>
    <p:sldId id="622" r:id="rId16"/>
    <p:sldId id="607" r:id="rId17"/>
    <p:sldId id="611" r:id="rId18"/>
    <p:sldId id="624" r:id="rId19"/>
    <p:sldId id="625" r:id="rId20"/>
    <p:sldId id="626" r:id="rId21"/>
    <p:sldId id="630" r:id="rId22"/>
    <p:sldId id="639" r:id="rId23"/>
    <p:sldId id="632" r:id="rId24"/>
    <p:sldId id="634" r:id="rId25"/>
    <p:sldId id="631" r:id="rId26"/>
    <p:sldId id="635" r:id="rId27"/>
    <p:sldId id="638" r:id="rId28"/>
    <p:sldId id="640" r:id="rId29"/>
    <p:sldId id="3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r>
              <a:rPr lang="en-US" sz="4400" u="sng" dirty="0"/>
              <a:t/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Line Equations</a:t>
            </a:r>
          </a:p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Point-Line Collision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2547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Monday &amp; Wednesday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1:00pm – 2:30pm</a:t>
            </a: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 9 </a:t>
            </a:r>
            <a:r>
              <a:rPr lang="en-US" dirty="0"/>
              <a:t>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Point-Normal 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be an arbitrary point on </a:t>
                </a:r>
                <a:r>
                  <a:rPr lang="en-US" i="1" dirty="0"/>
                  <a:t>L’s </a:t>
                </a:r>
                <a:r>
                  <a:rPr lang="en-US" dirty="0"/>
                  <a:t>infinite</a:t>
                </a:r>
                <a:r>
                  <a:rPr lang="en-US" i="1" dirty="0"/>
                  <a:t> </a:t>
                </a:r>
                <a:r>
                  <a:rPr lang="en-US" dirty="0"/>
                  <a:t>extension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point-normal line equation of </a:t>
                </a:r>
                <a:r>
                  <a:rPr lang="en-US" i="1" dirty="0"/>
                  <a:t>L</a:t>
                </a:r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→ 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517" y="1796368"/>
            <a:ext cx="4733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8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Point-Normal 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It is better to use a normalized outward normal,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, the point-normal equation of line segment </a:t>
                </a:r>
                <a:r>
                  <a:rPr lang="en-US" i="1" dirty="0"/>
                  <a:t>L</a:t>
                </a:r>
                <a:r>
                  <a:rPr lang="en-US" dirty="0"/>
                  <a:t> from point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point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r>
                  <a:rPr lang="en-US" dirty="0"/>
                  <a:t> is written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517" y="3846234"/>
            <a:ext cx="4733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12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Projections of position vectors of each of the infinite points </a:t>
                </a:r>
                <a:r>
                  <a:rPr lang="en-US" i="1" dirty="0"/>
                  <a:t>P</a:t>
                </a:r>
                <a:r>
                  <a:rPr lang="en-US" dirty="0"/>
                  <a:t> on </a:t>
                </a:r>
                <a:r>
                  <a:rPr lang="en-US" i="1" dirty="0"/>
                  <a:t>L</a:t>
                </a:r>
                <a:r>
                  <a:rPr lang="en-US" dirty="0"/>
                  <a:t> onto normalized outward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will result in the same value,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orthogonal (or, shortest) distance from coordinate system origin to </a:t>
                </a:r>
                <a:r>
                  <a:rPr lang="en-US" i="1" dirty="0"/>
                  <a:t>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6369" y="3726781"/>
            <a:ext cx="4560221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27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Point-Line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i="1" dirty="0"/>
                  <a:t>Point P</a:t>
                </a:r>
                <a:r>
                  <a:rPr lang="en-US" dirty="0"/>
                  <a:t> is co-linear with </a:t>
                </a:r>
                <a:r>
                  <a:rPr lang="en-US" i="1" dirty="0"/>
                  <a:t>L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between origin and arbitrary point </a:t>
                </a:r>
                <a:r>
                  <a:rPr lang="en-US" i="1" dirty="0"/>
                  <a:t>P </a:t>
                </a:r>
                <a:r>
                  <a:rPr lang="en-US" dirty="0"/>
                  <a:t>(measured along normalized normal to </a:t>
                </a:r>
                <a:r>
                  <a:rPr lang="en-US" i="1" dirty="0"/>
                  <a:t>L</a:t>
                </a:r>
                <a:r>
                  <a:rPr lang="en-US" dirty="0"/>
                  <a:t>) is equal to shortest distance from origin to line segment </a:t>
                </a:r>
                <a:r>
                  <a:rPr lang="en-US" i="1" dirty="0"/>
                  <a:t>L</a:t>
                </a:r>
              </a:p>
              <a:p>
                <a:pPr lvl="2"/>
                <a:r>
                  <a:rPr lang="en-US" dirty="0"/>
                  <a:t>This implies that </a:t>
                </a:r>
                <a:r>
                  <a:rPr lang="en-US" i="1" dirty="0"/>
                  <a:t>P </a:t>
                </a:r>
                <a:r>
                  <a:rPr lang="en-US" dirty="0"/>
                  <a:t>must lie on infinite extension of </a:t>
                </a:r>
                <a:r>
                  <a:rPr lang="en-US" i="1" dirty="0"/>
                  <a:t>L</a:t>
                </a:r>
              </a:p>
              <a:p>
                <a:pPr marL="682625" lvl="1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6369" y="3804400"/>
            <a:ext cx="4560221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7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Point-Line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Point</a:t>
                </a:r>
                <a:r>
                  <a:rPr lang="en-US" i="1" dirty="0"/>
                  <a:t> Q</a:t>
                </a:r>
                <a:r>
                  <a:rPr lang="en-US" dirty="0"/>
                  <a:t> within outside half-plane of </a:t>
                </a:r>
                <a:r>
                  <a:rPr lang="en-US" i="1" dirty="0"/>
                  <a:t>L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between origin and arbitrary point </a:t>
                </a:r>
                <a:r>
                  <a:rPr lang="en-US" i="1" dirty="0"/>
                  <a:t>Q </a:t>
                </a:r>
                <a:r>
                  <a:rPr lang="en-US" dirty="0"/>
                  <a:t>(measured along normalized normal to </a:t>
                </a:r>
                <a:r>
                  <a:rPr lang="en-US" i="1" dirty="0"/>
                  <a:t>L</a:t>
                </a:r>
                <a:r>
                  <a:rPr lang="en-US" dirty="0"/>
                  <a:t>) is greater than shortest distance from origin to line segment </a:t>
                </a:r>
                <a:r>
                  <a:rPr lang="en-US" i="1" dirty="0"/>
                  <a:t>L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This implies that </a:t>
                </a:r>
                <a:r>
                  <a:rPr lang="en-US" i="1" dirty="0"/>
                  <a:t>Q </a:t>
                </a:r>
                <a:r>
                  <a:rPr lang="en-US" dirty="0"/>
                  <a:t>must lie within outside half-plane of </a:t>
                </a:r>
                <a:r>
                  <a:rPr lang="en-US" i="1" dirty="0"/>
                  <a:t>L</a:t>
                </a:r>
              </a:p>
              <a:p>
                <a:pPr marL="682625" lvl="1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826" y="3803517"/>
            <a:ext cx="4561764" cy="261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7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Point-Line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Point</a:t>
                </a:r>
                <a:r>
                  <a:rPr lang="en-US" i="1" dirty="0"/>
                  <a:t> R</a:t>
                </a:r>
                <a:r>
                  <a:rPr lang="en-US" dirty="0"/>
                  <a:t> within inside half-plane of </a:t>
                </a:r>
                <a:r>
                  <a:rPr lang="en-US" i="1" dirty="0"/>
                  <a:t>L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between origin and arbitrary point </a:t>
                </a:r>
                <a:r>
                  <a:rPr lang="en-US" i="1" dirty="0"/>
                  <a:t>R </a:t>
                </a:r>
                <a:r>
                  <a:rPr lang="en-US" dirty="0"/>
                  <a:t>(measured along normalized normal to </a:t>
                </a:r>
                <a:r>
                  <a:rPr lang="en-US" i="1" dirty="0"/>
                  <a:t>L</a:t>
                </a:r>
                <a:r>
                  <a:rPr lang="en-US" dirty="0"/>
                  <a:t>) is smaller than shortest distance from origin to line segment </a:t>
                </a:r>
                <a:r>
                  <a:rPr lang="en-US" i="1" dirty="0"/>
                  <a:t>L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This implies that </a:t>
                </a:r>
                <a:r>
                  <a:rPr lang="en-US" i="1" dirty="0"/>
                  <a:t>R </a:t>
                </a:r>
                <a:r>
                  <a:rPr lang="en-US" dirty="0"/>
                  <a:t>must lie within inside half-plane of </a:t>
                </a:r>
                <a:r>
                  <a:rPr lang="en-US" i="1" dirty="0"/>
                  <a:t>L</a:t>
                </a:r>
              </a:p>
              <a:p>
                <a:pPr marL="682625" lvl="1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826" y="3803517"/>
            <a:ext cx="4561764" cy="261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4826" y="3798327"/>
            <a:ext cx="4541985" cy="26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3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074" y="2453593"/>
            <a:ext cx="4560221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5089" y="2453151"/>
            <a:ext cx="4561764" cy="261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29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Point-Line</a:t>
            </a:r>
            <a:br>
              <a:rPr lang="en-US" dirty="0"/>
            </a:br>
            <a:r>
              <a:rPr lang="en-US" dirty="0"/>
              <a:t>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Static wall of finite length and infinitesimal thickness</a:t>
            </a:r>
          </a:p>
          <a:p>
            <a:pPr lvl="1"/>
            <a:r>
              <a:rPr lang="en-US" dirty="0"/>
              <a:t>Dynamic ball with an infinitesimal radius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Ensure dynamic ball correctly collides and bounces off wall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of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boundary condition </a:t>
                </a:r>
                <a:r>
                  <a:rPr lang="en-US" dirty="0"/>
                  <a:t>of arbitrary point </a:t>
                </a:r>
                <a:r>
                  <a:rPr lang="en-US" i="1" dirty="0"/>
                  <a:t>P</a:t>
                </a:r>
                <a:r>
                  <a:rPr lang="en-US" dirty="0"/>
                  <a:t> with respect to a line segment is defined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Boundary condition evaluates to three possible results:</a:t>
                </a:r>
              </a:p>
              <a:p>
                <a:pPr lvl="1">
                  <a:tabLst>
                    <a:tab pos="2459038" algn="l"/>
                  </a:tabLst>
                </a:pPr>
                <a:r>
                  <a:rPr lang="en-US" dirty="0"/>
                  <a:t>Positive 	⇔ Point </a:t>
                </a:r>
                <a:r>
                  <a:rPr lang="en-US" i="1" dirty="0"/>
                  <a:t>P</a:t>
                </a:r>
                <a:r>
                  <a:rPr lang="en-US" dirty="0"/>
                  <a:t> within outside half-plane of line </a:t>
                </a:r>
                <a:r>
                  <a:rPr lang="en-US" i="1" dirty="0"/>
                  <a:t>L</a:t>
                </a:r>
              </a:p>
              <a:p>
                <a:pPr lvl="1">
                  <a:tabLst>
                    <a:tab pos="2459038" algn="l"/>
                  </a:tabLst>
                </a:pPr>
                <a:r>
                  <a:rPr lang="en-US" dirty="0"/>
                  <a:t>Negative 	⇔ Point </a:t>
                </a:r>
                <a:r>
                  <a:rPr lang="en-US" i="1" dirty="0"/>
                  <a:t>P</a:t>
                </a:r>
                <a:r>
                  <a:rPr lang="en-US" dirty="0"/>
                  <a:t> within inside half-plane of line </a:t>
                </a:r>
                <a:r>
                  <a:rPr lang="en-US" i="1" dirty="0"/>
                  <a:t>L</a:t>
                </a:r>
                <a:endParaRPr lang="en-US" dirty="0"/>
              </a:p>
              <a:p>
                <a:pPr lvl="1">
                  <a:tabLst>
                    <a:tab pos="2459038" algn="l"/>
                  </a:tabLst>
                </a:pPr>
                <a:r>
                  <a:rPr lang="en-US" dirty="0"/>
                  <a:t>Zero 	⇔ Point </a:t>
                </a:r>
                <a:r>
                  <a:rPr lang="en-US" i="1" dirty="0"/>
                  <a:t>P</a:t>
                </a:r>
                <a:r>
                  <a:rPr lang="en-US" dirty="0"/>
                  <a:t> on line </a:t>
                </a:r>
                <a:r>
                  <a:rPr lang="en-US" i="1" dirty="0"/>
                  <a:t>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Wall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Geometrical model of wall:</a:t>
                </a:r>
              </a:p>
              <a:p>
                <a:pPr lvl="1"/>
                <a:r>
                  <a:rPr lang="en-US" dirty="0"/>
                  <a:t>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baseline="-25000" dirty="0"/>
              </a:p>
              <a:p>
                <a:r>
                  <a:rPr lang="en-US" dirty="0"/>
                  <a:t>Mathematical model of wall:</a:t>
                </a:r>
              </a:p>
              <a:p>
                <a:pPr lvl="1"/>
                <a:r>
                  <a:rPr lang="en-US" dirty="0"/>
                  <a:t>Infinite extension of 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the normalized outward normal of 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  <a:p>
                <a:pPr lvl="2"/>
                <a:r>
                  <a:rPr lang="en-US" i="1" dirty="0"/>
                  <a:t>P</a:t>
                </a:r>
                <a:r>
                  <a:rPr lang="en-US" dirty="0"/>
                  <a:t> is any arbitrary point on infinite extension of line segment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orthogonal distance from origin to line segment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Ball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:r>
                  <a:rPr lang="en-US" dirty="0"/>
                  <a:t>Located at points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s</a:t>
                </a:r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B</a:t>
                </a:r>
                <a:r>
                  <a:rPr lang="en-US" i="1" baseline="-25000" dirty="0"/>
                  <a:t>e</a:t>
                </a:r>
                <a:r>
                  <a:rPr lang="en-US" i="1" dirty="0"/>
                  <a:t> </a:t>
                </a:r>
                <a:r>
                  <a:rPr lang="en-US" dirty="0"/>
                  <a:t>at times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</a:t>
                </a:r>
                <a:r>
                  <a:rPr lang="en-US" i="1" dirty="0"/>
                  <a:t> </a:t>
                </a:r>
                <a:r>
                  <a:rPr lang="en-US" dirty="0"/>
                  <a:t>(frame start</a:t>
                </a:r>
                <a:r>
                  <a:rPr lang="en-US" i="1" dirty="0"/>
                  <a:t> </a:t>
                </a:r>
                <a:r>
                  <a:rPr lang="en-US" dirty="0"/>
                  <a:t>time) and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e</a:t>
                </a:r>
                <a:r>
                  <a:rPr lang="en-US" i="1" dirty="0"/>
                  <a:t> </a:t>
                </a:r>
                <a:r>
                  <a:rPr lang="en-US" dirty="0"/>
                  <a:t>(frame end time), respectively, within the current frame</a:t>
                </a:r>
              </a:p>
              <a:p>
                <a:pPr lvl="1"/>
                <a:r>
                  <a:rPr lang="en-US" dirty="0"/>
                  <a:t>Moving with speed </a:t>
                </a:r>
                <a:r>
                  <a:rPr lang="en-US" i="1" dirty="0"/>
                  <a:t>k </a:t>
                </a:r>
                <a:r>
                  <a:rPr lang="en-US" dirty="0"/>
                  <a:t>units along direction given by</a:t>
                </a:r>
                <a:r>
                  <a:rPr lang="en-US" i="1" dirty="0"/>
                  <a:t> </a:t>
                </a:r>
                <a:r>
                  <a:rPr lang="en-US" dirty="0"/>
                  <a:t>normalized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Ball location during current frame is modeled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364369" y="4469923"/>
            <a:ext cx="11287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882169" y="3322383"/>
            <a:ext cx="2989603" cy="285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635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26390" y="4450873"/>
            <a:ext cx="48795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35012" y="3322383"/>
            <a:ext cx="3180314" cy="26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586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38227" y="3322383"/>
            <a:ext cx="4547652" cy="2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634454" y="4469923"/>
            <a:ext cx="44631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918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Point-Line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38227" y="3322383"/>
            <a:ext cx="3369696" cy="276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01349" y="3890181"/>
            <a:ext cx="3529595" cy="6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131353" y="4820039"/>
            <a:ext cx="3068707" cy="7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67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29199" y="2793523"/>
            <a:ext cx="372648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16572" y="5270173"/>
            <a:ext cx="428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Ball collides with infinite extension of wall … not finite wall!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05307" y="4470798"/>
            <a:ext cx="2721424" cy="37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287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572" y="5270173"/>
            <a:ext cx="428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Ball collides with infinite extension of wall … not finite wall!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05308" y="4458170"/>
            <a:ext cx="2721424" cy="38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332342" y="2782131"/>
            <a:ext cx="3823338" cy="344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771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38227" y="3322383"/>
            <a:ext cx="3369696" cy="276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01349" y="3890181"/>
            <a:ext cx="3529595" cy="6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131353" y="4820039"/>
            <a:ext cx="3068707" cy="7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44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https://en.wikipedia.org/wiki/Distance_from_a_point_to_a_line</a:t>
            </a:r>
          </a:p>
          <a:p>
            <a:r>
              <a:rPr lang="en-US" sz="1800" dirty="0"/>
              <a:t>https://en.wikipedia.org/wiki/Dot_product</a:t>
            </a:r>
          </a:p>
          <a:p>
            <a:r>
              <a:rPr lang="en-US" sz="1800" dirty="0"/>
              <a:t>https://en.wikipedia.org/wiki/Right-hand_rule</a:t>
            </a:r>
          </a:p>
          <a:p>
            <a:r>
              <a:rPr lang="en-US" sz="1800" dirty="0"/>
              <a:t>https://en.wikipedia.org/wiki/Unit_vector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Given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 non-zero vector in the direction,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normalized vector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 defined as: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“collision normal” is commonly labeled as: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Cartesian coordinates may be labeled as: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 &amp; Half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Consider a directed line segment, </a:t>
            </a:r>
            <a:r>
              <a:rPr lang="en-US" i="1" dirty="0"/>
              <a:t>L</a:t>
            </a:r>
            <a:r>
              <a:rPr lang="en-US" dirty="0"/>
              <a:t>, from points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infinite extension of </a:t>
            </a:r>
            <a:r>
              <a:rPr lang="en-US" i="1" dirty="0"/>
              <a:t>L</a:t>
            </a:r>
            <a:r>
              <a:rPr lang="en-US" dirty="0"/>
              <a:t> divides the XY-plane into two half-planes</a:t>
            </a:r>
          </a:p>
          <a:p>
            <a:pPr lvl="1"/>
            <a:r>
              <a:rPr lang="en-US" dirty="0"/>
              <a:t>Half-plane on </a:t>
            </a:r>
            <a:r>
              <a:rPr lang="en-US" i="1" dirty="0"/>
              <a:t>L</a:t>
            </a:r>
            <a:r>
              <a:rPr lang="en-US" dirty="0"/>
              <a:t>’s right-hand side is by (our) convention referred to as outside (or, positive) half-plane</a:t>
            </a:r>
          </a:p>
          <a:p>
            <a:pPr lvl="1"/>
            <a:r>
              <a:rPr lang="en-US" dirty="0"/>
              <a:t>Half-plane on </a:t>
            </a:r>
            <a:r>
              <a:rPr lang="en-US" i="1" dirty="0"/>
              <a:t>L</a:t>
            </a:r>
            <a:r>
              <a:rPr lang="en-US" dirty="0"/>
              <a:t>’s left-hand side is inside (or, negative) half-plane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1495" y="1890584"/>
            <a:ext cx="480996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9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Segment: Edge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i="1" dirty="0"/>
              <a:t>L</a:t>
            </a:r>
            <a:r>
              <a:rPr lang="el-GR" dirty="0"/>
              <a:t>’</a:t>
            </a:r>
            <a:r>
              <a:rPr lang="en-US" dirty="0"/>
              <a:t>s edge vector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542" y="1837978"/>
            <a:ext cx="4333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529" y="3166368"/>
            <a:ext cx="453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848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542" y="2806018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542" y="2901305"/>
            <a:ext cx="4333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Segment: Outward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i="1" dirty="0"/>
                  <a:t>outward normal </a:t>
                </a:r>
                <a:r>
                  <a:rPr lang="en-US" dirty="0"/>
                  <a:t>to line segment </a:t>
                </a:r>
                <a:r>
                  <a:rPr lang="en-US" i="1" dirty="0"/>
                  <a:t>L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orthogonal to L’s edge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oriented from </a:t>
                </a:r>
                <a:r>
                  <a:rPr lang="en-US" i="1" dirty="0"/>
                  <a:t>L</a:t>
                </a:r>
                <a:r>
                  <a:rPr lang="en-US" dirty="0"/>
                  <a:t>’s inside to outside half-plane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4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4780" y="3758518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Segment: Outward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How is the outward normal,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to line segment, </a:t>
                </a:r>
                <a:r>
                  <a:rPr lang="en-US" i="1" dirty="0"/>
                  <a:t>L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:r>
                  <a:rPr lang="en-US" dirty="0"/>
                  <a:t>computed?</a:t>
                </a:r>
              </a:p>
              <a:p>
                <a:pPr lvl="1"/>
                <a:r>
                  <a:rPr lang="en-US" dirty="0"/>
                  <a:t>Rotate the edge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by −90° about the Z-axis</a:t>
                </a:r>
              </a:p>
              <a:p>
                <a:pPr lvl="1"/>
                <a:r>
                  <a:rPr lang="en-US" dirty="0"/>
                  <a:t>That is, edge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rotated in the </a:t>
                </a:r>
                <a:r>
                  <a:rPr lang="en-US" i="1" dirty="0"/>
                  <a:t>clockwise direction </a:t>
                </a:r>
                <a:r>
                  <a:rPr lang="en-US" dirty="0"/>
                  <a:t>about Z-axis</a:t>
                </a:r>
                <a:r>
                  <a:rPr lang="en-US" i="1" dirty="0"/>
                  <a:t> </a:t>
                </a:r>
                <a:r>
                  <a:rPr lang="en-US" dirty="0"/>
                  <a:t>by 90° (right-hand rule)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Segment: Outward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Computing the outward normal</a:t>
                </a:r>
              </a:p>
              <a:p>
                <a:pPr marL="1196975" lvl="1" indent="-514350">
                  <a:buFont typeface="+mj-lt"/>
                  <a:buAutoNum type="arabicPeriod"/>
                </a:pPr>
                <a:r>
                  <a:rPr lang="en-US" dirty="0"/>
                  <a:t>Compute the directed line segment </a:t>
                </a:r>
                <a:r>
                  <a:rPr lang="en-US" i="1" dirty="0"/>
                  <a:t>L</a:t>
                </a:r>
                <a:r>
                  <a:rPr lang="en-US" dirty="0"/>
                  <a:t>’s edge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i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802" y="2331754"/>
            <a:ext cx="4333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9530" y="3660144"/>
            <a:ext cx="453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755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Segment: Outward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Computing the outward normal</a:t>
                </a:r>
              </a:p>
              <a:p>
                <a:pPr marL="1196975" lvl="1" indent="-514350">
                  <a:buFont typeface="+mj-lt"/>
                  <a:buAutoNum type="arabicPeriod" startAt="2"/>
                </a:pPr>
                <a:r>
                  <a:rPr lang="en-US" dirty="0"/>
                  <a:t>Rotate edge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−90° about the z-axis: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7214" y="2292096"/>
            <a:ext cx="4972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064" y="3911346"/>
            <a:ext cx="45434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6340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10240</TotalTime>
  <Words>702</Words>
  <Application>Microsoft Office PowerPoint</Application>
  <PresentationFormat>Widescreen</PresentationFormat>
  <Paragraphs>208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CS 230 Game Implementation Techniques</vt:lpstr>
      <vt:lpstr>Line Equations</vt:lpstr>
      <vt:lpstr>Terminology</vt:lpstr>
      <vt:lpstr>Line Segment &amp; Half Planes</vt:lpstr>
      <vt:lpstr>Line Segment: Edge Vector</vt:lpstr>
      <vt:lpstr>Line Segment: Outward Normal</vt:lpstr>
      <vt:lpstr>Line Segment: Outward Normal</vt:lpstr>
      <vt:lpstr>Line Segment: Outward Normal</vt:lpstr>
      <vt:lpstr>Line Segment: Outward Normal</vt:lpstr>
      <vt:lpstr>Point-Normal Line Equation</vt:lpstr>
      <vt:lpstr>Point-Normal Line Equation</vt:lpstr>
      <vt:lpstr>Geometrical Interpretation</vt:lpstr>
      <vt:lpstr>Point-Line Classification</vt:lpstr>
      <vt:lpstr>Point-Line Classification</vt:lpstr>
      <vt:lpstr>Point-Line Classification</vt:lpstr>
      <vt:lpstr>Questions?</vt:lpstr>
      <vt:lpstr>Point-Line Collision</vt:lpstr>
      <vt:lpstr>Collision Scenario</vt:lpstr>
      <vt:lpstr>Boundary Condition of Point</vt:lpstr>
      <vt:lpstr>Modeling a Wall</vt:lpstr>
      <vt:lpstr>Modeling a Ball</vt:lpstr>
      <vt:lpstr>Test for Non-Collision</vt:lpstr>
      <vt:lpstr>Test for Non-Collision</vt:lpstr>
      <vt:lpstr>Test for Non-Collision</vt:lpstr>
      <vt:lpstr>Point-Line Intersection</vt:lpstr>
      <vt:lpstr>Test for Non-Collision</vt:lpstr>
      <vt:lpstr>Test for Non-Collision</vt:lpstr>
      <vt:lpstr>Questions?</vt:lpstr>
      <vt:lpstr>References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Jeremy Brian Kings</cp:lastModifiedBy>
  <cp:revision>347</cp:revision>
  <dcterms:created xsi:type="dcterms:W3CDTF">2014-08-29T20:52:27Z</dcterms:created>
  <dcterms:modified xsi:type="dcterms:W3CDTF">2019-02-27T18:45:28Z</dcterms:modified>
</cp:coreProperties>
</file>