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80" r:id="rId4"/>
    <p:sldId id="282" r:id="rId5"/>
    <p:sldId id="281" r:id="rId6"/>
    <p:sldId id="283" r:id="rId7"/>
    <p:sldId id="284" r:id="rId8"/>
    <p:sldId id="285" r:id="rId9"/>
    <p:sldId id="287" r:id="rId10"/>
    <p:sldId id="294" r:id="rId11"/>
    <p:sldId id="289" r:id="rId12"/>
    <p:sldId id="290" r:id="rId13"/>
    <p:sldId id="291" r:id="rId14"/>
    <p:sldId id="293" r:id="rId15"/>
    <p:sldId id="298" r:id="rId16"/>
    <p:sldId id="292" r:id="rId17"/>
    <p:sldId id="270" r:id="rId18"/>
    <p:sldId id="271" r:id="rId19"/>
    <p:sldId id="272" r:id="rId20"/>
    <p:sldId id="273" r:id="rId21"/>
    <p:sldId id="295" r:id="rId22"/>
    <p:sldId id="296" r:id="rId23"/>
    <p:sldId id="297" r:id="rId24"/>
    <p:sldId id="274" r:id="rId25"/>
    <p:sldId id="276" r:id="rId26"/>
    <p:sldId id="279" r:id="rId27"/>
    <p:sldId id="275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49" d="100"/>
          <a:sy n="49" d="100"/>
        </p:scale>
        <p:origin x="77" y="7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F3C30-F885-41D1-ACC3-72CD730BF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E89A6D2-6C7B-45DA-A40B-6024B8CA8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42DC0D-7473-4D2B-9C42-53207E2C7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CF5E-33E6-405B-9020-5C2C2173605E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56F231-7C56-46C3-842C-F9CB05824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32A04A-ABE9-4193-8FC7-32E45FC10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D8B3C-7264-40D6-9E5B-3D32FEA175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403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3CB3C8-0F48-4BC1-A6F5-F0C165697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AE6A94-1346-485B-AB0C-83709C8647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9E570D-47FB-4917-B821-E6AD651F8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CF5E-33E6-405B-9020-5C2C2173605E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64F9A1-2376-4F4C-81C7-9F93B13B9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B0518D-E44F-4A61-9643-C7BF88907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D8B3C-7264-40D6-9E5B-3D32FEA175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032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667C5BF-B991-4C7D-9C82-63CBBAA599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210732-BFB2-4813-8636-194D3A7C8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0C74EE-7AA7-4C57-BB73-532527A45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CF5E-33E6-405B-9020-5C2C2173605E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7E2EFE-9C4F-4017-93AD-1A85C61DF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B140A6-C501-44E6-8152-3430016C3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D8B3C-7264-40D6-9E5B-3D32FEA175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17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6EF2DF-4269-49C8-A9D2-D79656174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F73AD1-39D0-4FB3-960F-D50BE0AE4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F46EA6-3667-49E9-B5DF-8E780C986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CF5E-33E6-405B-9020-5C2C2173605E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FF0783-08CD-4B24-B191-C6333344C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8536E5-DDA3-4329-94CA-AE53529F4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D8B3C-7264-40D6-9E5B-3D32FEA175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98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DC944C-D0E5-4A75-BAD5-003A1C8E9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DBA19-BB25-488B-8799-AE4BF5AF7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7C4D08-A69F-42DD-A049-8FC2A8EBE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CF5E-33E6-405B-9020-5C2C2173605E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59ACE4-9A7C-43A2-9CB4-AA7C7C36D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32FA3F-67F3-4D19-BB46-CF632325B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D8B3C-7264-40D6-9E5B-3D32FEA175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65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479FE-4B8E-434F-8D5C-AF13C3E3F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4D3327-636B-4BF4-8FC2-38E69673A6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86CA8F-EC3B-48D2-9C8B-A7063B6D9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C21802-1349-4E8E-B737-78D632673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CF5E-33E6-405B-9020-5C2C2173605E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A6417A-A0C8-4FFF-A92A-0E8D361FB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01973D-5A94-49BC-AD5B-6867C9C01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D8B3C-7264-40D6-9E5B-3D32FEA175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136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27F0A-B933-485C-8A31-3180F4850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F007DD-6C53-4F22-AE66-32FF27FD1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AC2920-58D0-4BB0-BE4A-EB90D712D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198F328-AB0E-40B2-B1B2-C7A870B73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19A4083-FF4F-44DA-A827-9DEE07CB67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361E35-2358-4F25-A64A-BBAB65959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CF5E-33E6-405B-9020-5C2C2173605E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D4C5910-7B23-4D9C-AB94-F3EB89F88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3A43A2-96E7-4E0A-9063-7D1122C5E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D8B3C-7264-40D6-9E5B-3D32FEA175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006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F14C95-774A-4B11-866B-3AC95EC5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CC36DE5-A69B-40BF-B1F4-02EDE0631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CF5E-33E6-405B-9020-5C2C2173605E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9C8AF6-CC85-4624-8D28-60E4E718D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37C29A-BA02-4C4D-B440-9A4D1D271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D8B3C-7264-40D6-9E5B-3D32FEA175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237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A3460D-E024-41B3-9D5D-CDDCA9385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CF5E-33E6-405B-9020-5C2C2173605E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199691-520C-41FD-BFAA-8537BE1EE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80A8C7-AB5E-47A3-866F-4EB9093C1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D8B3C-7264-40D6-9E5B-3D32FEA175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617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4A6A0E-7D65-415C-9655-9F6193E91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6BEB63-530E-4E6B-96B9-37DA1F8EA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09410B-5DE8-476A-AC06-18B0FCFD5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66B167-79E3-4550-B472-FA124B96E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CF5E-33E6-405B-9020-5C2C2173605E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D7741E-1CF0-48FD-B613-97E77BCD3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CA637D-70F7-4D86-BB8A-48A4DA562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D8B3C-7264-40D6-9E5B-3D32FEA175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925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B29DD8-61A4-4A80-9B65-CCE2DCE94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C6E9570-9AB4-4E62-8174-BB57D44E57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5B1316-58BE-40FF-95B7-1A62C1384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7739F5-A0F7-4FDE-B385-F859B3C0E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CF5E-33E6-405B-9020-5C2C2173605E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DFA0C3-4EA1-44DC-91DE-B92CE7B29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E2FA2E-D419-4749-8505-D97F97FAD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D8B3C-7264-40D6-9E5B-3D32FEA175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293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4BF743E-00E9-43FE-AA5C-27768ABC7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30F0D4-34DB-40AE-B70A-0EFB18CE4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A8BC27-C0A0-492F-9836-FB46CC2EB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2CF5E-33E6-405B-9020-5C2C2173605E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639805-3B31-4082-9D27-ECC6C5F8E5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8AD8BD-BACA-443B-A13D-5995976E6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D8B3C-7264-40D6-9E5B-3D32FEA175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310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015547-7218-4B82-B214-C00AE1FA4A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418320" cy="2387600"/>
          </a:xfrm>
        </p:spPr>
        <p:txBody>
          <a:bodyPr/>
          <a:lstStyle/>
          <a:p>
            <a:r>
              <a:rPr lang="zh-CN" altLang="en-US" dirty="0"/>
              <a:t>博弈论初步与常用模型简介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3AA61C-5B1E-4D6C-AC04-18C824A1A0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0308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E859FE-1BD0-4256-B161-EF25DEA40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877" y="650630"/>
            <a:ext cx="10357338" cy="55655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①</a:t>
            </a: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f(S)=0---&gt;f(T)</a:t>
            </a:r>
            <a:r>
              <a:rPr lang="zh-CN" altLang="zh-CN" sz="18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≠</a:t>
            </a:r>
            <a:r>
              <a:rPr lang="en-US" altLang="zh-CN" sz="18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18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1800" b="1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个子局面构成，即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S=(A</a:t>
            </a:r>
            <a:r>
              <a:rPr lang="en-US" altLang="zh-CN" sz="1800" kern="1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,A</a:t>
            </a:r>
            <a:r>
              <a:rPr lang="en-US" altLang="zh-CN" sz="1800" kern="1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…, A</a:t>
            </a:r>
            <a:r>
              <a:rPr lang="en-US" altLang="zh-CN" sz="1800" kern="1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由于</a:t>
            </a:r>
            <a:r>
              <a:rPr lang="zh-CN" altLang="en-US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先手</a:t>
            </a:r>
            <a:r>
              <a:rPr lang="zh-CN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只能选择一</a:t>
            </a:r>
            <a:r>
              <a:rPr lang="zh-CN" altLang="en-US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个子局面进行操作</a:t>
            </a:r>
            <a:r>
              <a:rPr lang="zh-CN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，不妨设选择了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800" kern="1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18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因为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f(S)=f(A</a:t>
            </a:r>
            <a:r>
              <a:rPr lang="en-US" altLang="zh-CN" sz="1800" kern="1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)+f(A</a:t>
            </a:r>
            <a:r>
              <a:rPr lang="en-US" altLang="zh-CN" sz="1800" kern="1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…, A</a:t>
            </a:r>
            <a:r>
              <a:rPr lang="en-US" altLang="zh-CN" sz="1800" kern="1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)=0</a:t>
            </a:r>
            <a:r>
              <a:rPr lang="zh-CN" altLang="en-US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，所以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f(A</a:t>
            </a:r>
            <a:r>
              <a:rPr lang="en-US" altLang="zh-CN" sz="1800" kern="1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)=f(A</a:t>
            </a:r>
            <a:r>
              <a:rPr lang="en-US" altLang="zh-CN" sz="1800" kern="1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…, A</a:t>
            </a:r>
            <a:r>
              <a:rPr lang="en-US" altLang="zh-CN" sz="1800" kern="1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zh-CN" altLang="en-US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设局面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800" kern="1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=(a</a:t>
            </a:r>
            <a:r>
              <a:rPr lang="en-US" altLang="zh-CN" sz="1800" kern="1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,a</a:t>
            </a:r>
            <a:r>
              <a:rPr lang="en-US" altLang="zh-CN" sz="1800" kern="1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…, a</a:t>
            </a:r>
            <a:r>
              <a:rPr lang="en-US" altLang="zh-CN" sz="1800" kern="1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，被先手操作后，变成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800" kern="1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’=(a</a:t>
            </a:r>
            <a:r>
              <a:rPr lang="en-US" altLang="zh-CN" sz="1800" kern="1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,…,</a:t>
            </a:r>
            <a:r>
              <a:rPr lang="en-US" altLang="zh-CN" sz="1800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800" kern="100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’,…a</a:t>
            </a:r>
            <a:r>
              <a:rPr lang="en-US" altLang="zh-CN" sz="1800" kern="1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18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设先手操作完了之后，局面为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，即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T=(A</a:t>
            </a:r>
            <a:r>
              <a:rPr lang="en-US" altLang="zh-CN" sz="1800" kern="1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’)+(A</a:t>
            </a:r>
            <a:r>
              <a:rPr lang="en-US" altLang="zh-CN" sz="1800" kern="1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…, A</a:t>
            </a:r>
            <a:r>
              <a:rPr lang="en-US" altLang="zh-CN" sz="1800" kern="1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f(T)=f(A</a:t>
            </a:r>
            <a:r>
              <a:rPr lang="en-US" altLang="zh-CN" sz="1800" kern="1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’)+f(A</a:t>
            </a:r>
            <a:r>
              <a:rPr lang="en-US" altLang="zh-CN" sz="1800" kern="1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…, A</a:t>
            </a:r>
            <a:r>
              <a:rPr lang="en-US" altLang="zh-CN" sz="1800" kern="1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)=f(A</a:t>
            </a:r>
            <a:r>
              <a:rPr lang="en-US" altLang="zh-CN" sz="1800" kern="1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’)+f(A</a:t>
            </a:r>
            <a:r>
              <a:rPr lang="en-US" altLang="zh-CN" sz="1800" kern="1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altLang="zh-CN" sz="18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博弈论的基本原则要求此时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f(T)</a:t>
            </a:r>
            <a:r>
              <a:rPr lang="zh-CN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≠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0,</a:t>
            </a:r>
            <a:r>
              <a:rPr lang="zh-CN" altLang="en-US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那么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f(A</a:t>
            </a:r>
            <a:r>
              <a:rPr lang="en-US" altLang="zh-CN" sz="1800" kern="1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’)+f(A</a:t>
            </a:r>
            <a:r>
              <a:rPr lang="en-US" altLang="zh-CN" sz="1800" kern="1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≠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0,</a:t>
            </a:r>
            <a:r>
              <a:rPr lang="zh-CN" altLang="en-US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即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f(A</a:t>
            </a:r>
            <a:r>
              <a:rPr lang="en-US" altLang="zh-CN" sz="1800" kern="1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≠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f(A</a:t>
            </a:r>
            <a:r>
              <a:rPr lang="en-US" altLang="zh-CN" sz="1800" kern="1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’)</a:t>
            </a:r>
            <a:r>
              <a:rPr lang="zh-CN" altLang="en-US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18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而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800" kern="1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</a:t>
            </a:r>
            <a:r>
              <a:rPr lang="zh-CN" altLang="en-US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可以是先手在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800" kern="1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之后走向的任一后续局面，所以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f(A</a:t>
            </a:r>
            <a:r>
              <a:rPr lang="en-US" altLang="zh-CN" sz="1800" kern="1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’)</a:t>
            </a:r>
            <a:r>
              <a:rPr lang="zh-CN" altLang="en-US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属于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g(A</a:t>
            </a:r>
            <a:r>
              <a:rPr lang="en-US" altLang="zh-CN" sz="1800" kern="1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，且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f(A</a:t>
            </a:r>
            <a:r>
              <a:rPr lang="en-US" altLang="zh-CN" sz="1800" kern="1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’) </a:t>
            </a:r>
            <a:r>
              <a:rPr lang="zh-CN" altLang="en-US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可以是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g(A</a:t>
            </a:r>
            <a:r>
              <a:rPr lang="en-US" altLang="zh-CN" sz="1800" kern="1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集合中的任意一个值，那么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f(A</a:t>
            </a:r>
            <a:r>
              <a:rPr lang="en-US" altLang="zh-CN" sz="1800" kern="1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不属于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g(A</a:t>
            </a:r>
            <a:r>
              <a:rPr lang="en-US" altLang="zh-CN" sz="1800" kern="1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18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en-US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所以我们可以说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8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对于任何一个局面的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800" kern="1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800" kern="1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f(A</a:t>
            </a:r>
            <a:r>
              <a:rPr lang="en-US" altLang="zh-CN" sz="1800" kern="1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不属于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g(A</a:t>
            </a:r>
            <a:r>
              <a:rPr lang="en-US" altLang="zh-CN" sz="1800" kern="1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b="1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当然，有人会说，刚才的推理是建立在</a:t>
            </a: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f(S)=0</a:t>
            </a:r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800" kern="1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的一个子局面的条件下的。所以，貌似我们只能先谨慎的说，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f(S)=0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800" kern="1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的一个子局面时，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f(A</a:t>
            </a:r>
            <a:r>
              <a:rPr lang="en-US" altLang="zh-CN" sz="1800" kern="1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不属于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g(A</a:t>
            </a:r>
            <a:r>
              <a:rPr lang="en-US" altLang="zh-CN" sz="1800" kern="1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但我们注意到，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也是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的子局面，所以我们也可以说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f(S)=0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时，</a:t>
            </a:r>
            <a:r>
              <a:rPr lang="en-US" altLang="zh-CN" sz="19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f(S)</a:t>
            </a:r>
            <a:r>
              <a:rPr lang="zh-CN" altLang="en-US" sz="19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不属于</a:t>
            </a:r>
            <a:r>
              <a:rPr lang="en-US" altLang="zh-CN" sz="19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g(S). </a:t>
            </a:r>
            <a:r>
              <a:rPr lang="zh-CN" altLang="en-US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至于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f(S)</a:t>
            </a:r>
            <a:r>
              <a:rPr lang="zh-CN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≠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时，由于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f(S,S)=0</a:t>
            </a:r>
            <a:r>
              <a:rPr lang="zh-CN" altLang="en-US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(S,S)</a:t>
            </a:r>
            <a:r>
              <a:rPr lang="zh-CN" altLang="en-US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的一个子局面，同样也有</a:t>
            </a:r>
            <a:r>
              <a:rPr lang="en-US" altLang="zh-CN" sz="19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f(S)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不属于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g(S).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所以，我们可以放心大胆的说，</a:t>
            </a:r>
            <a:r>
              <a:rPr lang="zh-CN" altLang="en-US" sz="1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对于任意的局面</a:t>
            </a:r>
            <a:r>
              <a:rPr lang="en-US" altLang="zh-CN" sz="1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1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f(S)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不属于</a:t>
            </a:r>
            <a:r>
              <a:rPr lang="en-US" altLang="zh-CN" sz="1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g(S). 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1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zh-CN" sz="1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107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E859FE-1BD0-4256-B161-EF25DEA40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3683"/>
            <a:ext cx="10515600" cy="5483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②</a:t>
            </a: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f(S)</a:t>
            </a:r>
            <a:r>
              <a:rPr lang="zh-CN" altLang="zh-CN" sz="18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≠</a:t>
            </a: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0---&gt;</a:t>
            </a:r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一定存在一个后续状态</a:t>
            </a: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，使得</a:t>
            </a: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f(T)</a:t>
            </a:r>
            <a:r>
              <a:rPr lang="en-US" altLang="zh-CN" sz="18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=0.</a:t>
            </a:r>
          </a:p>
          <a:p>
            <a:pPr marL="0" indent="0">
              <a:buNone/>
            </a:pP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f(S)=f(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800" kern="1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)+f(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800" kern="1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)+…+f(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800" kern="1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)=p</a:t>
            </a:r>
            <a:r>
              <a:rPr lang="zh-CN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≠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</a:p>
          <a:p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那么必然存在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使得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f(</a:t>
            </a:r>
            <a:r>
              <a:rPr lang="en-US" altLang="zh-CN" sz="1800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800" kern="100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)+p&lt;f(</a:t>
            </a:r>
            <a:r>
              <a:rPr lang="en-US" altLang="zh-CN" sz="1800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800" kern="100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，不妨设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k=1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（异或的性质，可以反证法证明）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f(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800" kern="1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)+p=x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，那么移项之后有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f(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800" kern="1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</a:t>
            </a:r>
            <a:r>
              <a:rPr lang="en-US" altLang="zh-CN" sz="1800" kern="1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,…,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</a:t>
            </a:r>
            <a:r>
              <a:rPr lang="en-US" altLang="zh-CN" sz="1800" kern="1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)=f(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800" kern="1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)+p=x</a:t>
            </a:r>
          </a:p>
          <a:p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A1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局面被转化为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800" kern="1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’=(a</a:t>
            </a:r>
            <a:r>
              <a:rPr lang="en-US" altLang="zh-CN" sz="1800" kern="1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,…,</a:t>
            </a:r>
            <a:r>
              <a:rPr lang="en-US" altLang="zh-CN" sz="1800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800" kern="100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’,…a</a:t>
            </a:r>
            <a:r>
              <a:rPr lang="en-US" altLang="zh-CN" sz="1800" kern="1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，即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f(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800" kern="1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,…,</a:t>
            </a:r>
            <a:r>
              <a:rPr lang="en-US" altLang="zh-CN" sz="1800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800" kern="100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’,…a</a:t>
            </a:r>
            <a:r>
              <a:rPr lang="en-US" altLang="zh-CN" sz="1800" kern="1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属于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g(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800" kern="1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f(T)=f(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800" kern="1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</a:t>
            </a:r>
            <a:r>
              <a:rPr lang="en-US" altLang="zh-CN" sz="1800" kern="1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,…,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</a:t>
            </a:r>
            <a:r>
              <a:rPr lang="en-US" altLang="zh-CN" sz="1800" kern="1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)+f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</a:t>
            </a:r>
            <a:r>
              <a:rPr lang="en-US" altLang="zh-CN" sz="1800" kern="1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,…,</a:t>
            </a:r>
            <a:r>
              <a:rPr lang="en-US" altLang="zh-CN" sz="1800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800" kern="100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’,…a</a:t>
            </a:r>
            <a:r>
              <a:rPr lang="en-US" altLang="zh-CN" sz="1800" kern="1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=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x + f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</a:t>
            </a:r>
            <a:r>
              <a:rPr lang="en-US" altLang="zh-CN" sz="1800" kern="1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,…,</a:t>
            </a:r>
            <a:r>
              <a:rPr lang="en-US" altLang="zh-CN" sz="1800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800" kern="100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’,…a</a:t>
            </a:r>
            <a:r>
              <a:rPr lang="en-US" altLang="zh-CN" sz="1800" kern="1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最优决策的情况下我们相当于要找到局面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</a:t>
            </a:r>
            <a:r>
              <a:rPr lang="en-US" altLang="zh-CN" sz="1800" kern="1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,…,</a:t>
            </a:r>
            <a:r>
              <a:rPr lang="en-US" altLang="zh-CN" sz="1800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800" kern="100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’,…a</a:t>
            </a:r>
            <a:r>
              <a:rPr lang="en-US" altLang="zh-CN" sz="1800" kern="1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使得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</a:t>
            </a:r>
            <a:r>
              <a:rPr lang="en-US" altLang="zh-CN" sz="1800" kern="1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,…,</a:t>
            </a:r>
            <a:r>
              <a:rPr lang="en-US" altLang="zh-CN" sz="1800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800" kern="100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’,…a</a:t>
            </a:r>
            <a:r>
              <a:rPr lang="en-US" altLang="zh-CN" sz="1800" kern="1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=x</a:t>
            </a:r>
          </a:p>
          <a:p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而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f(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800" kern="1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,…,</a:t>
            </a:r>
            <a:r>
              <a:rPr lang="en-US" altLang="zh-CN" sz="1800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800" kern="100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’,…a</a:t>
            </a:r>
            <a:r>
              <a:rPr lang="en-US" altLang="zh-CN" sz="1800" kern="1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属于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g(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800" kern="1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，所以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就必须属于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g(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800" kern="1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又因为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x&lt;f(</a:t>
            </a:r>
            <a:r>
              <a:rPr lang="en-US" altLang="zh-CN" sz="1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800" kern="1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),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所以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g(</a:t>
            </a:r>
            <a:r>
              <a:rPr lang="en-US" altLang="zh-CN" sz="1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800" kern="1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必须要包含集合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{0,1,2,…,f(</a:t>
            </a:r>
            <a:r>
              <a:rPr lang="en-US" altLang="zh-CN" sz="1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800" kern="1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)-1}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中的某个数，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才有可能属于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g(</a:t>
            </a:r>
            <a:r>
              <a:rPr lang="en-US" altLang="zh-CN" sz="1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800" kern="1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).</a:t>
            </a:r>
          </a:p>
          <a:p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又因为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的子局面组成有不同的情况，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x=f(</a:t>
            </a:r>
            <a:r>
              <a:rPr lang="en-US" altLang="zh-CN" sz="1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800" kern="1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)+p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可能取到任意小于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f(</a:t>
            </a:r>
            <a:r>
              <a:rPr lang="en-US" altLang="zh-CN" sz="1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800" kern="1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的值，而对于所有可能的情况，我们设计的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函数都需要满足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属于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g(</a:t>
            </a:r>
            <a:r>
              <a:rPr lang="en-US" altLang="zh-CN" sz="1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800" kern="1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，那么必须要求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g(</a:t>
            </a:r>
            <a:r>
              <a:rPr lang="en-US" altLang="zh-CN" sz="1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800" kern="1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包含集合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{0,1,2,…,f(</a:t>
            </a:r>
            <a:r>
              <a:rPr lang="en-US" altLang="zh-CN" sz="1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800" kern="1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)-1}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，才能保证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一定属于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g(</a:t>
            </a:r>
            <a:r>
              <a:rPr lang="en-US" altLang="zh-CN" sz="1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800" kern="1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此时有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f(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800" kern="1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)+p&lt;f(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800" kern="1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≠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0,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所以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f(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800" kern="1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≠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0.</a:t>
            </a:r>
            <a:endParaRPr lang="en-US" altLang="zh-CN" sz="18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所以，对于任意的必胜局面</a:t>
            </a:r>
            <a:r>
              <a:rPr lang="en-US" altLang="zh-CN" sz="1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800" kern="1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g(</a:t>
            </a:r>
            <a:r>
              <a:rPr lang="en-US" altLang="zh-CN" sz="1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800" kern="1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1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包含集合</a:t>
            </a:r>
            <a:r>
              <a:rPr lang="en-US" altLang="zh-CN" sz="1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{0,1,2,…,f(</a:t>
            </a:r>
            <a:r>
              <a:rPr lang="en-US" altLang="zh-CN" sz="1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800" kern="1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)-1}</a:t>
            </a:r>
            <a:r>
              <a:rPr lang="zh-CN" altLang="en-US" sz="1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1800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0917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E928CC-303C-4CAA-B0A0-E68A3B80F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5214"/>
            <a:ext cx="10515600" cy="5451749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事实上将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800" kern="1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同样可以视作一个局面，它可能是若干个子局面的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800" kern="1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,a</a:t>
            </a:r>
            <a:r>
              <a:rPr lang="en-US" altLang="zh-CN" sz="1800" kern="1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,…,a</a:t>
            </a:r>
            <a:r>
              <a:rPr lang="en-US" altLang="zh-CN" sz="1800" kern="1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的组合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也就是这个函数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同样适用于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</a:p>
          <a:p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综上，我们总结出了函数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需要满足的条件：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对于必败状态</a:t>
            </a: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，有</a:t>
            </a: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f(S)=0</a:t>
            </a:r>
          </a:p>
          <a:p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对于必胜状态</a:t>
            </a: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，我们有</a:t>
            </a: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g(S)</a:t>
            </a:r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包含</a:t>
            </a: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{0,1,2,…,f(S)-1}</a:t>
            </a:r>
          </a:p>
          <a:p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3.f(S)</a:t>
            </a:r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不属于</a:t>
            </a: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g(S)</a:t>
            </a:r>
          </a:p>
          <a:p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那么我们可以开始设计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f(x)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函数的计算方式了，只要满足上述的充分条件即可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比如，对于一个局面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，若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g(S)={0,1,2,4,7,8}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，那很显然我们选择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即可满足要求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即我们找到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g(S)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集合中最小的不在集合中的值即可，那么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函数的定义也可以给出来了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定义：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f(x)=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mex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{f(y)|y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的后继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这个函数也就是大名鼎鼎的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SG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226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C46C54-2964-42D4-A08B-6B3A63263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SG</a:t>
            </a:r>
            <a:r>
              <a:rPr lang="zh-CN" altLang="en-US" dirty="0"/>
              <a:t>函数与</a:t>
            </a:r>
            <a:r>
              <a:rPr lang="en-US" altLang="zh-CN" dirty="0"/>
              <a:t>SG</a:t>
            </a:r>
            <a:r>
              <a:rPr lang="zh-CN" altLang="en-US" dirty="0"/>
              <a:t>定理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527438-2B3E-42AF-A259-E929D9808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前面我们探寻了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f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函数也就是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SG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函数的性质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对于一个局面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，如果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S=a1+a2+…+an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，也就是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是由若干个游戏组合起来的，那么有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SG(S)=SG(a1)+SG(a2)+…+SG(an)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，这也即博弈论的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SG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定理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有了这个定理对于一些奇奇怪怪的套娃游戏我们也就不难解决了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例如：有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堆石子玩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nim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博弈，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堆石子玩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bash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博弈，另有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堆石子玩威佐夫博弈，每轮玩家可以选择一个游戏操作，问先手是否必胜？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SG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定理板子题，分别求出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SG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函数利用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SG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定理异或起来就可以了</a:t>
            </a:r>
          </a:p>
        </p:txBody>
      </p:sp>
    </p:spTree>
    <p:extLst>
      <p:ext uri="{BB962C8B-B14F-4D97-AF65-F5344CB8AC3E}">
        <p14:creationId xmlns:p14="http://schemas.microsoft.com/office/powerpoint/2010/main" val="1701300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B96A33-6039-4688-913B-1AA935C0E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应用实例：</a:t>
            </a:r>
            <a:r>
              <a:rPr lang="en-US" altLang="zh-CN" dirty="0"/>
              <a:t>HDU1847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80DBE3-D910-4816-8334-018BB0CD9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一堆石子，每次只能拿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的整数次幂如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1,2,4,8…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，问是否先手必胜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石子大小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n&lt;=1000</a:t>
            </a: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SG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函数板子题，根据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SG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函数的定义计算局面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SG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值即可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需要注意的是，对于组合博弈问题，打表找规律是常用方法，证明一项结论的正确性十分困难，在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个小时的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XCPC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比赛中得不偿失</a:t>
            </a:r>
            <a:endParaRPr lang="en-US" altLang="zh-CN" sz="2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对于本题有结论：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SG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函数和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m=2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bash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博弈相同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证明留作课后习题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4124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BA0E3-B0AE-4E1D-873D-6763BFE98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应用实例：</a:t>
            </a:r>
            <a:r>
              <a:rPr lang="en-US" altLang="zh-CN" dirty="0"/>
              <a:t>SG</a:t>
            </a:r>
            <a:r>
              <a:rPr lang="zh-CN" altLang="en-US" dirty="0"/>
              <a:t>函数打表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8E93F22-6B41-450F-81B0-7C9964250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123" y="1540829"/>
            <a:ext cx="6848697" cy="520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950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6E15D6-527D-48F1-B81D-DE7E68E18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经典博弈举例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899A53-B14F-4FA4-AAAA-47AE9C414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1.bash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博弈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利用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SG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函数分析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bash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博弈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Bash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博弈：一堆石子有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个，每个人每次最多拿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个，问先手是否必胜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显然一堆大小为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的石子，其后继状态是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n-1,n-2,…,n-m</a:t>
            </a: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列个表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f(0)=0,f(1)=1,f(2)=2,…,f(m)=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m,f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(m+1)=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mex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(1,2,3,…,m)=0</a:t>
            </a: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发现只有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m+1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的倍数时，其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f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函数值为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，也即先手必败</a:t>
            </a:r>
          </a:p>
        </p:txBody>
      </p:sp>
    </p:spTree>
    <p:extLst>
      <p:ext uri="{BB962C8B-B14F-4D97-AF65-F5344CB8AC3E}">
        <p14:creationId xmlns:p14="http://schemas.microsoft.com/office/powerpoint/2010/main" val="3945523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BAA55C-DC3A-4A63-AD0B-F7358E7C2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3581"/>
            <a:ext cx="10515600" cy="5493382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2.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反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nim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游戏：拿走最后一个石子的人输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先手必胜当且仅当：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(1)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所有堆石子数为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且游戏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SG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函数值为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(2)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所有堆石子数大于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且游戏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SG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函数值不为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证明：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所有堆石子数为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先手必胜当且仅当堆数为偶数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若存在一堆石子数大于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的堆，那么先手可以控制剩余的数量仅为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的堆的奇偶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若存在两堆及以上的石子数大于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的堆，那么先手只需要保证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nim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和为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，最终情况会退化至只有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堆石子数大于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的堆（后手面对异或和为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的情况只能使异或和变成不为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106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FF8BA5-37C7-4A29-80CD-0DE789ABC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4041"/>
            <a:ext cx="10515600" cy="5372922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关于反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nim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游戏我们可以推广到一般的情况，由此引出反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SG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游戏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反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SG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游戏和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ICG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游戏规则大体相同，但是游戏规定决策集合为空的游戏者胜利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关于反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SG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游戏我们有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SJ(Sprague-Grundy-Jia 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Zhihao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定理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SJ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定理：对于任意一个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Anti-SG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游戏，如果我们规定当局面中所有的单一游戏的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SG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值为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0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时，游戏结束，则先手必胜当且仅当：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）游戏的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SG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函数不为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0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且游戏中某个单一游戏的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SG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函数大于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）游戏的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SG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函数为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0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且游戏中没有单一游戏的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SG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函数大于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 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具体细节请参考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2009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年国家集训队论文</a:t>
            </a:r>
          </a:p>
        </p:txBody>
      </p:sp>
    </p:spTree>
    <p:extLst>
      <p:ext uri="{BB962C8B-B14F-4D97-AF65-F5344CB8AC3E}">
        <p14:creationId xmlns:p14="http://schemas.microsoft.com/office/powerpoint/2010/main" val="2967324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26FCA0-428E-45A5-9AE1-99471113B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5214"/>
            <a:ext cx="10515600" cy="5451749"/>
          </a:xfrm>
        </p:spPr>
        <p:txBody>
          <a:bodyPr/>
          <a:lstStyle/>
          <a:p>
            <a:r>
              <a:rPr lang="en-US" altLang="zh-CN" dirty="0"/>
              <a:t>3.multi-nim</a:t>
            </a:r>
            <a:r>
              <a:rPr lang="zh-CN" altLang="en-US" dirty="0"/>
              <a:t>游戏</a:t>
            </a:r>
            <a:endParaRPr lang="en-US" altLang="zh-CN" dirty="0"/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堆石子，两个人可以从任意一堆石子中拿任意多个石子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不能不拿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或把一堆数量不少于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石子分为两堆不为空的石子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本质还是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nim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游戏，可以用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SG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函数解决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操作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本质上是把一个游戏分成两个游戏，把他们异或起来等价成一堆石子即可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/>
              <a:t>结论：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8AC1B75-D488-4EAA-BB82-581C9FC97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751" y="3429000"/>
            <a:ext cx="5163848" cy="127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648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5ED8F5-F50F-409E-B097-E3552EA77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引入：一个游戏</a:t>
            </a:r>
          </a:p>
        </p:txBody>
      </p:sp>
      <p:sp>
        <p:nvSpPr>
          <p:cNvPr id="8" name="矩形 7"/>
          <p:cNvSpPr/>
          <p:nvPr/>
        </p:nvSpPr>
        <p:spPr>
          <a:xfrm>
            <a:off x="838200" y="1447069"/>
            <a:ext cx="9114692" cy="3265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SzPts val="1400"/>
              <a:buFont typeface="Wingdings" panose="05000000000000000000" pitchFamily="2" charset="2"/>
              <a:buChar char=""/>
              <a:tabLst>
                <a:tab pos="266700" algn="l"/>
              </a:tabLst>
            </a:pP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取石子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游戏：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SzPts val="1400"/>
              <a:buFont typeface="Wingdings" panose="05000000000000000000" pitchFamily="2" charset="2"/>
              <a:buChar char=""/>
              <a:tabLst>
                <a:tab pos="266700" algn="l"/>
              </a:tabLst>
            </a:pP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甲乙两人面对若干堆石子，其中每一堆石子的数目可以任意确定。例如图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所示的初始局面：共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n=3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堆，其中第一堆的石子数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000" kern="1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=3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，第二堆石子数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000" kern="1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=3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，第三堆石子数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000" kern="1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=1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。两人轮流按下列规则取走一些石子，游戏的规则如下：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SzPts val="1400"/>
              <a:buFont typeface="Wingdings" panose="05000000000000000000" pitchFamily="2" charset="2"/>
              <a:buChar char=""/>
              <a:tabLst>
                <a:tab pos="533400" algn="l"/>
              </a:tabLst>
            </a:pP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每一步应取走至少一枚石子；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SzPts val="1400"/>
              <a:buFont typeface="Wingdings" panose="05000000000000000000" pitchFamily="2" charset="2"/>
              <a:buChar char=""/>
              <a:tabLst>
                <a:tab pos="533400" algn="l"/>
              </a:tabLst>
            </a:pP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每一步只能从某一堆中取走部分或全部石子；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SzPts val="1400"/>
              <a:buFont typeface="Wingdings" panose="05000000000000000000" pitchFamily="2" charset="2"/>
              <a:buChar char=""/>
              <a:tabLst>
                <a:tab pos="533400" algn="l"/>
              </a:tabLst>
            </a:pP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如果谁无法按规则取子，谁就是输家。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244" y="4782727"/>
            <a:ext cx="5054437" cy="171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4439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2623AE-C606-4804-8A25-DFCFC910D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2510"/>
            <a:ext cx="10515600" cy="5404453"/>
          </a:xfrm>
        </p:spPr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威佐夫博弈：</a:t>
            </a:r>
            <a:endParaRPr lang="en-US" altLang="zh-CN" dirty="0"/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堆石子，每个人要么从一堆里面拿石子，要么两堆拿相同数量石子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定理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没有两个必败局面的差值相同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证明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假设两个必败态分别是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a,a+k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),(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b,b+k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),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其中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a&lt;b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，那么对于局势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b,b+k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),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我们同时拿走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b-a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个石头，局势变为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a,a+k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，与博弈论基本定理矛盾！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列出一系列必败态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(0,0),(1,2),(3,5),(4,7),(6,10)</a:t>
            </a: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可以发现假设第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个必败态是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ak,bk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那么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ak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mex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{ai,bi|0&lt;=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&lt;=k-1}</a:t>
            </a: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bk=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ak+k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5119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832BF7-38CB-455F-8B3A-B2C86006C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9448"/>
            <a:ext cx="6445469" cy="5312979"/>
          </a:xfrm>
        </p:spPr>
        <p:txBody>
          <a:bodyPr/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我们也可以作图分析，我们把两堆石子的数量看成是坐标轴上的一个点。所以游戏就变成了：棋盘上有一个点，每次每个人可以将它向下、向左或者向左下移动若干个格子，不能移动的人输。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终止节点显然是原点，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一步就能移动到原点的点显然是必胜点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，假设我们给这些所有必胜点都染色的话，剩下的的没当中横纵坐标和最小的点就是下一个必败点。因为它不论如何移动，都会给对手留下一个必胜点。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948107F-E9B5-4E1E-B16A-8D28B6650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2065" y="2167353"/>
            <a:ext cx="4307405" cy="400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330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573097-E254-479B-B2D6-EC205456F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2152"/>
            <a:ext cx="10515600" cy="5514811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考虑威佐夫博弈最终会覆盖棋盘上所有点，对于序列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，均有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除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外无交集，其并集是整个正整数集合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对于这样的两个集合，我们有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betty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定理：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设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是正无理数且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1/a +1/b =1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P={ [n*a] | 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为任意的正整数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Q={ [n*b] | n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为任意的正整数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([x]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指的是取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的整数部分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则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Q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N+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的一个划分，即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P∩Q=Ø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且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P∪Q=N+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（正整数集）。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我们设威佐夫博弈的必败态满足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betty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定理，则有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[a*n]+n=[b*n],1/a+1/b=1</a:t>
            </a: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解这个方程可以得到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因此有结论：威佐夫博弈先手必败当且仅当                    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47246BA-AEFC-437A-BDD1-B53CC3614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152" y="3977750"/>
            <a:ext cx="2636920" cy="73614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EABA91E-D30D-465D-AE98-9718C4CA6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5844" y="5096052"/>
            <a:ext cx="3394679" cy="75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8385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D485D7-98CF-4412-96CC-80554019F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9448"/>
            <a:ext cx="10515600" cy="5467515"/>
          </a:xfrm>
        </p:spPr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扩展威佐夫博弈：</a:t>
            </a:r>
            <a:endParaRPr lang="en-US" altLang="zh-CN" dirty="0"/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即在威佐夫博弈基础上放宽条件，要求当选择拿两堆石子时，拿的数量之差不超过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和威佐夫博弈类似，仍需满足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betty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定理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但是方程变为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[a*n]+(k+1)n=[b*n]</a:t>
            </a: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解得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分别判断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b-a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是不是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k+1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的倍数，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满不满足上述条件即可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4D51584-12A5-4D21-A07B-BDF422320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719" y="3088832"/>
            <a:ext cx="5036317" cy="113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4423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8A7551-E1FD-4938-8F88-15574DB0F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8276"/>
            <a:ext cx="10515600" cy="5388687"/>
          </a:xfrm>
        </p:spPr>
        <p:txBody>
          <a:bodyPr/>
          <a:lstStyle/>
          <a:p>
            <a:r>
              <a:rPr lang="en-US" altLang="zh-CN" dirty="0"/>
              <a:t>6.</a:t>
            </a:r>
            <a:r>
              <a:rPr lang="zh-CN" altLang="en-US" dirty="0"/>
              <a:t>二分图博弈</a:t>
            </a:r>
            <a:endParaRPr lang="en-US" altLang="zh-CN" dirty="0"/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给出一张二分图和一个起始点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H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先手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后手，每次只能选择与上一个点相邻的点移动，且不能移动到已经经过的点，不能操作的人判负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结论：如果起始点是二分图最大匹配一定包含的点，那么先手必胜，否则先手必败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证明：考虑如果最大匹配不一定包括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H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，那么终点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一定和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H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在同一个集合，否则从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S-&gt;H-&gt;…-&gt;E-&gt;T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，我们就找到了一条增广路，和最大匹配矛盾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如果最大匹配一定包括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H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，那么后手无论如何无法进入非匹配点，否则设终点为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，设路径为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S-&gt;P1-&gt;P2,…-&gt;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Pn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-&gt;T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，匹配为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S-&gt;P1,P2-&gt;P3,P4-&gt;P5,…,Pn-1-&gt;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Pn,T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，我们把匹配切换成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S,P1-&gt;P2,P3-&gt;P4,…Pn-2-&gt;Pn-1,Pn-&gt;T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，最大匹配数不变并且不包含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，这与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是必要点矛盾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这样走到最后，后手必然无路可走</a:t>
            </a:r>
          </a:p>
        </p:txBody>
      </p:sp>
    </p:spTree>
    <p:extLst>
      <p:ext uri="{BB962C8B-B14F-4D97-AF65-F5344CB8AC3E}">
        <p14:creationId xmlns:p14="http://schemas.microsoft.com/office/powerpoint/2010/main" val="21006972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75F035-CBCD-4D7A-B820-A18B7A5D8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0315"/>
            <a:ext cx="10515600" cy="5546648"/>
          </a:xfrm>
        </p:spPr>
        <p:txBody>
          <a:bodyPr/>
          <a:lstStyle/>
          <a:p>
            <a:r>
              <a:rPr lang="en-US" altLang="zh-CN" dirty="0"/>
              <a:t>7.</a:t>
            </a:r>
            <a:r>
              <a:rPr lang="zh-CN" altLang="en-US" dirty="0"/>
              <a:t>翻硬币模型</a:t>
            </a:r>
            <a:endParaRPr lang="en-US" altLang="zh-CN" dirty="0"/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个硬币排成一排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玩家轮流把若干个硬币翻转，但是要求最右边的硬币必须是从正面翻到反面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具体翻转规则可能不同，可能只让翻一个，或者连续翻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个，又或者是要求间隔不大于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结论：局面的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SG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值为局面中每个正面朝上的硬币单一存在时的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SG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值的异或和。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例如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SG(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正反正正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)=SG(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正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 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xor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SG(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反反正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 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xor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SG(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反反反正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95692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7A7DF8-EC95-45A4-B5B6-4B18F87AF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3683"/>
            <a:ext cx="10515600" cy="5483280"/>
          </a:xfrm>
        </p:spPr>
        <p:txBody>
          <a:bodyPr/>
          <a:lstStyle/>
          <a:p>
            <a:r>
              <a:rPr lang="en-US" altLang="zh-CN" dirty="0"/>
              <a:t>7.1 </a:t>
            </a:r>
            <a:r>
              <a:rPr lang="zh-CN" altLang="en-US" dirty="0"/>
              <a:t>每次只能翻一个硬币的翻硬币游戏</a:t>
            </a:r>
            <a:endParaRPr lang="en-US" altLang="zh-CN" dirty="0"/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根据翻硬币游戏的结论，我们可以拆成只有一个正面硬币，此时其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SG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值为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，空硬币集合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SG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值为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</a:p>
          <a:p>
            <a:endParaRPr lang="en-US" altLang="zh-CN" dirty="0"/>
          </a:p>
          <a:p>
            <a:r>
              <a:rPr lang="en-US" altLang="zh-CN" dirty="0"/>
              <a:t>7.2 </a:t>
            </a:r>
            <a:r>
              <a:rPr lang="zh-CN" altLang="en-US" dirty="0"/>
              <a:t>可以翻转</a:t>
            </a:r>
            <a:r>
              <a:rPr lang="en-US" altLang="zh-CN" dirty="0"/>
              <a:t>1</a:t>
            </a:r>
            <a:r>
              <a:rPr lang="zh-CN" altLang="en-US" dirty="0"/>
              <a:t>或</a:t>
            </a:r>
            <a:r>
              <a:rPr lang="en-US" altLang="zh-CN" dirty="0"/>
              <a:t>2</a:t>
            </a:r>
            <a:r>
              <a:rPr lang="zh-CN" altLang="en-US" dirty="0"/>
              <a:t>个硬币（不用连续）</a:t>
            </a:r>
            <a:endParaRPr lang="en-US" altLang="zh-CN" dirty="0"/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仍然拆成只有一个硬币正面考虑，则每个子游戏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SG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值为其正面硬币的编号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/>
          </a:p>
          <a:p>
            <a:r>
              <a:rPr lang="en-US" altLang="zh-CN" dirty="0"/>
              <a:t>7.3 </a:t>
            </a:r>
            <a:r>
              <a:rPr lang="zh-CN" altLang="en-US" dirty="0"/>
              <a:t>每次必须翻动两个硬币，但是硬币距离必须小于等于</a:t>
            </a:r>
            <a:r>
              <a:rPr lang="en-US" altLang="zh-CN" dirty="0"/>
              <a:t>m</a:t>
            </a: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SG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值呈现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0 1 2 3 …  m-1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的循环，和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bash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博弈类似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/>
              <a:t>具体翻硬币博弈还有很多细则，大家有兴趣可以下来了解</a:t>
            </a:r>
          </a:p>
        </p:txBody>
      </p:sp>
    </p:spTree>
    <p:extLst>
      <p:ext uri="{BB962C8B-B14F-4D97-AF65-F5344CB8AC3E}">
        <p14:creationId xmlns:p14="http://schemas.microsoft.com/office/powerpoint/2010/main" val="34609122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4BB7B4-2285-4B1A-B7D6-ADD5BD825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没有了（</a:t>
            </a:r>
            <a:r>
              <a:rPr lang="en-US" altLang="zh-CN" dirty="0"/>
              <a:t>QAQ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78A722-4EA9-4391-93DB-82CEFDACD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2009</a:t>
            </a:r>
            <a:r>
              <a:rPr lang="zh-CN" altLang="en-US" dirty="0"/>
              <a:t>年国家集训队论文</a:t>
            </a:r>
            <a:r>
              <a:rPr lang="en-US" altLang="zh-CN" dirty="0"/>
              <a:t>——</a:t>
            </a:r>
            <a:r>
              <a:rPr lang="zh-CN" altLang="en-US" dirty="0"/>
              <a:t>贾志豪 </a:t>
            </a:r>
            <a:r>
              <a:rPr lang="en-US" altLang="zh-CN" dirty="0"/>
              <a:t>-《</a:t>
            </a:r>
            <a:r>
              <a:rPr lang="zh-CN" altLang="en-US" dirty="0"/>
              <a:t>组合游戏略述</a:t>
            </a:r>
            <a:r>
              <a:rPr lang="en-US" altLang="zh-CN" dirty="0"/>
              <a:t>——</a:t>
            </a:r>
            <a:r>
              <a:rPr lang="zh-CN" altLang="en-US" dirty="0"/>
              <a:t>浅谈</a:t>
            </a:r>
            <a:r>
              <a:rPr lang="en-US" altLang="zh-CN" dirty="0"/>
              <a:t>SG</a:t>
            </a:r>
            <a:r>
              <a:rPr lang="zh-CN" altLang="en-US" dirty="0"/>
              <a:t>游戏的若干拓展及变形</a:t>
            </a:r>
            <a:r>
              <a:rPr lang="en-US" altLang="zh-CN" dirty="0"/>
              <a:t>》</a:t>
            </a:r>
          </a:p>
          <a:p>
            <a:r>
              <a:rPr lang="en-US" altLang="zh-CN" dirty="0"/>
              <a:t>2002</a:t>
            </a:r>
            <a:r>
              <a:rPr lang="zh-CN" altLang="en-US" dirty="0"/>
              <a:t>年国家集训队论文</a:t>
            </a:r>
            <a:r>
              <a:rPr lang="en-US" altLang="zh-CN" dirty="0"/>
              <a:t>——</a:t>
            </a:r>
            <a:r>
              <a:rPr lang="zh-CN" altLang="en-US" dirty="0"/>
              <a:t>张一飞 </a:t>
            </a:r>
            <a:r>
              <a:rPr lang="en-US" altLang="zh-CN" dirty="0"/>
              <a:t>-《</a:t>
            </a:r>
            <a:r>
              <a:rPr lang="zh-CN" altLang="en-US" dirty="0"/>
              <a:t>由感性认识到理性认识</a:t>
            </a:r>
            <a:r>
              <a:rPr lang="en-US" altLang="zh-CN" dirty="0"/>
              <a:t>——</a:t>
            </a:r>
            <a:r>
              <a:rPr lang="zh-CN" altLang="en-US" dirty="0"/>
              <a:t>透析一类搏弈游戏的解答过程</a:t>
            </a:r>
            <a:r>
              <a:rPr lang="en-US" altLang="zh-CN" dirty="0"/>
              <a:t>》</a:t>
            </a:r>
          </a:p>
          <a:p>
            <a:r>
              <a:rPr lang="zh-CN" altLang="en-US" dirty="0"/>
              <a:t>推荐大家下来一定要去看看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6311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5ED8F5-F50F-409E-B097-E3552EA77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描述局面：</a:t>
            </a:r>
          </a:p>
        </p:txBody>
      </p:sp>
      <p:sp>
        <p:nvSpPr>
          <p:cNvPr id="4" name="矩形 3"/>
          <p:cNvSpPr/>
          <p:nvPr/>
        </p:nvSpPr>
        <p:spPr>
          <a:xfrm>
            <a:off x="838200" y="1385050"/>
            <a:ext cx="10228385" cy="1684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  <a:buSzPts val="1400"/>
              <a:tabLst>
                <a:tab pos="266700" algn="l"/>
              </a:tabLst>
            </a:pP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为了方便描述，我们来采用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用一个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元组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(a</a:t>
            </a:r>
            <a:r>
              <a:rPr lang="en-US" altLang="zh-CN" sz="2400" kern="1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, a</a:t>
            </a:r>
            <a:r>
              <a:rPr lang="en-US" altLang="zh-CN" sz="2400" kern="1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, …, a</a:t>
            </a:r>
            <a:r>
              <a:rPr lang="en-US" altLang="zh-CN" sz="2400" kern="1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，来描述游戏过程中的一个局面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，这个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元组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(a</a:t>
            </a:r>
            <a:r>
              <a:rPr lang="en-US" altLang="zh-CN" sz="2400" kern="1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, a</a:t>
            </a:r>
            <a:r>
              <a:rPr lang="en-US" altLang="zh-CN" sz="2400" kern="1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, …, a</a:t>
            </a:r>
            <a:r>
              <a:rPr lang="en-US" altLang="zh-CN" sz="2400" kern="1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表示，我们目前面对着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堆石子，其中第</a:t>
            </a:r>
            <a:r>
              <a:rPr lang="en-US" altLang="zh-CN" sz="24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堆石子的所含石子个数为</a:t>
            </a:r>
            <a:r>
              <a:rPr lang="en-US" altLang="zh-CN" sz="24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kern="1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185" y="3009434"/>
            <a:ext cx="5054437" cy="171014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38200" y="4744059"/>
            <a:ext cx="9633438" cy="1691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那么我们就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可以用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元组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(3, 3, 1)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来描述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上图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所示的局面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，当然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(1, 3, 3)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也可以用来描述这个局面，顺序没有关系，我们只需要关注各石头堆构成的集合。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97806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5ED8F5-F50F-409E-B097-E3552EA77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简单分析：</a:t>
            </a:r>
          </a:p>
        </p:txBody>
      </p:sp>
      <p:sp>
        <p:nvSpPr>
          <p:cNvPr id="5" name="矩形 4"/>
          <p:cNvSpPr/>
          <p:nvPr/>
        </p:nvSpPr>
        <p:spPr>
          <a:xfrm>
            <a:off x="838199" y="1690688"/>
            <a:ext cx="8639909" cy="41427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  <a:buSzPts val="1400"/>
              <a:tabLst>
                <a:tab pos="266700" algn="l"/>
              </a:tabLst>
            </a:pP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为了方便描述，我们定义：当一个局面先手存在必胜策略时，该局面称为必胜局面，否则为必败局面。</a:t>
            </a:r>
            <a:endParaRPr lang="en-US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  <a:buSzPts val="1400"/>
              <a:tabLst>
                <a:tab pos="266700" algn="l"/>
              </a:tabLst>
            </a:pP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显然，一个局面要么必胜，要么必败，没有平局的情况。</a:t>
            </a:r>
            <a:endParaRPr lang="en-US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  <a:buSzPts val="1400"/>
              <a:tabLst>
                <a:tab pos="266700" algn="l"/>
              </a:tabLst>
            </a:pPr>
            <a:endParaRPr lang="en-US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  <a:buSzPts val="1400"/>
              <a:tabLst>
                <a:tab pos="266700" algn="l"/>
              </a:tabLst>
            </a:pP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那么由于两个玩家都采用的最优策略，那么就很自然有两条最基本的结论：</a:t>
            </a:r>
            <a:endParaRPr lang="en-US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  <a:buSzPts val="1400"/>
              <a:tabLst>
                <a:tab pos="266700" algn="l"/>
              </a:tabLst>
            </a:pP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  <a:buSzPts val="1400"/>
              <a:tabLst>
                <a:tab pos="266700" algn="l"/>
              </a:tabLst>
            </a:pPr>
            <a:r>
              <a:rPr lang="zh-CN" altLang="en-US" sz="20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一、</a:t>
            </a:r>
            <a:r>
              <a:rPr lang="zh-CN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如果</a:t>
            </a:r>
            <a:r>
              <a:rPr lang="zh-CN" altLang="en-US" sz="20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一个</a:t>
            </a:r>
            <a:r>
              <a:rPr lang="zh-CN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局面</a:t>
            </a:r>
            <a:r>
              <a:rPr lang="zh-CN" altLang="en-US" sz="20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是先手必胜，那么该局面的后续局面一定全是必败局面。</a:t>
            </a:r>
            <a:endParaRPr lang="en-US" altLang="zh-CN" sz="20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  <a:buSzPts val="1400"/>
              <a:tabLst>
                <a:tab pos="266700" algn="l"/>
              </a:tabLst>
            </a:pPr>
            <a:endParaRPr lang="en-US" altLang="zh-CN" sz="20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  <a:buSzPts val="1400"/>
              <a:tabLst>
                <a:tab pos="266700" algn="l"/>
              </a:tabLst>
            </a:pPr>
            <a:r>
              <a:rPr lang="zh-CN" altLang="en-US" sz="20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二、如果一个局面是先手必败，那么该局面的后续局面一定存在必胜局面。</a:t>
            </a:r>
            <a:endParaRPr lang="en-US" altLang="zh-CN" sz="20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301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5ED8F5-F50F-409E-B097-E3552EA77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继续简单分析：</a:t>
            </a:r>
          </a:p>
        </p:txBody>
      </p:sp>
      <p:sp>
        <p:nvSpPr>
          <p:cNvPr id="5" name="矩形 4"/>
          <p:cNvSpPr/>
          <p:nvPr/>
        </p:nvSpPr>
        <p:spPr>
          <a:xfrm>
            <a:off x="838199" y="1690688"/>
            <a:ext cx="10020301" cy="2304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  <a:buSzPts val="1400"/>
              <a:tabLst>
                <a:tab pos="266700" algn="l"/>
              </a:tabLst>
            </a:pP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先上两条显然的结论：</a:t>
            </a:r>
            <a:endParaRPr lang="en-US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  <a:buSzPts val="1400"/>
              <a:tabLst>
                <a:tab pos="266700" algn="l"/>
              </a:tabLst>
            </a:pP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一、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如果初始局面只有一堆石子，则</a:t>
            </a: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先手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有必胜策略</a:t>
            </a: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（直接取完）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buSzPts val="1400"/>
              <a:tabLst>
                <a:tab pos="266700" algn="l"/>
              </a:tabLst>
            </a:pP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二、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如果初始局面有两堆石子，而且这两堆石子的数目相等，则</a:t>
            </a: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后手有必胜策略（对称性策略）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  <a:buSzPts val="1400"/>
              <a:tabLst>
                <a:tab pos="266700" algn="l"/>
              </a:tabLst>
            </a:pP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38199" y="3560000"/>
            <a:ext cx="10108224" cy="1880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  <a:buSzPts val="1400"/>
              <a:tabLst>
                <a:tab pos="266700" algn="l"/>
              </a:tabLst>
            </a:pP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对于结论二，我们可以得到一个推论：</a:t>
            </a:r>
            <a:endParaRPr lang="en-US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  <a:buSzPts val="1400"/>
              <a:tabLst>
                <a:tab pos="266700" algn="l"/>
              </a:tabLst>
            </a:pP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如果一个局面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(a</a:t>
            </a:r>
            <a:r>
              <a:rPr lang="en-US" altLang="zh-CN" sz="2000" kern="1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, a</a:t>
            </a:r>
            <a:r>
              <a:rPr lang="en-US" altLang="zh-CN" sz="2000" kern="1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, …, a</a:t>
            </a:r>
            <a:r>
              <a:rPr lang="en-US" altLang="zh-CN" sz="2000" kern="1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2n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可以被拆分成两个完全相同的子局面，即 </a:t>
            </a:r>
            <a:endParaRPr lang="en-US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buSzPts val="1400"/>
              <a:tabLst>
                <a:tab pos="266700" algn="l"/>
              </a:tabLst>
            </a:pP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(a</a:t>
            </a:r>
            <a:r>
              <a:rPr lang="en-US" altLang="zh-CN" sz="2000" kern="1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, a</a:t>
            </a:r>
            <a:r>
              <a:rPr lang="en-US" altLang="zh-CN" sz="2000" kern="1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, …, a</a:t>
            </a:r>
            <a:r>
              <a:rPr lang="en-US" altLang="zh-CN" sz="2000" kern="1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2n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)=((a</a:t>
            </a:r>
            <a:r>
              <a:rPr lang="en-US" altLang="zh-CN" sz="2000" kern="1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, a</a:t>
            </a:r>
            <a:r>
              <a:rPr lang="en-US" altLang="zh-CN" sz="2000" kern="1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, …, a</a:t>
            </a:r>
            <a:r>
              <a:rPr lang="en-US" altLang="zh-CN" sz="2000" kern="1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),(a</a:t>
            </a:r>
            <a:r>
              <a:rPr lang="en-US" altLang="zh-CN" sz="2000" kern="1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n+1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, a</a:t>
            </a:r>
            <a:r>
              <a:rPr lang="en-US" altLang="zh-CN" sz="2000" kern="1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n+2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, …, a</a:t>
            </a:r>
            <a:r>
              <a:rPr lang="en-US" altLang="zh-CN" sz="2000" kern="1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2n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)), </a:t>
            </a: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其中对于任意的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1&lt;=</a:t>
            </a:r>
            <a:r>
              <a:rPr lang="en-US" altLang="zh-CN" sz="20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&lt;=n,</a:t>
            </a: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都有</a:t>
            </a:r>
            <a:r>
              <a:rPr lang="en-US" altLang="zh-CN" sz="20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000" kern="1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0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000" kern="1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n+i</a:t>
            </a:r>
            <a:endParaRPr lang="en-US" altLang="zh-CN" sz="2000" kern="10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  <a:buSzPts val="1400"/>
              <a:tabLst>
                <a:tab pos="266700" algn="l"/>
              </a:tabLst>
            </a:pP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那么后手有必胜策略</a:t>
            </a:r>
            <a:endParaRPr lang="en-US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38198" y="5610817"/>
            <a:ext cx="9335611" cy="495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  <a:buSzPts val="1400"/>
              <a:tabLst>
                <a:tab pos="266700" algn="l"/>
              </a:tabLst>
            </a:pP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例如，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初始局面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(2, 2, 5, 5, 5, 5, 7, 7)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，可以分成两个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(2, 5, 5, 7)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，故乙有必胜策略。</a:t>
            </a:r>
          </a:p>
        </p:txBody>
      </p:sp>
    </p:spTree>
    <p:extLst>
      <p:ext uri="{BB962C8B-B14F-4D97-AF65-F5344CB8AC3E}">
        <p14:creationId xmlns:p14="http://schemas.microsoft.com/office/powerpoint/2010/main" val="1275099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5ED8F5-F50F-409E-B097-E3552EA77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进一步分析：</a:t>
            </a:r>
          </a:p>
        </p:txBody>
      </p:sp>
      <p:sp>
        <p:nvSpPr>
          <p:cNvPr id="5" name="矩形 4"/>
          <p:cNvSpPr/>
          <p:nvPr/>
        </p:nvSpPr>
        <p:spPr>
          <a:xfrm>
            <a:off x="838199" y="1541219"/>
            <a:ext cx="10276644" cy="3052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  <a:buSzPts val="1400"/>
              <a:tabLst>
                <a:tab pos="266700" algn="l"/>
              </a:tabLst>
            </a:pP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顺着刚才那个子局面的推论继续思考：我们假设初始局面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可以分解成两个子局面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  <a:buSzPts val="1400"/>
              <a:tabLst>
                <a:tab pos="266700" algn="l"/>
              </a:tabLst>
            </a:pP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那么可以分几种情况来讨论：</a:t>
            </a:r>
            <a:endParaRPr lang="en-US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  <a:buSzPts val="1400"/>
              <a:tabLst>
                <a:tab pos="266700" algn="l"/>
              </a:tabLst>
            </a:pPr>
            <a:r>
              <a:rPr lang="zh-CN" altLang="en-US" sz="20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①若</a:t>
            </a: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AB</a:t>
            </a:r>
            <a:r>
              <a:rPr lang="zh-CN" altLang="en-US" sz="20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一胜一负，那么</a:t>
            </a: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0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胜：</a:t>
            </a:r>
            <a:endParaRPr lang="en-US" altLang="zh-CN" sz="20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algn="just">
              <a:lnSpc>
                <a:spcPct val="150000"/>
              </a:lnSpc>
              <a:buSzPts val="1400"/>
              <a:tabLst>
                <a:tab pos="266700" algn="l"/>
              </a:tabLst>
            </a:pPr>
            <a:r>
              <a:rPr lang="zh-CN" altLang="en-US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我们不妨假设是</a:t>
            </a:r>
            <a:r>
              <a:rPr lang="en-US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胜</a:t>
            </a:r>
            <a:r>
              <a:rPr lang="en-US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负，</a:t>
            </a: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想象有两个桌子</a:t>
            </a:r>
            <a:r>
              <a:rPr lang="en-US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，桌子上分别放着</a:t>
            </a:r>
            <a:r>
              <a:rPr lang="en-US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局面和</a:t>
            </a:r>
            <a:r>
              <a:rPr lang="en-US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局面；</a:t>
            </a:r>
          </a:p>
          <a:p>
            <a:pPr lvl="1">
              <a:lnSpc>
                <a:spcPct val="150000"/>
              </a:lnSpc>
              <a:buSzPts val="1400"/>
              <a:tabLst>
                <a:tab pos="800100" algn="l"/>
              </a:tabLst>
            </a:pP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因为</a:t>
            </a:r>
            <a:r>
              <a:rPr lang="en-US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胜，所以甲可以保证取桌子</a:t>
            </a:r>
            <a:r>
              <a:rPr lang="en-US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上的最后一个石子；</a:t>
            </a:r>
          </a:p>
          <a:p>
            <a:pPr lvl="1">
              <a:lnSpc>
                <a:spcPct val="150000"/>
              </a:lnSpc>
              <a:buSzPts val="1400"/>
              <a:tabLst>
                <a:tab pos="800100" algn="l"/>
              </a:tabLst>
            </a:pP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与此同时，甲还可以保证在桌子</a:t>
            </a:r>
            <a:r>
              <a:rPr lang="en-US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中走第一步的是乙；</a:t>
            </a:r>
          </a:p>
          <a:p>
            <a:pPr lvl="1">
              <a:lnSpc>
                <a:spcPct val="150000"/>
              </a:lnSpc>
              <a:buSzPts val="1400"/>
              <a:tabLst>
                <a:tab pos="800100" algn="l"/>
              </a:tabLst>
            </a:pP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因为</a:t>
            </a:r>
            <a:r>
              <a:rPr lang="en-US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负，所以甲还可以保证取桌子</a:t>
            </a:r>
            <a:r>
              <a:rPr lang="en-US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中的最后一个石子；</a:t>
            </a:r>
          </a:p>
          <a:p>
            <a:pPr lvl="1">
              <a:lnSpc>
                <a:spcPct val="150000"/>
              </a:lnSpc>
              <a:buSzPts val="1400"/>
              <a:tabLst>
                <a:tab pos="800100" algn="l"/>
              </a:tabLst>
            </a:pP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综上所述，甲可以保证两个桌子上的最后一个石子都由自己取得。</a:t>
            </a:r>
            <a:endParaRPr lang="en-US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38198" y="4495874"/>
            <a:ext cx="9598269" cy="1880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SzPts val="1400"/>
              <a:tabLst>
                <a:tab pos="266700" algn="l"/>
              </a:tabLst>
            </a:pP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同理分析，我们可以分析得到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 algn="just">
              <a:lnSpc>
                <a:spcPct val="150000"/>
              </a:lnSpc>
              <a:buSzPts val="1400"/>
              <a:tabLst>
                <a:tab pos="266700" algn="l"/>
              </a:tabLst>
            </a:pPr>
            <a:r>
              <a:rPr lang="zh-CN" altLang="en-US" sz="20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②</a:t>
            </a:r>
            <a:r>
              <a:rPr lang="zh-CN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AB</a:t>
            </a:r>
            <a:r>
              <a:rPr lang="zh-CN" altLang="en-US" sz="20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都</a:t>
            </a:r>
            <a:r>
              <a:rPr lang="zh-CN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负，则</a:t>
            </a: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负。</a:t>
            </a:r>
            <a:endParaRPr lang="en-US" altLang="zh-CN" sz="20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buSzPts val="1400"/>
              <a:tabLst>
                <a:tab pos="266700" algn="l"/>
              </a:tabLst>
            </a:pPr>
            <a:r>
              <a:rPr lang="zh-CN" altLang="en-US" sz="20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③</a:t>
            </a:r>
            <a:r>
              <a:rPr lang="zh-CN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AB</a:t>
            </a:r>
            <a:r>
              <a:rPr lang="zh-CN" altLang="en-US" sz="20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都胜</a:t>
            </a:r>
            <a:r>
              <a:rPr lang="zh-CN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，则</a:t>
            </a: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0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有时胜，有时负</a:t>
            </a:r>
            <a:r>
              <a:rPr lang="zh-CN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0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buSzPts val="1400"/>
              <a:tabLst>
                <a:tab pos="266700" algn="l"/>
              </a:tabLst>
            </a:pPr>
            <a:r>
              <a:rPr lang="zh-CN" altLang="en-US" sz="20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其中①②总结起来就是，如果</a:t>
            </a: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0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负的话，</a:t>
            </a: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0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的胜负情况和</a:t>
            </a: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0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相同。</a:t>
            </a:r>
            <a:endParaRPr lang="en-US" altLang="zh-CN" sz="20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6314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5ED8F5-F50F-409E-B097-E3552EA77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继续分析：</a:t>
            </a:r>
          </a:p>
        </p:txBody>
      </p:sp>
      <p:sp>
        <p:nvSpPr>
          <p:cNvPr id="4" name="矩形 3"/>
          <p:cNvSpPr/>
          <p:nvPr/>
        </p:nvSpPr>
        <p:spPr>
          <a:xfrm>
            <a:off x="682708" y="1392811"/>
            <a:ext cx="1096709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  <a:buSzPts val="1400"/>
              <a:tabLst>
                <a:tab pos="266700" algn="l"/>
              </a:tabLst>
            </a:pP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如果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S=A+C+C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，则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的胜负情况与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相同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buSzPts val="1400"/>
              <a:tabLst>
                <a:tab pos="266700" algn="l"/>
              </a:tabLs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令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B=C+C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，则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S=A+B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且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负，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所以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的胜负情况与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相同。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buSzPts val="1400"/>
              <a:tabLst>
                <a:tab pos="266700" algn="l"/>
              </a:tabLst>
            </a:pP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buSzPts val="1400"/>
              <a:tabLst>
                <a:tab pos="266700" algn="l"/>
              </a:tabLst>
            </a:pP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这意味着，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如果局面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中，存在两堆石子，它们的数目相等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，把它们同时从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中拿掉，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的胜负情况不变，而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的局面规模得到了简化。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buSzPts val="1400"/>
              <a:tabLst>
                <a:tab pos="266700" algn="l"/>
              </a:tabLst>
            </a:pP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buSzPts val="1400"/>
              <a:tabLst>
                <a:tab pos="266700" algn="l"/>
              </a:tabLst>
            </a:pP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不断重复这个简化过程，直到局面中不存在两堆数量相等的石子，此时的局面我们称为最简局面，令其为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S’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buSzPts val="1400"/>
              <a:tabLst>
                <a:tab pos="266700" algn="l"/>
              </a:tabLst>
            </a:pP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buSzPts val="1400"/>
              <a:tabLst>
                <a:tab pos="266700" algn="l"/>
              </a:tabLst>
            </a:pP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如果我们只关心一个局面的胜负情况的话，那么我们可以认为上述简化过程得到的一系列局面都是等价的，所以这一系列局面，我们都可以用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S’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来表示。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buSzPts val="1400"/>
              <a:tabLst>
                <a:tab pos="266700" algn="l"/>
              </a:tabLst>
            </a:pP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buSzPts val="1400"/>
              <a:tabLst>
                <a:tab pos="266700" algn="l"/>
              </a:tabLst>
            </a:pP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上述思想简化了局面的表示，能不能再进一步简化呢。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881408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5ED8F5-F50F-409E-B097-E3552EA77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联想与类比：</a:t>
            </a:r>
          </a:p>
        </p:txBody>
      </p:sp>
      <p:sp>
        <p:nvSpPr>
          <p:cNvPr id="5" name="矩形 4"/>
          <p:cNvSpPr/>
          <p:nvPr/>
        </p:nvSpPr>
        <p:spPr>
          <a:xfrm>
            <a:off x="838200" y="1328453"/>
            <a:ext cx="8578362" cy="3372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SzPts val="1400"/>
              <a:buFont typeface="Wingdings" panose="05000000000000000000" pitchFamily="2" charset="2"/>
              <a:buChar char=""/>
              <a:tabLst>
                <a:tab pos="266700" algn="l"/>
              </a:tabLst>
            </a:pP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二进制数的</a:t>
            </a:r>
            <a:r>
              <a:rPr lang="zh-CN" altLang="en-US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不进位加法</a:t>
            </a: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异或</a:t>
            </a: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) VS 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局面的加法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SzPts val="1400"/>
              <a:buFont typeface="Wingdings" panose="05000000000000000000" pitchFamily="2" charset="2"/>
              <a:buChar char=""/>
              <a:tabLst>
                <a:tab pos="533400" algn="l"/>
              </a:tabLst>
            </a:pP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大写字母</a:t>
            </a: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AB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表示局面，小写字母</a:t>
            </a: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ab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表示二进制数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SzPts val="1400"/>
              <a:buFont typeface="Wingdings" panose="05000000000000000000" pitchFamily="2" charset="2"/>
              <a:buChar char=""/>
              <a:tabLst>
                <a:tab pos="533400" algn="l"/>
              </a:tabLst>
            </a:pP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相同，则</a:t>
            </a: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A+B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负；若</a:t>
            </a: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相等，则</a:t>
            </a:r>
            <a:r>
              <a:rPr lang="en-US" altLang="zh-CN" sz="16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a+b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SzPts val="1400"/>
              <a:buFont typeface="Wingdings" panose="05000000000000000000" pitchFamily="2" charset="2"/>
              <a:buChar char=""/>
              <a:tabLst>
                <a:tab pos="533400" algn="l"/>
              </a:tabLst>
            </a:pP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胜</a:t>
            </a: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负，则</a:t>
            </a: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A+B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胜；若</a:t>
            </a: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≠</a:t>
            </a: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且</a:t>
            </a: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b=0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，则</a:t>
            </a:r>
            <a:r>
              <a:rPr lang="en-US" altLang="zh-CN" sz="16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a+b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≠</a:t>
            </a: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SzPts val="1400"/>
              <a:buFont typeface="Wingdings" panose="05000000000000000000" pitchFamily="2" charset="2"/>
              <a:buChar char=""/>
              <a:tabLst>
                <a:tab pos="533400" algn="l"/>
              </a:tabLst>
            </a:pP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胜</a:t>
            </a: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负，则</a:t>
            </a: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A+B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胜；若</a:t>
            </a: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≠</a:t>
            </a: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且</a:t>
            </a: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a=0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，则</a:t>
            </a:r>
            <a:r>
              <a:rPr lang="en-US" altLang="zh-CN" sz="16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a+b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≠</a:t>
            </a: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SzPts val="1400"/>
              <a:buFont typeface="Wingdings" panose="05000000000000000000" pitchFamily="2" charset="2"/>
              <a:buChar char=""/>
              <a:tabLst>
                <a:tab pos="533400" algn="l"/>
              </a:tabLst>
            </a:pP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负</a:t>
            </a: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负，则</a:t>
            </a: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A+B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负；若</a:t>
            </a: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a=0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且</a:t>
            </a: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b=0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，则</a:t>
            </a:r>
            <a:r>
              <a:rPr lang="en-US" altLang="zh-CN" sz="16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a+b</a:t>
            </a: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=0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SzPts val="1400"/>
              <a:buFont typeface="Wingdings" panose="05000000000000000000" pitchFamily="2" charset="2"/>
              <a:buChar char=""/>
              <a:tabLst>
                <a:tab pos="533400" algn="l"/>
              </a:tabLst>
            </a:pP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胜</a:t>
            </a: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胜，则</a:t>
            </a: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A+B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有时胜，有时负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SzPts val="1400"/>
              <a:buFont typeface="Wingdings" panose="05000000000000000000" pitchFamily="2" charset="2"/>
              <a:buChar char=""/>
              <a:tabLst>
                <a:tab pos="533400" algn="l"/>
              </a:tabLst>
            </a:pP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≠</a:t>
            </a: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且</a:t>
            </a: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≠</a:t>
            </a: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，则有时</a:t>
            </a:r>
            <a:r>
              <a:rPr lang="en-US" altLang="zh-CN" sz="16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a+b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≠</a:t>
            </a: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，有时</a:t>
            </a:r>
            <a:r>
              <a:rPr lang="en-US" altLang="zh-CN" sz="16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a+b</a:t>
            </a: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=0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SzPts val="1400"/>
              <a:buFont typeface="Wingdings" panose="05000000000000000000" pitchFamily="2" charset="2"/>
              <a:buChar char=""/>
              <a:tabLst>
                <a:tab pos="533400" algn="l"/>
              </a:tabLst>
            </a:pP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……</a:t>
            </a:r>
          </a:p>
        </p:txBody>
      </p:sp>
      <p:sp>
        <p:nvSpPr>
          <p:cNvPr id="7" name="矩形 6"/>
          <p:cNvSpPr/>
          <p:nvPr/>
        </p:nvSpPr>
        <p:spPr>
          <a:xfrm>
            <a:off x="738554" y="4553267"/>
            <a:ext cx="10714892" cy="2304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  <a:buSzPts val="1400"/>
              <a:tabLst>
                <a:tab pos="266700" algn="l"/>
              </a:tabLst>
            </a:pP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我们可以看出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局面的加法，与二进制数的加法</a:t>
            </a: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（异或）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，性质完全相同。</a:t>
            </a:r>
            <a:endParaRPr lang="en-US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  <a:buSzPts val="1400"/>
              <a:tabLst>
                <a:tab pos="266700" algn="l"/>
              </a:tabLst>
            </a:pPr>
            <a:endParaRPr lang="en-US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buSzPts val="1400"/>
              <a:tabLst>
                <a:tab pos="266700" algn="l"/>
              </a:tabLst>
            </a:pP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如果</a:t>
            </a: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我们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用二进制数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来表示一个局面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的胜或负，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s=0</a:t>
            </a: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表示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负</a:t>
            </a: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s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≠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表示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胜，那么这个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满足的二进制加法的性质，恰好完美的体现了局面的加法性质。</a:t>
            </a:r>
            <a:endParaRPr lang="en-US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  <a:buSzPts val="1400"/>
              <a:tabLst>
                <a:tab pos="266700" algn="l"/>
              </a:tabLst>
            </a:pP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7353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09B8C-57DB-414F-AE5B-4CBD1EB5C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56"/>
            <a:ext cx="10515600" cy="1325563"/>
          </a:xfrm>
        </p:spPr>
        <p:txBody>
          <a:bodyPr/>
          <a:lstStyle/>
          <a:p>
            <a:r>
              <a:rPr lang="zh-CN" altLang="en-US" dirty="0"/>
              <a:t>回忆与总结：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B85207-FD1D-4A55-BC53-A4F1765E1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523"/>
            <a:ext cx="11040208" cy="508195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局面相加和异或非常相似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如果说存在一个函数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f(x)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将局面转化为整数以代表局面并满足异或规律，那么判断局势就很简单了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我们希望设计一个函数，对于局面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S=(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kern="1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</a:t>
            </a:r>
            <a:r>
              <a:rPr lang="en-US" altLang="zh-CN" sz="2000" kern="1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,…,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</a:t>
            </a:r>
            <a:r>
              <a:rPr lang="en-US" altLang="zh-CN" sz="2000" kern="1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，使得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f(S)=f(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kern="1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)+f(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kern="1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)+…f(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kern="1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，其中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kern="1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的一个子局面。并且要求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f(S)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≠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等价于先手必胜，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f(S)=0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等价于先手必败。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这个函数需要满足博弈论的两项基本原则：必胜状态的后继存在必败状态，必败状态的后继全是必胜状态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即若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后继局面状态为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，则有：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①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f(S)=0---&gt;f(T)</a:t>
            </a:r>
            <a:r>
              <a:rPr lang="zh-CN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≠</a:t>
            </a: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000" b="1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②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f(S)</a:t>
            </a:r>
            <a:r>
              <a:rPr lang="zh-CN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≠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0---&gt;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一定存在一个后续状态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，使得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f(T)</a:t>
            </a: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=0.</a:t>
            </a:r>
          </a:p>
          <a:p>
            <a:endParaRPr lang="en-US" altLang="zh-CN" sz="18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9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我们看能不能从这两个条件中推理出一些有用的性质，用于帮助我们来定义</a:t>
            </a:r>
            <a:r>
              <a:rPr lang="en-US" altLang="zh-CN" sz="19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f(S)</a:t>
            </a:r>
            <a:r>
              <a:rPr lang="zh-CN" altLang="en-US" sz="19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的具体计算方式。</a:t>
            </a:r>
            <a:endParaRPr lang="en-US" altLang="zh-CN" sz="19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9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为了方便后续研究，我们引入一个集合</a:t>
            </a:r>
            <a:r>
              <a:rPr lang="en-US" altLang="zh-CN" sz="19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g(S),</a:t>
            </a:r>
            <a:r>
              <a:rPr lang="zh-CN" altLang="en-US" sz="19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集合</a:t>
            </a:r>
            <a:r>
              <a:rPr lang="en-US" altLang="zh-CN" sz="19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g(S)={f(T1),f(T2),…,f(</a:t>
            </a:r>
            <a:r>
              <a:rPr lang="en-US" altLang="zh-CN" sz="19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Tk</a:t>
            </a:r>
            <a:r>
              <a:rPr lang="en-US" altLang="zh-CN" sz="19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)}</a:t>
            </a:r>
            <a:r>
              <a:rPr lang="zh-CN" altLang="en-US" sz="19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，也就是局面</a:t>
            </a:r>
            <a:r>
              <a:rPr lang="en-US" altLang="zh-CN" sz="19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19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的后继局面的</a:t>
            </a:r>
            <a:r>
              <a:rPr lang="en-US" altLang="zh-CN" sz="19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zh-CN" altLang="en-US" sz="19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函数值构成的集合。</a:t>
            </a:r>
            <a:endParaRPr lang="en-US" altLang="zh-CN" sz="19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7264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4090</Words>
  <Application>Microsoft Office PowerPoint</Application>
  <PresentationFormat>宽屏</PresentationFormat>
  <Paragraphs>218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等线</vt:lpstr>
      <vt:lpstr>等线 Light</vt:lpstr>
      <vt:lpstr>宋体</vt:lpstr>
      <vt:lpstr>Arial</vt:lpstr>
      <vt:lpstr>Times New Roman</vt:lpstr>
      <vt:lpstr>Wingdings</vt:lpstr>
      <vt:lpstr>Office 主题​​</vt:lpstr>
      <vt:lpstr>博弈论初步与常用模型简介</vt:lpstr>
      <vt:lpstr>引入：一个游戏</vt:lpstr>
      <vt:lpstr>描述局面：</vt:lpstr>
      <vt:lpstr>简单分析：</vt:lpstr>
      <vt:lpstr>继续简单分析：</vt:lpstr>
      <vt:lpstr>进一步分析：</vt:lpstr>
      <vt:lpstr>继续分析：</vt:lpstr>
      <vt:lpstr>联想与类比：</vt:lpstr>
      <vt:lpstr>回忆与总结：</vt:lpstr>
      <vt:lpstr>PowerPoint 演示文稿</vt:lpstr>
      <vt:lpstr>PowerPoint 演示文稿</vt:lpstr>
      <vt:lpstr>PowerPoint 演示文稿</vt:lpstr>
      <vt:lpstr>SG函数与SG定理</vt:lpstr>
      <vt:lpstr>应用实例：HDU1847</vt:lpstr>
      <vt:lpstr>应用实例：SG函数打表</vt:lpstr>
      <vt:lpstr>经典博弈举例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没有了（QAQ）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博弈论初步与常用模型简介</dc:title>
  <dc:creator>苏 泳烨</dc:creator>
  <cp:lastModifiedBy>苏 泳烨</cp:lastModifiedBy>
  <cp:revision>796</cp:revision>
  <dcterms:created xsi:type="dcterms:W3CDTF">2021-07-07T07:21:20Z</dcterms:created>
  <dcterms:modified xsi:type="dcterms:W3CDTF">2021-07-13T12:06:01Z</dcterms:modified>
</cp:coreProperties>
</file>