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40" r:id="rId4"/>
  </p:sldMasterIdLst>
  <p:notesMasterIdLst>
    <p:notesMasterId r:id="rId6"/>
  </p:notesMasterIdLst>
  <p:handoutMasterIdLst>
    <p:handoutMasterId r:id="rId7"/>
  </p:handoutMasterIdLst>
  <p:sldIdLst>
    <p:sldId id="403" r:id="rId5"/>
  </p:sldIdLst>
  <p:sldSz cx="21383625" cy="30275213"/>
  <p:notesSz cx="9926638" cy="14355763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703" kern="1200">
        <a:solidFill>
          <a:schemeClr val="tx1"/>
        </a:solidFill>
        <a:latin typeface="Arial" charset="0"/>
        <a:ea typeface="+mn-ea"/>
        <a:cs typeface="+mn-cs"/>
      </a:defRPr>
    </a:lvl1pPr>
    <a:lvl2pPr marL="1475716" algn="l" rtl="0" fontAlgn="base">
      <a:spcBef>
        <a:spcPct val="0"/>
      </a:spcBef>
      <a:spcAft>
        <a:spcPct val="0"/>
      </a:spcAft>
      <a:defRPr sz="7703" kern="1200">
        <a:solidFill>
          <a:schemeClr val="tx1"/>
        </a:solidFill>
        <a:latin typeface="Arial" charset="0"/>
        <a:ea typeface="+mn-ea"/>
        <a:cs typeface="+mn-cs"/>
      </a:defRPr>
    </a:lvl2pPr>
    <a:lvl3pPr marL="2951431" algn="l" rtl="0" fontAlgn="base">
      <a:spcBef>
        <a:spcPct val="0"/>
      </a:spcBef>
      <a:spcAft>
        <a:spcPct val="0"/>
      </a:spcAft>
      <a:defRPr sz="7703" kern="1200">
        <a:solidFill>
          <a:schemeClr val="tx1"/>
        </a:solidFill>
        <a:latin typeface="Arial" charset="0"/>
        <a:ea typeface="+mn-ea"/>
        <a:cs typeface="+mn-cs"/>
      </a:defRPr>
    </a:lvl3pPr>
    <a:lvl4pPr marL="4427147" algn="l" rtl="0" fontAlgn="base">
      <a:spcBef>
        <a:spcPct val="0"/>
      </a:spcBef>
      <a:spcAft>
        <a:spcPct val="0"/>
      </a:spcAft>
      <a:defRPr sz="7703" kern="1200">
        <a:solidFill>
          <a:schemeClr val="tx1"/>
        </a:solidFill>
        <a:latin typeface="Arial" charset="0"/>
        <a:ea typeface="+mn-ea"/>
        <a:cs typeface="+mn-cs"/>
      </a:defRPr>
    </a:lvl4pPr>
    <a:lvl5pPr marL="5902863" algn="l" rtl="0" fontAlgn="base">
      <a:spcBef>
        <a:spcPct val="0"/>
      </a:spcBef>
      <a:spcAft>
        <a:spcPct val="0"/>
      </a:spcAft>
      <a:defRPr sz="7703" kern="1200">
        <a:solidFill>
          <a:schemeClr val="tx1"/>
        </a:solidFill>
        <a:latin typeface="Arial" charset="0"/>
        <a:ea typeface="+mn-ea"/>
        <a:cs typeface="+mn-cs"/>
      </a:defRPr>
    </a:lvl5pPr>
    <a:lvl6pPr marL="7378578" algn="l" defTabSz="2951431" rtl="0" eaLnBrk="1" latinLnBrk="0" hangingPunct="1">
      <a:defRPr sz="7703" kern="1200">
        <a:solidFill>
          <a:schemeClr val="tx1"/>
        </a:solidFill>
        <a:latin typeface="Arial" charset="0"/>
        <a:ea typeface="+mn-ea"/>
        <a:cs typeface="+mn-cs"/>
      </a:defRPr>
    </a:lvl6pPr>
    <a:lvl7pPr marL="8854294" algn="l" defTabSz="2951431" rtl="0" eaLnBrk="1" latinLnBrk="0" hangingPunct="1">
      <a:defRPr sz="7703" kern="1200">
        <a:solidFill>
          <a:schemeClr val="tx1"/>
        </a:solidFill>
        <a:latin typeface="Arial" charset="0"/>
        <a:ea typeface="+mn-ea"/>
        <a:cs typeface="+mn-cs"/>
      </a:defRPr>
    </a:lvl7pPr>
    <a:lvl8pPr marL="10330008" algn="l" defTabSz="2951431" rtl="0" eaLnBrk="1" latinLnBrk="0" hangingPunct="1">
      <a:defRPr sz="7703" kern="1200">
        <a:solidFill>
          <a:schemeClr val="tx1"/>
        </a:solidFill>
        <a:latin typeface="Arial" charset="0"/>
        <a:ea typeface="+mn-ea"/>
        <a:cs typeface="+mn-cs"/>
      </a:defRPr>
    </a:lvl8pPr>
    <a:lvl9pPr marL="11805725" algn="l" defTabSz="2951431" rtl="0" eaLnBrk="1" latinLnBrk="0" hangingPunct="1">
      <a:defRPr sz="7703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10" userDrawn="1">
          <p15:clr>
            <a:srgbClr val="A4A3A4"/>
          </p15:clr>
        </p15:guide>
        <p15:guide id="2" pos="134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2" userDrawn="1">
          <p15:clr>
            <a:srgbClr val="A4A3A4"/>
          </p15:clr>
        </p15:guide>
        <p15:guide id="2" orient="horz" pos="895" userDrawn="1">
          <p15:clr>
            <a:srgbClr val="A4A3A4"/>
          </p15:clr>
        </p15:guide>
        <p15:guide id="3" orient="horz" pos="635" userDrawn="1">
          <p15:clr>
            <a:srgbClr val="A4A3A4"/>
          </p15:clr>
        </p15:guide>
        <p15:guide id="4" orient="horz" pos="8784" userDrawn="1">
          <p15:clr>
            <a:srgbClr val="A4A3A4"/>
          </p15:clr>
        </p15:guide>
        <p15:guide id="5" pos="5853" userDrawn="1">
          <p15:clr>
            <a:srgbClr val="A4A3A4"/>
          </p15:clr>
        </p15:guide>
        <p15:guide id="6" pos="400" userDrawn="1">
          <p15:clr>
            <a:srgbClr val="A4A3A4"/>
          </p15:clr>
        </p15:guide>
        <p15:guide id="7" pos="1161" userDrawn="1">
          <p15:clr>
            <a:srgbClr val="A4A3A4"/>
          </p15:clr>
        </p15:guide>
        <p15:guide id="8" pos="54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14A"/>
    <a:srgbClr val="E9E6E6"/>
    <a:srgbClr val="FFCC00"/>
    <a:srgbClr val="FF0066"/>
    <a:srgbClr val="DEE6ED"/>
    <a:srgbClr val="C8D8E6"/>
    <a:srgbClr val="23476E"/>
    <a:srgbClr val="969696"/>
    <a:srgbClr val="FDEA5D"/>
    <a:srgbClr val="408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7" autoAdjust="0"/>
    <p:restoredTop sz="94699"/>
  </p:normalViewPr>
  <p:slideViewPr>
    <p:cSldViewPr snapToObjects="1" showGuides="1">
      <p:cViewPr>
        <p:scale>
          <a:sx n="50" d="100"/>
          <a:sy n="50" d="100"/>
        </p:scale>
        <p:origin x="230" y="-5266"/>
      </p:cViewPr>
      <p:guideLst>
        <p:guide orient="horz" pos="18710"/>
        <p:guide pos="1346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73" d="100"/>
          <a:sy n="73" d="100"/>
        </p:scale>
        <p:origin x="-3330" y="-120"/>
      </p:cViewPr>
      <p:guideLst>
        <p:guide orient="horz" pos="262"/>
        <p:guide orient="horz" pos="895"/>
        <p:guide orient="horz" pos="635"/>
        <p:guide orient="horz" pos="8784"/>
        <p:guide pos="5853"/>
        <p:guide pos="400"/>
        <p:guide pos="1161"/>
        <p:guide pos="541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33838" y="416400"/>
            <a:ext cx="6184286" cy="5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1338911">
              <a:defRPr sz="1700">
                <a:latin typeface="Tahoma" pitchFamily="34" charset="0"/>
              </a:defRPr>
            </a:lvl1pPr>
          </a:lstStyle>
          <a:p>
            <a:r>
              <a:rPr lang="en-US" smtClean="0">
                <a:solidFill>
                  <a:srgbClr val="00214A"/>
                </a:solidFill>
                <a:latin typeface="Verdana" pitchFamily="34" charset="0"/>
              </a:rPr>
              <a:t>Company Presentation</a:t>
            </a:r>
            <a:endParaRPr lang="en-US" dirty="0">
              <a:solidFill>
                <a:srgbClr val="00214A"/>
              </a:solidFill>
              <a:latin typeface="Verdana" pitchFamily="34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0034" y="414016"/>
            <a:ext cx="1231704" cy="588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2"/>
          </p:nvPr>
        </p:nvSpPr>
        <p:spPr>
          <a:xfrm>
            <a:off x="1842378" y="13945103"/>
            <a:ext cx="6745764" cy="251935"/>
          </a:xfrm>
          <a:prstGeom prst="rect">
            <a:avLst/>
          </a:prstGeom>
        </p:spPr>
        <p:txBody>
          <a:bodyPr vert="horz" lIns="128089" tIns="64045" rIns="128089" bIns="64045" rtlCol="0" anchor="ctr"/>
          <a:lstStyle>
            <a:lvl1pPr algn="l">
              <a:defRPr sz="1700"/>
            </a:lvl1pPr>
          </a:lstStyle>
          <a:p>
            <a:pPr algn="ctr"/>
            <a:r>
              <a:rPr lang="en-US" sz="1100">
                <a:latin typeface="Verdana" pitchFamily="34" charset="0"/>
                <a:ea typeface="Verdana" pitchFamily="34" charset="0"/>
                <a:cs typeface="Verdana" pitchFamily="34" charset="0"/>
              </a:rPr>
              <a:t>Copyright © Infineon Technologies AG 2015. All rights reserved.</a:t>
            </a:r>
            <a:endParaRPr lang="en-US" sz="1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"/>
          </p:nvPr>
        </p:nvSpPr>
        <p:spPr>
          <a:xfrm>
            <a:off x="633839" y="13945103"/>
            <a:ext cx="1208539" cy="251935"/>
          </a:xfrm>
          <a:prstGeom prst="rect">
            <a:avLst/>
          </a:prstGeom>
        </p:spPr>
        <p:txBody>
          <a:bodyPr vert="horz" lIns="128089" tIns="64045" rIns="128089" bIns="64045" rtlCol="0" anchor="ctr"/>
          <a:lstStyle>
            <a:lvl1pPr algn="r">
              <a:defRPr sz="1700"/>
            </a:lvl1pPr>
          </a:lstStyle>
          <a:p>
            <a:pPr algn="l"/>
            <a:r>
              <a:rPr lang="de-DE" sz="1100">
                <a:latin typeface="Verdana" pitchFamily="34" charset="0"/>
                <a:ea typeface="Verdana" pitchFamily="34" charset="0"/>
                <a:cs typeface="Verdana" pitchFamily="34" charset="0"/>
              </a:rPr>
              <a:t>July 2015</a:t>
            </a:r>
            <a:endParaRPr lang="en-US" sz="11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"/>
          </p:nvPr>
        </p:nvSpPr>
        <p:spPr>
          <a:xfrm>
            <a:off x="8588142" y="13945103"/>
            <a:ext cx="627449" cy="251935"/>
          </a:xfrm>
          <a:prstGeom prst="rect">
            <a:avLst/>
          </a:prstGeom>
        </p:spPr>
        <p:txBody>
          <a:bodyPr vert="horz" lIns="128089" tIns="64045" rIns="128089" bIns="64045" rtlCol="0" anchor="ctr"/>
          <a:lstStyle>
            <a:lvl1pPr algn="r">
              <a:defRPr sz="1700"/>
            </a:lvl1pPr>
          </a:lstStyle>
          <a:p>
            <a:fld id="{C58D39F9-DC77-4BF5-B1EC-BE12E526A4D2}" type="slidenum">
              <a:rPr lang="en-US" sz="110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11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63825" y="1420813"/>
            <a:ext cx="4598988" cy="6513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3838" y="8231554"/>
            <a:ext cx="8657956" cy="5150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Enter Notes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34844" y="414016"/>
            <a:ext cx="6184286" cy="588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1338911">
              <a:defRPr sz="17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Company Presentation</a:t>
            </a:r>
            <a:endParaRPr lang="en-US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0034" y="414016"/>
            <a:ext cx="1231704" cy="588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1842378" y="13943817"/>
            <a:ext cx="6745761" cy="203293"/>
          </a:xfrm>
          <a:prstGeom prst="rect">
            <a:avLst/>
          </a:prstGeom>
        </p:spPr>
        <p:txBody>
          <a:bodyPr vert="horz" lIns="128089" tIns="64045" rIns="128089" bIns="64045" rtlCol="0" anchor="ctr"/>
          <a:lstStyle>
            <a:lvl1pPr algn="ctr">
              <a:defRPr sz="11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Copyright © Infineon Technologies AG 2015. All rights reserved.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633838" y="13943817"/>
            <a:ext cx="1208541" cy="203293"/>
          </a:xfrm>
          <a:prstGeom prst="rect">
            <a:avLst/>
          </a:prstGeom>
        </p:spPr>
        <p:txBody>
          <a:bodyPr vert="horz" lIns="128089" tIns="64045" rIns="128089" bIns="64045" rtlCol="0" anchor="ctr"/>
          <a:lstStyle>
            <a:lvl1pPr algn="l">
              <a:defRPr sz="11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smtClean="0"/>
              <a:t>July 2015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5"/>
          </p:nvPr>
        </p:nvSpPr>
        <p:spPr>
          <a:xfrm>
            <a:off x="8588140" y="13943817"/>
            <a:ext cx="703654" cy="203293"/>
          </a:xfrm>
          <a:prstGeom prst="rect">
            <a:avLst/>
          </a:prstGeom>
        </p:spPr>
        <p:txBody>
          <a:bodyPr vert="horz" lIns="128089" tIns="64045" rIns="128089" bIns="64045" rtlCol="0" anchor="ctr"/>
          <a:lstStyle>
            <a:lvl1pPr algn="r">
              <a:defRPr sz="11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A5E1CB4-6977-43BF-ACA9-CC28B9D6A5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30000"/>
      </a:spcBef>
      <a:spcAft>
        <a:spcPct val="0"/>
      </a:spcAft>
      <a:defRPr sz="1272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1475716" algn="l" rtl="0" fontAlgn="base">
      <a:spcBef>
        <a:spcPct val="30000"/>
      </a:spcBef>
      <a:spcAft>
        <a:spcPct val="0"/>
      </a:spcAft>
      <a:defRPr sz="3887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2951431" algn="l" rtl="0" fontAlgn="base">
      <a:spcBef>
        <a:spcPct val="30000"/>
      </a:spcBef>
      <a:spcAft>
        <a:spcPct val="0"/>
      </a:spcAft>
      <a:defRPr sz="3887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4427147" algn="l" rtl="0" fontAlgn="base">
      <a:spcBef>
        <a:spcPct val="30000"/>
      </a:spcBef>
      <a:spcAft>
        <a:spcPct val="0"/>
      </a:spcAft>
      <a:defRPr sz="3887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5902863" algn="l" rtl="0" fontAlgn="base">
      <a:spcBef>
        <a:spcPct val="30000"/>
      </a:spcBef>
      <a:spcAft>
        <a:spcPct val="0"/>
      </a:spcAft>
      <a:defRPr sz="3887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7378578" algn="l" defTabSz="2951431" rtl="0" eaLnBrk="1" latinLnBrk="0" hangingPunct="1">
      <a:defRPr sz="3887" kern="1200">
        <a:solidFill>
          <a:schemeClr val="tx1"/>
        </a:solidFill>
        <a:latin typeface="+mn-lt"/>
        <a:ea typeface="+mn-ea"/>
        <a:cs typeface="+mn-cs"/>
      </a:defRPr>
    </a:lvl6pPr>
    <a:lvl7pPr marL="8854294" algn="l" defTabSz="2951431" rtl="0" eaLnBrk="1" latinLnBrk="0" hangingPunct="1">
      <a:defRPr sz="3887" kern="1200">
        <a:solidFill>
          <a:schemeClr val="tx1"/>
        </a:solidFill>
        <a:latin typeface="+mn-lt"/>
        <a:ea typeface="+mn-ea"/>
        <a:cs typeface="+mn-cs"/>
      </a:defRPr>
    </a:lvl7pPr>
    <a:lvl8pPr marL="10330008" algn="l" defTabSz="2951431" rtl="0" eaLnBrk="1" latinLnBrk="0" hangingPunct="1">
      <a:defRPr sz="3887" kern="1200">
        <a:solidFill>
          <a:schemeClr val="tx1"/>
        </a:solidFill>
        <a:latin typeface="+mn-lt"/>
        <a:ea typeface="+mn-ea"/>
        <a:cs typeface="+mn-cs"/>
      </a:defRPr>
    </a:lvl8pPr>
    <a:lvl9pPr marL="11805725" algn="l" defTabSz="2951431" rtl="0" eaLnBrk="1" latinLnBrk="0" hangingPunct="1">
      <a:defRPr sz="38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697288" y="1951038"/>
            <a:ext cx="6411912" cy="9082087"/>
          </a:xfrm>
          <a:ln/>
        </p:spPr>
      </p:sp>
      <p:sp>
        <p:nvSpPr>
          <p:cNvPr id="8" name="Notizenplatzhalter 2"/>
          <p:cNvSpPr>
            <a:spLocks noGrp="1"/>
          </p:cNvSpPr>
          <p:nvPr>
            <p:ph type="body" idx="3"/>
          </p:nvPr>
        </p:nvSpPr>
        <p:spPr>
          <a:xfrm>
            <a:off x="886268" y="11546136"/>
            <a:ext cx="12106037" cy="7224577"/>
          </a:xfrm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4"/>
          </p:nvPr>
        </p:nvSpPr>
        <p:spPr>
          <a:xfrm>
            <a:off x="2576115" y="19558548"/>
            <a:ext cx="9432300" cy="285153"/>
          </a:xfrm>
        </p:spPr>
        <p:txBody>
          <a:bodyPr/>
          <a:lstStyle/>
          <a:p>
            <a:pPr defTabSz="1280892">
              <a:defRPr/>
            </a:pPr>
            <a:r>
              <a:rPr lang="en-US" sz="1700">
                <a:solidFill>
                  <a:srgbClr val="000000"/>
                </a:solidFill>
              </a:rPr>
              <a:t>Copyright © Infineon Technologies AG 2015. All rights reserved.</a:t>
            </a:r>
            <a:endParaRPr lang="en-US" sz="1700" dirty="0">
              <a:solidFill>
                <a:srgbClr val="000000"/>
              </a:solidFill>
            </a:endParaRPr>
          </a:p>
        </p:txBody>
      </p:sp>
      <p:sp>
        <p:nvSpPr>
          <p:cNvPr id="11" name="Datumsplatzhalter 5"/>
          <p:cNvSpPr>
            <a:spLocks noGrp="1"/>
          </p:cNvSpPr>
          <p:nvPr>
            <p:ph type="dt" idx="1"/>
          </p:nvPr>
        </p:nvSpPr>
        <p:spPr>
          <a:xfrm>
            <a:off x="886270" y="19558548"/>
            <a:ext cx="2393231" cy="285153"/>
          </a:xfrm>
        </p:spPr>
        <p:txBody>
          <a:bodyPr/>
          <a:lstStyle/>
          <a:p>
            <a:pPr defTabSz="1280892">
              <a:defRPr/>
            </a:pPr>
            <a:r>
              <a:rPr lang="de-DE" sz="1700">
                <a:solidFill>
                  <a:srgbClr val="000000"/>
                </a:solidFill>
              </a:rPr>
              <a:t>July 2015</a:t>
            </a:r>
            <a:endParaRPr lang="en-US" sz="1700">
              <a:solidFill>
                <a:srgbClr val="000000"/>
              </a:solidFill>
            </a:endParaRPr>
          </a:p>
        </p:txBody>
      </p:sp>
      <p:sp>
        <p:nvSpPr>
          <p:cNvPr id="12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12008417" y="19558548"/>
            <a:ext cx="983888" cy="285153"/>
          </a:xfrm>
        </p:spPr>
        <p:txBody>
          <a:bodyPr/>
          <a:lstStyle/>
          <a:p>
            <a:pPr defTabSz="1280892">
              <a:defRPr/>
            </a:pPr>
            <a:fld id="{F93D440C-42AC-48A3-BEAF-CCC423AF6677}" type="slidenum">
              <a:rPr lang="en-US" sz="1700">
                <a:solidFill>
                  <a:srgbClr val="000000"/>
                </a:solidFill>
              </a:rPr>
              <a:pPr defTabSz="1280892">
                <a:defRPr/>
              </a:pPr>
              <a:t>1</a:t>
            </a:fld>
            <a:endParaRPr lang="en-US" sz="17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62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53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66" y="-1305"/>
            <a:ext cx="14944203" cy="469146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696" y="1129664"/>
            <a:ext cx="4322525" cy="189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3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7698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8404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8404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8404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8404" b="1">
          <a:solidFill>
            <a:schemeClr val="tx2"/>
          </a:solidFill>
          <a:latin typeface="Arial" charset="0"/>
        </a:defRPr>
      </a:lvl5pPr>
      <a:lvl6pPr marL="1474672" algn="l" rtl="0" eaLnBrk="1" fontAlgn="base" hangingPunct="1">
        <a:spcBef>
          <a:spcPct val="0"/>
        </a:spcBef>
        <a:spcAft>
          <a:spcPct val="0"/>
        </a:spcAft>
        <a:defRPr sz="8404" b="1">
          <a:solidFill>
            <a:schemeClr val="tx2"/>
          </a:solidFill>
          <a:latin typeface="Arial" charset="0"/>
        </a:defRPr>
      </a:lvl6pPr>
      <a:lvl7pPr marL="2949343" algn="l" rtl="0" eaLnBrk="1" fontAlgn="base" hangingPunct="1">
        <a:spcBef>
          <a:spcPct val="0"/>
        </a:spcBef>
        <a:spcAft>
          <a:spcPct val="0"/>
        </a:spcAft>
        <a:defRPr sz="8404" b="1">
          <a:solidFill>
            <a:schemeClr val="tx2"/>
          </a:solidFill>
          <a:latin typeface="Arial" charset="0"/>
        </a:defRPr>
      </a:lvl7pPr>
      <a:lvl8pPr marL="4424015" algn="l" rtl="0" eaLnBrk="1" fontAlgn="base" hangingPunct="1">
        <a:spcBef>
          <a:spcPct val="0"/>
        </a:spcBef>
        <a:spcAft>
          <a:spcPct val="0"/>
        </a:spcAft>
        <a:defRPr sz="8404" b="1">
          <a:solidFill>
            <a:schemeClr val="tx2"/>
          </a:solidFill>
          <a:latin typeface="Arial" charset="0"/>
        </a:defRPr>
      </a:lvl8pPr>
      <a:lvl9pPr marL="5898687" algn="l" rtl="0" eaLnBrk="1" fontAlgn="base" hangingPunct="1">
        <a:spcBef>
          <a:spcPct val="0"/>
        </a:spcBef>
        <a:spcAft>
          <a:spcPct val="0"/>
        </a:spcAft>
        <a:defRPr sz="8404" b="1">
          <a:solidFill>
            <a:schemeClr val="tx2"/>
          </a:solidFill>
          <a:latin typeface="Arial" charset="0"/>
        </a:defRPr>
      </a:lvl9pPr>
    </p:titleStyle>
    <p:bodyStyle>
      <a:lvl1pPr marL="928927" indent="-928927" algn="l" rtl="0" eaLnBrk="1" fontAlgn="base" hangingPunct="1">
        <a:spcBef>
          <a:spcPts val="0"/>
        </a:spcBef>
        <a:spcAft>
          <a:spcPts val="3870"/>
        </a:spcAft>
        <a:buClr>
          <a:schemeClr val="accent1"/>
        </a:buClr>
        <a:buSzPct val="120000"/>
        <a:buFont typeface="Arial" panose="020B0604020202020204" pitchFamily="34" charset="0"/>
        <a:buChar char="›"/>
        <a:defRPr sz="6497" baseline="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1857853" indent="-928927" algn="l" rtl="0" eaLnBrk="1" fontAlgn="base" hangingPunct="1">
        <a:spcBef>
          <a:spcPts val="0"/>
        </a:spcBef>
        <a:spcAft>
          <a:spcPts val="2903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6497">
          <a:solidFill>
            <a:schemeClr val="tx1"/>
          </a:solidFill>
          <a:latin typeface="Verdana" pitchFamily="34" charset="0"/>
        </a:defRPr>
      </a:lvl2pPr>
      <a:lvl3pPr marL="2786781" indent="-928927" algn="l" rtl="0" eaLnBrk="1" fontAlgn="base" hangingPunct="1">
        <a:spcBef>
          <a:spcPts val="0"/>
        </a:spcBef>
        <a:spcAft>
          <a:spcPts val="1935"/>
        </a:spcAft>
        <a:buClr>
          <a:schemeClr val="tx1"/>
        </a:buClr>
        <a:buSzPct val="100000"/>
        <a:buFont typeface="Verdana" pitchFamily="34" charset="0"/>
        <a:buChar char="–"/>
        <a:defRPr sz="5791" baseline="0">
          <a:solidFill>
            <a:schemeClr val="tx1"/>
          </a:solidFill>
          <a:latin typeface="Verdana" pitchFamily="34" charset="0"/>
        </a:defRPr>
      </a:lvl3pPr>
      <a:lvl4pPr marL="3483476" indent="-696695" algn="l" rtl="0" eaLnBrk="1" fontAlgn="base" hangingPunct="1">
        <a:spcBef>
          <a:spcPts val="0"/>
        </a:spcBef>
        <a:spcAft>
          <a:spcPts val="968"/>
        </a:spcAft>
        <a:buClr>
          <a:schemeClr val="tx1"/>
        </a:buClr>
        <a:buSzPct val="100000"/>
        <a:buFont typeface="Verdana" panose="020B0604030504040204" pitchFamily="34" charset="0"/>
        <a:buChar char="–"/>
        <a:defRPr sz="5226" baseline="0">
          <a:solidFill>
            <a:schemeClr val="tx1"/>
          </a:solidFill>
          <a:latin typeface="Verdana" pitchFamily="34" charset="0"/>
        </a:defRPr>
      </a:lvl4pPr>
      <a:lvl5pPr marL="4180171" indent="-696695" algn="l" rtl="0" eaLnBrk="1" fontAlgn="base" hangingPunct="1">
        <a:spcBef>
          <a:spcPts val="0"/>
        </a:spcBef>
        <a:spcAft>
          <a:spcPts val="968"/>
        </a:spcAft>
        <a:buClr>
          <a:schemeClr val="tx1"/>
        </a:buClr>
        <a:buSzPct val="100000"/>
        <a:buFont typeface="Verdana" panose="020B0604030504040204" pitchFamily="34" charset="0"/>
        <a:buChar char="–"/>
        <a:defRPr sz="4520" baseline="0">
          <a:solidFill>
            <a:schemeClr val="tx1"/>
          </a:solidFill>
          <a:latin typeface="Verdana" pitchFamily="34" charset="0"/>
        </a:defRPr>
      </a:lvl5pPr>
      <a:lvl6pPr marL="4180171" indent="-696695" algn="l" rtl="0" eaLnBrk="1" fontAlgn="base" hangingPunct="1">
        <a:spcBef>
          <a:spcPts val="0"/>
        </a:spcBef>
        <a:spcAft>
          <a:spcPts val="968"/>
        </a:spcAft>
        <a:buClr>
          <a:schemeClr val="accent1"/>
        </a:buClr>
        <a:buFont typeface="Verdana" pitchFamily="34" charset="0"/>
        <a:buNone/>
        <a:defRPr sz="4520" baseline="0">
          <a:solidFill>
            <a:schemeClr val="tx1"/>
          </a:solidFill>
          <a:latin typeface="Verdana" pitchFamily="34" charset="0"/>
        </a:defRPr>
      </a:lvl6pPr>
      <a:lvl7pPr marL="8110693" indent="-737336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6497">
          <a:solidFill>
            <a:srgbClr val="666666"/>
          </a:solidFill>
          <a:latin typeface="+mn-lt"/>
        </a:defRPr>
      </a:lvl7pPr>
      <a:lvl8pPr marL="9585365" indent="-737336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6497">
          <a:solidFill>
            <a:srgbClr val="666666"/>
          </a:solidFill>
          <a:latin typeface="+mn-lt"/>
        </a:defRPr>
      </a:lvl8pPr>
      <a:lvl9pPr marL="11060035" indent="-737336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6497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2949343" rtl="0" eaLnBrk="1" latinLnBrk="0" hangingPunct="1">
        <a:defRPr sz="5791" kern="1200">
          <a:solidFill>
            <a:schemeClr val="tx1"/>
          </a:solidFill>
          <a:latin typeface="+mn-lt"/>
          <a:ea typeface="+mn-ea"/>
          <a:cs typeface="+mn-cs"/>
        </a:defRPr>
      </a:lvl1pPr>
      <a:lvl2pPr marL="1474672" algn="l" defTabSz="2949343" rtl="0" eaLnBrk="1" latinLnBrk="0" hangingPunct="1">
        <a:defRPr sz="5791" kern="1200">
          <a:solidFill>
            <a:schemeClr val="tx1"/>
          </a:solidFill>
          <a:latin typeface="+mn-lt"/>
          <a:ea typeface="+mn-ea"/>
          <a:cs typeface="+mn-cs"/>
        </a:defRPr>
      </a:lvl2pPr>
      <a:lvl3pPr marL="2949343" algn="l" defTabSz="2949343" rtl="0" eaLnBrk="1" latinLnBrk="0" hangingPunct="1">
        <a:defRPr sz="5791" kern="1200">
          <a:solidFill>
            <a:schemeClr val="tx1"/>
          </a:solidFill>
          <a:latin typeface="+mn-lt"/>
          <a:ea typeface="+mn-ea"/>
          <a:cs typeface="+mn-cs"/>
        </a:defRPr>
      </a:lvl3pPr>
      <a:lvl4pPr marL="4424015" algn="l" defTabSz="2949343" rtl="0" eaLnBrk="1" latinLnBrk="0" hangingPunct="1">
        <a:defRPr sz="5791" kern="1200">
          <a:solidFill>
            <a:schemeClr val="tx1"/>
          </a:solidFill>
          <a:latin typeface="+mn-lt"/>
          <a:ea typeface="+mn-ea"/>
          <a:cs typeface="+mn-cs"/>
        </a:defRPr>
      </a:lvl4pPr>
      <a:lvl5pPr marL="5898687" algn="l" defTabSz="2949343" rtl="0" eaLnBrk="1" latinLnBrk="0" hangingPunct="1">
        <a:defRPr sz="5791" kern="1200">
          <a:solidFill>
            <a:schemeClr val="tx1"/>
          </a:solidFill>
          <a:latin typeface="+mn-lt"/>
          <a:ea typeface="+mn-ea"/>
          <a:cs typeface="+mn-cs"/>
        </a:defRPr>
      </a:lvl5pPr>
      <a:lvl6pPr marL="7373357" algn="l" defTabSz="2949343" rtl="0" eaLnBrk="1" latinLnBrk="0" hangingPunct="1">
        <a:defRPr sz="5791" kern="1200">
          <a:solidFill>
            <a:schemeClr val="tx1"/>
          </a:solidFill>
          <a:latin typeface="+mn-lt"/>
          <a:ea typeface="+mn-ea"/>
          <a:cs typeface="+mn-cs"/>
        </a:defRPr>
      </a:lvl6pPr>
      <a:lvl7pPr marL="8848029" algn="l" defTabSz="2949343" rtl="0" eaLnBrk="1" latinLnBrk="0" hangingPunct="1">
        <a:defRPr sz="5791" kern="1200">
          <a:solidFill>
            <a:schemeClr val="tx1"/>
          </a:solidFill>
          <a:latin typeface="+mn-lt"/>
          <a:ea typeface="+mn-ea"/>
          <a:cs typeface="+mn-cs"/>
        </a:defRPr>
      </a:lvl7pPr>
      <a:lvl8pPr marL="10322700" algn="l" defTabSz="2949343" rtl="0" eaLnBrk="1" latinLnBrk="0" hangingPunct="1">
        <a:defRPr sz="5791" kern="1200">
          <a:solidFill>
            <a:schemeClr val="tx1"/>
          </a:solidFill>
          <a:latin typeface="+mn-lt"/>
          <a:ea typeface="+mn-ea"/>
          <a:cs typeface="+mn-cs"/>
        </a:defRPr>
      </a:lvl8pPr>
      <a:lvl9pPr marL="11797372" algn="l" defTabSz="2949343" rtl="0" eaLnBrk="1" latinLnBrk="0" hangingPunct="1">
        <a:defRPr sz="57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 bwMode="auto">
          <a:xfrm>
            <a:off x="610413" y="24806030"/>
            <a:ext cx="20234810" cy="47335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IN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587809" y="17297906"/>
            <a:ext cx="20257413" cy="66969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IN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587809" y="9244916"/>
            <a:ext cx="9383343" cy="66886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xtLst/>
        </p:spPr>
        <p:txBody>
          <a:bodyPr vert="horz" wrap="square" lIns="381346" tIns="381346" rIns="381346" bIns="419481" numCol="1" anchor="ctr" anchorCtr="0" compatLnSpc="1">
            <a:prstTxWarp prst="textNoShape">
              <a:avLst/>
            </a:prstTxWarp>
          </a:bodyPr>
          <a:lstStyle/>
          <a:p>
            <a:pPr defTabSz="645749"/>
            <a:r>
              <a:rPr lang="en-US" sz="4000" kern="0" dirty="0" smtClean="0">
                <a:solidFill>
                  <a:srgbClr val="FFFFFF"/>
                </a:solidFill>
                <a:latin typeface="+mj-lt"/>
                <a:ea typeface="Source Sans Pro Semibold" panose="020B0603030403020204" pitchFamily="34" charset="0"/>
                <a:cs typeface="Verdana" pitchFamily="34" charset="0"/>
              </a:rPr>
              <a:t>IoT Node CA Registration</a:t>
            </a:r>
            <a:endParaRPr lang="en-US" altLang="de-DE" sz="4000" b="1" dirty="0">
              <a:solidFill>
                <a:srgbClr val="FFFFFF"/>
              </a:solidFill>
              <a:latin typeface="+mj-lt"/>
              <a:ea typeface="Source Sans Pro Semibold" charset="0"/>
              <a:cs typeface="Source Sans Pro Semibold" charset="0"/>
            </a:endParaRPr>
          </a:p>
        </p:txBody>
      </p:sp>
      <p:sp>
        <p:nvSpPr>
          <p:cNvPr id="6" name="Textfeld 5"/>
          <p:cNvSpPr txBox="1"/>
          <p:nvPr/>
        </p:nvSpPr>
        <p:spPr bwMode="auto">
          <a:xfrm>
            <a:off x="1066099" y="1336393"/>
            <a:ext cx="1164199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645749" eaLnBrk="0" fontAlgn="auto" hangingPunct="0">
              <a:spcBef>
                <a:spcPts val="0"/>
              </a:spcBef>
              <a:spcAft>
                <a:spcPts val="212"/>
              </a:spcAft>
              <a:buClr>
                <a:srgbClr val="E30034"/>
              </a:buClr>
            </a:pPr>
            <a:r>
              <a:rPr lang="de-DE" sz="9600" kern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Verdana" pitchFamily="34" charset="0"/>
              </a:rPr>
              <a:t>Connect 2 </a:t>
            </a:r>
            <a:r>
              <a:rPr lang="de-DE" sz="9600" kern="0" dirty="0" smtClean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Verdana" pitchFamily="34" charset="0"/>
              </a:rPr>
              <a:t>Azure</a:t>
            </a:r>
            <a:endParaRPr lang="de-DE" sz="9600" kern="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Verdana" pitchFamily="34" charset="0"/>
            </a:endParaRPr>
          </a:p>
        </p:txBody>
      </p:sp>
      <p:sp>
        <p:nvSpPr>
          <p:cNvPr id="24" name="Textfeld 23"/>
          <p:cNvSpPr txBox="1"/>
          <p:nvPr/>
        </p:nvSpPr>
        <p:spPr bwMode="auto">
          <a:xfrm>
            <a:off x="1084058" y="3017356"/>
            <a:ext cx="11624034" cy="782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645749" eaLnBrk="0" fontAlgn="auto" hangingPunct="0">
              <a:spcBef>
                <a:spcPts val="0"/>
              </a:spcBef>
              <a:spcAft>
                <a:spcPts val="212"/>
              </a:spcAft>
              <a:buClr>
                <a:srgbClr val="E30034"/>
              </a:buClr>
            </a:pPr>
            <a:r>
              <a:rPr lang="de-DE" sz="5085" kern="0" dirty="0" smtClean="0">
                <a:solidFill>
                  <a:srgbClr val="000000"/>
                </a:solidFill>
                <a:latin typeface="Source Sans Pro Light" pitchFamily="34" charset="0"/>
                <a:ea typeface="Source Sans Pro Light" pitchFamily="34" charset="0"/>
                <a:cs typeface="Verdana" pitchFamily="34" charset="0"/>
              </a:rPr>
              <a:t>Secure connectivity </a:t>
            </a:r>
            <a:r>
              <a:rPr lang="de-DE" sz="5085" b="1" kern="0" dirty="0" smtClean="0">
                <a:solidFill>
                  <a:srgbClr val="000000"/>
                </a:solidFill>
                <a:latin typeface="Source Sans Pro Light" pitchFamily="34" charset="0"/>
                <a:ea typeface="Source Sans Pro Light" pitchFamily="34" charset="0"/>
                <a:cs typeface="Verdana" pitchFamily="34" charset="0"/>
              </a:rPr>
              <a:t>using OPTIGA™ </a:t>
            </a:r>
            <a:r>
              <a:rPr lang="de-DE" sz="5085" b="1" kern="0" dirty="0">
                <a:solidFill>
                  <a:srgbClr val="000000"/>
                </a:solidFill>
                <a:latin typeface="Source Sans Pro Light" pitchFamily="34" charset="0"/>
                <a:ea typeface="Source Sans Pro Light" pitchFamily="34" charset="0"/>
                <a:cs typeface="Verdana" pitchFamily="34" charset="0"/>
              </a:rPr>
              <a:t>Trust </a:t>
            </a:r>
            <a:r>
              <a:rPr lang="de-DE" sz="5085" b="1" kern="0" dirty="0" smtClean="0">
                <a:solidFill>
                  <a:srgbClr val="000000"/>
                </a:solidFill>
                <a:latin typeface="Source Sans Pro Light" pitchFamily="34" charset="0"/>
                <a:ea typeface="Source Sans Pro Light" pitchFamily="34" charset="0"/>
                <a:cs typeface="Verdana" pitchFamily="34" charset="0"/>
              </a:rPr>
              <a:t>M</a:t>
            </a:r>
            <a:endParaRPr lang="de-DE" sz="5085" b="1" kern="0" dirty="0">
              <a:solidFill>
                <a:srgbClr val="000000"/>
              </a:solidFill>
              <a:latin typeface="Source Sans Pro Light" pitchFamily="34" charset="0"/>
              <a:ea typeface="Source Sans Pro Light" pitchFamily="34" charset="0"/>
              <a:cs typeface="Verdana" pitchFamily="34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10212040" y="9244916"/>
            <a:ext cx="10633180" cy="66695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xtLst/>
        </p:spPr>
        <p:txBody>
          <a:bodyPr vert="horz" wrap="square" lIns="381346" tIns="381346" rIns="381346" bIns="419481" numCol="1" anchor="ctr" anchorCtr="0" compatLnSpc="1">
            <a:prstTxWarp prst="textNoShape">
              <a:avLst/>
            </a:prstTxWarp>
          </a:bodyPr>
          <a:lstStyle/>
          <a:p>
            <a:pPr defTabSz="645749"/>
            <a:r>
              <a:rPr lang="en-US" sz="4000" kern="0" dirty="0" smtClean="0">
                <a:solidFill>
                  <a:srgbClr val="FFFFFF"/>
                </a:solidFill>
                <a:latin typeface="+mj-lt"/>
                <a:ea typeface="Source Sans Pro Semibold" panose="020B0603030403020204" pitchFamily="34" charset="0"/>
                <a:cs typeface="Verdana" pitchFamily="34" charset="0"/>
              </a:rPr>
              <a:t>IoT Node Provisioning</a:t>
            </a:r>
            <a:endParaRPr lang="en-US" altLang="de-DE" sz="4000" b="1" dirty="0">
              <a:solidFill>
                <a:srgbClr val="FFFFFF"/>
              </a:solidFill>
              <a:latin typeface="+mj-lt"/>
              <a:ea typeface="Source Sans Pro Semibold" charset="0"/>
              <a:cs typeface="Source Sans Pro Semibold" charset="0"/>
            </a:endParaRPr>
          </a:p>
        </p:txBody>
      </p:sp>
      <p:sp>
        <p:nvSpPr>
          <p:cNvPr id="33" name="Cloud 32"/>
          <p:cNvSpPr/>
          <p:nvPr/>
        </p:nvSpPr>
        <p:spPr bwMode="auto">
          <a:xfrm>
            <a:off x="14652363" y="17646741"/>
            <a:ext cx="5976829" cy="4288207"/>
          </a:xfrm>
          <a:prstGeom prst="cloud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lIns="72000" tIns="72000" rIns="72000" bIns="72000" rtlCol="0" anchor="b"/>
          <a:lstStyle/>
          <a:p>
            <a:pPr eaLnBrk="0" hangingPunct="0"/>
            <a:r>
              <a:rPr lang="en-US" sz="2800" b="1" dirty="0" smtClean="0">
                <a:latin typeface="+mn-lt"/>
                <a:ea typeface="Verdana" pitchFamily="34" charset="0"/>
                <a:cs typeface="Verdana" pitchFamily="34" charset="0"/>
              </a:rPr>
              <a:t>Microsoft </a:t>
            </a:r>
          </a:p>
          <a:p>
            <a:pPr eaLnBrk="0" hangingPunct="0"/>
            <a:r>
              <a:rPr lang="en-US" sz="2800" b="1" dirty="0" smtClean="0">
                <a:latin typeface="+mn-lt"/>
                <a:ea typeface="Verdana" pitchFamily="34" charset="0"/>
                <a:cs typeface="Verdana" pitchFamily="34" charset="0"/>
              </a:rPr>
              <a:t>Azure</a:t>
            </a:r>
            <a:endParaRPr lang="en-IN" sz="2800" b="1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70462" y="18058248"/>
            <a:ext cx="7921100" cy="576360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lIns="72000" tIns="72000" rIns="72000" bIns="72000" rtlCol="0" anchor="t"/>
          <a:lstStyle/>
          <a:p>
            <a:pPr algn="r" eaLnBrk="0" hangingPunct="0"/>
            <a:endParaRPr lang="en-IN" sz="3200" b="1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6227192" y="18205543"/>
            <a:ext cx="2520350" cy="2366288"/>
            <a:chOff x="6088447" y="15701189"/>
            <a:chExt cx="2520350" cy="2366288"/>
          </a:xfrm>
        </p:grpSpPr>
        <p:sp>
          <p:nvSpPr>
            <p:cNvPr id="37" name="Rectangle 36"/>
            <p:cNvSpPr/>
            <p:nvPr/>
          </p:nvSpPr>
          <p:spPr bwMode="auto">
            <a:xfrm>
              <a:off x="6088447" y="15701189"/>
              <a:ext cx="2520350" cy="23662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23214A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t"/>
            <a:lstStyle/>
            <a:p>
              <a:pPr eaLnBrk="0" hangingPunct="0"/>
              <a:r>
                <a:rPr lang="en-IN" sz="1600" b="1" dirty="0" smtClean="0">
                  <a:latin typeface="+mn-lt"/>
                  <a:ea typeface="Verdana" pitchFamily="34" charset="0"/>
                  <a:cs typeface="Verdana" pitchFamily="34" charset="0"/>
                </a:rPr>
                <a:t>IoT Node Controller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221704" y="16133249"/>
              <a:ext cx="2243073" cy="39260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IN" sz="1800" dirty="0">
                  <a:latin typeface="+mn-lt"/>
                  <a:ea typeface="Verdana" pitchFamily="34" charset="0"/>
                  <a:cs typeface="Verdana" pitchFamily="34" charset="0"/>
                </a:rPr>
                <a:t>Application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6221703" y="16606694"/>
              <a:ext cx="2243073" cy="39260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IN" sz="1800" dirty="0">
                  <a:latin typeface="+mn-lt"/>
                  <a:ea typeface="Verdana" pitchFamily="34" charset="0"/>
                  <a:cs typeface="Verdana" pitchFamily="34" charset="0"/>
                </a:rPr>
                <a:t>MQTT Service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221704" y="17080140"/>
              <a:ext cx="2243073" cy="39260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IN" sz="1800" dirty="0">
                  <a:latin typeface="+mn-lt"/>
                  <a:ea typeface="Verdana" pitchFamily="34" charset="0"/>
                  <a:cs typeface="Verdana" pitchFamily="34" charset="0"/>
                </a:rPr>
                <a:t>TLS Stack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6221702" y="17553319"/>
              <a:ext cx="2243073" cy="3926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rgbClr val="23214A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IN" sz="1800" dirty="0" smtClean="0">
                  <a:latin typeface="+mn-lt"/>
                  <a:ea typeface="Verdana" pitchFamily="34" charset="0"/>
                  <a:cs typeface="Verdana" pitchFamily="34" charset="0"/>
                </a:rPr>
                <a:t>OPTIGA™ Library</a:t>
              </a:r>
            </a:p>
          </p:txBody>
        </p:sp>
      </p:grpSp>
      <p:sp>
        <p:nvSpPr>
          <p:cNvPr id="46" name="L-Shape 45"/>
          <p:cNvSpPr/>
          <p:nvPr/>
        </p:nvSpPr>
        <p:spPr bwMode="auto">
          <a:xfrm>
            <a:off x="1084058" y="18195500"/>
            <a:ext cx="7660910" cy="5519949"/>
          </a:xfrm>
          <a:prstGeom prst="corner">
            <a:avLst>
              <a:gd name="adj1" fmla="val 42196"/>
              <a:gd name="adj2" fmla="val 84667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23214A"/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/>
            <a:endParaRPr lang="en-IN" sz="2400" b="1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258501" y="18703400"/>
            <a:ext cx="4339015" cy="26605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lIns="72000" tIns="72000" rIns="72000" bIns="72000" rtlCol="0" anchor="t"/>
          <a:lstStyle/>
          <a:p>
            <a:pPr eaLnBrk="0" hangingPunct="0"/>
            <a:r>
              <a:rPr lang="en-IN" sz="2000" b="1" dirty="0" smtClean="0">
                <a:latin typeface="+mn-lt"/>
                <a:ea typeface="Verdana" pitchFamily="34" charset="0"/>
                <a:cs typeface="Verdana" pitchFamily="34" charset="0"/>
              </a:rPr>
              <a:t>Toolbox Commands</a:t>
            </a:r>
            <a:endParaRPr lang="en-IN" sz="2000" b="1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 rot="16200000">
            <a:off x="486923" y="20023135"/>
            <a:ext cx="2151219" cy="38636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eaLnBrk="0" hangingPunct="0"/>
            <a:r>
              <a:rPr lang="en-IN" sz="1600" dirty="0" smtClean="0">
                <a:latin typeface="+mn-lt"/>
                <a:ea typeface="Verdana" pitchFamily="34" charset="0"/>
                <a:cs typeface="Verdana" pitchFamily="34" charset="0"/>
              </a:rPr>
              <a:t>Gen Random</a:t>
            </a:r>
            <a:endParaRPr lang="en-IN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 rot="16200000">
            <a:off x="1748634" y="20023135"/>
            <a:ext cx="2151219" cy="38636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eaLnBrk="0" hangingPunct="0"/>
            <a:r>
              <a:rPr lang="en-IN" sz="1600" dirty="0" smtClean="0">
                <a:latin typeface="+mn-lt"/>
                <a:ea typeface="Verdana" pitchFamily="34" charset="0"/>
                <a:cs typeface="Verdana" pitchFamily="34" charset="0"/>
              </a:rPr>
              <a:t>Hash (SHA256)</a:t>
            </a:r>
            <a:endParaRPr lang="en-IN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 rot="16200000">
            <a:off x="1117777" y="19910755"/>
            <a:ext cx="2151219" cy="6111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eaLnBrk="0" hangingPunct="0"/>
            <a:r>
              <a:rPr lang="en-IN" sz="1600" dirty="0" smtClean="0">
                <a:latin typeface="+mn-lt"/>
                <a:ea typeface="Verdana" pitchFamily="34" charset="0"/>
                <a:cs typeface="Verdana" pitchFamily="34" charset="0"/>
              </a:rPr>
              <a:t>Generate Key Pair </a:t>
            </a:r>
            <a:r>
              <a:rPr lang="en-IN" sz="1400" dirty="0" smtClean="0">
                <a:latin typeface="+mn-lt"/>
                <a:ea typeface="Verdana" pitchFamily="34" charset="0"/>
                <a:cs typeface="Verdana" pitchFamily="34" charset="0"/>
              </a:rPr>
              <a:t>(ECC, RSA)</a:t>
            </a:r>
            <a:endParaRPr lang="en-IN" sz="14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 rot="16200000">
            <a:off x="2267107" y="20023135"/>
            <a:ext cx="2151219" cy="38636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eaLnBrk="0" hangingPunct="0"/>
            <a:r>
              <a:rPr lang="en-IN" sz="1600" dirty="0" smtClean="0">
                <a:latin typeface="+mn-lt"/>
                <a:ea typeface="Verdana" pitchFamily="34" charset="0"/>
                <a:cs typeface="Verdana" pitchFamily="34" charset="0"/>
              </a:rPr>
              <a:t>Sign </a:t>
            </a:r>
            <a:r>
              <a:rPr lang="en-IN" sz="1400" dirty="0" smtClean="0">
                <a:latin typeface="+mn-lt"/>
                <a:ea typeface="Verdana" pitchFamily="34" charset="0"/>
                <a:cs typeface="Verdana" pitchFamily="34" charset="0"/>
              </a:rPr>
              <a:t>(ECDSA, RSA)</a:t>
            </a:r>
            <a:endParaRPr lang="en-IN" sz="14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 rot="16200000">
            <a:off x="2823168" y="19985548"/>
            <a:ext cx="2151219" cy="46154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eaLnBrk="0" hangingPunct="0"/>
            <a:r>
              <a:rPr lang="en-IN" sz="1600" dirty="0" smtClean="0">
                <a:latin typeface="+mn-lt"/>
                <a:ea typeface="Verdana" pitchFamily="34" charset="0"/>
                <a:cs typeface="Verdana" pitchFamily="34" charset="0"/>
              </a:rPr>
              <a:t>Verify Signature</a:t>
            </a:r>
            <a:endParaRPr lang="en-IN" sz="1400" dirty="0" smtClean="0">
              <a:latin typeface="+mn-lt"/>
              <a:ea typeface="Verdana" pitchFamily="34" charset="0"/>
              <a:cs typeface="Verdana" pitchFamily="34" charset="0"/>
            </a:endParaRPr>
          </a:p>
          <a:p>
            <a:pPr eaLnBrk="0" hangingPunct="0"/>
            <a:r>
              <a:rPr lang="en-IN" sz="1400" dirty="0" smtClean="0">
                <a:latin typeface="+mn-lt"/>
                <a:ea typeface="Verdana" pitchFamily="34" charset="0"/>
                <a:cs typeface="Verdana" pitchFamily="34" charset="0"/>
              </a:rPr>
              <a:t>(ECDSA, RSA)</a:t>
            </a:r>
            <a:endParaRPr lang="en-IN" sz="14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 rot="16200000">
            <a:off x="4163788" y="19979944"/>
            <a:ext cx="2151219" cy="47274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eaLnBrk="0" hangingPunct="0"/>
            <a:r>
              <a:rPr lang="en-IN" sz="1600" dirty="0" smtClean="0">
                <a:latin typeface="+mn-lt"/>
                <a:ea typeface="Verdana" pitchFamily="34" charset="0"/>
                <a:cs typeface="Verdana" pitchFamily="34" charset="0"/>
              </a:rPr>
              <a:t>Encrypt/Decrypt</a:t>
            </a:r>
            <a:r>
              <a:rPr lang="en-IN" sz="1400" dirty="0" smtClean="0">
                <a:latin typeface="+mn-lt"/>
                <a:ea typeface="Verdana" pitchFamily="34" charset="0"/>
                <a:cs typeface="Verdana" pitchFamily="34" charset="0"/>
              </a:rPr>
              <a:t> </a:t>
            </a:r>
            <a:r>
              <a:rPr lang="en-IN" sz="1400" dirty="0">
                <a:latin typeface="+mn-lt"/>
                <a:ea typeface="Verdana" pitchFamily="34" charset="0"/>
                <a:cs typeface="Verdana" pitchFamily="34" charset="0"/>
              </a:rPr>
              <a:t>(</a:t>
            </a:r>
            <a:r>
              <a:rPr lang="en-IN" sz="1400" dirty="0" smtClean="0">
                <a:latin typeface="+mn-lt"/>
                <a:ea typeface="Verdana" pitchFamily="34" charset="0"/>
                <a:cs typeface="Verdana" pitchFamily="34" charset="0"/>
              </a:rPr>
              <a:t>RSA)</a:t>
            </a:r>
            <a:endParaRPr lang="en-IN" sz="14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 rot="16200000">
            <a:off x="3490677" y="19911690"/>
            <a:ext cx="2151219" cy="60925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eaLnBrk="0" hangingPunct="0"/>
            <a:r>
              <a:rPr lang="en-IN" sz="1600" dirty="0" smtClean="0">
                <a:latin typeface="+mn-lt"/>
                <a:ea typeface="Verdana" pitchFamily="34" charset="0"/>
                <a:cs typeface="Verdana" pitchFamily="34" charset="0"/>
              </a:rPr>
              <a:t>Key Derivation</a:t>
            </a:r>
            <a:r>
              <a:rPr lang="en-IN" sz="1400" dirty="0" smtClean="0">
                <a:latin typeface="+mn-lt"/>
                <a:ea typeface="Verdana" pitchFamily="34" charset="0"/>
                <a:cs typeface="Verdana" pitchFamily="34" charset="0"/>
              </a:rPr>
              <a:t> (ECDH, TLS 1.2 PRF)</a:t>
            </a:r>
            <a:endParaRPr lang="en-IN" sz="14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5718022" y="21637426"/>
            <a:ext cx="2957510" cy="19082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lIns="72000" tIns="72000" rIns="72000" bIns="72000" rtlCol="0" anchor="t"/>
          <a:lstStyle/>
          <a:p>
            <a:pPr eaLnBrk="0" hangingPunct="0"/>
            <a:r>
              <a:rPr lang="en-IN" sz="2000" b="1" dirty="0" smtClean="0">
                <a:latin typeface="+mn-lt"/>
                <a:ea typeface="Verdana" pitchFamily="34" charset="0"/>
                <a:cs typeface="Verdana" pitchFamily="34" charset="0"/>
              </a:rPr>
              <a:t>Storage Commands</a:t>
            </a:r>
            <a:endParaRPr lang="en-IN" sz="2000" b="1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5834923" y="22107616"/>
            <a:ext cx="2745785" cy="3444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IN" sz="1500" b="1" dirty="0" smtClean="0">
                <a:latin typeface="+mn-lt"/>
                <a:ea typeface="Verdana" pitchFamily="34" charset="0"/>
                <a:cs typeface="Verdana" pitchFamily="34" charset="0"/>
              </a:rPr>
              <a:t>Read Data </a:t>
            </a:r>
            <a:r>
              <a:rPr lang="en-IN" sz="1500" dirty="0" smtClean="0">
                <a:latin typeface="+mn-lt"/>
                <a:ea typeface="Verdana" pitchFamily="34" charset="0"/>
                <a:cs typeface="Verdana" pitchFamily="34" charset="0"/>
              </a:rPr>
              <a:t>Object</a:t>
            </a:r>
            <a:endParaRPr lang="en-IN" sz="15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834924" y="22520888"/>
            <a:ext cx="2745784" cy="33437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IN" sz="1500" b="1" dirty="0" smtClean="0">
                <a:latin typeface="+mn-lt"/>
                <a:ea typeface="Verdana" pitchFamily="34" charset="0"/>
                <a:cs typeface="Verdana" pitchFamily="34" charset="0"/>
              </a:rPr>
              <a:t>Write Data</a:t>
            </a:r>
            <a:r>
              <a:rPr lang="en-IN" sz="1500" dirty="0" smtClean="0">
                <a:latin typeface="+mn-lt"/>
                <a:ea typeface="Verdana" pitchFamily="34" charset="0"/>
                <a:cs typeface="Verdana" pitchFamily="34" charset="0"/>
              </a:rPr>
              <a:t> Object</a:t>
            </a:r>
            <a:endParaRPr lang="en-IN" sz="15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5834924" y="22924058"/>
            <a:ext cx="2745784" cy="33571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IN" sz="1400" b="1" dirty="0" smtClean="0">
                <a:latin typeface="+mn-lt"/>
                <a:ea typeface="Verdana" pitchFamily="34" charset="0"/>
                <a:cs typeface="Verdana" pitchFamily="34" charset="0"/>
              </a:rPr>
              <a:t>Protected Update of Data</a:t>
            </a:r>
            <a:endParaRPr lang="en-IN" sz="1400" b="1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0" name="Left-Right Arrow 59"/>
          <p:cNvSpPr/>
          <p:nvPr/>
        </p:nvSpPr>
        <p:spPr bwMode="auto">
          <a:xfrm rot="16200000">
            <a:off x="6217753" y="20752358"/>
            <a:ext cx="931992" cy="337617"/>
          </a:xfrm>
          <a:prstGeom prst="leftRightArrow">
            <a:avLst>
              <a:gd name="adj1" fmla="val 53651"/>
              <a:gd name="adj2" fmla="val 7258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IN" sz="14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1258502" y="21639881"/>
            <a:ext cx="4032560" cy="19058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/>
            </a:solidFill>
            <a:prstDash val="dash"/>
            <a:miter lim="800000"/>
            <a:headEnd/>
            <a:tailEnd/>
          </a:ln>
        </p:spPr>
        <p:txBody>
          <a:bodyPr wrap="square" lIns="72000" tIns="72000" rIns="72000" bIns="72000" rtlCol="0" anchor="t"/>
          <a:lstStyle/>
          <a:p>
            <a:pPr eaLnBrk="0" hangingPunct="0"/>
            <a:r>
              <a:rPr lang="en-IN" sz="1600" b="1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Verdana" pitchFamily="34" charset="0"/>
                <a:cs typeface="Verdana" pitchFamily="34" charset="0"/>
              </a:rPr>
              <a:t>Secure Storage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1340188" y="21999930"/>
            <a:ext cx="3112402" cy="6426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72000" tIns="72000" rIns="72000" bIns="72000" rtlCol="0" anchor="t"/>
          <a:lstStyle/>
          <a:p>
            <a:pPr eaLnBrk="0" hangingPunct="0"/>
            <a:r>
              <a:rPr lang="en-IN" sz="1600" b="1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Verdana" pitchFamily="34" charset="0"/>
                <a:cs typeface="Verdana" pitchFamily="34" charset="0"/>
              </a:rPr>
              <a:t>Key Objects</a:t>
            </a:r>
            <a:r>
              <a:rPr lang="en-IN" sz="16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Verdana" pitchFamily="34" charset="0"/>
                <a:cs typeface="Verdana" pitchFamily="34" charset="0"/>
              </a:rPr>
              <a:t> </a:t>
            </a:r>
            <a:r>
              <a:rPr lang="en-IN" sz="14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Verdana" pitchFamily="34" charset="0"/>
                <a:cs typeface="Verdana" pitchFamily="34" charset="0"/>
              </a:rPr>
              <a:t>(E.g. RSA and ECC)</a:t>
            </a:r>
            <a:endParaRPr lang="en-IN" sz="1800" dirty="0" smtClean="0">
              <a:solidFill>
                <a:schemeClr val="bg1">
                  <a:lumMod val="65000"/>
                </a:schemeClr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1330512" y="22686480"/>
            <a:ext cx="3122078" cy="7464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72000" tIns="72000" rIns="72000" bIns="72000" rtlCol="0" anchor="t"/>
          <a:lstStyle/>
          <a:p>
            <a:pPr eaLnBrk="0" hangingPunct="0"/>
            <a:r>
              <a:rPr lang="en-IN" sz="1600" b="1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Verdana" pitchFamily="34" charset="0"/>
                <a:cs typeface="Verdana" pitchFamily="34" charset="0"/>
              </a:rPr>
              <a:t>Data Objects </a:t>
            </a:r>
            <a:r>
              <a:rPr lang="en-IN" sz="14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Verdana" pitchFamily="34" charset="0"/>
                <a:cs typeface="Verdana" pitchFamily="34" charset="0"/>
              </a:rPr>
              <a:t>(E.g. Trust Anchors, Certificates, Pre-shared secrets, Counters and etc.)</a:t>
            </a:r>
            <a:endParaRPr lang="en-IN" sz="1600" dirty="0" smtClean="0">
              <a:solidFill>
                <a:schemeClr val="bg1">
                  <a:lumMod val="65000"/>
                </a:schemeClr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15691610" y="19580350"/>
            <a:ext cx="2100892" cy="396751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IN" sz="1800" dirty="0" smtClean="0">
                <a:latin typeface="+mn-lt"/>
                <a:ea typeface="Verdana" pitchFamily="34" charset="0"/>
                <a:cs typeface="Verdana" pitchFamily="34" charset="0"/>
              </a:rPr>
              <a:t>TLS Stack</a:t>
            </a:r>
          </a:p>
        </p:txBody>
      </p:sp>
      <p:cxnSp>
        <p:nvCxnSpPr>
          <p:cNvPr id="79" name="Straight Arrow Connector 78"/>
          <p:cNvCxnSpPr>
            <a:stCxn id="39" idx="3"/>
            <a:endCxn id="75" idx="1"/>
          </p:cNvCxnSpPr>
          <p:nvPr/>
        </p:nvCxnSpPr>
        <p:spPr>
          <a:xfrm flipV="1">
            <a:off x="8603522" y="19778726"/>
            <a:ext cx="7088088" cy="2072"/>
          </a:xfrm>
          <a:prstGeom prst="straightConnector1">
            <a:avLst/>
          </a:prstGeom>
          <a:ln w="698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 bwMode="auto">
          <a:xfrm>
            <a:off x="15689580" y="19111048"/>
            <a:ext cx="2100892" cy="39260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IN" sz="1800" dirty="0" smtClean="0">
                <a:latin typeface="+mn-lt"/>
                <a:ea typeface="Verdana" pitchFamily="34" charset="0"/>
                <a:cs typeface="Verdana" pitchFamily="34" charset="0"/>
              </a:rPr>
              <a:t>MQTT Service</a:t>
            </a:r>
          </a:p>
        </p:txBody>
      </p:sp>
      <p:pic>
        <p:nvPicPr>
          <p:cNvPr id="23" name="Picture 22">
            <a:hlinkClick r:id="" action="ppaction://noaction"/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5" t="4960" r="7125" b="4960"/>
          <a:stretch/>
        </p:blipFill>
        <p:spPr>
          <a:xfrm>
            <a:off x="12228064" y="19233716"/>
            <a:ext cx="1141140" cy="10618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grpSp>
        <p:nvGrpSpPr>
          <p:cNvPr id="18" name="Group 17"/>
          <p:cNvGrpSpPr/>
          <p:nvPr/>
        </p:nvGrpSpPr>
        <p:grpSpPr>
          <a:xfrm>
            <a:off x="6810506" y="20792793"/>
            <a:ext cx="1652697" cy="444664"/>
            <a:chOff x="9202173" y="20186490"/>
            <a:chExt cx="1652697" cy="444664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42839" y="20440898"/>
              <a:ext cx="158376" cy="19025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 bwMode="auto">
            <a:xfrm>
              <a:off x="9202173" y="20186490"/>
              <a:ext cx="1652697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eaLnBrk="0" hangingPunct="0"/>
              <a:r>
                <a:rPr lang="en-IN" sz="1400" dirty="0">
                  <a:ea typeface="Verdana" pitchFamily="34" charset="0"/>
                  <a:cs typeface="Verdana" pitchFamily="34" charset="0"/>
                </a:rPr>
                <a:t>Shielded Connection</a:t>
              </a:r>
            </a:p>
            <a:p>
              <a:pPr algn="ctr" eaLnBrk="0" hangingPunct="0"/>
              <a:r>
                <a:rPr lang="en-IN" sz="1400" dirty="0" smtClean="0">
                  <a:ea typeface="Verdana" pitchFamily="34" charset="0"/>
                  <a:cs typeface="Verdana" pitchFamily="34" charset="0"/>
                </a:rPr>
                <a:t>Over I2C</a:t>
              </a:r>
              <a:endParaRPr lang="en-IN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0508" y="22089595"/>
            <a:ext cx="655117" cy="4455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6553794" y="17441926"/>
            <a:ext cx="22913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algn="r" eaLnBrk="0" hangingPunct="0"/>
            <a:r>
              <a:rPr lang="en-IN" sz="1800" b="1" dirty="0" smtClean="0">
                <a:ea typeface="Verdana" pitchFamily="34" charset="0"/>
                <a:cs typeface="Verdana" pitchFamily="34" charset="0"/>
              </a:rPr>
              <a:t>IoT </a:t>
            </a:r>
            <a:r>
              <a:rPr lang="en-IN" sz="1800" b="1" dirty="0">
                <a:ea typeface="Verdana" pitchFamily="34" charset="0"/>
                <a:cs typeface="Verdana" pitchFamily="34" charset="0"/>
              </a:rPr>
              <a:t>Node</a:t>
            </a:r>
            <a:r>
              <a:rPr lang="en-IN" sz="1800" dirty="0">
                <a:ea typeface="Verdana" pitchFamily="34" charset="0"/>
                <a:cs typeface="Verdana" pitchFamily="34" charset="0"/>
              </a:rPr>
              <a:t> with </a:t>
            </a:r>
          </a:p>
          <a:p>
            <a:pPr algn="r" eaLnBrk="0" hangingPunct="0"/>
            <a:r>
              <a:rPr lang="en-IN" sz="1800" b="1" dirty="0">
                <a:ea typeface="Verdana" pitchFamily="34" charset="0"/>
                <a:cs typeface="Verdana" pitchFamily="34" charset="0"/>
              </a:rPr>
              <a:t>OPTIGA™ Trust M</a:t>
            </a:r>
            <a:endParaRPr lang="en-IN" sz="18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9689801" y="19214364"/>
            <a:ext cx="2441253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TCP/IP 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Communication</a:t>
            </a:r>
            <a:endParaRPr lang="en-IN" sz="16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8" name="Rectangle 16"/>
          <p:cNvSpPr>
            <a:spLocks noChangeArrowheads="1"/>
          </p:cNvSpPr>
          <p:nvPr/>
        </p:nvSpPr>
        <p:spPr bwMode="auto">
          <a:xfrm>
            <a:off x="587809" y="16577806"/>
            <a:ext cx="20266808" cy="69615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xtLst/>
        </p:spPr>
        <p:txBody>
          <a:bodyPr vert="horz" wrap="square" lIns="381346" tIns="381346" rIns="381346" bIns="419481" numCol="1" anchor="ctr" anchorCtr="0" compatLnSpc="1">
            <a:prstTxWarp prst="textNoShape">
              <a:avLst/>
            </a:prstTxWarp>
          </a:bodyPr>
          <a:lstStyle/>
          <a:p>
            <a:pPr defTabSz="645749"/>
            <a:r>
              <a:rPr lang="en-US" sz="4000" kern="0" dirty="0" smtClean="0">
                <a:solidFill>
                  <a:srgbClr val="FFFFFF"/>
                </a:solidFill>
                <a:latin typeface="+mj-lt"/>
                <a:ea typeface="Source Sans Pro Semibold" panose="020B0603030403020204" pitchFamily="34" charset="0"/>
                <a:cs typeface="Verdana" pitchFamily="34" charset="0"/>
              </a:rPr>
              <a:t>IoT Node </a:t>
            </a:r>
            <a:r>
              <a:rPr lang="en-US" sz="4000" kern="0" dirty="0" smtClean="0">
                <a:solidFill>
                  <a:srgbClr val="FFFFFF"/>
                </a:solidFill>
                <a:latin typeface="+mj-lt"/>
                <a:ea typeface="Source Sans Pro Semibold" panose="020B0603030403020204" pitchFamily="34" charset="0"/>
                <a:cs typeface="Verdana" pitchFamily="34" charset="0"/>
              </a:rPr>
              <a:t>Controller and </a:t>
            </a:r>
            <a:r>
              <a:rPr lang="en-US" sz="4000" kern="0" dirty="0" smtClean="0">
                <a:solidFill>
                  <a:srgbClr val="FFFFFF"/>
                </a:solidFill>
                <a:latin typeface="+mj-lt"/>
                <a:ea typeface="Source Sans Pro Semibold" panose="020B0603030403020204" pitchFamily="34" charset="0"/>
                <a:cs typeface="Verdana" pitchFamily="34" charset="0"/>
              </a:rPr>
              <a:t>OPTIGA™ Integration overview</a:t>
            </a:r>
            <a:endParaRPr lang="en-US" altLang="de-DE" sz="4000" b="1" dirty="0">
              <a:solidFill>
                <a:srgbClr val="FFFFFF"/>
              </a:solidFill>
              <a:latin typeface="+mj-lt"/>
              <a:ea typeface="Source Sans Pro Semibold" charset="0"/>
              <a:cs typeface="Source Sans Pro Semibold" charset="0"/>
            </a:endParaRPr>
          </a:p>
        </p:txBody>
      </p:sp>
      <p:sp>
        <p:nvSpPr>
          <p:cNvPr id="59" name="Rectangle 16"/>
          <p:cNvSpPr>
            <a:spLocks noChangeArrowheads="1"/>
          </p:cNvSpPr>
          <p:nvPr/>
        </p:nvSpPr>
        <p:spPr bwMode="auto">
          <a:xfrm>
            <a:off x="597205" y="24106151"/>
            <a:ext cx="20257412" cy="68079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xtLst/>
        </p:spPr>
        <p:txBody>
          <a:bodyPr vert="horz" wrap="square" lIns="381346" tIns="381346" rIns="381346" bIns="419481" numCol="1" anchor="ctr" anchorCtr="0" compatLnSpc="1">
            <a:prstTxWarp prst="textNoShape">
              <a:avLst/>
            </a:prstTxWarp>
          </a:bodyPr>
          <a:lstStyle/>
          <a:p>
            <a:pPr defTabSz="645749"/>
            <a:r>
              <a:rPr lang="en-US" altLang="de-DE" sz="4000" dirty="0" smtClean="0">
                <a:solidFill>
                  <a:srgbClr val="FFFFFF"/>
                </a:solidFill>
                <a:latin typeface="+mj-lt"/>
                <a:ea typeface="Source Sans Pro Semibold" charset="0"/>
                <a:cs typeface="Source Sans Pro Semibold" charset="0"/>
              </a:rPr>
              <a:t>Demo Setup</a:t>
            </a:r>
            <a:endParaRPr lang="en-US" altLang="de-DE" sz="4000" dirty="0">
              <a:solidFill>
                <a:srgbClr val="FFFFFF"/>
              </a:solidFill>
              <a:latin typeface="+mj-lt"/>
              <a:ea typeface="Source Sans Pro Semibold" charset="0"/>
              <a:cs typeface="Source Sans Pro Semibold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19073629" y="19233716"/>
            <a:ext cx="165269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hangingPunct="0"/>
            <a:r>
              <a:rPr lang="en-US" sz="1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IoT Node CA</a:t>
            </a:r>
          </a:p>
          <a:p>
            <a:pPr eaLnBrk="0" hangingPunct="0"/>
            <a:r>
              <a:rPr lang="en-US" sz="1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Certificate</a:t>
            </a:r>
            <a:endParaRPr lang="en-IN" sz="16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12" y="25511478"/>
            <a:ext cx="2519455" cy="3268555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>
            <a:off x="3520705" y="27456655"/>
            <a:ext cx="3687110" cy="0"/>
          </a:xfrm>
          <a:prstGeom prst="straightConnector1">
            <a:avLst/>
          </a:prstGeom>
          <a:ln w="6985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loud 65"/>
          <p:cNvSpPr/>
          <p:nvPr/>
        </p:nvSpPr>
        <p:spPr bwMode="auto">
          <a:xfrm>
            <a:off x="7370819" y="26227146"/>
            <a:ext cx="3945392" cy="2530021"/>
          </a:xfrm>
          <a:prstGeom prst="cloud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3600" b="1" dirty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Microsoft Azure</a:t>
            </a:r>
            <a:endParaRPr lang="en-IN" sz="3600" b="1" dirty="0">
              <a:solidFill>
                <a:schemeClr val="bg1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7" name="TextBox 66"/>
          <p:cNvSpPr txBox="1"/>
          <p:nvPr/>
        </p:nvSpPr>
        <p:spPr bwMode="auto">
          <a:xfrm>
            <a:off x="3842407" y="26813576"/>
            <a:ext cx="1556516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MQTT: Publish 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Messages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1411912" y="27325255"/>
            <a:ext cx="2718300" cy="0"/>
          </a:xfrm>
          <a:prstGeom prst="straightConnector1">
            <a:avLst/>
          </a:prstGeom>
          <a:ln w="698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 bwMode="auto">
          <a:xfrm>
            <a:off x="11734665" y="26675077"/>
            <a:ext cx="1833835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MQTT: Subscribe 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Messages</a:t>
            </a:r>
          </a:p>
        </p:txBody>
      </p:sp>
      <p:sp>
        <p:nvSpPr>
          <p:cNvPr id="72" name="TextBox 71"/>
          <p:cNvSpPr txBox="1"/>
          <p:nvPr/>
        </p:nvSpPr>
        <p:spPr bwMode="auto">
          <a:xfrm>
            <a:off x="1279917" y="18216997"/>
            <a:ext cx="30585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24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OPTIGA™ Trust M</a:t>
            </a:r>
            <a:endParaRPr lang="en-IN" sz="2400" b="1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48216" y="19694245"/>
            <a:ext cx="774506" cy="775104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0090" y="22660121"/>
            <a:ext cx="407103" cy="4074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6123" y="23082098"/>
            <a:ext cx="395035" cy="395340"/>
          </a:xfrm>
          <a:prstGeom prst="rect">
            <a:avLst/>
          </a:prstGeom>
        </p:spPr>
      </p:pic>
      <p:sp>
        <p:nvSpPr>
          <p:cNvPr id="78" name="Left-Right Arrow 77"/>
          <p:cNvSpPr/>
          <p:nvPr/>
        </p:nvSpPr>
        <p:spPr bwMode="auto">
          <a:xfrm rot="16200000">
            <a:off x="3588782" y="21425390"/>
            <a:ext cx="260539" cy="168439"/>
          </a:xfrm>
          <a:prstGeom prst="leftRightArrow">
            <a:avLst>
              <a:gd name="adj1" fmla="val 53651"/>
              <a:gd name="adj2" fmla="val 42487"/>
            </a:avLst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IN" sz="14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0" name="Left-Right Arrow 79"/>
          <p:cNvSpPr/>
          <p:nvPr/>
        </p:nvSpPr>
        <p:spPr bwMode="auto">
          <a:xfrm>
            <a:off x="5355781" y="22474100"/>
            <a:ext cx="260539" cy="168439"/>
          </a:xfrm>
          <a:prstGeom prst="leftRightArrow">
            <a:avLst>
              <a:gd name="adj1" fmla="val 53651"/>
              <a:gd name="adj2" fmla="val 42487"/>
            </a:avLst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IN" sz="14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066099" y="28825394"/>
            <a:ext cx="2291343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algn="r" eaLnBrk="0" hangingPunct="0"/>
            <a:r>
              <a:rPr lang="en-IN" sz="2000" b="1" dirty="0" smtClean="0">
                <a:ea typeface="Verdana" pitchFamily="34" charset="0"/>
                <a:cs typeface="Verdana" pitchFamily="34" charset="0"/>
              </a:rPr>
              <a:t>ESP32</a:t>
            </a:r>
            <a:r>
              <a:rPr lang="en-IN" sz="2000" dirty="0" smtClean="0">
                <a:ea typeface="Verdana" pitchFamily="34" charset="0"/>
                <a:cs typeface="Verdana" pitchFamily="34" charset="0"/>
              </a:rPr>
              <a:t> </a:t>
            </a:r>
            <a:r>
              <a:rPr lang="en-IN" sz="2000" dirty="0">
                <a:ea typeface="Verdana" pitchFamily="34" charset="0"/>
                <a:cs typeface="Verdana" pitchFamily="34" charset="0"/>
              </a:rPr>
              <a:t>with </a:t>
            </a:r>
          </a:p>
          <a:p>
            <a:pPr algn="r" eaLnBrk="0" hangingPunct="0"/>
            <a:r>
              <a:rPr lang="en-IN" sz="2000" b="1" dirty="0">
                <a:ea typeface="Verdana" pitchFamily="34" charset="0"/>
                <a:cs typeface="Verdana" pitchFamily="34" charset="0"/>
              </a:rPr>
              <a:t>OPTIGA™ Trust M</a:t>
            </a:r>
            <a:endParaRPr lang="en-IN" sz="20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63170" y="25487576"/>
            <a:ext cx="6493410" cy="3938158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 bwMode="auto">
          <a:xfrm>
            <a:off x="847612" y="24930966"/>
            <a:ext cx="251945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algn="ctr" eaLnBrk="0" hangingPunct="0"/>
            <a:r>
              <a:rPr lang="en-IN" sz="2400" b="1" dirty="0" smtClean="0">
                <a:ea typeface="Verdana" pitchFamily="34" charset="0"/>
                <a:cs typeface="Verdana" pitchFamily="34" charset="0"/>
              </a:rPr>
              <a:t>IoT Node</a:t>
            </a:r>
            <a:endParaRPr lang="en-IN" sz="24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3" name="TextBox 82"/>
          <p:cNvSpPr txBox="1"/>
          <p:nvPr/>
        </p:nvSpPr>
        <p:spPr bwMode="auto">
          <a:xfrm>
            <a:off x="14148292" y="24940523"/>
            <a:ext cx="650828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hangingPunct="0"/>
            <a:r>
              <a:rPr lang="en-US" sz="24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Monitor: </a:t>
            </a:r>
            <a:r>
              <a:rPr lang="en-US" sz="2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Device Management tool</a:t>
            </a:r>
            <a:endParaRPr lang="en-IN" sz="24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6" name="Rectangle 16"/>
          <p:cNvSpPr>
            <a:spLocks noChangeArrowheads="1"/>
          </p:cNvSpPr>
          <p:nvPr/>
        </p:nvSpPr>
        <p:spPr bwMode="auto">
          <a:xfrm>
            <a:off x="587810" y="5200226"/>
            <a:ext cx="20257410" cy="67012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xtLst/>
        </p:spPr>
        <p:txBody>
          <a:bodyPr vert="horz" wrap="square" lIns="381346" tIns="381346" rIns="381346" bIns="419481" numCol="1" anchor="ctr" anchorCtr="0" compatLnSpc="1">
            <a:prstTxWarp prst="textNoShape">
              <a:avLst/>
            </a:prstTxWarp>
          </a:bodyPr>
          <a:lstStyle/>
          <a:p>
            <a:pPr defTabSz="645749"/>
            <a:r>
              <a:rPr lang="en-US" sz="4000" kern="0" dirty="0" smtClean="0">
                <a:solidFill>
                  <a:srgbClr val="FFFFFF"/>
                </a:solidFill>
                <a:latin typeface="+mj-lt"/>
                <a:ea typeface="Source Sans Pro Semibold" panose="020B0603030403020204" pitchFamily="34" charset="0"/>
                <a:cs typeface="Verdana" pitchFamily="34" charset="0"/>
              </a:rPr>
              <a:t>Secure connectivity using OPTIGA™</a:t>
            </a:r>
            <a:endParaRPr lang="en-US" altLang="de-DE" sz="4000" b="1" dirty="0">
              <a:solidFill>
                <a:srgbClr val="FFFFFF"/>
              </a:solidFill>
              <a:latin typeface="+mj-lt"/>
              <a:ea typeface="Source Sans Pro Semibold" charset="0"/>
              <a:cs typeface="Source Sans Pro Semibold" charset="0"/>
            </a:endParaRP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587810" y="5886671"/>
            <a:ext cx="20257410" cy="32449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381346" tIns="288000" rIns="381346" bIns="419481" numCol="1" anchor="t" anchorCtr="0" compatLnSpc="1">
            <a:prstTxWarp prst="textNoShape">
              <a:avLst/>
            </a:prstTxWarp>
          </a:bodyPr>
          <a:lstStyle/>
          <a:p>
            <a:pPr marL="403593" indent="-403593" defTabSz="913394" eaLnBrk="0" fontAlgn="auto" hangingPunct="0">
              <a:spcBef>
                <a:spcPts val="600"/>
              </a:spcBef>
              <a:spcAft>
                <a:spcPts val="0"/>
              </a:spcAft>
              <a:buClr>
                <a:srgbClr val="E30034"/>
              </a:buClr>
              <a:buSzPct val="120000"/>
              <a:buFont typeface="Arial" panose="020B0604020202020204" pitchFamily="34" charset="0"/>
              <a:buChar char="›"/>
            </a:pPr>
            <a:r>
              <a:rPr lang="en-US" sz="2800" kern="0" dirty="0" smtClean="0">
                <a:solidFill>
                  <a:srgbClr val="000000"/>
                </a:solidFill>
                <a:latin typeface="+mj-lt"/>
                <a:ea typeface="Source Sans Pro Semibold" panose="020B0603030403020204" pitchFamily="34" charset="0"/>
                <a:cs typeface="Verdana" pitchFamily="34" charset="0"/>
              </a:rPr>
              <a:t>Establishes a Secure </a:t>
            </a:r>
            <a:r>
              <a:rPr lang="en-US" sz="2800" kern="0" dirty="0" smtClean="0">
                <a:solidFill>
                  <a:srgbClr val="000000"/>
                </a:solidFill>
                <a:latin typeface="+mj-lt"/>
                <a:ea typeface="Source Sans Pro Semibold" panose="020B0603030403020204" pitchFamily="34" charset="0"/>
                <a:cs typeface="Verdana" pitchFamily="34" charset="0"/>
              </a:rPr>
              <a:t>Connection to Microsoft Azure </a:t>
            </a:r>
            <a:r>
              <a:rPr lang="en-US" sz="2800" kern="0" dirty="0" smtClean="0">
                <a:solidFill>
                  <a:srgbClr val="000000"/>
                </a:solidFill>
                <a:latin typeface="+mj-lt"/>
                <a:ea typeface="Source Sans Pro Semibold" panose="020B0603030403020204" pitchFamily="34" charset="0"/>
                <a:cs typeface="Verdana" pitchFamily="34" charset="0"/>
              </a:rPr>
              <a:t>cloud using OPTIGA™ Trust M</a:t>
            </a:r>
            <a:endParaRPr lang="en-US" sz="2800" kern="0" dirty="0" smtClean="0">
              <a:solidFill>
                <a:srgbClr val="000000"/>
              </a:solidFill>
              <a:latin typeface="+mj-lt"/>
              <a:ea typeface="Source Sans Pro Semibold" panose="020B0603030403020204" pitchFamily="34" charset="0"/>
              <a:cs typeface="Verdana" pitchFamily="34" charset="0"/>
            </a:endParaRPr>
          </a:p>
          <a:p>
            <a:pPr marL="403593" indent="-403593" defTabSz="913394" eaLnBrk="0" fontAlgn="auto" hangingPunct="0">
              <a:spcBef>
                <a:spcPts val="1271"/>
              </a:spcBef>
              <a:spcAft>
                <a:spcPts val="0"/>
              </a:spcAft>
              <a:buClr>
                <a:srgbClr val="E30034"/>
              </a:buClr>
              <a:buSzPct val="120000"/>
              <a:buFont typeface="Arial" panose="020B0604020202020204" pitchFamily="34" charset="0"/>
              <a:buChar char="›"/>
            </a:pPr>
            <a:r>
              <a:rPr lang="en-US" sz="2800" kern="0" dirty="0" smtClean="0">
                <a:solidFill>
                  <a:srgbClr val="000000"/>
                </a:solidFill>
                <a:latin typeface="+mj-lt"/>
                <a:ea typeface="Source Sans Pro Semibold" panose="020B0603030403020204" pitchFamily="34" charset="0"/>
                <a:cs typeface="Verdana" pitchFamily="34" charset="0"/>
              </a:rPr>
              <a:t>OPTIGA</a:t>
            </a:r>
            <a:r>
              <a:rPr lang="en-US" sz="2800" kern="0" dirty="0" smtClean="0">
                <a:solidFill>
                  <a:srgbClr val="000000"/>
                </a:solidFill>
                <a:latin typeface="+mj-lt"/>
                <a:ea typeface="Source Sans Pro Semibold" panose="020B0603030403020204" pitchFamily="34" charset="0"/>
                <a:cs typeface="Verdana" pitchFamily="34" charset="0"/>
              </a:rPr>
              <a:t>™ Trust </a:t>
            </a:r>
            <a:r>
              <a:rPr lang="en-US" sz="2800" kern="0" dirty="0" smtClean="0">
                <a:solidFill>
                  <a:srgbClr val="000000"/>
                </a:solidFill>
                <a:latin typeface="+mj-lt"/>
                <a:ea typeface="Source Sans Pro Semibold" panose="020B0603030403020204" pitchFamily="34" charset="0"/>
                <a:cs typeface="Verdana" pitchFamily="34" charset="0"/>
              </a:rPr>
              <a:t>M is a hardware security module (CC EAL 6+ certified hardware)</a:t>
            </a:r>
          </a:p>
          <a:p>
            <a:pPr marL="1879309" lvl="1" indent="-403593" defTabSz="913394" eaLnBrk="0" fontAlgn="auto" hangingPunct="0">
              <a:spcBef>
                <a:spcPts val="1271"/>
              </a:spcBef>
              <a:spcAft>
                <a:spcPts val="0"/>
              </a:spcAft>
              <a:buClr>
                <a:srgbClr val="E30034"/>
              </a:buClr>
              <a:buSzPct val="120000"/>
              <a:buFont typeface="Arial" panose="020B0604020202020204" pitchFamily="34" charset="0"/>
              <a:buChar char="›"/>
            </a:pPr>
            <a:r>
              <a:rPr lang="en-US" sz="2800" kern="0" dirty="0" smtClean="0">
                <a:solidFill>
                  <a:srgbClr val="000000"/>
                </a:solidFill>
                <a:latin typeface="+mj-lt"/>
                <a:ea typeface="Source Sans Pro Semibold" panose="020B0603030403020204" pitchFamily="34" charset="0"/>
                <a:cs typeface="Verdana" pitchFamily="34" charset="0"/>
              </a:rPr>
              <a:t>Performs the </a:t>
            </a:r>
            <a:r>
              <a:rPr lang="en-US" sz="2800" kern="0" dirty="0" smtClean="0">
                <a:solidFill>
                  <a:srgbClr val="000000"/>
                </a:solidFill>
                <a:latin typeface="+mj-lt"/>
                <a:ea typeface="Source Sans Pro Semibold" panose="020B0603030403020204" pitchFamily="34" charset="0"/>
                <a:cs typeface="Verdana" pitchFamily="34" charset="0"/>
              </a:rPr>
              <a:t>cryptographic </a:t>
            </a:r>
            <a:r>
              <a:rPr lang="en-US" sz="2800" kern="0" dirty="0" smtClean="0">
                <a:solidFill>
                  <a:srgbClr val="000000"/>
                </a:solidFill>
                <a:latin typeface="+mj-lt"/>
                <a:ea typeface="Source Sans Pro Semibold" panose="020B0603030403020204" pitchFamily="34" charset="0"/>
                <a:cs typeface="Verdana" pitchFamily="34" charset="0"/>
              </a:rPr>
              <a:t>operations </a:t>
            </a:r>
            <a:r>
              <a:rPr lang="en-US" sz="2800" kern="0" dirty="0" smtClean="0">
                <a:solidFill>
                  <a:srgbClr val="000000"/>
                </a:solidFill>
                <a:latin typeface="+mj-lt"/>
                <a:ea typeface="Source Sans Pro Semibold" panose="020B0603030403020204" pitchFamily="34" charset="0"/>
                <a:cs typeface="Verdana" pitchFamily="34" charset="0"/>
              </a:rPr>
              <a:t>during the TLS handshake.</a:t>
            </a:r>
          </a:p>
          <a:p>
            <a:pPr marL="1879309" lvl="1" indent="-403593" defTabSz="913394" eaLnBrk="0" fontAlgn="auto" hangingPunct="0">
              <a:spcBef>
                <a:spcPts val="1271"/>
              </a:spcBef>
              <a:spcAft>
                <a:spcPts val="0"/>
              </a:spcAft>
              <a:buClr>
                <a:srgbClr val="E30034"/>
              </a:buClr>
              <a:buSzPct val="120000"/>
              <a:buFont typeface="Arial" panose="020B0604020202020204" pitchFamily="34" charset="0"/>
              <a:buChar char="›"/>
            </a:pPr>
            <a:r>
              <a:rPr lang="en-US" sz="2800" kern="0" dirty="0" smtClean="0">
                <a:solidFill>
                  <a:srgbClr val="000000"/>
                </a:solidFill>
                <a:latin typeface="+mj-lt"/>
                <a:ea typeface="Source Sans Pro Semibold" panose="020B0603030403020204" pitchFamily="34" charset="0"/>
                <a:cs typeface="Verdana" pitchFamily="34" charset="0"/>
              </a:rPr>
              <a:t>Secure storage for private key(s) used for the client / node authentication.</a:t>
            </a:r>
          </a:p>
          <a:p>
            <a:pPr marL="1879309" lvl="1" indent="-403593" defTabSz="913394" eaLnBrk="0" fontAlgn="auto" hangingPunct="0">
              <a:spcBef>
                <a:spcPts val="1271"/>
              </a:spcBef>
              <a:spcAft>
                <a:spcPts val="0"/>
              </a:spcAft>
              <a:buClr>
                <a:srgbClr val="E30034"/>
              </a:buClr>
              <a:buSzPct val="120000"/>
              <a:buFont typeface="Arial" panose="020B0604020202020204" pitchFamily="34" charset="0"/>
              <a:buChar char="›"/>
            </a:pPr>
            <a:r>
              <a:rPr lang="en-US" sz="2800" kern="0" dirty="0" smtClean="0">
                <a:solidFill>
                  <a:srgbClr val="000000"/>
                </a:solidFill>
                <a:latin typeface="+mj-lt"/>
                <a:ea typeface="Source Sans Pro Semibold" panose="020B0603030403020204" pitchFamily="34" charset="0"/>
                <a:cs typeface="Verdana" pitchFamily="34" charset="0"/>
              </a:rPr>
              <a:t>Secure storage </a:t>
            </a:r>
            <a:r>
              <a:rPr lang="en-US" sz="2800" kern="0" dirty="0" smtClean="0">
                <a:solidFill>
                  <a:srgbClr val="000000"/>
                </a:solidFill>
                <a:latin typeface="+mj-lt"/>
                <a:ea typeface="Source Sans Pro Semibold" panose="020B0603030403020204" pitchFamily="34" charset="0"/>
                <a:cs typeface="Verdana" pitchFamily="34" charset="0"/>
              </a:rPr>
              <a:t>for device </a:t>
            </a:r>
            <a:r>
              <a:rPr lang="en-US" sz="2800" kern="0" dirty="0" smtClean="0">
                <a:solidFill>
                  <a:srgbClr val="000000"/>
                </a:solidFill>
                <a:latin typeface="+mj-lt"/>
                <a:ea typeface="Source Sans Pro Semibold" panose="020B0603030403020204" pitchFamily="34" charset="0"/>
                <a:cs typeface="Verdana" pitchFamily="34" charset="0"/>
              </a:rPr>
              <a:t>certificates and </a:t>
            </a:r>
            <a:r>
              <a:rPr lang="en-US" sz="2800" kern="0" dirty="0" smtClean="0">
                <a:solidFill>
                  <a:srgbClr val="000000"/>
                </a:solidFill>
                <a:latin typeface="+mj-lt"/>
                <a:ea typeface="Source Sans Pro Semibold" panose="020B0603030403020204" pitchFamily="34" charset="0"/>
                <a:cs typeface="Verdana" pitchFamily="34" charset="0"/>
              </a:rPr>
              <a:t>cloud server Trust Anchors.</a:t>
            </a:r>
            <a:endParaRPr lang="en-US" sz="2800" kern="0" dirty="0" smtClean="0">
              <a:solidFill>
                <a:srgbClr val="000000"/>
              </a:solidFill>
              <a:latin typeface="+mj-lt"/>
              <a:ea typeface="Source Sans Pro Semibold" panose="020B0603030403020204" pitchFamily="34" charset="0"/>
              <a:cs typeface="Verdan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12043" y="9944001"/>
            <a:ext cx="10633177" cy="6489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7809" y="9944001"/>
            <a:ext cx="9383343" cy="6489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090349">
            <a:off x="4307188" y="25126572"/>
            <a:ext cx="1179502" cy="1149840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 flipV="1">
            <a:off x="2986742" y="25234449"/>
            <a:ext cx="1241993" cy="502250"/>
          </a:xfrm>
          <a:prstGeom prst="line">
            <a:avLst/>
          </a:prstGeom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986742" y="25928439"/>
            <a:ext cx="1440200" cy="428779"/>
          </a:xfrm>
          <a:prstGeom prst="line">
            <a:avLst/>
          </a:prstGeom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792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</p:tagLst>
</file>

<file path=ppt/theme/theme1.xml><?xml version="1.0" encoding="utf-8"?>
<a:theme xmlns:a="http://schemas.openxmlformats.org/drawingml/2006/main" name="1_IFX_Library_2015">
  <a:themeElements>
    <a:clrScheme name="IFX Neues Design 2015">
      <a:dk1>
        <a:srgbClr val="000000"/>
      </a:dk1>
      <a:lt1>
        <a:srgbClr val="FFFFFF"/>
      </a:lt1>
      <a:dk2>
        <a:srgbClr val="84B6A7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2700">
          <a:solidFill>
            <a:schemeClr val="accent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0" tIns="0" rIns="0" bIns="0" rtlCol="0" anchor="ctr" anchorCtr="0">
        <a:spAutoFit/>
      </a:bodyPr>
      <a:lstStyle>
        <a:defPPr marL="216000" marR="0" indent="-21600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Wingdings" pitchFamily="2" charset="2"/>
          <a:buChar char="n"/>
          <a:tabLst/>
          <a:defRPr sz="1400" kern="0" dirty="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IFX Neues Design 2015">
      <a:dk1>
        <a:srgbClr val="000000"/>
      </a:dk1>
      <a:lt1>
        <a:srgbClr val="FFFFFF"/>
      </a:lt1>
      <a:dk2>
        <a:srgbClr val="84B6A7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42E47329A06D4EA00938328D0F1AC7" ma:contentTypeVersion="0" ma:contentTypeDescription="Create a new document." ma:contentTypeScope="" ma:versionID="a4af383acc6573623023d50d8b27cb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8FBE75-EFDB-47EA-B693-3C5FF25428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D0023C-0DEC-441F-A3E2-8BCBBF6F225B}">
  <ds:schemaRefs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2373B1E-97B5-4C8F-82D0-7253D7F824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254</Words>
  <Application>Microsoft Office PowerPoint</Application>
  <PresentationFormat>Custom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Source Sans Pro</vt:lpstr>
      <vt:lpstr>Source Sans Pro Light</vt:lpstr>
      <vt:lpstr>Source Sans Pro Semibold</vt:lpstr>
      <vt:lpstr>Verdana</vt:lpstr>
      <vt:lpstr>1_IFX_Library_2015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cp:lastPrinted>2004-03-02T21:24:15Z</cp:lastPrinted>
  <dcterms:created xsi:type="dcterms:W3CDTF">2015-06-24T10:51:41Z</dcterms:created>
  <dcterms:modified xsi:type="dcterms:W3CDTF">2019-08-20T04:49:01Z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Version">
    <vt:lpwstr>v.01.00.00-2012-10-01</vt:lpwstr>
  </property>
  <property fmtid="{D5CDD505-2E9C-101B-9397-08002B2CF9AE}" pid="3" name="TemplateCompany">
    <vt:lpwstr>IFX</vt:lpwstr>
  </property>
  <property fmtid="{D5CDD505-2E9C-101B-9397-08002B2CF9AE}" pid="4" name="ConfidentialityMarking">
    <vt:lpwstr>restricted</vt:lpwstr>
  </property>
  <property fmtid="{D5CDD505-2E9C-101B-9397-08002B2CF9AE}" pid="5" name="AdditionalMarking">
    <vt:lpwstr/>
  </property>
  <property fmtid="{D5CDD505-2E9C-101B-9397-08002B2CF9AE}" pid="6" name="ContentTypeId">
    <vt:lpwstr>0x0101007F42E47329A06D4EA00938328D0F1AC7</vt:lpwstr>
  </property>
</Properties>
</file>