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350" r:id="rId5"/>
    <p:sldId id="361" r:id="rId6"/>
    <p:sldId id="372" r:id="rId7"/>
    <p:sldId id="362" r:id="rId8"/>
    <p:sldId id="367" r:id="rId9"/>
    <p:sldId id="371" r:id="rId10"/>
    <p:sldId id="363" r:id="rId11"/>
    <p:sldId id="368" r:id="rId12"/>
    <p:sldId id="364" r:id="rId13"/>
    <p:sldId id="369" r:id="rId14"/>
    <p:sldId id="365" r:id="rId15"/>
    <p:sldId id="370" r:id="rId16"/>
    <p:sldId id="366" r:id="rId17"/>
    <p:sldId id="373" r:id="rId18"/>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3141" autoAdjust="0"/>
  </p:normalViewPr>
  <p:slideViewPr>
    <p:cSldViewPr snapToGrid="0">
      <p:cViewPr varScale="1">
        <p:scale>
          <a:sx n="81" d="100"/>
          <a:sy n="81" d="100"/>
        </p:scale>
        <p:origin x="1692" y="9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en-GB" smtClean="0"/>
              <a:t>‹#›</a:t>
            </a:fld>
            <a:endParaRPr lang="en-GB"/>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A15AE-E040-4F31-96C6-FD066D034FFB}" type="datetime1">
              <a:rPr lang="en-GB" smtClean="0"/>
              <a:pPr/>
              <a:t>18/06/2025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en-GB" noProof="0" smtClean="0"/>
              <a:t>‹#›</a:t>
            </a:fld>
            <a:endParaRPr lang="en-GB" noProof="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A89C7E07-3C67-C64C-8DA0-0404F6303970}" type="slidenum">
              <a:rPr lang="en-GB" smtClean="0"/>
              <a:t>1</a:t>
            </a:fld>
            <a:endParaRPr lang="en-GB"/>
          </a:p>
        </p:txBody>
      </p:sp>
    </p:spTree>
    <p:extLst>
      <p:ext uri="{BB962C8B-B14F-4D97-AF65-F5344CB8AC3E}">
        <p14:creationId xmlns:p14="http://schemas.microsoft.com/office/powerpoint/2010/main" val="334658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FDF50-D722-E655-B518-2FC8EBC8DE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282E96-8343-79FB-CA6B-2512A26BF1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3A836D-132B-468F-6CDE-01D55C31A5A0}"/>
              </a:ext>
            </a:extLst>
          </p:cNvPr>
          <p:cNvSpPr>
            <a:spLocks noGrp="1"/>
          </p:cNvSpPr>
          <p:nvPr>
            <p:ph type="body" idx="1"/>
          </p:nvPr>
        </p:nvSpPr>
        <p:spPr/>
        <p:txBody>
          <a:bodyPr/>
          <a:lstStyle/>
          <a:p>
            <a:r>
              <a:rPr lang="en-GB" dirty="0"/>
              <a:t>Here you can see the graphs for these.</a:t>
            </a:r>
          </a:p>
          <a:p>
            <a:r>
              <a:rPr lang="en-GB" dirty="0"/>
              <a:t>The data strangely goes from Sep 24</a:t>
            </a:r>
            <a:r>
              <a:rPr lang="en-GB" baseline="30000" dirty="0"/>
              <a:t>th</a:t>
            </a:r>
            <a:r>
              <a:rPr lang="en-GB" dirty="0"/>
              <a:t> ,2023 to Sep 23</a:t>
            </a:r>
            <a:r>
              <a:rPr lang="en-GB" baseline="30000" dirty="0"/>
              <a:t>rd</a:t>
            </a:r>
            <a:r>
              <a:rPr lang="en-GB" dirty="0"/>
              <a:t> ,2024, making both September months extra small. Id have expected the data to go from month end to month end as that would be more usual for financial data.</a:t>
            </a:r>
          </a:p>
          <a:p>
            <a:r>
              <a:rPr lang="en-GB" dirty="0"/>
              <a:t>There is interestingly a huge jump in the new year. If this was real data id be wanting to see if this matches with any know events such as the launch of a new store or product.</a:t>
            </a:r>
          </a:p>
          <a:p>
            <a:r>
              <a:rPr lang="en-GB" dirty="0"/>
              <a:t>Sales are then consistent throughout the week, again showing the uniform distribution common in this dataset.</a:t>
            </a:r>
            <a:endParaRPr lang="en-GB" baseline="30000" dirty="0"/>
          </a:p>
          <a:p>
            <a:endParaRPr lang="en-GB" dirty="0"/>
          </a:p>
        </p:txBody>
      </p:sp>
      <p:sp>
        <p:nvSpPr>
          <p:cNvPr id="4" name="Slide Number Placeholder 3">
            <a:extLst>
              <a:ext uri="{FF2B5EF4-FFF2-40B4-BE49-F238E27FC236}">
                <a16:creationId xmlns:a16="http://schemas.microsoft.com/office/drawing/2014/main" id="{CE257089-8122-5EE3-FFDE-A64531735443}"/>
              </a:ext>
            </a:extLst>
          </p:cNvPr>
          <p:cNvSpPr>
            <a:spLocks noGrp="1"/>
          </p:cNvSpPr>
          <p:nvPr>
            <p:ph type="sldNum" sz="quarter" idx="5"/>
          </p:nvPr>
        </p:nvSpPr>
        <p:spPr/>
        <p:txBody>
          <a:bodyPr/>
          <a:lstStyle/>
          <a:p>
            <a:pPr rtl="0"/>
            <a:fld id="{A89C7E07-3C67-C64C-8DA0-0404F6303970}" type="slidenum">
              <a:rPr lang="en-GB" smtClean="0"/>
              <a:t>10</a:t>
            </a:fld>
            <a:endParaRPr lang="en-GB"/>
          </a:p>
        </p:txBody>
      </p:sp>
    </p:spTree>
    <p:extLst>
      <p:ext uri="{BB962C8B-B14F-4D97-AF65-F5344CB8AC3E}">
        <p14:creationId xmlns:p14="http://schemas.microsoft.com/office/powerpoint/2010/main" val="1087814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83D08-F99E-864A-083D-EF3DAB638F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492C95-6C24-68C9-23F0-FC4C446C6E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38F76F-8C9D-B10A-9F86-A931C46B32FF}"/>
              </a:ext>
            </a:extLst>
          </p:cNvPr>
          <p:cNvSpPr>
            <a:spLocks noGrp="1"/>
          </p:cNvSpPr>
          <p:nvPr>
            <p:ph type="body" idx="1"/>
          </p:nvPr>
        </p:nvSpPr>
        <p:spPr/>
        <p:txBody>
          <a:bodyPr/>
          <a:lstStyle/>
          <a:p>
            <a:r>
              <a:rPr lang="en-GB" dirty="0"/>
              <a:t>Finally, this was when I realised the error, that I briefly mentioned before with customer demographics, that there were repeat customers.</a:t>
            </a:r>
          </a:p>
          <a:p>
            <a:r>
              <a:rPr lang="en-GB" dirty="0"/>
              <a:t>So I decided to investigate just how many there were, did they spend more than others and just who were the top customers.</a:t>
            </a:r>
          </a:p>
        </p:txBody>
      </p:sp>
      <p:sp>
        <p:nvSpPr>
          <p:cNvPr id="4" name="Slide Number Placeholder 3">
            <a:extLst>
              <a:ext uri="{FF2B5EF4-FFF2-40B4-BE49-F238E27FC236}">
                <a16:creationId xmlns:a16="http://schemas.microsoft.com/office/drawing/2014/main" id="{02366102-DC04-FFB4-74B6-5A1AA4CDD899}"/>
              </a:ext>
            </a:extLst>
          </p:cNvPr>
          <p:cNvSpPr>
            <a:spLocks noGrp="1"/>
          </p:cNvSpPr>
          <p:nvPr>
            <p:ph type="sldNum" sz="quarter" idx="5"/>
          </p:nvPr>
        </p:nvSpPr>
        <p:spPr/>
        <p:txBody>
          <a:bodyPr/>
          <a:lstStyle/>
          <a:p>
            <a:pPr rtl="0"/>
            <a:fld id="{A89C7E07-3C67-C64C-8DA0-0404F6303970}" type="slidenum">
              <a:rPr lang="en-GB" smtClean="0"/>
              <a:t>11</a:t>
            </a:fld>
            <a:endParaRPr lang="en-GB"/>
          </a:p>
        </p:txBody>
      </p:sp>
    </p:spTree>
    <p:extLst>
      <p:ext uri="{BB962C8B-B14F-4D97-AF65-F5344CB8AC3E}">
        <p14:creationId xmlns:p14="http://schemas.microsoft.com/office/powerpoint/2010/main" val="312997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40CA3-76AF-386B-C98F-4119782077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A934E1-387E-0E9C-149D-DF11709679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C7EC32-ECBF-51D8-DAF8-9E10A277676E}"/>
              </a:ext>
            </a:extLst>
          </p:cNvPr>
          <p:cNvSpPr>
            <a:spLocks noGrp="1"/>
          </p:cNvSpPr>
          <p:nvPr>
            <p:ph type="body" idx="1"/>
          </p:nvPr>
        </p:nvSpPr>
        <p:spPr/>
        <p:txBody>
          <a:bodyPr/>
          <a:lstStyle/>
          <a:p>
            <a:r>
              <a:rPr lang="en-GB" dirty="0"/>
              <a:t>Here you can see that just under half of all customers had more than one order associated with them, but again due to the uniform distribution of prices in the dataset they didn’t spend more than the other customers.</a:t>
            </a:r>
          </a:p>
          <a:p>
            <a:endParaRPr lang="en-GB" dirty="0"/>
          </a:p>
        </p:txBody>
      </p:sp>
      <p:sp>
        <p:nvSpPr>
          <p:cNvPr id="4" name="Slide Number Placeholder 3">
            <a:extLst>
              <a:ext uri="{FF2B5EF4-FFF2-40B4-BE49-F238E27FC236}">
                <a16:creationId xmlns:a16="http://schemas.microsoft.com/office/drawing/2014/main" id="{7639B0D3-424E-85E2-99D0-ACBBF0A3CB2E}"/>
              </a:ext>
            </a:extLst>
          </p:cNvPr>
          <p:cNvSpPr>
            <a:spLocks noGrp="1"/>
          </p:cNvSpPr>
          <p:nvPr>
            <p:ph type="sldNum" sz="quarter" idx="5"/>
          </p:nvPr>
        </p:nvSpPr>
        <p:spPr/>
        <p:txBody>
          <a:bodyPr/>
          <a:lstStyle/>
          <a:p>
            <a:pPr rtl="0"/>
            <a:fld id="{A89C7E07-3C67-C64C-8DA0-0404F6303970}" type="slidenum">
              <a:rPr lang="en-GB" smtClean="0"/>
              <a:t>12</a:t>
            </a:fld>
            <a:endParaRPr lang="en-GB"/>
          </a:p>
        </p:txBody>
      </p:sp>
    </p:spTree>
    <p:extLst>
      <p:ext uri="{BB962C8B-B14F-4D97-AF65-F5344CB8AC3E}">
        <p14:creationId xmlns:p14="http://schemas.microsoft.com/office/powerpoint/2010/main" val="4117316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09894-DA9B-ACB1-3566-EAD07A8725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039C93-A3CE-9911-8A79-1029A610F4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37A7AC-A426-278F-66D6-542631F653E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rPr>
              <a:t>If I were to continue this work I have a few ideas of what id like to investigate further.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rPr>
              <a:t>Look into how the repeat customers impact the customer demographics?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rPr>
              <a:t>Investigate some of the other fields like how many orders were cancelled what were preferred shipping or payment types, and what were the most popular add </a:t>
            </a:r>
            <a:r>
              <a:rPr lang="en-GB" dirty="0" err="1">
                <a:solidFill>
                  <a:schemeClr val="bg1"/>
                </a:solidFill>
              </a:rPr>
              <a:t>ons</a:t>
            </a:r>
            <a:r>
              <a:rPr lang="en-GB" dirty="0">
                <a:solidFill>
                  <a:schemeClr val="bg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rPr>
              <a:t>Look at which products generated the most revenue per sale?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rPr>
              <a:t>If the data were real potentially look into what could have caused the jump in sales from January onwards?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bg1"/>
                </a:solidFill>
              </a:rPr>
              <a:t>And can I forecast future sales figures based on just this year of data?</a:t>
            </a:r>
          </a:p>
          <a:p>
            <a:endParaRPr lang="en-GB" dirty="0"/>
          </a:p>
        </p:txBody>
      </p:sp>
      <p:sp>
        <p:nvSpPr>
          <p:cNvPr id="4" name="Slide Number Placeholder 3">
            <a:extLst>
              <a:ext uri="{FF2B5EF4-FFF2-40B4-BE49-F238E27FC236}">
                <a16:creationId xmlns:a16="http://schemas.microsoft.com/office/drawing/2014/main" id="{FB59479C-F3FF-D0DA-FEE1-F21EAE7385B0}"/>
              </a:ext>
            </a:extLst>
          </p:cNvPr>
          <p:cNvSpPr>
            <a:spLocks noGrp="1"/>
          </p:cNvSpPr>
          <p:nvPr>
            <p:ph type="sldNum" sz="quarter" idx="5"/>
          </p:nvPr>
        </p:nvSpPr>
        <p:spPr/>
        <p:txBody>
          <a:bodyPr/>
          <a:lstStyle/>
          <a:p>
            <a:pPr rtl="0"/>
            <a:fld id="{A89C7E07-3C67-C64C-8DA0-0404F6303970}" type="slidenum">
              <a:rPr lang="en-GB" smtClean="0"/>
              <a:t>13</a:t>
            </a:fld>
            <a:endParaRPr lang="en-GB"/>
          </a:p>
        </p:txBody>
      </p:sp>
    </p:spTree>
    <p:extLst>
      <p:ext uri="{BB962C8B-B14F-4D97-AF65-F5344CB8AC3E}">
        <p14:creationId xmlns:p14="http://schemas.microsoft.com/office/powerpoint/2010/main" val="3736570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7E89E-F422-7816-6477-DFB7569D20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0CB309-7E06-4FC0-1D2F-FD5465A73B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99852E-7121-5C5C-23C0-12D7FA0EC7C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44FBFBC-1C53-F5FD-27E0-29940690D84D}"/>
              </a:ext>
            </a:extLst>
          </p:cNvPr>
          <p:cNvSpPr>
            <a:spLocks noGrp="1"/>
          </p:cNvSpPr>
          <p:nvPr>
            <p:ph type="sldNum" sz="quarter" idx="5"/>
          </p:nvPr>
        </p:nvSpPr>
        <p:spPr/>
        <p:txBody>
          <a:bodyPr/>
          <a:lstStyle/>
          <a:p>
            <a:pPr rtl="0"/>
            <a:fld id="{A89C7E07-3C67-C64C-8DA0-0404F6303970}" type="slidenum">
              <a:rPr lang="en-GB" smtClean="0"/>
              <a:t>14</a:t>
            </a:fld>
            <a:endParaRPr lang="en-GB"/>
          </a:p>
        </p:txBody>
      </p:sp>
    </p:spTree>
    <p:extLst>
      <p:ext uri="{BB962C8B-B14F-4D97-AF65-F5344CB8AC3E}">
        <p14:creationId xmlns:p14="http://schemas.microsoft.com/office/powerpoint/2010/main" val="2798709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dataset contains sales transaction records for an electronics company over a one-year period.</a:t>
            </a:r>
          </a:p>
          <a:p>
            <a:r>
              <a:rPr lang="en-GB"/>
              <a:t>The dataset was presented as a CSV file containing 20000 lines with fields such as customer: age, type of product being ordered, total price, date, etc.</a:t>
            </a:r>
          </a:p>
          <a:p>
            <a:r>
              <a:rPr lang="en-GB"/>
              <a:t>Since it's synthetic data, it doesn’t reflect real-world transactions but should still provide a useful framework for analysis.</a:t>
            </a:r>
          </a:p>
          <a:p>
            <a:r>
              <a:rPr lang="en-GB"/>
              <a:t>Before diving into analysis, I performed some quick sanity checks in Excel looking for any missing values, incorrect data types, or inconsistencies in the dataset. </a:t>
            </a:r>
          </a:p>
          <a:p>
            <a:r>
              <a:rPr lang="en-GB"/>
              <a:t>I also created a handful of pivot tables to get a sense of the data structure and major trends.</a:t>
            </a:r>
          </a:p>
          <a:p>
            <a:r>
              <a:rPr lang="en-GB"/>
              <a:t>This one in particular, takes the sum of total price values for each month and is a good one for finding any dates that are out of place.</a:t>
            </a:r>
            <a:endParaRPr lang="en-GB" dirty="0"/>
          </a:p>
        </p:txBody>
      </p:sp>
      <p:sp>
        <p:nvSpPr>
          <p:cNvPr id="4" name="Slide Number Placeholder 3"/>
          <p:cNvSpPr>
            <a:spLocks noGrp="1"/>
          </p:cNvSpPr>
          <p:nvPr>
            <p:ph type="sldNum" sz="quarter" idx="5"/>
          </p:nvPr>
        </p:nvSpPr>
        <p:spPr/>
        <p:txBody>
          <a:bodyPr/>
          <a:lstStyle/>
          <a:p>
            <a:pPr rtl="0"/>
            <a:fld id="{A89C7E07-3C67-C64C-8DA0-0404F6303970}" type="slidenum">
              <a:rPr lang="en-GB" smtClean="0"/>
              <a:t>2</a:t>
            </a:fld>
            <a:endParaRPr lang="en-GB"/>
          </a:p>
        </p:txBody>
      </p:sp>
    </p:spTree>
    <p:extLst>
      <p:ext uri="{BB962C8B-B14F-4D97-AF65-F5344CB8AC3E}">
        <p14:creationId xmlns:p14="http://schemas.microsoft.com/office/powerpoint/2010/main" val="448152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05BE2-4EC3-FB52-A7A4-1953E42950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8DC22C-2607-9F5B-7E0A-9157898D06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AF09CC-5FB7-4CA3-FA9B-255C268160F3}"/>
              </a:ext>
            </a:extLst>
          </p:cNvPr>
          <p:cNvSpPr>
            <a:spLocks noGrp="1"/>
          </p:cNvSpPr>
          <p:nvPr>
            <p:ph type="body" idx="1"/>
          </p:nvPr>
        </p:nvSpPr>
        <p:spPr/>
        <p:txBody>
          <a:bodyPr/>
          <a:lstStyle/>
          <a:p>
            <a:r>
              <a:rPr lang="en-GB"/>
              <a:t>Next, I loaded the dataset into a Python Pandas Dataframe for deeper analysis. I opted to use Jupyter notebooks and python for this investigation as its what I have used the most during my studies.</a:t>
            </a:r>
          </a:p>
          <a:p>
            <a:r>
              <a:rPr lang="en-GB"/>
              <a:t>As with Excel, I checked for missing values and incorrect data types to ensure clean, usable data.</a:t>
            </a:r>
          </a:p>
          <a:p>
            <a:r>
              <a:rPr lang="en-GB"/>
              <a:t>Only one entry had an unexpected NULL value.</a:t>
            </a:r>
          </a:p>
          <a:p>
            <a:r>
              <a:rPr lang="en-GB"/>
              <a:t>There is one customer with gender of NULL, while a non male/female value should be allowed, leaving the field as NULL could cause issues </a:t>
            </a:r>
          </a:p>
          <a:p>
            <a:r>
              <a:rPr lang="en-GB"/>
              <a:t>Removing one line one out of 20000 shouldn't cause a big deal so, I removed it for neatness, dropping just that one line in the Dataframe.</a:t>
            </a:r>
          </a:p>
          <a:p>
            <a:r>
              <a:rPr lang="en-GB"/>
              <a:t>The Add-ons purchased having NULLs is different, Add-on total (which will be zero for non add-on purchases) has no NULL values so could be used for numerical analysis instead.</a:t>
            </a:r>
          </a:p>
          <a:p>
            <a:r>
              <a:rPr lang="en-GB"/>
              <a:t>I've included snippets of code to show some of the steps I've taken.</a:t>
            </a:r>
            <a:endParaRPr lang="en-GB" dirty="0"/>
          </a:p>
        </p:txBody>
      </p:sp>
      <p:sp>
        <p:nvSpPr>
          <p:cNvPr id="4" name="Slide Number Placeholder 3">
            <a:extLst>
              <a:ext uri="{FF2B5EF4-FFF2-40B4-BE49-F238E27FC236}">
                <a16:creationId xmlns:a16="http://schemas.microsoft.com/office/drawing/2014/main" id="{145C1053-4D8C-3299-A602-90A9D53E0AAA}"/>
              </a:ext>
            </a:extLst>
          </p:cNvPr>
          <p:cNvSpPr>
            <a:spLocks noGrp="1"/>
          </p:cNvSpPr>
          <p:nvPr>
            <p:ph type="sldNum" sz="quarter" idx="5"/>
          </p:nvPr>
        </p:nvSpPr>
        <p:spPr/>
        <p:txBody>
          <a:bodyPr/>
          <a:lstStyle/>
          <a:p>
            <a:pPr rtl="0"/>
            <a:fld id="{A89C7E07-3C67-C64C-8DA0-0404F6303970}" type="slidenum">
              <a:rPr lang="en-GB" smtClean="0"/>
              <a:t>3</a:t>
            </a:fld>
            <a:endParaRPr lang="en-GB"/>
          </a:p>
        </p:txBody>
      </p:sp>
    </p:spTree>
    <p:extLst>
      <p:ext uri="{BB962C8B-B14F-4D97-AF65-F5344CB8AC3E}">
        <p14:creationId xmlns:p14="http://schemas.microsoft.com/office/powerpoint/2010/main" val="2690680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8C76D-E129-CDBD-60BC-0117E55AC3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F05261-80F7-6373-287A-6BB34F3B9C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4FA3BD-8B4D-768A-AA61-49E539058BDD}"/>
              </a:ext>
            </a:extLst>
          </p:cNvPr>
          <p:cNvSpPr>
            <a:spLocks noGrp="1"/>
          </p:cNvSpPr>
          <p:nvPr>
            <p:ph type="body" idx="1"/>
          </p:nvPr>
        </p:nvSpPr>
        <p:spPr/>
        <p:txBody>
          <a:bodyPr/>
          <a:lstStyle/>
          <a:p>
            <a:r>
              <a:rPr lang="en-GB"/>
              <a:t>To better understand the sales data, I first looked at customer demographics. </a:t>
            </a:r>
          </a:p>
          <a:p>
            <a:r>
              <a:rPr lang="en-GB"/>
              <a:t>Specifically, I wanted to answer: Do certain types of customers spend more than others?</a:t>
            </a:r>
          </a:p>
          <a:p>
            <a:r>
              <a:rPr lang="en-GB"/>
              <a:t>Here I show splitting out the various ages of customers into age brackets, the youngers customer was 18 so I started the brackets from there and the oldest was 80.</a:t>
            </a:r>
          </a:p>
          <a:p>
            <a:r>
              <a:rPr lang="en-GB"/>
              <a:t>I also created the various series I used for plotting.</a:t>
            </a:r>
          </a:p>
          <a:p>
            <a:r>
              <a:rPr lang="en-GB"/>
              <a:t>A lot of this code is recycled from my university course. And by just changing what I group the data by I can explore few different demographics.</a:t>
            </a:r>
            <a:endParaRPr lang="en-GB" dirty="0"/>
          </a:p>
        </p:txBody>
      </p:sp>
      <p:sp>
        <p:nvSpPr>
          <p:cNvPr id="4" name="Slide Number Placeholder 3">
            <a:extLst>
              <a:ext uri="{FF2B5EF4-FFF2-40B4-BE49-F238E27FC236}">
                <a16:creationId xmlns:a16="http://schemas.microsoft.com/office/drawing/2014/main" id="{13E7A8BD-44ED-136E-E278-3CD265C360E9}"/>
              </a:ext>
            </a:extLst>
          </p:cNvPr>
          <p:cNvSpPr>
            <a:spLocks noGrp="1"/>
          </p:cNvSpPr>
          <p:nvPr>
            <p:ph type="sldNum" sz="quarter" idx="5"/>
          </p:nvPr>
        </p:nvSpPr>
        <p:spPr/>
        <p:txBody>
          <a:bodyPr/>
          <a:lstStyle/>
          <a:p>
            <a:pPr rtl="0"/>
            <a:fld id="{A89C7E07-3C67-C64C-8DA0-0404F6303970}" type="slidenum">
              <a:rPr lang="en-GB" smtClean="0"/>
              <a:t>4</a:t>
            </a:fld>
            <a:endParaRPr lang="en-GB"/>
          </a:p>
        </p:txBody>
      </p:sp>
    </p:spTree>
    <p:extLst>
      <p:ext uri="{BB962C8B-B14F-4D97-AF65-F5344CB8AC3E}">
        <p14:creationId xmlns:p14="http://schemas.microsoft.com/office/powerpoint/2010/main" val="1154018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BA9D7-60E6-4DC3-0465-CB09FD31AD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ACE936-DB44-98DB-7517-49EBBC9486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8FA2E6-53D7-1E0D-F2F5-812819CEF7BB}"/>
              </a:ext>
            </a:extLst>
          </p:cNvPr>
          <p:cNvSpPr>
            <a:spLocks noGrp="1"/>
          </p:cNvSpPr>
          <p:nvPr>
            <p:ph type="body" idx="1"/>
          </p:nvPr>
        </p:nvSpPr>
        <p:spPr/>
        <p:txBody>
          <a:bodyPr/>
          <a:lstStyle/>
          <a:p>
            <a:r>
              <a:rPr lang="en-GB"/>
              <a:t>Here I show the totals of customers for various demographics, Age, Gender and Loyalty membership.</a:t>
            </a:r>
          </a:p>
          <a:p>
            <a:r>
              <a:rPr lang="en-GB"/>
              <a:t>Here the synthetic nature of dataset can be quite clearly seen, for many of the fields of the dataset values are distributed randomly with a uniform distribution.</a:t>
            </a:r>
          </a:p>
          <a:p>
            <a:r>
              <a:rPr lang="en-GB"/>
              <a:t>For example, every age has an equal chance of appearing in the dataset. </a:t>
            </a:r>
          </a:p>
          <a:p>
            <a:r>
              <a:rPr lang="en-GB"/>
              <a:t>The reason for the higher 18-29 age bracket and the lower 80+ bracket totals is that those brackets are simply different sizes that the others so have more possible values.</a:t>
            </a:r>
          </a:p>
          <a:p>
            <a:r>
              <a:rPr lang="en-GB"/>
              <a:t>According to the notes with the dataset online originally the generated data had exactly 50% counts for both gender and loyalty and were manually changed.</a:t>
            </a:r>
          </a:p>
          <a:p>
            <a:r>
              <a:rPr lang="en-GB"/>
              <a:t>I have since noticed an error on my part, I did not take into account that some customers are repeats and have more than one sale, so they are counted multiple times for these demographics.</a:t>
            </a:r>
            <a:endParaRPr lang="en-GB" dirty="0"/>
          </a:p>
        </p:txBody>
      </p:sp>
      <p:sp>
        <p:nvSpPr>
          <p:cNvPr id="4" name="Slide Number Placeholder 3">
            <a:extLst>
              <a:ext uri="{FF2B5EF4-FFF2-40B4-BE49-F238E27FC236}">
                <a16:creationId xmlns:a16="http://schemas.microsoft.com/office/drawing/2014/main" id="{8C72D07A-62F6-C7E5-954E-18C67950841A}"/>
              </a:ext>
            </a:extLst>
          </p:cNvPr>
          <p:cNvSpPr>
            <a:spLocks noGrp="1"/>
          </p:cNvSpPr>
          <p:nvPr>
            <p:ph type="sldNum" sz="quarter" idx="5"/>
          </p:nvPr>
        </p:nvSpPr>
        <p:spPr/>
        <p:txBody>
          <a:bodyPr/>
          <a:lstStyle/>
          <a:p>
            <a:pPr rtl="0"/>
            <a:fld id="{A89C7E07-3C67-C64C-8DA0-0404F6303970}" type="slidenum">
              <a:rPr lang="en-GB" smtClean="0"/>
              <a:t>5</a:t>
            </a:fld>
            <a:endParaRPr lang="en-GB"/>
          </a:p>
        </p:txBody>
      </p:sp>
    </p:spTree>
    <p:extLst>
      <p:ext uri="{BB962C8B-B14F-4D97-AF65-F5344CB8AC3E}">
        <p14:creationId xmlns:p14="http://schemas.microsoft.com/office/powerpoint/2010/main" val="1419734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89605-D487-8C30-A42B-F6445A0378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5AAE4D-994F-E4AC-4801-CF494D3ABC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6000BC-0C0E-652E-A253-D53BA53AC988}"/>
              </a:ext>
            </a:extLst>
          </p:cNvPr>
          <p:cNvSpPr>
            <a:spLocks noGrp="1"/>
          </p:cNvSpPr>
          <p:nvPr>
            <p:ph type="body" idx="1"/>
          </p:nvPr>
        </p:nvSpPr>
        <p:spPr/>
        <p:txBody>
          <a:bodyPr/>
          <a:lstStyle/>
          <a:p>
            <a:r>
              <a:rPr lang="en-GB"/>
              <a:t>And here I show the total cost or spend in an order for each demographic.</a:t>
            </a:r>
          </a:p>
          <a:p>
            <a:r>
              <a:rPr lang="en-GB"/>
              <a:t>Again, you can clearly see the synthetic nature of the data with every demographic having basically the same average spend.</a:t>
            </a:r>
          </a:p>
          <a:p>
            <a:r>
              <a:rPr lang="en-GB"/>
              <a:t>By chance the 50-59 spend the most @ 3231 but theres only about 100 between it and the lowest.</a:t>
            </a:r>
            <a:endParaRPr lang="en-GB" dirty="0"/>
          </a:p>
        </p:txBody>
      </p:sp>
      <p:sp>
        <p:nvSpPr>
          <p:cNvPr id="4" name="Slide Number Placeholder 3">
            <a:extLst>
              <a:ext uri="{FF2B5EF4-FFF2-40B4-BE49-F238E27FC236}">
                <a16:creationId xmlns:a16="http://schemas.microsoft.com/office/drawing/2014/main" id="{6D9A2C57-578A-477F-AE86-C0BFEBA5D7C3}"/>
              </a:ext>
            </a:extLst>
          </p:cNvPr>
          <p:cNvSpPr>
            <a:spLocks noGrp="1"/>
          </p:cNvSpPr>
          <p:nvPr>
            <p:ph type="sldNum" sz="quarter" idx="5"/>
          </p:nvPr>
        </p:nvSpPr>
        <p:spPr/>
        <p:txBody>
          <a:bodyPr/>
          <a:lstStyle/>
          <a:p>
            <a:pPr rtl="0"/>
            <a:fld id="{A89C7E07-3C67-C64C-8DA0-0404F6303970}" type="slidenum">
              <a:rPr lang="en-GB" smtClean="0"/>
              <a:t>6</a:t>
            </a:fld>
            <a:endParaRPr lang="en-GB"/>
          </a:p>
        </p:txBody>
      </p:sp>
    </p:spTree>
    <p:extLst>
      <p:ext uri="{BB962C8B-B14F-4D97-AF65-F5344CB8AC3E}">
        <p14:creationId xmlns:p14="http://schemas.microsoft.com/office/powerpoint/2010/main" val="5658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18079-048C-605E-1780-514103CE5F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DFD3C1-53EE-02B5-5301-0E3A662BE5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D44775-4568-A35A-D5CB-32AA4B018855}"/>
              </a:ext>
            </a:extLst>
          </p:cNvPr>
          <p:cNvSpPr>
            <a:spLocks noGrp="1"/>
          </p:cNvSpPr>
          <p:nvPr>
            <p:ph type="body" idx="1"/>
          </p:nvPr>
        </p:nvSpPr>
        <p:spPr/>
        <p:txBody>
          <a:bodyPr/>
          <a:lstStyle/>
          <a:p>
            <a:r>
              <a:rPr lang="en-GB"/>
              <a:t>Next, I looked at product performance specifically, which product types sell the most, and whether they also generate the most revenue.</a:t>
            </a:r>
          </a:p>
          <a:p>
            <a:r>
              <a:rPr lang="en-GB"/>
              <a:t>I also checked product ratings to see if highly rated products align with high sales.</a:t>
            </a:r>
            <a:endParaRPr lang="en-GB" dirty="0"/>
          </a:p>
        </p:txBody>
      </p:sp>
      <p:sp>
        <p:nvSpPr>
          <p:cNvPr id="4" name="Slide Number Placeholder 3">
            <a:extLst>
              <a:ext uri="{FF2B5EF4-FFF2-40B4-BE49-F238E27FC236}">
                <a16:creationId xmlns:a16="http://schemas.microsoft.com/office/drawing/2014/main" id="{99223AA1-6E22-6EB1-B6D2-D7B1809CF907}"/>
              </a:ext>
            </a:extLst>
          </p:cNvPr>
          <p:cNvSpPr>
            <a:spLocks noGrp="1"/>
          </p:cNvSpPr>
          <p:nvPr>
            <p:ph type="sldNum" sz="quarter" idx="5"/>
          </p:nvPr>
        </p:nvSpPr>
        <p:spPr/>
        <p:txBody>
          <a:bodyPr/>
          <a:lstStyle/>
          <a:p>
            <a:pPr rtl="0"/>
            <a:fld id="{A89C7E07-3C67-C64C-8DA0-0404F6303970}" type="slidenum">
              <a:rPr lang="en-GB" smtClean="0"/>
              <a:t>7</a:t>
            </a:fld>
            <a:endParaRPr lang="en-GB"/>
          </a:p>
        </p:txBody>
      </p:sp>
    </p:spTree>
    <p:extLst>
      <p:ext uri="{BB962C8B-B14F-4D97-AF65-F5344CB8AC3E}">
        <p14:creationId xmlns:p14="http://schemas.microsoft.com/office/powerpoint/2010/main" val="853340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033E4-47AD-14AA-ABF7-72AA80A90C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A73981-1966-BC77-BFE2-DEE091C141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3E93BE-3E44-5F8B-2F56-7E673142ABE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Here I have graphs showing the best performing products by Quantity sold, Revenue, and user rating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After the last results I expected to have each again show the same uniform distribution.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But interestingly, Smart phones are the best across the board and headphones the lowest.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Tablets, Smartwatches and Laptops however showing signs of the uniform distribution again, however.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Likely this was by design in the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product rating the average for each was 3 (the middle value between 1 to 5 again showing the uniform distribution) but Smart phones are slightly higher.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a:extLst>
              <a:ext uri="{FF2B5EF4-FFF2-40B4-BE49-F238E27FC236}">
                <a16:creationId xmlns:a16="http://schemas.microsoft.com/office/drawing/2014/main" id="{052E9954-29B4-3B40-E642-84401A93579A}"/>
              </a:ext>
            </a:extLst>
          </p:cNvPr>
          <p:cNvSpPr>
            <a:spLocks noGrp="1"/>
          </p:cNvSpPr>
          <p:nvPr>
            <p:ph type="sldNum" sz="quarter" idx="5"/>
          </p:nvPr>
        </p:nvSpPr>
        <p:spPr/>
        <p:txBody>
          <a:bodyPr/>
          <a:lstStyle/>
          <a:p>
            <a:pPr rtl="0"/>
            <a:fld id="{A89C7E07-3C67-C64C-8DA0-0404F6303970}" type="slidenum">
              <a:rPr lang="en-GB" smtClean="0"/>
              <a:t>8</a:t>
            </a:fld>
            <a:endParaRPr lang="en-GB"/>
          </a:p>
        </p:txBody>
      </p:sp>
    </p:spTree>
    <p:extLst>
      <p:ext uri="{BB962C8B-B14F-4D97-AF65-F5344CB8AC3E}">
        <p14:creationId xmlns:p14="http://schemas.microsoft.com/office/powerpoint/2010/main" val="2476510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65C1A-75E5-BAD8-F7EE-C71BE98D03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24B5F1-8D1C-CBFB-0EA2-96911F2FB2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C51C1B-E80E-1247-69EC-4A5B9093C2B9}"/>
              </a:ext>
            </a:extLst>
          </p:cNvPr>
          <p:cNvSpPr>
            <a:spLocks noGrp="1"/>
          </p:cNvSpPr>
          <p:nvPr>
            <p:ph type="body" idx="1"/>
          </p:nvPr>
        </p:nvSpPr>
        <p:spPr/>
        <p:txBody>
          <a:bodyPr/>
          <a:lstStyle/>
          <a:p>
            <a:r>
              <a:rPr lang="en-GB" dirty="0"/>
              <a:t>Moving on to sales trends over time, I next examined how revenue fluctuated across the year and across a week.</a:t>
            </a:r>
          </a:p>
          <a:p>
            <a:r>
              <a:rPr lang="en-GB" dirty="0"/>
              <a:t>You can see here in the code, that </a:t>
            </a:r>
            <a:r>
              <a:rPr lang="en-GB" dirty="0" err="1"/>
              <a:t>im</a:t>
            </a:r>
            <a:r>
              <a:rPr lang="en-GB" dirty="0"/>
              <a:t> getting the month and day of the week from the Purchase Date</a:t>
            </a:r>
          </a:p>
          <a:p>
            <a:r>
              <a:rPr lang="en-GB" dirty="0"/>
              <a:t>And for the weekdays sorting them into the usual weekday order.</a:t>
            </a:r>
          </a:p>
          <a:p>
            <a:endParaRPr lang="en-GB" dirty="0"/>
          </a:p>
        </p:txBody>
      </p:sp>
      <p:sp>
        <p:nvSpPr>
          <p:cNvPr id="4" name="Slide Number Placeholder 3">
            <a:extLst>
              <a:ext uri="{FF2B5EF4-FFF2-40B4-BE49-F238E27FC236}">
                <a16:creationId xmlns:a16="http://schemas.microsoft.com/office/drawing/2014/main" id="{B25E09EA-D939-C879-7CBC-1E647CE9A7DA}"/>
              </a:ext>
            </a:extLst>
          </p:cNvPr>
          <p:cNvSpPr>
            <a:spLocks noGrp="1"/>
          </p:cNvSpPr>
          <p:nvPr>
            <p:ph type="sldNum" sz="quarter" idx="5"/>
          </p:nvPr>
        </p:nvSpPr>
        <p:spPr/>
        <p:txBody>
          <a:bodyPr/>
          <a:lstStyle/>
          <a:p>
            <a:pPr rtl="0"/>
            <a:fld id="{A89C7E07-3C67-C64C-8DA0-0404F6303970}" type="slidenum">
              <a:rPr lang="en-GB" smtClean="0"/>
              <a:t>9</a:t>
            </a:fld>
            <a:endParaRPr lang="en-GB"/>
          </a:p>
        </p:txBody>
      </p:sp>
    </p:spTree>
    <p:extLst>
      <p:ext uri="{BB962C8B-B14F-4D97-AF65-F5344CB8AC3E}">
        <p14:creationId xmlns:p14="http://schemas.microsoft.com/office/powerpoint/2010/main" val="2224316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en-GB" noProof="0"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F88F5F63-8808-4375-85CE-D0FAFA3BBE65}" type="datetime3">
              <a:rPr lang="en-GB" noProof="0" smtClean="0">
                <a:latin typeface="+mn-lt"/>
              </a:rPr>
              <a:t>18 June, 2025</a:t>
            </a:fld>
            <a:endParaRPr lang="en-GB" noProof="0"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6D17C7AE-DC41-4D6E-8CE7-A0296D62536F}" type="datetime3">
              <a:rPr lang="en-GB" noProof="0" smtClean="0">
                <a:latin typeface="+mn-lt"/>
              </a:rPr>
              <a:t>18 June, 2025</a:t>
            </a:fld>
            <a:endParaRPr lang="en-GB" noProof="0"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0971D3F5-C297-4F98-9679-48877DEF0EC7}" type="datetime3">
              <a:rPr lang="en-GB" noProof="0" smtClean="0">
                <a:latin typeface="+mn-lt"/>
              </a:rPr>
              <a:t>18 June, 2025</a:t>
            </a:fld>
            <a:endParaRPr lang="en-GB" noProof="0"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n-GB" noProof="0" dirty="0"/>
              <a:t>Annual Review</a:t>
            </a:r>
            <a:endParaRPr lang="en-GB" b="0" noProof="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en-GB" noProof="0"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en-GB" noProof="0"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C02CDA83-4160-4EEB-AD7D-1C57C21837F3}" type="datetime3">
              <a:rPr lang="en-GB" noProof="0" smtClean="0">
                <a:latin typeface="+mn-lt"/>
              </a:rPr>
              <a:t>18 June, 2025</a:t>
            </a:fld>
            <a:endParaRPr lang="en-GB" noProof="0"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18 June, 2025</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en-GB" noProof="0"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en-GB" noProof="0"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en-GB" noProof="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029ECAD1-3047-43DC-81B7-231597E81F19}" type="datetime3">
              <a:rPr lang="en-GB" noProof="0" smtClean="0">
                <a:latin typeface="+mn-lt"/>
              </a:rPr>
              <a:t>18 June, 2025</a:t>
            </a:fld>
            <a:endParaRPr lang="en-GB" noProof="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en-GB" noProof="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1E6A16EE-7FBD-4E62-A186-69A1E1C8758D}" type="datetime3">
              <a:rPr lang="en-GB" noProof="0" smtClean="0">
                <a:latin typeface="+mn-lt"/>
              </a:rPr>
              <a:t>18 June, 2025</a:t>
            </a:fld>
            <a:endParaRPr lang="en-GB" noProof="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en-GB" noProof="0"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n-GB" sz="20000" b="1" noProof="0"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en-GB" noProof="0"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en-GB" noProof="0"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n-GB" noProof="0"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en-GB" noProof="0"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en-GB" noProof="0"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D21FA074-9295-430E-9633-F682F8C96958}" type="datetime3">
              <a:rPr lang="en-GB" noProof="0" smtClean="0">
                <a:latin typeface="+mn-lt"/>
              </a:rPr>
              <a:t>18 June, 2025</a:t>
            </a:fld>
            <a:endParaRPr lang="en-GB" noProof="0"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en-GB" noProof="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D33AD83D-9671-4762-AF03-9C719A9CD695}" type="datetime3">
              <a:rPr lang="en-GB" noProof="0" smtClean="0">
                <a:latin typeface="+mn-lt"/>
              </a:rPr>
              <a:t>18 June, 2025</a:t>
            </a:fld>
            <a:endParaRPr lang="en-GB" noProof="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n-GB" noProof="0"/>
              <a:t>Annual Review</a:t>
            </a:r>
            <a:endParaRPr lang="en-GB" b="0" noProof="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AC5E797-DDC7-4716-ABC9-2C172A510C23}" type="datetime3">
              <a:rPr lang="en-GB" noProof="0" smtClean="0">
                <a:latin typeface="+mn-lt"/>
              </a:rPr>
              <a:t>18 June, 2025</a:t>
            </a:fld>
            <a:endParaRPr lang="en-GB" noProof="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n-GB" noProof="0"/>
              <a:t>Annual Review</a:t>
            </a:r>
            <a:endParaRPr lang="en-GB" b="0" noProof="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n-GB" noProof="0" smtClean="0"/>
              <a:pPr/>
              <a:t>‹#›</a:t>
            </a:fld>
            <a:endParaRPr lang="en-GB" noProof="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4508938" y="2676864"/>
            <a:ext cx="7349687" cy="953337"/>
          </a:xfrm>
        </p:spPr>
        <p:txBody>
          <a:bodyPr rtlCol="0"/>
          <a:lstStyle/>
          <a:p>
            <a:r>
              <a:rPr lang="en-GB" b="1" i="0" dirty="0">
                <a:solidFill>
                  <a:srgbClr val="202124"/>
                </a:solidFill>
                <a:effectLst/>
                <a:latin typeface="zeitung"/>
              </a:rPr>
              <a:t>Electronic Sales Dataset</a:t>
            </a:r>
            <a:endParaRPr lang="en-GB" dirty="0"/>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rtl="0"/>
            <a:r>
              <a:rPr lang="en-GB" dirty="0">
                <a:latin typeface="+mj-lt"/>
              </a:rPr>
              <a:t>Emily Wills</a:t>
            </a:r>
            <a:r>
              <a:rPr lang="en-GB" dirty="0"/>
              <a:t> </a:t>
            </a:r>
          </a:p>
          <a:p>
            <a:pPr rtl="0"/>
            <a:r>
              <a:rPr lang="en-GB" dirty="0"/>
              <a:t>24 March 2025 </a:t>
            </a:r>
          </a:p>
          <a:p>
            <a:pPr rtl="0"/>
            <a:endParaRPr lang="en-GB"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B3446-9D47-E04D-CF89-8ADA3FEDEE3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8FAAEBC-7BBB-2F3C-2214-0A65E69285D5}"/>
              </a:ext>
            </a:extLst>
          </p:cNvPr>
          <p:cNvSpPr>
            <a:spLocks noGrp="1"/>
          </p:cNvSpPr>
          <p:nvPr>
            <p:ph type="title"/>
          </p:nvPr>
        </p:nvSpPr>
        <p:spPr/>
        <p:txBody>
          <a:bodyPr rtlCol="0">
            <a:normAutofit/>
          </a:bodyPr>
          <a:lstStyle/>
          <a:p>
            <a:pPr rtl="0"/>
            <a:r>
              <a:rPr lang="en-GB" sz="4000" dirty="0"/>
              <a:t>Sales Date Stats</a:t>
            </a:r>
          </a:p>
        </p:txBody>
      </p:sp>
      <p:sp>
        <p:nvSpPr>
          <p:cNvPr id="7" name="Slide Number Placeholder 6">
            <a:extLst>
              <a:ext uri="{FF2B5EF4-FFF2-40B4-BE49-F238E27FC236}">
                <a16:creationId xmlns:a16="http://schemas.microsoft.com/office/drawing/2014/main" id="{56D5070F-7993-51DF-D51F-656EC155DB3D}"/>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10</a:t>
            </a:fld>
            <a:endParaRPr lang="en-GB"/>
          </a:p>
        </p:txBody>
      </p:sp>
      <p:sp>
        <p:nvSpPr>
          <p:cNvPr id="6" name="Footer Placeholder 5">
            <a:extLst>
              <a:ext uri="{FF2B5EF4-FFF2-40B4-BE49-F238E27FC236}">
                <a16:creationId xmlns:a16="http://schemas.microsoft.com/office/drawing/2014/main" id="{EF7DFC9C-7CB0-325D-F4B9-6BD317B40F4A}"/>
              </a:ext>
            </a:extLst>
          </p:cNvPr>
          <p:cNvSpPr>
            <a:spLocks noGrp="1"/>
          </p:cNvSpPr>
          <p:nvPr>
            <p:ph type="ftr" sz="quarter" idx="15"/>
          </p:nvPr>
        </p:nvSpPr>
        <p:spPr>
          <a:xfrm>
            <a:off x="1494789" y="6332220"/>
            <a:ext cx="1664869" cy="247651"/>
          </a:xfrm>
        </p:spPr>
        <p:txBody>
          <a:bodyPr rtlCol="0"/>
          <a:lstStyle/>
          <a:p>
            <a:pPr rtl="0"/>
            <a:r>
              <a:rPr lang="en-GB" dirty="0"/>
              <a:t>Electronic Sales Dataset</a:t>
            </a:r>
          </a:p>
        </p:txBody>
      </p:sp>
      <p:sp>
        <p:nvSpPr>
          <p:cNvPr id="14" name="Date Placeholder 12">
            <a:extLst>
              <a:ext uri="{FF2B5EF4-FFF2-40B4-BE49-F238E27FC236}">
                <a16:creationId xmlns:a16="http://schemas.microsoft.com/office/drawing/2014/main" id="{7BF7C9B9-6AB5-F7AC-B071-F15A4EEAA2AA}"/>
              </a:ext>
            </a:extLst>
          </p:cNvPr>
          <p:cNvSpPr txBox="1">
            <a:spLocks/>
          </p:cNvSpPr>
          <p:nvPr/>
        </p:nvSpPr>
        <p:spPr>
          <a:xfrm>
            <a:off x="3200349" y="6286955"/>
            <a:ext cx="1313180" cy="247651"/>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bg1"/>
                </a:solidFill>
              </a:rPr>
              <a:t>24 March 2025</a:t>
            </a:r>
          </a:p>
        </p:txBody>
      </p:sp>
      <p:pic>
        <p:nvPicPr>
          <p:cNvPr id="5122" name="Picture 2">
            <a:extLst>
              <a:ext uri="{FF2B5EF4-FFF2-40B4-BE49-F238E27FC236}">
                <a16:creationId xmlns:a16="http://schemas.microsoft.com/office/drawing/2014/main" id="{AAE60225-D44B-7F8B-F993-BBCA8CCD70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827" y="2025017"/>
            <a:ext cx="11742345" cy="4141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50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BB9EF-B7C5-6F45-5E2D-C0DB5A7CDE9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2219ACD-27DB-5F23-287F-550F2A627E94}"/>
              </a:ext>
            </a:extLst>
          </p:cNvPr>
          <p:cNvSpPr>
            <a:spLocks noGrp="1"/>
          </p:cNvSpPr>
          <p:nvPr>
            <p:ph type="title"/>
          </p:nvPr>
        </p:nvSpPr>
        <p:spPr>
          <a:xfrm>
            <a:off x="964023" y="879063"/>
            <a:ext cx="5472991" cy="610863"/>
          </a:xfrm>
        </p:spPr>
        <p:txBody>
          <a:bodyPr rtlCol="0">
            <a:noAutofit/>
          </a:bodyPr>
          <a:lstStyle/>
          <a:p>
            <a:pPr rtl="0"/>
            <a:r>
              <a:rPr lang="en-GB" sz="4000" dirty="0"/>
              <a:t>Customer Retention</a:t>
            </a:r>
          </a:p>
        </p:txBody>
      </p:sp>
      <p:sp>
        <p:nvSpPr>
          <p:cNvPr id="7" name="Slide Number Placeholder 6">
            <a:extLst>
              <a:ext uri="{FF2B5EF4-FFF2-40B4-BE49-F238E27FC236}">
                <a16:creationId xmlns:a16="http://schemas.microsoft.com/office/drawing/2014/main" id="{49482789-51A7-8C3E-6375-BE6FE22F30DC}"/>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11</a:t>
            </a:fld>
            <a:endParaRPr lang="en-GB"/>
          </a:p>
        </p:txBody>
      </p:sp>
      <p:sp>
        <p:nvSpPr>
          <p:cNvPr id="6" name="Footer Placeholder 5">
            <a:extLst>
              <a:ext uri="{FF2B5EF4-FFF2-40B4-BE49-F238E27FC236}">
                <a16:creationId xmlns:a16="http://schemas.microsoft.com/office/drawing/2014/main" id="{13AC66A8-E4A4-9A36-7151-C7AB0D55BEF5}"/>
              </a:ext>
            </a:extLst>
          </p:cNvPr>
          <p:cNvSpPr>
            <a:spLocks noGrp="1"/>
          </p:cNvSpPr>
          <p:nvPr>
            <p:ph type="ftr" sz="quarter" idx="15"/>
          </p:nvPr>
        </p:nvSpPr>
        <p:spPr>
          <a:xfrm>
            <a:off x="1494789" y="6332220"/>
            <a:ext cx="1664869" cy="247651"/>
          </a:xfrm>
        </p:spPr>
        <p:txBody>
          <a:bodyPr rtlCol="0"/>
          <a:lstStyle/>
          <a:p>
            <a:pPr rtl="0"/>
            <a:r>
              <a:rPr lang="en-GB" dirty="0"/>
              <a:t>Electronic Sales Dataset</a:t>
            </a:r>
          </a:p>
        </p:txBody>
      </p:sp>
      <p:sp>
        <p:nvSpPr>
          <p:cNvPr id="14" name="Date Placeholder 12">
            <a:extLst>
              <a:ext uri="{FF2B5EF4-FFF2-40B4-BE49-F238E27FC236}">
                <a16:creationId xmlns:a16="http://schemas.microsoft.com/office/drawing/2014/main" id="{C73F8561-2C66-D904-7811-F4445D9B4881}"/>
              </a:ext>
            </a:extLst>
          </p:cNvPr>
          <p:cNvSpPr txBox="1">
            <a:spLocks/>
          </p:cNvSpPr>
          <p:nvPr/>
        </p:nvSpPr>
        <p:spPr>
          <a:xfrm>
            <a:off x="3200349" y="6286955"/>
            <a:ext cx="1313180" cy="247651"/>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bg1"/>
                </a:solidFill>
              </a:rPr>
              <a:t>24 March 2025</a:t>
            </a:r>
          </a:p>
        </p:txBody>
      </p:sp>
      <p:pic>
        <p:nvPicPr>
          <p:cNvPr id="8" name="Picture 7">
            <a:extLst>
              <a:ext uri="{FF2B5EF4-FFF2-40B4-BE49-F238E27FC236}">
                <a16:creationId xmlns:a16="http://schemas.microsoft.com/office/drawing/2014/main" id="{0EC3FC8B-E452-795F-3DD3-28128B6655A7}"/>
              </a:ext>
            </a:extLst>
          </p:cNvPr>
          <p:cNvPicPr>
            <a:picLocks noChangeAspect="1"/>
          </p:cNvPicPr>
          <p:nvPr/>
        </p:nvPicPr>
        <p:blipFill>
          <a:blip r:embed="rId3"/>
          <a:stretch>
            <a:fillRect/>
          </a:stretch>
        </p:blipFill>
        <p:spPr>
          <a:xfrm>
            <a:off x="5705475" y="1806991"/>
            <a:ext cx="6076950" cy="2619375"/>
          </a:xfrm>
          <a:prstGeom prst="rect">
            <a:avLst/>
          </a:prstGeom>
        </p:spPr>
      </p:pic>
      <p:sp>
        <p:nvSpPr>
          <p:cNvPr id="9" name="TextBox 8">
            <a:extLst>
              <a:ext uri="{FF2B5EF4-FFF2-40B4-BE49-F238E27FC236}">
                <a16:creationId xmlns:a16="http://schemas.microsoft.com/office/drawing/2014/main" id="{A12AB9D4-661D-C699-9091-09739CE65BF9}"/>
              </a:ext>
            </a:extLst>
          </p:cNvPr>
          <p:cNvSpPr txBox="1"/>
          <p:nvPr/>
        </p:nvSpPr>
        <p:spPr>
          <a:xfrm>
            <a:off x="814812" y="2119312"/>
            <a:ext cx="4861711" cy="1477328"/>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Do we have repeat customers?</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Do they on average spend more?</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Who are the top customers?</a:t>
            </a:r>
          </a:p>
        </p:txBody>
      </p:sp>
      <p:pic>
        <p:nvPicPr>
          <p:cNvPr id="11" name="Picture 10">
            <a:extLst>
              <a:ext uri="{FF2B5EF4-FFF2-40B4-BE49-F238E27FC236}">
                <a16:creationId xmlns:a16="http://schemas.microsoft.com/office/drawing/2014/main" id="{BC3E9B54-401E-0802-A5DD-EB999195E7AC}"/>
              </a:ext>
            </a:extLst>
          </p:cNvPr>
          <p:cNvPicPr>
            <a:picLocks noChangeAspect="1"/>
          </p:cNvPicPr>
          <p:nvPr/>
        </p:nvPicPr>
        <p:blipFill>
          <a:blip r:embed="rId4"/>
          <a:stretch>
            <a:fillRect/>
          </a:stretch>
        </p:blipFill>
        <p:spPr>
          <a:xfrm>
            <a:off x="5295900" y="4450080"/>
            <a:ext cx="6896100" cy="514350"/>
          </a:xfrm>
          <a:prstGeom prst="rect">
            <a:avLst/>
          </a:prstGeom>
        </p:spPr>
      </p:pic>
    </p:spTree>
    <p:extLst>
      <p:ext uri="{BB962C8B-B14F-4D97-AF65-F5344CB8AC3E}">
        <p14:creationId xmlns:p14="http://schemas.microsoft.com/office/powerpoint/2010/main" val="13935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C6C79-A43C-496B-8A4F-FC513ACEE2D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1F22EAE-4F08-DF32-7417-E3325281D382}"/>
              </a:ext>
            </a:extLst>
          </p:cNvPr>
          <p:cNvSpPr>
            <a:spLocks noGrp="1"/>
          </p:cNvSpPr>
          <p:nvPr>
            <p:ph type="title"/>
          </p:nvPr>
        </p:nvSpPr>
        <p:spPr>
          <a:xfrm>
            <a:off x="964023" y="879063"/>
            <a:ext cx="5472991" cy="610863"/>
          </a:xfrm>
        </p:spPr>
        <p:txBody>
          <a:bodyPr rtlCol="0">
            <a:noAutofit/>
          </a:bodyPr>
          <a:lstStyle/>
          <a:p>
            <a:pPr rtl="0"/>
            <a:r>
              <a:rPr lang="en-GB" sz="4000" dirty="0"/>
              <a:t>Customer Retention</a:t>
            </a:r>
          </a:p>
        </p:txBody>
      </p:sp>
      <p:sp>
        <p:nvSpPr>
          <p:cNvPr id="7" name="Slide Number Placeholder 6">
            <a:extLst>
              <a:ext uri="{FF2B5EF4-FFF2-40B4-BE49-F238E27FC236}">
                <a16:creationId xmlns:a16="http://schemas.microsoft.com/office/drawing/2014/main" id="{11317579-099C-335A-8B65-61758EFED4E7}"/>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12</a:t>
            </a:fld>
            <a:endParaRPr lang="en-GB"/>
          </a:p>
        </p:txBody>
      </p:sp>
      <p:sp>
        <p:nvSpPr>
          <p:cNvPr id="6" name="Footer Placeholder 5">
            <a:extLst>
              <a:ext uri="{FF2B5EF4-FFF2-40B4-BE49-F238E27FC236}">
                <a16:creationId xmlns:a16="http://schemas.microsoft.com/office/drawing/2014/main" id="{B2DEABD9-B43A-2C43-386F-34E2AD4F458C}"/>
              </a:ext>
            </a:extLst>
          </p:cNvPr>
          <p:cNvSpPr>
            <a:spLocks noGrp="1"/>
          </p:cNvSpPr>
          <p:nvPr>
            <p:ph type="ftr" sz="quarter" idx="15"/>
          </p:nvPr>
        </p:nvSpPr>
        <p:spPr>
          <a:xfrm>
            <a:off x="1494789" y="6332220"/>
            <a:ext cx="1664869" cy="247651"/>
          </a:xfrm>
        </p:spPr>
        <p:txBody>
          <a:bodyPr rtlCol="0"/>
          <a:lstStyle/>
          <a:p>
            <a:pPr rtl="0"/>
            <a:r>
              <a:rPr lang="en-GB" dirty="0"/>
              <a:t>Electronic Sales Dataset</a:t>
            </a:r>
          </a:p>
        </p:txBody>
      </p:sp>
      <p:sp>
        <p:nvSpPr>
          <p:cNvPr id="14" name="Date Placeholder 12">
            <a:extLst>
              <a:ext uri="{FF2B5EF4-FFF2-40B4-BE49-F238E27FC236}">
                <a16:creationId xmlns:a16="http://schemas.microsoft.com/office/drawing/2014/main" id="{614AA89F-A8E6-CBC1-D5AD-D0D3F4E8D9B6}"/>
              </a:ext>
            </a:extLst>
          </p:cNvPr>
          <p:cNvSpPr txBox="1">
            <a:spLocks/>
          </p:cNvSpPr>
          <p:nvPr/>
        </p:nvSpPr>
        <p:spPr>
          <a:xfrm>
            <a:off x="3200349" y="6286955"/>
            <a:ext cx="1313180" cy="247651"/>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bg1"/>
                </a:solidFill>
              </a:rPr>
              <a:t>24 March 2025</a:t>
            </a:r>
          </a:p>
        </p:txBody>
      </p:sp>
      <p:pic>
        <p:nvPicPr>
          <p:cNvPr id="6146" name="Picture 2">
            <a:extLst>
              <a:ext uri="{FF2B5EF4-FFF2-40B4-BE49-F238E27FC236}">
                <a16:creationId xmlns:a16="http://schemas.microsoft.com/office/drawing/2014/main" id="{1EB41426-F06F-B8E5-EF1C-69938DA4A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367" y="2327389"/>
            <a:ext cx="6861744" cy="266634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A781737F-339A-0C46-F56D-CD85C0DAD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7505" y="2089869"/>
            <a:ext cx="4759058" cy="314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629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68D2A-54C5-5C83-2542-5838E40C70C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ECFB8B9-508B-D930-FF6C-18FDD4755BE5}"/>
              </a:ext>
            </a:extLst>
          </p:cNvPr>
          <p:cNvSpPr>
            <a:spLocks noGrp="1"/>
          </p:cNvSpPr>
          <p:nvPr>
            <p:ph type="title"/>
          </p:nvPr>
        </p:nvSpPr>
        <p:spPr>
          <a:xfrm>
            <a:off x="964023" y="879063"/>
            <a:ext cx="5201387" cy="610863"/>
          </a:xfrm>
        </p:spPr>
        <p:txBody>
          <a:bodyPr rtlCol="0">
            <a:normAutofit fontScale="90000"/>
          </a:bodyPr>
          <a:lstStyle/>
          <a:p>
            <a:pPr rtl="0"/>
            <a:r>
              <a:rPr lang="en-GB" dirty="0"/>
              <a:t>Possible Future Work</a:t>
            </a:r>
          </a:p>
        </p:txBody>
      </p:sp>
      <p:sp>
        <p:nvSpPr>
          <p:cNvPr id="7" name="Slide Number Placeholder 6">
            <a:extLst>
              <a:ext uri="{FF2B5EF4-FFF2-40B4-BE49-F238E27FC236}">
                <a16:creationId xmlns:a16="http://schemas.microsoft.com/office/drawing/2014/main" id="{E990A1A4-4D7C-CEBD-4699-F4E0CB88E6CC}"/>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13</a:t>
            </a:fld>
            <a:endParaRPr lang="en-GB"/>
          </a:p>
        </p:txBody>
      </p:sp>
      <p:sp>
        <p:nvSpPr>
          <p:cNvPr id="6" name="Footer Placeholder 5">
            <a:extLst>
              <a:ext uri="{FF2B5EF4-FFF2-40B4-BE49-F238E27FC236}">
                <a16:creationId xmlns:a16="http://schemas.microsoft.com/office/drawing/2014/main" id="{FF6C7D93-FB76-6863-DA99-88C92237144C}"/>
              </a:ext>
            </a:extLst>
          </p:cNvPr>
          <p:cNvSpPr>
            <a:spLocks noGrp="1"/>
          </p:cNvSpPr>
          <p:nvPr>
            <p:ph type="ftr" sz="quarter" idx="15"/>
          </p:nvPr>
        </p:nvSpPr>
        <p:spPr>
          <a:xfrm>
            <a:off x="1494789" y="6332220"/>
            <a:ext cx="1664869" cy="247651"/>
          </a:xfrm>
        </p:spPr>
        <p:txBody>
          <a:bodyPr rtlCol="0"/>
          <a:lstStyle/>
          <a:p>
            <a:pPr rtl="0"/>
            <a:r>
              <a:rPr lang="en-GB" dirty="0"/>
              <a:t>Electronic Sales Dataset</a:t>
            </a:r>
          </a:p>
        </p:txBody>
      </p:sp>
      <p:sp>
        <p:nvSpPr>
          <p:cNvPr id="14" name="Date Placeholder 12">
            <a:extLst>
              <a:ext uri="{FF2B5EF4-FFF2-40B4-BE49-F238E27FC236}">
                <a16:creationId xmlns:a16="http://schemas.microsoft.com/office/drawing/2014/main" id="{EB87409F-C1B1-F158-2C53-D47ACEBFFEE7}"/>
              </a:ext>
            </a:extLst>
          </p:cNvPr>
          <p:cNvSpPr txBox="1">
            <a:spLocks/>
          </p:cNvSpPr>
          <p:nvPr/>
        </p:nvSpPr>
        <p:spPr>
          <a:xfrm>
            <a:off x="3200349" y="6286955"/>
            <a:ext cx="1313180" cy="247651"/>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bg1"/>
                </a:solidFill>
              </a:rPr>
              <a:t>24 March 2025</a:t>
            </a:r>
          </a:p>
        </p:txBody>
      </p:sp>
      <p:sp>
        <p:nvSpPr>
          <p:cNvPr id="2" name="TextBox 1">
            <a:extLst>
              <a:ext uri="{FF2B5EF4-FFF2-40B4-BE49-F238E27FC236}">
                <a16:creationId xmlns:a16="http://schemas.microsoft.com/office/drawing/2014/main" id="{028D9C96-4025-8162-9A12-239F56BC1024}"/>
              </a:ext>
            </a:extLst>
          </p:cNvPr>
          <p:cNvSpPr txBox="1"/>
          <p:nvPr/>
        </p:nvSpPr>
        <p:spPr>
          <a:xfrm>
            <a:off x="971550" y="2154725"/>
            <a:ext cx="10462977" cy="2585323"/>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More in-depth customer analytics taking repeat customers into account.</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Investigate some of the other fields.</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Product prioritisation, which products generate the most revenue per sale?</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What caused the huge jump in monthly revenue?</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Can we forecast future sales figures?</a:t>
            </a:r>
          </a:p>
        </p:txBody>
      </p:sp>
    </p:spTree>
    <p:extLst>
      <p:ext uri="{BB962C8B-B14F-4D97-AF65-F5344CB8AC3E}">
        <p14:creationId xmlns:p14="http://schemas.microsoft.com/office/powerpoint/2010/main" val="28302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58877-A174-B4B6-C75E-7B5245DE68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691418-B64D-D1E8-2050-25F2267CB09B}"/>
              </a:ext>
            </a:extLst>
          </p:cNvPr>
          <p:cNvSpPr>
            <a:spLocks noGrp="1"/>
          </p:cNvSpPr>
          <p:nvPr>
            <p:ph type="ctrTitle"/>
          </p:nvPr>
        </p:nvSpPr>
        <p:spPr>
          <a:xfrm>
            <a:off x="4508938" y="2676864"/>
            <a:ext cx="7349687" cy="953337"/>
          </a:xfrm>
        </p:spPr>
        <p:txBody>
          <a:bodyPr rtlCol="0"/>
          <a:lstStyle/>
          <a:p>
            <a:r>
              <a:rPr lang="en-GB" b="1" i="0" dirty="0">
                <a:solidFill>
                  <a:srgbClr val="202124"/>
                </a:solidFill>
                <a:effectLst/>
                <a:latin typeface="zeitung"/>
              </a:rPr>
              <a:t>Thank you for listening.</a:t>
            </a:r>
            <a:endParaRPr lang="en-GB" dirty="0"/>
          </a:p>
        </p:txBody>
      </p:sp>
      <p:sp>
        <p:nvSpPr>
          <p:cNvPr id="3" name="Text Placeholder 2">
            <a:extLst>
              <a:ext uri="{FF2B5EF4-FFF2-40B4-BE49-F238E27FC236}">
                <a16:creationId xmlns:a16="http://schemas.microsoft.com/office/drawing/2014/main" id="{7C641841-9FA7-2577-C96F-794A8D3D4182}"/>
              </a:ext>
            </a:extLst>
          </p:cNvPr>
          <p:cNvSpPr>
            <a:spLocks noGrp="1"/>
          </p:cNvSpPr>
          <p:nvPr>
            <p:ph type="body" sz="quarter" idx="11"/>
          </p:nvPr>
        </p:nvSpPr>
        <p:spPr>
          <a:xfrm>
            <a:off x="6367055" y="4549553"/>
            <a:ext cx="5491570" cy="953337"/>
          </a:xfrm>
        </p:spPr>
        <p:txBody>
          <a:bodyPr rtlCol="0"/>
          <a:lstStyle/>
          <a:p>
            <a:pPr rtl="0"/>
            <a:r>
              <a:rPr lang="en-GB" dirty="0">
                <a:latin typeface="+mj-lt"/>
              </a:rPr>
              <a:t>Emily Wills</a:t>
            </a:r>
            <a:r>
              <a:rPr lang="en-GB" dirty="0"/>
              <a:t> </a:t>
            </a:r>
          </a:p>
          <a:p>
            <a:pPr rtl="0"/>
            <a:r>
              <a:rPr lang="en-GB" dirty="0"/>
              <a:t>24 March 2025 </a:t>
            </a:r>
          </a:p>
          <a:p>
            <a:pPr rtl="0"/>
            <a:endParaRPr lang="en-GB" dirty="0"/>
          </a:p>
        </p:txBody>
      </p:sp>
    </p:spTree>
    <p:extLst>
      <p:ext uri="{BB962C8B-B14F-4D97-AF65-F5344CB8AC3E}">
        <p14:creationId xmlns:p14="http://schemas.microsoft.com/office/powerpoint/2010/main" val="997192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rtlCol="0">
            <a:normAutofit fontScale="90000"/>
          </a:bodyPr>
          <a:lstStyle/>
          <a:p>
            <a:pPr rtl="0"/>
            <a:r>
              <a:rPr lang="en-GB" dirty="0"/>
              <a:t>Introducing the Data</a:t>
            </a:r>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2</a:t>
            </a:fld>
            <a:endParaRPr lang="en-GB"/>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89" y="6332220"/>
            <a:ext cx="1664869" cy="247651"/>
          </a:xfrm>
        </p:spPr>
        <p:txBody>
          <a:bodyPr rtlCol="0"/>
          <a:lstStyle/>
          <a:p>
            <a:pPr rtl="0"/>
            <a:r>
              <a:rPr lang="en-GB" dirty="0"/>
              <a:t>Electronic Sales Dataset</a:t>
            </a:r>
          </a:p>
        </p:txBody>
      </p:sp>
      <p:sp>
        <p:nvSpPr>
          <p:cNvPr id="14" name="Date Placeholder 12">
            <a:extLst>
              <a:ext uri="{FF2B5EF4-FFF2-40B4-BE49-F238E27FC236}">
                <a16:creationId xmlns:a16="http://schemas.microsoft.com/office/drawing/2014/main" id="{DB1794B1-2FFC-A134-AC40-8A7336A0A086}"/>
              </a:ext>
            </a:extLst>
          </p:cNvPr>
          <p:cNvSpPr txBox="1">
            <a:spLocks/>
          </p:cNvSpPr>
          <p:nvPr/>
        </p:nvSpPr>
        <p:spPr>
          <a:xfrm>
            <a:off x="3200349" y="6286955"/>
            <a:ext cx="1313180" cy="247651"/>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bg1"/>
                </a:solidFill>
              </a:rPr>
              <a:t>24 March 2025</a:t>
            </a:r>
          </a:p>
        </p:txBody>
      </p:sp>
      <p:sp>
        <p:nvSpPr>
          <p:cNvPr id="16" name="TextBox 15">
            <a:extLst>
              <a:ext uri="{FF2B5EF4-FFF2-40B4-BE49-F238E27FC236}">
                <a16:creationId xmlns:a16="http://schemas.microsoft.com/office/drawing/2014/main" id="{977150C2-B8C2-C1F0-329E-09F9B2C6EC89}"/>
              </a:ext>
            </a:extLst>
          </p:cNvPr>
          <p:cNvSpPr txBox="1"/>
          <p:nvPr/>
        </p:nvSpPr>
        <p:spPr>
          <a:xfrm>
            <a:off x="782487" y="2227152"/>
            <a:ext cx="5610131" cy="3693319"/>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The dataset contains sales transaction records for an electronics company over a one-year period.</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The data is synthetic and therefore does not represent real-world transactions or actual customer data.</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Quick sanity checks with Excel.</a:t>
            </a:r>
          </a:p>
          <a:p>
            <a:pPr marL="742950" lvl="1" indent="-285750">
              <a:buFont typeface="Arial" panose="020B0604020202020204" pitchFamily="34" charset="0"/>
              <a:buChar char="•"/>
            </a:pPr>
            <a:r>
              <a:rPr lang="en-GB" dirty="0">
                <a:solidFill>
                  <a:schemeClr val="bg1"/>
                </a:solidFill>
              </a:rPr>
              <a:t>Does the data look sensible</a:t>
            </a:r>
          </a:p>
          <a:p>
            <a:pPr marL="742950" lvl="1" indent="-285750">
              <a:buFont typeface="Arial" panose="020B0604020202020204" pitchFamily="34" charset="0"/>
              <a:buChar char="•"/>
            </a:pPr>
            <a:r>
              <a:rPr lang="en-GB" dirty="0">
                <a:solidFill>
                  <a:schemeClr val="bg1"/>
                </a:solidFill>
              </a:rPr>
              <a:t>Any obvious errors in what's in each column</a:t>
            </a:r>
          </a:p>
          <a:p>
            <a:pPr marL="742950" lvl="1" indent="-285750">
              <a:buFont typeface="Arial" panose="020B0604020202020204" pitchFamily="34" charset="0"/>
              <a:buChar char="•"/>
            </a:pPr>
            <a:r>
              <a:rPr lang="en-GB" dirty="0">
                <a:solidFill>
                  <a:schemeClr val="bg1"/>
                </a:solidFill>
              </a:rPr>
              <a:t>Make a few quick pivot tables to get a feel for the data.</a:t>
            </a:r>
          </a:p>
          <a:p>
            <a:pPr marL="285750" indent="-285750">
              <a:buFont typeface="Arial" panose="020B0604020202020204" pitchFamily="34" charset="0"/>
              <a:buChar char="•"/>
            </a:pPr>
            <a:endParaRPr lang="en-GB" dirty="0">
              <a:solidFill>
                <a:schemeClr val="bg1"/>
              </a:solidFill>
            </a:endParaRPr>
          </a:p>
        </p:txBody>
      </p:sp>
      <p:pic>
        <p:nvPicPr>
          <p:cNvPr id="20" name="Picture 19">
            <a:extLst>
              <a:ext uri="{FF2B5EF4-FFF2-40B4-BE49-F238E27FC236}">
                <a16:creationId xmlns:a16="http://schemas.microsoft.com/office/drawing/2014/main" id="{61F45DAA-96D3-90CE-44F6-4FB2048C820E}"/>
              </a:ext>
            </a:extLst>
          </p:cNvPr>
          <p:cNvPicPr>
            <a:picLocks noChangeAspect="1"/>
          </p:cNvPicPr>
          <p:nvPr/>
        </p:nvPicPr>
        <p:blipFill>
          <a:blip r:embed="rId3"/>
          <a:stretch>
            <a:fillRect/>
          </a:stretch>
        </p:blipFill>
        <p:spPr>
          <a:xfrm>
            <a:off x="9882706" y="3178408"/>
            <a:ext cx="1629009" cy="3526325"/>
          </a:xfrm>
          <a:prstGeom prst="rect">
            <a:avLst/>
          </a:prstGeom>
        </p:spPr>
      </p:pic>
      <p:pic>
        <p:nvPicPr>
          <p:cNvPr id="24" name="Picture 23">
            <a:extLst>
              <a:ext uri="{FF2B5EF4-FFF2-40B4-BE49-F238E27FC236}">
                <a16:creationId xmlns:a16="http://schemas.microsoft.com/office/drawing/2014/main" id="{6AF5D4C4-5472-9352-F998-446EEFC75C39}"/>
              </a:ext>
            </a:extLst>
          </p:cNvPr>
          <p:cNvPicPr>
            <a:picLocks noChangeAspect="1"/>
          </p:cNvPicPr>
          <p:nvPr/>
        </p:nvPicPr>
        <p:blipFill>
          <a:blip r:embed="rId4"/>
          <a:stretch>
            <a:fillRect/>
          </a:stretch>
        </p:blipFill>
        <p:spPr>
          <a:xfrm>
            <a:off x="6392618" y="413809"/>
            <a:ext cx="5610131" cy="2713495"/>
          </a:xfrm>
          <a:prstGeom prst="rect">
            <a:avLst/>
          </a:prstGeom>
        </p:spPr>
      </p:pic>
      <p:pic>
        <p:nvPicPr>
          <p:cNvPr id="26" name="Picture 25">
            <a:extLst>
              <a:ext uri="{FF2B5EF4-FFF2-40B4-BE49-F238E27FC236}">
                <a16:creationId xmlns:a16="http://schemas.microsoft.com/office/drawing/2014/main" id="{6982C505-F19B-A800-5E21-437A8EFC6641}"/>
              </a:ext>
            </a:extLst>
          </p:cNvPr>
          <p:cNvPicPr>
            <a:picLocks noChangeAspect="1"/>
          </p:cNvPicPr>
          <p:nvPr/>
        </p:nvPicPr>
        <p:blipFill>
          <a:blip r:embed="rId5"/>
          <a:stretch>
            <a:fillRect/>
          </a:stretch>
        </p:blipFill>
        <p:spPr>
          <a:xfrm>
            <a:off x="7456426" y="3303271"/>
            <a:ext cx="2076450" cy="3276600"/>
          </a:xfrm>
          <a:prstGeom prst="rect">
            <a:avLst/>
          </a:prstGeom>
        </p:spPr>
      </p:pic>
    </p:spTree>
    <p:extLst>
      <p:ext uri="{BB962C8B-B14F-4D97-AF65-F5344CB8AC3E}">
        <p14:creationId xmlns:p14="http://schemas.microsoft.com/office/powerpoint/2010/main" val="39124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53BC2-8D78-BF7E-8887-98785346185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170DE8C-85D8-D9C3-3E77-DC987FEF8070}"/>
              </a:ext>
            </a:extLst>
          </p:cNvPr>
          <p:cNvSpPr>
            <a:spLocks noGrp="1"/>
          </p:cNvSpPr>
          <p:nvPr>
            <p:ph type="title"/>
          </p:nvPr>
        </p:nvSpPr>
        <p:spPr/>
        <p:txBody>
          <a:bodyPr rtlCol="0">
            <a:normAutofit fontScale="90000"/>
          </a:bodyPr>
          <a:lstStyle/>
          <a:p>
            <a:pPr rtl="0"/>
            <a:r>
              <a:rPr lang="en-GB" dirty="0"/>
              <a:t>Introducing the Data</a:t>
            </a:r>
          </a:p>
        </p:txBody>
      </p:sp>
      <p:sp>
        <p:nvSpPr>
          <p:cNvPr id="7" name="Slide Number Placeholder 6">
            <a:extLst>
              <a:ext uri="{FF2B5EF4-FFF2-40B4-BE49-F238E27FC236}">
                <a16:creationId xmlns:a16="http://schemas.microsoft.com/office/drawing/2014/main" id="{9735F1B2-D07F-05CC-DB0B-2F12EED26399}"/>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3</a:t>
            </a:fld>
            <a:endParaRPr lang="en-GB"/>
          </a:p>
        </p:txBody>
      </p:sp>
      <p:sp>
        <p:nvSpPr>
          <p:cNvPr id="6" name="Footer Placeholder 5">
            <a:extLst>
              <a:ext uri="{FF2B5EF4-FFF2-40B4-BE49-F238E27FC236}">
                <a16:creationId xmlns:a16="http://schemas.microsoft.com/office/drawing/2014/main" id="{560272FA-1B81-2E91-2D2B-FF04B5E72C6F}"/>
              </a:ext>
            </a:extLst>
          </p:cNvPr>
          <p:cNvSpPr>
            <a:spLocks noGrp="1"/>
          </p:cNvSpPr>
          <p:nvPr>
            <p:ph type="ftr" sz="quarter" idx="15"/>
          </p:nvPr>
        </p:nvSpPr>
        <p:spPr>
          <a:xfrm>
            <a:off x="1494789" y="6332220"/>
            <a:ext cx="1664869" cy="247651"/>
          </a:xfrm>
        </p:spPr>
        <p:txBody>
          <a:bodyPr rtlCol="0"/>
          <a:lstStyle/>
          <a:p>
            <a:pPr rtl="0"/>
            <a:r>
              <a:rPr lang="en-GB" dirty="0"/>
              <a:t>Electronic Sales Dataset</a:t>
            </a:r>
          </a:p>
        </p:txBody>
      </p:sp>
      <p:sp>
        <p:nvSpPr>
          <p:cNvPr id="14" name="Date Placeholder 12">
            <a:extLst>
              <a:ext uri="{FF2B5EF4-FFF2-40B4-BE49-F238E27FC236}">
                <a16:creationId xmlns:a16="http://schemas.microsoft.com/office/drawing/2014/main" id="{98C9A0B5-61C3-0CD5-D92C-086950A17B4D}"/>
              </a:ext>
            </a:extLst>
          </p:cNvPr>
          <p:cNvSpPr txBox="1">
            <a:spLocks/>
          </p:cNvSpPr>
          <p:nvPr/>
        </p:nvSpPr>
        <p:spPr>
          <a:xfrm>
            <a:off x="3200349" y="6286955"/>
            <a:ext cx="1313180" cy="247651"/>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bg1"/>
                </a:solidFill>
              </a:rPr>
              <a:t>24 March 2025</a:t>
            </a:r>
          </a:p>
        </p:txBody>
      </p:sp>
      <p:sp>
        <p:nvSpPr>
          <p:cNvPr id="16" name="TextBox 15">
            <a:extLst>
              <a:ext uri="{FF2B5EF4-FFF2-40B4-BE49-F238E27FC236}">
                <a16:creationId xmlns:a16="http://schemas.microsoft.com/office/drawing/2014/main" id="{DBBFA290-D876-898D-F9D4-60B149670D53}"/>
              </a:ext>
            </a:extLst>
          </p:cNvPr>
          <p:cNvSpPr txBox="1"/>
          <p:nvPr/>
        </p:nvSpPr>
        <p:spPr>
          <a:xfrm>
            <a:off x="782487" y="2227152"/>
            <a:ext cx="5610131" cy="2031325"/>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Next, I loaded the data into a </a:t>
            </a:r>
            <a:r>
              <a:rPr lang="en-GB" dirty="0" err="1">
                <a:solidFill>
                  <a:schemeClr val="bg1"/>
                </a:solidFill>
              </a:rPr>
              <a:t>DataFrame</a:t>
            </a:r>
            <a:r>
              <a:rPr lang="en-GB" dirty="0">
                <a:solidFill>
                  <a:schemeClr val="bg1"/>
                </a:solidFill>
              </a:rPr>
              <a:t> in Python</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Like in Excel I check that everything loaded in correctly.</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Especially looking for missing values or incorrect data types.</a:t>
            </a:r>
          </a:p>
        </p:txBody>
      </p:sp>
      <p:pic>
        <p:nvPicPr>
          <p:cNvPr id="4" name="Picture 3">
            <a:extLst>
              <a:ext uri="{FF2B5EF4-FFF2-40B4-BE49-F238E27FC236}">
                <a16:creationId xmlns:a16="http://schemas.microsoft.com/office/drawing/2014/main" id="{973D25C3-5E75-CD86-DEE7-7F0BB79C2E5A}"/>
              </a:ext>
            </a:extLst>
          </p:cNvPr>
          <p:cNvPicPr>
            <a:picLocks noChangeAspect="1"/>
          </p:cNvPicPr>
          <p:nvPr/>
        </p:nvPicPr>
        <p:blipFill>
          <a:blip r:embed="rId3"/>
          <a:stretch>
            <a:fillRect/>
          </a:stretch>
        </p:blipFill>
        <p:spPr>
          <a:xfrm>
            <a:off x="7777092" y="332637"/>
            <a:ext cx="2555733" cy="4158361"/>
          </a:xfrm>
          <a:prstGeom prst="rect">
            <a:avLst/>
          </a:prstGeom>
        </p:spPr>
      </p:pic>
      <p:pic>
        <p:nvPicPr>
          <p:cNvPr id="8" name="Picture 7">
            <a:extLst>
              <a:ext uri="{FF2B5EF4-FFF2-40B4-BE49-F238E27FC236}">
                <a16:creationId xmlns:a16="http://schemas.microsoft.com/office/drawing/2014/main" id="{65F3BC38-CEDB-7A38-9E4C-C81F6EFC631E}"/>
              </a:ext>
            </a:extLst>
          </p:cNvPr>
          <p:cNvPicPr>
            <a:picLocks noChangeAspect="1"/>
          </p:cNvPicPr>
          <p:nvPr/>
        </p:nvPicPr>
        <p:blipFill>
          <a:blip r:embed="rId4"/>
          <a:stretch>
            <a:fillRect/>
          </a:stretch>
        </p:blipFill>
        <p:spPr>
          <a:xfrm>
            <a:off x="6096000" y="4630955"/>
            <a:ext cx="5671742" cy="1948916"/>
          </a:xfrm>
          <a:prstGeom prst="rect">
            <a:avLst/>
          </a:prstGeom>
        </p:spPr>
      </p:pic>
    </p:spTree>
    <p:extLst>
      <p:ext uri="{BB962C8B-B14F-4D97-AF65-F5344CB8AC3E}">
        <p14:creationId xmlns:p14="http://schemas.microsoft.com/office/powerpoint/2010/main" val="4164914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2FE1F-0571-BC28-20D3-A4DF9A7CB24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792DD4E-65BD-99A5-3CF2-31E3E93888F0}"/>
              </a:ext>
            </a:extLst>
          </p:cNvPr>
          <p:cNvSpPr>
            <a:spLocks noGrp="1"/>
          </p:cNvSpPr>
          <p:nvPr>
            <p:ph type="title"/>
          </p:nvPr>
        </p:nvSpPr>
        <p:spPr>
          <a:xfrm>
            <a:off x="964023" y="879063"/>
            <a:ext cx="5889450" cy="610863"/>
          </a:xfrm>
        </p:spPr>
        <p:txBody>
          <a:bodyPr rtlCol="0">
            <a:normAutofit fontScale="90000"/>
          </a:bodyPr>
          <a:lstStyle/>
          <a:p>
            <a:pPr rtl="0"/>
            <a:r>
              <a:rPr lang="en-GB"/>
              <a:t>Customer Demographics</a:t>
            </a:r>
            <a:endParaRPr lang="en-GB" dirty="0"/>
          </a:p>
        </p:txBody>
      </p:sp>
      <p:sp>
        <p:nvSpPr>
          <p:cNvPr id="7" name="Slide Number Placeholder 6">
            <a:extLst>
              <a:ext uri="{FF2B5EF4-FFF2-40B4-BE49-F238E27FC236}">
                <a16:creationId xmlns:a16="http://schemas.microsoft.com/office/drawing/2014/main" id="{D765A4D4-BF94-B4C7-5D13-DF9146835CC0}"/>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4</a:t>
            </a:fld>
            <a:endParaRPr lang="en-GB"/>
          </a:p>
        </p:txBody>
      </p:sp>
      <p:sp>
        <p:nvSpPr>
          <p:cNvPr id="6" name="Footer Placeholder 5">
            <a:extLst>
              <a:ext uri="{FF2B5EF4-FFF2-40B4-BE49-F238E27FC236}">
                <a16:creationId xmlns:a16="http://schemas.microsoft.com/office/drawing/2014/main" id="{6944B5EC-E260-845D-B4D3-3101CBFEC364}"/>
              </a:ext>
            </a:extLst>
          </p:cNvPr>
          <p:cNvSpPr>
            <a:spLocks noGrp="1"/>
          </p:cNvSpPr>
          <p:nvPr>
            <p:ph type="ftr" sz="quarter" idx="15"/>
          </p:nvPr>
        </p:nvSpPr>
        <p:spPr>
          <a:xfrm>
            <a:off x="1494789" y="6332220"/>
            <a:ext cx="1664869" cy="247651"/>
          </a:xfrm>
        </p:spPr>
        <p:txBody>
          <a:bodyPr rtlCol="0"/>
          <a:lstStyle/>
          <a:p>
            <a:pPr rtl="0"/>
            <a:r>
              <a:rPr lang="en-GB"/>
              <a:t>Electronic Sales Dataset</a:t>
            </a:r>
            <a:endParaRPr lang="en-GB" dirty="0"/>
          </a:p>
        </p:txBody>
      </p:sp>
      <p:sp>
        <p:nvSpPr>
          <p:cNvPr id="14" name="Date Placeholder 12">
            <a:extLst>
              <a:ext uri="{FF2B5EF4-FFF2-40B4-BE49-F238E27FC236}">
                <a16:creationId xmlns:a16="http://schemas.microsoft.com/office/drawing/2014/main" id="{9C4256AF-EB06-4FDD-E66B-18E978658BC2}"/>
              </a:ext>
            </a:extLst>
          </p:cNvPr>
          <p:cNvSpPr txBox="1">
            <a:spLocks/>
          </p:cNvSpPr>
          <p:nvPr/>
        </p:nvSpPr>
        <p:spPr>
          <a:xfrm>
            <a:off x="3200349" y="6286955"/>
            <a:ext cx="1313180" cy="247651"/>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a:solidFill>
                  <a:schemeClr val="bg1"/>
                </a:solidFill>
              </a:rPr>
              <a:t>24 March 2025</a:t>
            </a:r>
            <a:endParaRPr lang="en-GB" sz="1100" dirty="0">
              <a:solidFill>
                <a:schemeClr val="bg1"/>
              </a:solidFill>
            </a:endParaRPr>
          </a:p>
        </p:txBody>
      </p:sp>
      <p:sp>
        <p:nvSpPr>
          <p:cNvPr id="4" name="TextBox 3">
            <a:extLst>
              <a:ext uri="{FF2B5EF4-FFF2-40B4-BE49-F238E27FC236}">
                <a16:creationId xmlns:a16="http://schemas.microsoft.com/office/drawing/2014/main" id="{3A829F58-38FF-A0FB-337E-2765D517D29F}"/>
              </a:ext>
            </a:extLst>
          </p:cNvPr>
          <p:cNvSpPr txBox="1"/>
          <p:nvPr/>
        </p:nvSpPr>
        <p:spPr>
          <a:xfrm>
            <a:off x="796706" y="2254313"/>
            <a:ext cx="4300396" cy="1477328"/>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What are the key customer demographics?</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Do certain types customers spend more than others?</a:t>
            </a:r>
          </a:p>
        </p:txBody>
      </p:sp>
      <p:pic>
        <p:nvPicPr>
          <p:cNvPr id="10" name="Picture 9">
            <a:extLst>
              <a:ext uri="{FF2B5EF4-FFF2-40B4-BE49-F238E27FC236}">
                <a16:creationId xmlns:a16="http://schemas.microsoft.com/office/drawing/2014/main" id="{28AB5004-6973-0AD5-9DA2-D91B0D989C2F}"/>
              </a:ext>
            </a:extLst>
          </p:cNvPr>
          <p:cNvPicPr>
            <a:picLocks noChangeAspect="1"/>
          </p:cNvPicPr>
          <p:nvPr/>
        </p:nvPicPr>
        <p:blipFill>
          <a:blip r:embed="rId3"/>
          <a:stretch>
            <a:fillRect/>
          </a:stretch>
        </p:blipFill>
        <p:spPr>
          <a:xfrm>
            <a:off x="5229602" y="1978267"/>
            <a:ext cx="6838950" cy="2952750"/>
          </a:xfrm>
          <a:prstGeom prst="rect">
            <a:avLst/>
          </a:prstGeom>
        </p:spPr>
      </p:pic>
    </p:spTree>
    <p:extLst>
      <p:ext uri="{BB962C8B-B14F-4D97-AF65-F5344CB8AC3E}">
        <p14:creationId xmlns:p14="http://schemas.microsoft.com/office/powerpoint/2010/main" val="3660182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661C6-0893-621F-E0AC-861CB2DEB16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AEBB0C4-B03A-601E-1F15-46E97699D46C}"/>
              </a:ext>
            </a:extLst>
          </p:cNvPr>
          <p:cNvSpPr>
            <a:spLocks noGrp="1"/>
          </p:cNvSpPr>
          <p:nvPr>
            <p:ph type="title"/>
          </p:nvPr>
        </p:nvSpPr>
        <p:spPr>
          <a:xfrm>
            <a:off x="964023" y="879063"/>
            <a:ext cx="5889450" cy="610863"/>
          </a:xfrm>
        </p:spPr>
        <p:txBody>
          <a:bodyPr rtlCol="0">
            <a:normAutofit fontScale="90000"/>
          </a:bodyPr>
          <a:lstStyle/>
          <a:p>
            <a:pPr rtl="0"/>
            <a:r>
              <a:rPr lang="en-GB"/>
              <a:t>Customer Demographics</a:t>
            </a:r>
            <a:endParaRPr lang="en-GB" dirty="0"/>
          </a:p>
        </p:txBody>
      </p:sp>
      <p:sp>
        <p:nvSpPr>
          <p:cNvPr id="7" name="Slide Number Placeholder 6">
            <a:extLst>
              <a:ext uri="{FF2B5EF4-FFF2-40B4-BE49-F238E27FC236}">
                <a16:creationId xmlns:a16="http://schemas.microsoft.com/office/drawing/2014/main" id="{05A98972-A511-3C56-9093-94651942682F}"/>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5</a:t>
            </a:fld>
            <a:endParaRPr lang="en-GB"/>
          </a:p>
        </p:txBody>
      </p:sp>
      <p:sp>
        <p:nvSpPr>
          <p:cNvPr id="6" name="Footer Placeholder 5">
            <a:extLst>
              <a:ext uri="{FF2B5EF4-FFF2-40B4-BE49-F238E27FC236}">
                <a16:creationId xmlns:a16="http://schemas.microsoft.com/office/drawing/2014/main" id="{61271D69-8CA9-8CF7-E99C-1D1F44E874D6}"/>
              </a:ext>
            </a:extLst>
          </p:cNvPr>
          <p:cNvSpPr>
            <a:spLocks noGrp="1"/>
          </p:cNvSpPr>
          <p:nvPr>
            <p:ph type="ftr" sz="quarter" idx="15"/>
          </p:nvPr>
        </p:nvSpPr>
        <p:spPr>
          <a:xfrm>
            <a:off x="1494789" y="6332220"/>
            <a:ext cx="1664869" cy="247651"/>
          </a:xfrm>
        </p:spPr>
        <p:txBody>
          <a:bodyPr rtlCol="0"/>
          <a:lstStyle/>
          <a:p>
            <a:pPr rtl="0"/>
            <a:r>
              <a:rPr lang="en-GB"/>
              <a:t>Electronic Sales Dataset</a:t>
            </a:r>
            <a:endParaRPr lang="en-GB" dirty="0"/>
          </a:p>
        </p:txBody>
      </p:sp>
      <p:sp>
        <p:nvSpPr>
          <p:cNvPr id="14" name="Date Placeholder 12">
            <a:extLst>
              <a:ext uri="{FF2B5EF4-FFF2-40B4-BE49-F238E27FC236}">
                <a16:creationId xmlns:a16="http://schemas.microsoft.com/office/drawing/2014/main" id="{9D20CC80-9DB7-49E1-E0BE-91088A1CC27B}"/>
              </a:ext>
            </a:extLst>
          </p:cNvPr>
          <p:cNvSpPr txBox="1">
            <a:spLocks/>
          </p:cNvSpPr>
          <p:nvPr/>
        </p:nvSpPr>
        <p:spPr>
          <a:xfrm>
            <a:off x="3200349" y="6286955"/>
            <a:ext cx="1313180" cy="247651"/>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a:solidFill>
                  <a:schemeClr val="bg1"/>
                </a:solidFill>
              </a:rPr>
              <a:t>24 March 2025</a:t>
            </a:r>
            <a:endParaRPr lang="en-GB" sz="1100" dirty="0">
              <a:solidFill>
                <a:schemeClr val="bg1"/>
              </a:solidFill>
            </a:endParaRPr>
          </a:p>
        </p:txBody>
      </p:sp>
      <p:pic>
        <p:nvPicPr>
          <p:cNvPr id="10242" name="Picture 2">
            <a:extLst>
              <a:ext uri="{FF2B5EF4-FFF2-40B4-BE49-F238E27FC236}">
                <a16:creationId xmlns:a16="http://schemas.microsoft.com/office/drawing/2014/main" id="{A1A8E7E0-CBBA-5F75-9F9F-E2FC5698F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66" y="2064628"/>
            <a:ext cx="11302721" cy="3240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234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17DF3-B0B0-4637-3F3A-83CED227746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F68171B-D919-C446-2684-CA7FDA619584}"/>
              </a:ext>
            </a:extLst>
          </p:cNvPr>
          <p:cNvSpPr>
            <a:spLocks noGrp="1"/>
          </p:cNvSpPr>
          <p:nvPr>
            <p:ph type="title"/>
          </p:nvPr>
        </p:nvSpPr>
        <p:spPr>
          <a:xfrm>
            <a:off x="964023" y="879063"/>
            <a:ext cx="5889450" cy="610863"/>
          </a:xfrm>
        </p:spPr>
        <p:txBody>
          <a:bodyPr rtlCol="0">
            <a:normAutofit fontScale="90000"/>
          </a:bodyPr>
          <a:lstStyle/>
          <a:p>
            <a:pPr rtl="0"/>
            <a:r>
              <a:rPr lang="en-GB"/>
              <a:t>Customer Demographics</a:t>
            </a:r>
            <a:endParaRPr lang="en-GB" dirty="0"/>
          </a:p>
        </p:txBody>
      </p:sp>
      <p:sp>
        <p:nvSpPr>
          <p:cNvPr id="7" name="Slide Number Placeholder 6">
            <a:extLst>
              <a:ext uri="{FF2B5EF4-FFF2-40B4-BE49-F238E27FC236}">
                <a16:creationId xmlns:a16="http://schemas.microsoft.com/office/drawing/2014/main" id="{1B6737B5-D2A4-DDA6-9650-2DEF7D1AA1D0}"/>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6</a:t>
            </a:fld>
            <a:endParaRPr lang="en-GB"/>
          </a:p>
        </p:txBody>
      </p:sp>
      <p:sp>
        <p:nvSpPr>
          <p:cNvPr id="6" name="Footer Placeholder 5">
            <a:extLst>
              <a:ext uri="{FF2B5EF4-FFF2-40B4-BE49-F238E27FC236}">
                <a16:creationId xmlns:a16="http://schemas.microsoft.com/office/drawing/2014/main" id="{44A4B7B1-FB0E-76E0-F8B8-FEDCB92B5923}"/>
              </a:ext>
            </a:extLst>
          </p:cNvPr>
          <p:cNvSpPr>
            <a:spLocks noGrp="1"/>
          </p:cNvSpPr>
          <p:nvPr>
            <p:ph type="ftr" sz="quarter" idx="15"/>
          </p:nvPr>
        </p:nvSpPr>
        <p:spPr>
          <a:xfrm>
            <a:off x="1494789" y="6332220"/>
            <a:ext cx="1664869" cy="247651"/>
          </a:xfrm>
        </p:spPr>
        <p:txBody>
          <a:bodyPr rtlCol="0"/>
          <a:lstStyle/>
          <a:p>
            <a:pPr rtl="0"/>
            <a:r>
              <a:rPr lang="en-GB"/>
              <a:t>Electronic Sales Dataset</a:t>
            </a:r>
            <a:endParaRPr lang="en-GB" dirty="0"/>
          </a:p>
        </p:txBody>
      </p:sp>
      <p:sp>
        <p:nvSpPr>
          <p:cNvPr id="14" name="Date Placeholder 12">
            <a:extLst>
              <a:ext uri="{FF2B5EF4-FFF2-40B4-BE49-F238E27FC236}">
                <a16:creationId xmlns:a16="http://schemas.microsoft.com/office/drawing/2014/main" id="{0633B71A-E137-C4A6-63CD-B6161AF4DFA5}"/>
              </a:ext>
            </a:extLst>
          </p:cNvPr>
          <p:cNvSpPr txBox="1">
            <a:spLocks/>
          </p:cNvSpPr>
          <p:nvPr/>
        </p:nvSpPr>
        <p:spPr>
          <a:xfrm>
            <a:off x="3200349" y="6286955"/>
            <a:ext cx="1313180" cy="247651"/>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a:solidFill>
                  <a:schemeClr val="bg1"/>
                </a:solidFill>
              </a:rPr>
              <a:t>24 March 2025</a:t>
            </a:r>
            <a:endParaRPr lang="en-GB" sz="1100" dirty="0">
              <a:solidFill>
                <a:schemeClr val="bg1"/>
              </a:solidFill>
            </a:endParaRPr>
          </a:p>
        </p:txBody>
      </p:sp>
      <p:pic>
        <p:nvPicPr>
          <p:cNvPr id="3074" name="Picture 2">
            <a:extLst>
              <a:ext uri="{FF2B5EF4-FFF2-40B4-BE49-F238E27FC236}">
                <a16:creationId xmlns:a16="http://schemas.microsoft.com/office/drawing/2014/main" id="{372BD02F-8BCD-BED4-29CB-EDE5BDFB3D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60" y="2130142"/>
            <a:ext cx="11832879" cy="324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80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BAEBB-B894-069D-0933-4035DDD32E3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4FF9F81-EE02-F093-9538-9E3BE6F79D93}"/>
              </a:ext>
            </a:extLst>
          </p:cNvPr>
          <p:cNvSpPr>
            <a:spLocks noGrp="1"/>
          </p:cNvSpPr>
          <p:nvPr>
            <p:ph type="title"/>
          </p:nvPr>
        </p:nvSpPr>
        <p:spPr/>
        <p:txBody>
          <a:bodyPr rtlCol="0">
            <a:normAutofit/>
          </a:bodyPr>
          <a:lstStyle/>
          <a:p>
            <a:pPr rtl="0"/>
            <a:r>
              <a:rPr lang="en-GB" sz="4000" dirty="0"/>
              <a:t>Product Type Stats</a:t>
            </a:r>
          </a:p>
        </p:txBody>
      </p:sp>
      <p:sp>
        <p:nvSpPr>
          <p:cNvPr id="7" name="Slide Number Placeholder 6">
            <a:extLst>
              <a:ext uri="{FF2B5EF4-FFF2-40B4-BE49-F238E27FC236}">
                <a16:creationId xmlns:a16="http://schemas.microsoft.com/office/drawing/2014/main" id="{C3732C0F-2058-AE2B-FB0C-985DE2025328}"/>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7</a:t>
            </a:fld>
            <a:endParaRPr lang="en-GB"/>
          </a:p>
        </p:txBody>
      </p:sp>
      <p:sp>
        <p:nvSpPr>
          <p:cNvPr id="6" name="Footer Placeholder 5">
            <a:extLst>
              <a:ext uri="{FF2B5EF4-FFF2-40B4-BE49-F238E27FC236}">
                <a16:creationId xmlns:a16="http://schemas.microsoft.com/office/drawing/2014/main" id="{BBAAACB0-BA66-034D-B4B7-2D8978DEA85C}"/>
              </a:ext>
            </a:extLst>
          </p:cNvPr>
          <p:cNvSpPr>
            <a:spLocks noGrp="1"/>
          </p:cNvSpPr>
          <p:nvPr>
            <p:ph type="ftr" sz="quarter" idx="15"/>
          </p:nvPr>
        </p:nvSpPr>
        <p:spPr>
          <a:xfrm>
            <a:off x="1494789" y="6332220"/>
            <a:ext cx="1664869" cy="247651"/>
          </a:xfrm>
        </p:spPr>
        <p:txBody>
          <a:bodyPr rtlCol="0"/>
          <a:lstStyle/>
          <a:p>
            <a:pPr rtl="0"/>
            <a:r>
              <a:rPr lang="en-GB" dirty="0"/>
              <a:t>Electronic Sales Dataset</a:t>
            </a:r>
          </a:p>
        </p:txBody>
      </p:sp>
      <p:sp>
        <p:nvSpPr>
          <p:cNvPr id="14" name="Date Placeholder 12">
            <a:extLst>
              <a:ext uri="{FF2B5EF4-FFF2-40B4-BE49-F238E27FC236}">
                <a16:creationId xmlns:a16="http://schemas.microsoft.com/office/drawing/2014/main" id="{486753C0-EDD5-706A-D6B4-567C5584F9AD}"/>
              </a:ext>
            </a:extLst>
          </p:cNvPr>
          <p:cNvSpPr txBox="1">
            <a:spLocks/>
          </p:cNvSpPr>
          <p:nvPr/>
        </p:nvSpPr>
        <p:spPr>
          <a:xfrm>
            <a:off x="3200349" y="6286955"/>
            <a:ext cx="1313180" cy="247651"/>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bg1"/>
                </a:solidFill>
              </a:rPr>
              <a:t>24 March 2025</a:t>
            </a:r>
          </a:p>
        </p:txBody>
      </p:sp>
      <p:pic>
        <p:nvPicPr>
          <p:cNvPr id="4" name="Picture 3">
            <a:extLst>
              <a:ext uri="{FF2B5EF4-FFF2-40B4-BE49-F238E27FC236}">
                <a16:creationId xmlns:a16="http://schemas.microsoft.com/office/drawing/2014/main" id="{821214CA-E7BC-DC68-5F78-9A437C3E6003}"/>
              </a:ext>
            </a:extLst>
          </p:cNvPr>
          <p:cNvPicPr>
            <a:picLocks noChangeAspect="1"/>
          </p:cNvPicPr>
          <p:nvPr/>
        </p:nvPicPr>
        <p:blipFill>
          <a:blip r:embed="rId3"/>
          <a:stretch>
            <a:fillRect/>
          </a:stretch>
        </p:blipFill>
        <p:spPr>
          <a:xfrm>
            <a:off x="5595938" y="2457450"/>
            <a:ext cx="6486525" cy="1943100"/>
          </a:xfrm>
          <a:prstGeom prst="rect">
            <a:avLst/>
          </a:prstGeom>
        </p:spPr>
      </p:pic>
      <p:sp>
        <p:nvSpPr>
          <p:cNvPr id="5" name="TextBox 4">
            <a:extLst>
              <a:ext uri="{FF2B5EF4-FFF2-40B4-BE49-F238E27FC236}">
                <a16:creationId xmlns:a16="http://schemas.microsoft.com/office/drawing/2014/main" id="{3AC3A611-94D2-E322-40AB-7187718D50CC}"/>
              </a:ext>
            </a:extLst>
          </p:cNvPr>
          <p:cNvSpPr txBox="1"/>
          <p:nvPr/>
        </p:nvSpPr>
        <p:spPr>
          <a:xfrm>
            <a:off x="797672" y="2272784"/>
            <a:ext cx="4359415" cy="1754326"/>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What are the top selling products?</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Are they also the ones that generate the most revenue?</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What are the product ratings like?</a:t>
            </a:r>
          </a:p>
        </p:txBody>
      </p:sp>
    </p:spTree>
    <p:extLst>
      <p:ext uri="{BB962C8B-B14F-4D97-AF65-F5344CB8AC3E}">
        <p14:creationId xmlns:p14="http://schemas.microsoft.com/office/powerpoint/2010/main" val="563544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1A97B-38A0-21C1-09B2-FE88FC119AD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21234F4-1711-5710-3153-1ABEF5343AE9}"/>
              </a:ext>
            </a:extLst>
          </p:cNvPr>
          <p:cNvSpPr>
            <a:spLocks noGrp="1"/>
          </p:cNvSpPr>
          <p:nvPr>
            <p:ph type="title"/>
          </p:nvPr>
        </p:nvSpPr>
        <p:spPr/>
        <p:txBody>
          <a:bodyPr rtlCol="0">
            <a:normAutofit/>
          </a:bodyPr>
          <a:lstStyle/>
          <a:p>
            <a:pPr rtl="0"/>
            <a:r>
              <a:rPr lang="en-GB" sz="4000" dirty="0"/>
              <a:t>Product Type Stats</a:t>
            </a:r>
          </a:p>
        </p:txBody>
      </p:sp>
      <p:sp>
        <p:nvSpPr>
          <p:cNvPr id="7" name="Slide Number Placeholder 6">
            <a:extLst>
              <a:ext uri="{FF2B5EF4-FFF2-40B4-BE49-F238E27FC236}">
                <a16:creationId xmlns:a16="http://schemas.microsoft.com/office/drawing/2014/main" id="{C2A570E7-3AD0-1F81-A3C8-C63473D983A5}"/>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8</a:t>
            </a:fld>
            <a:endParaRPr lang="en-GB"/>
          </a:p>
        </p:txBody>
      </p:sp>
      <p:sp>
        <p:nvSpPr>
          <p:cNvPr id="6" name="Footer Placeholder 5">
            <a:extLst>
              <a:ext uri="{FF2B5EF4-FFF2-40B4-BE49-F238E27FC236}">
                <a16:creationId xmlns:a16="http://schemas.microsoft.com/office/drawing/2014/main" id="{DF3C33E1-7869-13CE-A41F-354E30335890}"/>
              </a:ext>
            </a:extLst>
          </p:cNvPr>
          <p:cNvSpPr>
            <a:spLocks noGrp="1"/>
          </p:cNvSpPr>
          <p:nvPr>
            <p:ph type="ftr" sz="quarter" idx="15"/>
          </p:nvPr>
        </p:nvSpPr>
        <p:spPr>
          <a:xfrm>
            <a:off x="1494789" y="6332220"/>
            <a:ext cx="1664869" cy="247651"/>
          </a:xfrm>
        </p:spPr>
        <p:txBody>
          <a:bodyPr rtlCol="0"/>
          <a:lstStyle/>
          <a:p>
            <a:pPr rtl="0"/>
            <a:r>
              <a:rPr lang="en-GB" dirty="0"/>
              <a:t>Electronic Sales Dataset</a:t>
            </a:r>
          </a:p>
        </p:txBody>
      </p:sp>
      <p:sp>
        <p:nvSpPr>
          <p:cNvPr id="14" name="Date Placeholder 12">
            <a:extLst>
              <a:ext uri="{FF2B5EF4-FFF2-40B4-BE49-F238E27FC236}">
                <a16:creationId xmlns:a16="http://schemas.microsoft.com/office/drawing/2014/main" id="{91AFB1AF-E387-4A91-BD98-46D39507312C}"/>
              </a:ext>
            </a:extLst>
          </p:cNvPr>
          <p:cNvSpPr txBox="1">
            <a:spLocks/>
          </p:cNvSpPr>
          <p:nvPr/>
        </p:nvSpPr>
        <p:spPr>
          <a:xfrm>
            <a:off x="3200349" y="6286955"/>
            <a:ext cx="1313180" cy="247651"/>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bg1"/>
                </a:solidFill>
              </a:rPr>
              <a:t>24 March 2025</a:t>
            </a:r>
          </a:p>
        </p:txBody>
      </p:sp>
      <p:pic>
        <p:nvPicPr>
          <p:cNvPr id="4098" name="Picture 2">
            <a:extLst>
              <a:ext uri="{FF2B5EF4-FFF2-40B4-BE49-F238E27FC236}">
                <a16:creationId xmlns:a16="http://schemas.microsoft.com/office/drawing/2014/main" id="{B47F8FFB-5BE5-B1F6-209F-E52846B01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09" y="2175861"/>
            <a:ext cx="11579382" cy="3169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73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EBBA8-1287-F079-2942-029A6029750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3E6ADDA-D69C-0462-BCD6-F3E7990C0FEF}"/>
              </a:ext>
            </a:extLst>
          </p:cNvPr>
          <p:cNvSpPr>
            <a:spLocks noGrp="1"/>
          </p:cNvSpPr>
          <p:nvPr>
            <p:ph type="title"/>
          </p:nvPr>
        </p:nvSpPr>
        <p:spPr/>
        <p:txBody>
          <a:bodyPr rtlCol="0">
            <a:normAutofit/>
          </a:bodyPr>
          <a:lstStyle/>
          <a:p>
            <a:pPr rtl="0"/>
            <a:r>
              <a:rPr lang="en-GB" sz="4000" dirty="0"/>
              <a:t>Sales Date Stats</a:t>
            </a:r>
          </a:p>
        </p:txBody>
      </p:sp>
      <p:sp>
        <p:nvSpPr>
          <p:cNvPr id="7" name="Slide Number Placeholder 6">
            <a:extLst>
              <a:ext uri="{FF2B5EF4-FFF2-40B4-BE49-F238E27FC236}">
                <a16:creationId xmlns:a16="http://schemas.microsoft.com/office/drawing/2014/main" id="{7BCFDF63-449F-BE03-6591-2A3A5C0DCFFA}"/>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en-GB" smtClean="0"/>
              <a:pPr rtl="0"/>
              <a:t>9</a:t>
            </a:fld>
            <a:endParaRPr lang="en-GB"/>
          </a:p>
        </p:txBody>
      </p:sp>
      <p:sp>
        <p:nvSpPr>
          <p:cNvPr id="6" name="Footer Placeholder 5">
            <a:extLst>
              <a:ext uri="{FF2B5EF4-FFF2-40B4-BE49-F238E27FC236}">
                <a16:creationId xmlns:a16="http://schemas.microsoft.com/office/drawing/2014/main" id="{8BA8814F-BB80-0485-29A8-E5C8E2F7DC28}"/>
              </a:ext>
            </a:extLst>
          </p:cNvPr>
          <p:cNvSpPr>
            <a:spLocks noGrp="1"/>
          </p:cNvSpPr>
          <p:nvPr>
            <p:ph type="ftr" sz="quarter" idx="15"/>
          </p:nvPr>
        </p:nvSpPr>
        <p:spPr>
          <a:xfrm>
            <a:off x="1494789" y="6332220"/>
            <a:ext cx="1664869" cy="247651"/>
          </a:xfrm>
        </p:spPr>
        <p:txBody>
          <a:bodyPr rtlCol="0"/>
          <a:lstStyle/>
          <a:p>
            <a:pPr rtl="0"/>
            <a:r>
              <a:rPr lang="en-GB" dirty="0"/>
              <a:t>Electronic Sales Dataset</a:t>
            </a:r>
          </a:p>
        </p:txBody>
      </p:sp>
      <p:sp>
        <p:nvSpPr>
          <p:cNvPr id="14" name="Date Placeholder 12">
            <a:extLst>
              <a:ext uri="{FF2B5EF4-FFF2-40B4-BE49-F238E27FC236}">
                <a16:creationId xmlns:a16="http://schemas.microsoft.com/office/drawing/2014/main" id="{E983A6FA-8D6D-6115-ED44-240B14E51AC4}"/>
              </a:ext>
            </a:extLst>
          </p:cNvPr>
          <p:cNvSpPr txBox="1">
            <a:spLocks/>
          </p:cNvSpPr>
          <p:nvPr/>
        </p:nvSpPr>
        <p:spPr>
          <a:xfrm>
            <a:off x="3200349" y="6286955"/>
            <a:ext cx="1313180" cy="247651"/>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00" dirty="0">
                <a:solidFill>
                  <a:schemeClr val="bg1"/>
                </a:solidFill>
              </a:rPr>
              <a:t>24 March 2025</a:t>
            </a:r>
          </a:p>
        </p:txBody>
      </p:sp>
      <p:pic>
        <p:nvPicPr>
          <p:cNvPr id="4" name="Picture 3">
            <a:extLst>
              <a:ext uri="{FF2B5EF4-FFF2-40B4-BE49-F238E27FC236}">
                <a16:creationId xmlns:a16="http://schemas.microsoft.com/office/drawing/2014/main" id="{B2FA6891-F7BD-8BAE-2D53-B529FB7B87B3}"/>
              </a:ext>
            </a:extLst>
          </p:cNvPr>
          <p:cNvPicPr>
            <a:picLocks noChangeAspect="1"/>
          </p:cNvPicPr>
          <p:nvPr/>
        </p:nvPicPr>
        <p:blipFill>
          <a:blip r:embed="rId3"/>
          <a:stretch>
            <a:fillRect/>
          </a:stretch>
        </p:blipFill>
        <p:spPr>
          <a:xfrm>
            <a:off x="5586883" y="2481262"/>
            <a:ext cx="6486525" cy="1895475"/>
          </a:xfrm>
          <a:prstGeom prst="rect">
            <a:avLst/>
          </a:prstGeom>
        </p:spPr>
      </p:pic>
      <p:sp>
        <p:nvSpPr>
          <p:cNvPr id="5" name="TextBox 4">
            <a:extLst>
              <a:ext uri="{FF2B5EF4-FFF2-40B4-BE49-F238E27FC236}">
                <a16:creationId xmlns:a16="http://schemas.microsoft.com/office/drawing/2014/main" id="{3C25B304-EF9D-FE50-40E9-764939C13D82}"/>
              </a:ext>
            </a:extLst>
          </p:cNvPr>
          <p:cNvSpPr txBox="1"/>
          <p:nvPr/>
        </p:nvSpPr>
        <p:spPr>
          <a:xfrm>
            <a:off x="787651" y="2281473"/>
            <a:ext cx="4381878" cy="2031325"/>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How did sales vary over the year?</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When is the busiest time of the year?</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How do sales vary over a week?</a:t>
            </a: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r>
              <a:rPr lang="en-GB" dirty="0">
                <a:solidFill>
                  <a:schemeClr val="bg1"/>
                </a:solidFill>
              </a:rPr>
              <a:t>What is the busiest day of the week?</a:t>
            </a:r>
          </a:p>
        </p:txBody>
      </p:sp>
    </p:spTree>
    <p:extLst>
      <p:ext uri="{BB962C8B-B14F-4D97-AF65-F5344CB8AC3E}">
        <p14:creationId xmlns:p14="http://schemas.microsoft.com/office/powerpoint/2010/main" val="184270994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1_TF78853419_Win32.potx" id="{4B078287-5F8B-4412-8B56-22BABE512007}" vid="{40D3F4AB-D386-4158-AD50-2BEE84BA2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{DB3AF187-054F-4D2D-B55D-3DB52BF930C8}tf78853419_win32</Template>
  <TotalTime>1013</TotalTime>
  <Words>1529</Words>
  <Application>Microsoft Office PowerPoint</Application>
  <PresentationFormat>Widescreen</PresentationFormat>
  <Paragraphs>161</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Franklin Gothic Book</vt:lpstr>
      <vt:lpstr>Franklin Gothic Demi</vt:lpstr>
      <vt:lpstr>Wingdings</vt:lpstr>
      <vt:lpstr>zeitung</vt:lpstr>
      <vt:lpstr>Theme1</vt:lpstr>
      <vt:lpstr>Electronic Sales Dataset</vt:lpstr>
      <vt:lpstr>Introducing the Data</vt:lpstr>
      <vt:lpstr>Introducing the Data</vt:lpstr>
      <vt:lpstr>Customer Demographics</vt:lpstr>
      <vt:lpstr>Customer Demographics</vt:lpstr>
      <vt:lpstr>Customer Demographics</vt:lpstr>
      <vt:lpstr>Product Type Stats</vt:lpstr>
      <vt:lpstr>Product Type Stats</vt:lpstr>
      <vt:lpstr>Sales Date Stats</vt:lpstr>
      <vt:lpstr>Sales Date Stats</vt:lpstr>
      <vt:lpstr>Customer Retention</vt:lpstr>
      <vt:lpstr>Customer Retention</vt:lpstr>
      <vt:lpstr>Possible Future Work</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Emily Wills</dc:creator>
  <cp:lastModifiedBy>Emily Wills</cp:lastModifiedBy>
  <cp:revision>5</cp:revision>
  <dcterms:created xsi:type="dcterms:W3CDTF">2025-03-21T14:06:41Z</dcterms:created>
  <dcterms:modified xsi:type="dcterms:W3CDTF">2025-06-18T17:13:10Z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