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4" r:id="rId4"/>
    <p:sldId id="326" r:id="rId5"/>
    <p:sldId id="325" r:id="rId6"/>
    <p:sldId id="319" r:id="rId7"/>
    <p:sldId id="315" r:id="rId8"/>
    <p:sldId id="316" r:id="rId9"/>
    <p:sldId id="317" r:id="rId10"/>
    <p:sldId id="318" r:id="rId11"/>
    <p:sldId id="322" r:id="rId12"/>
    <p:sldId id="323" r:id="rId13"/>
    <p:sldId id="321" r:id="rId14"/>
    <p:sldId id="262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DF81D-FF47-450A-8278-E98146055B13}"/>
              </a:ext>
            </a:extLst>
          </p:cNvPr>
          <p:cNvSpPr/>
          <p:nvPr userDrawn="1"/>
        </p:nvSpPr>
        <p:spPr>
          <a:xfrm flipV="1">
            <a:off x="11582401" y="6764021"/>
            <a:ext cx="609599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341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4A1EEB-5D10-40D5-B298-48A81D1185EC}"/>
              </a:ext>
            </a:extLst>
          </p:cNvPr>
          <p:cNvSpPr txBox="1"/>
          <p:nvPr userDrawn="1"/>
        </p:nvSpPr>
        <p:spPr>
          <a:xfrm>
            <a:off x="11276366" y="1774276"/>
            <a:ext cx="915636" cy="9232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399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9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5"/>
            <a:ext cx="609599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1" y="0"/>
            <a:ext cx="609599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2"/>
            <a:ext cx="609600" cy="1041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19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42FD1-F389-4CB0-AE41-F101B50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677043"/>
            <a:ext cx="1051559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E9C72-D44A-4F74-84DB-F53F3F2B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6"/>
            <a:ext cx="10515599" cy="184447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1D3D8-F019-4514-988E-4EF8C15D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400414"/>
            <a:ext cx="27432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23EF-D242-45A7-B105-6EC97FF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400414"/>
            <a:ext cx="41148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BCB8-7248-4716-B19D-54DF2530C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400414"/>
            <a:ext cx="27432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1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5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0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1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6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7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4B9318-8D76-42F2-B6D8-846979CD3858}"/>
              </a:ext>
            </a:extLst>
          </p:cNvPr>
          <p:cNvGrpSpPr/>
          <p:nvPr/>
        </p:nvGrpSpPr>
        <p:grpSpPr>
          <a:xfrm>
            <a:off x="5455920" y="1966755"/>
            <a:ext cx="1280160" cy="519351"/>
            <a:chOff x="5463804" y="2516348"/>
            <a:chExt cx="1280160" cy="51935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22C2E9-E2EE-467B-A50A-4DEBA7CA4792}"/>
                </a:ext>
              </a:extLst>
            </p:cNvPr>
            <p:cNvSpPr/>
            <p:nvPr/>
          </p:nvSpPr>
          <p:spPr>
            <a:xfrm>
              <a:off x="5560616" y="2516348"/>
              <a:ext cx="1086537" cy="519353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BDFB38BC-4252-4A4F-A9FC-EFE9B99E839D}"/>
                </a:ext>
              </a:extLst>
            </p:cNvPr>
            <p:cNvSpPr/>
            <p:nvPr/>
          </p:nvSpPr>
          <p:spPr>
            <a:xfrm>
              <a:off x="5463804" y="2591357"/>
              <a:ext cx="1280160" cy="369333"/>
            </a:xfrm>
            <a:prstGeom prst="arc">
              <a:avLst>
                <a:gd name="adj1" fmla="val 16200000"/>
                <a:gd name="adj2" fmla="val 5378871"/>
              </a:avLst>
            </a:prstGeom>
            <a:ln w="15875" cmpd="sng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9635053" y="6193762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SEE OUR PRODOUCES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9504255" y="6147595"/>
            <a:ext cx="108112" cy="369332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>
            <a:off x="11370962" y="6147595"/>
            <a:ext cx="108112" cy="369332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1495EA-0A38-4572-AF64-1AA481704A27}"/>
              </a:ext>
            </a:extLst>
          </p:cNvPr>
          <p:cNvSpPr txBox="1"/>
          <p:nvPr/>
        </p:nvSpPr>
        <p:spPr>
          <a:xfrm>
            <a:off x="4547553" y="4335251"/>
            <a:ext cx="311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REPORTER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：杨淳瑜</a:t>
            </a: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631E6D-FC81-5E2E-47B6-8253DC6107DE}"/>
              </a:ext>
            </a:extLst>
          </p:cNvPr>
          <p:cNvSpPr txBox="1"/>
          <p:nvPr/>
        </p:nvSpPr>
        <p:spPr>
          <a:xfrm>
            <a:off x="1320599" y="2690581"/>
            <a:ext cx="95665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i="0" dirty="0">
                <a:solidFill>
                  <a:srgbClr val="1C1E21"/>
                </a:solidFill>
                <a:effectLst/>
                <a:latin typeface="system-ui"/>
              </a:rPr>
              <a:t>🦜️🔗 </a:t>
            </a:r>
            <a:r>
              <a:rPr lang="en-US" altLang="zh-CN" sz="4800" b="1" dirty="0" err="1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Langchain</a:t>
            </a:r>
            <a:r>
              <a:rPr lang="en-US" altLang="zh-CN" sz="4800" b="1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CN" sz="2000" b="1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US" altLang="zh-CN" sz="4800" b="1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algn="ctr"/>
            <a:r>
              <a:rPr lang="en-US" altLang="zh-CN" sz="4800" b="1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Infinite FDU Chatbot</a:t>
            </a:r>
            <a:endParaRPr lang="zh-CN" altLang="en-US" sz="4800" b="1" dirty="0">
              <a:solidFill>
                <a:schemeClr val="accent5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6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Prompt Templates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D72B94-7FD4-1530-CCFA-76FE63E10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"/>
          <a:stretch/>
        </p:blipFill>
        <p:spPr>
          <a:xfrm>
            <a:off x="5482063" y="175614"/>
            <a:ext cx="6049537" cy="63462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80B24DA-68C7-AC00-6222-CD7C6BA21AE3}"/>
              </a:ext>
            </a:extLst>
          </p:cNvPr>
          <p:cNvSpPr txBox="1"/>
          <p:nvPr/>
        </p:nvSpPr>
        <p:spPr>
          <a:xfrm>
            <a:off x="1053680" y="296733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External Info: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提供例子</a:t>
            </a:r>
          </a:p>
        </p:txBody>
      </p:sp>
    </p:spTree>
    <p:extLst>
      <p:ext uri="{BB962C8B-B14F-4D97-AF65-F5344CB8AC3E}">
        <p14:creationId xmlns:p14="http://schemas.microsoft.com/office/powerpoint/2010/main" val="332645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Custom Instructions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365840-3A52-3FA1-CD8F-648EC3481538}"/>
              </a:ext>
            </a:extLst>
          </p:cNvPr>
          <p:cNvSpPr txBox="1"/>
          <p:nvPr/>
        </p:nvSpPr>
        <p:spPr>
          <a:xfrm>
            <a:off x="1199015" y="2173971"/>
            <a:ext cx="904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SystemChatMessage</a:t>
            </a:r>
            <a:r>
              <a:rPr lang="en-US" altLang="zh-CN" dirty="0"/>
              <a:t>: A chat message representing information that should be instructions to the AI system.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13869C-E10C-D39A-B85B-0439A955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15" y="3429000"/>
            <a:ext cx="9477965" cy="19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2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Constructing a Chain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01B73-B744-2D58-309D-BF2C9C33EFFF}"/>
              </a:ext>
            </a:extLst>
          </p:cNvPr>
          <p:cNvSpPr txBox="1"/>
          <p:nvPr/>
        </p:nvSpPr>
        <p:spPr>
          <a:xfrm>
            <a:off x="660400" y="1816689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chain</a:t>
            </a:r>
            <a:r>
              <a:rPr lang="en-US" altLang="zh-CN" dirty="0"/>
              <a:t> is just an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end-to-end wrapper</a:t>
            </a:r>
            <a:r>
              <a:rPr lang="en-US" altLang="zh-CN" dirty="0"/>
              <a:t> around multiple individual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components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A02143-B40D-5D37-A548-662067A5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" y="2463020"/>
            <a:ext cx="9451031" cy="27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Generating Response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A4CE07-5D9C-76B4-539F-2801D318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1" y="1665298"/>
            <a:ext cx="7326845" cy="4302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333D58-2CE3-11CE-7E4C-1328ED25F17D}"/>
              </a:ext>
            </a:extLst>
          </p:cNvPr>
          <p:cNvSpPr txBox="1">
            <a:spLocks/>
          </p:cNvSpPr>
          <p:nvPr/>
        </p:nvSpPr>
        <p:spPr>
          <a:xfrm>
            <a:off x="7813281" y="2179405"/>
            <a:ext cx="3934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Chain</a:t>
            </a:r>
            <a:r>
              <a:rPr lang="zh-CN" altLang="en-US" dirty="0"/>
              <a:t>来预测回答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ChatPrompTemplate</a:t>
            </a:r>
            <a:r>
              <a:rPr lang="zh-CN" altLang="en-US" dirty="0"/>
              <a:t>实际使用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Python</a:t>
            </a:r>
            <a:r>
              <a:rPr lang="zh-CN" altLang="en-US" dirty="0"/>
              <a:t>中的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format-string</a:t>
            </a:r>
            <a:r>
              <a:rPr lang="zh-CN" altLang="en-US" dirty="0"/>
              <a:t>来实现，因此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predict</a:t>
            </a:r>
            <a:r>
              <a:rPr lang="zh-CN" altLang="en-US" dirty="0"/>
              <a:t>的参数为之前未填入的的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type_instruction</a:t>
            </a:r>
            <a:r>
              <a:rPr lang="zh-CN" altLang="en-US" dirty="0"/>
              <a:t>和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8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A422C2E9-E2EE-467B-A50A-4DEBA7CA4792}"/>
              </a:ext>
            </a:extLst>
          </p:cNvPr>
          <p:cNvSpPr/>
          <p:nvPr/>
        </p:nvSpPr>
        <p:spPr>
          <a:xfrm>
            <a:off x="5560617" y="2516349"/>
            <a:ext cx="1086537" cy="519351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BDFB38BC-4252-4A4F-A9FC-EFE9B99E839D}"/>
              </a:ext>
            </a:extLst>
          </p:cNvPr>
          <p:cNvSpPr/>
          <p:nvPr/>
        </p:nvSpPr>
        <p:spPr>
          <a:xfrm>
            <a:off x="5463804" y="2591359"/>
            <a:ext cx="1280160" cy="369332"/>
          </a:xfrm>
          <a:prstGeom prst="arc">
            <a:avLst>
              <a:gd name="adj1" fmla="val 16200000"/>
              <a:gd name="adj2" fmla="val 5378871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2874480" y="3512916"/>
            <a:ext cx="6458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THANK YOU FOR WATCH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10480009" y="619376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GOODBYE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10349211" y="6147595"/>
            <a:ext cx="108112" cy="369332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 flipH="1">
            <a:off x="11370962" y="6147595"/>
            <a:ext cx="108112" cy="369332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6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What is a Chain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62C3F2-1B63-7B5B-C839-3D0C97990190}"/>
              </a:ext>
            </a:extLst>
          </p:cNvPr>
          <p:cNvSpPr txBox="1"/>
          <p:nvPr/>
        </p:nvSpPr>
        <p:spPr>
          <a:xfrm>
            <a:off x="872011" y="2204250"/>
            <a:ext cx="8865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chain</a:t>
            </a:r>
            <a:r>
              <a:rPr lang="en-US" altLang="zh-CN" dirty="0"/>
              <a:t> is just an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end-to-end wrapper</a:t>
            </a:r>
            <a:r>
              <a:rPr lang="en-US" altLang="zh-CN" dirty="0"/>
              <a:t> around multiple individual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components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一个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LLMChain</a:t>
            </a:r>
            <a:r>
              <a:rPr lang="en-US" altLang="zh-CN" dirty="0"/>
              <a:t> </a:t>
            </a:r>
            <a:r>
              <a:rPr lang="zh-CN" altLang="en-US" dirty="0"/>
              <a:t>是最常见的链条类型，它由以下几个部分组成：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PromptTemplate</a:t>
            </a:r>
            <a:r>
              <a:rPr lang="zh-CN" altLang="en-US" dirty="0"/>
              <a:t>（提示模板）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Model:</a:t>
            </a:r>
            <a:r>
              <a:rPr lang="en-US" altLang="zh-CN" dirty="0"/>
              <a:t> </a:t>
            </a:r>
            <a:r>
              <a:rPr lang="zh-CN" altLang="en-US" dirty="0"/>
              <a:t>模型（可以是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LLM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ChatModel</a:t>
            </a:r>
            <a:r>
              <a:rPr lang="zh-CN" altLang="en-US" dirty="0"/>
              <a:t>，即语言模型或聊天模型）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 Parser: </a:t>
            </a:r>
            <a:r>
              <a:rPr lang="zh-CN" altLang="en-US" dirty="0"/>
              <a:t>一个可选的输出解析器。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这个链条接受多个输入变量，使用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PromptTemplate</a:t>
            </a:r>
            <a:r>
              <a:rPr lang="en-US" altLang="zh-CN" dirty="0"/>
              <a:t> </a:t>
            </a:r>
            <a:r>
              <a:rPr lang="zh-CN" altLang="en-US" dirty="0"/>
              <a:t>将它们格式化为一个提示（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prompt</a:t>
            </a:r>
            <a:r>
              <a:rPr lang="zh-CN" altLang="en-US" dirty="0"/>
              <a:t>），然后将该提示传递给模型。最后，它使用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OutputParser</a:t>
            </a:r>
            <a:r>
              <a:rPr lang="zh-CN" altLang="en-US" dirty="0"/>
              <a:t>（如果提供）来解析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LLM</a:t>
            </a:r>
            <a:r>
              <a:rPr lang="en-US" altLang="zh-CN" dirty="0"/>
              <a:t> </a:t>
            </a:r>
            <a:r>
              <a:rPr lang="zh-CN" altLang="en-US" dirty="0"/>
              <a:t>的输出，将其转化为最终的格式。</a:t>
            </a:r>
          </a:p>
        </p:txBody>
      </p:sp>
    </p:spTree>
    <p:extLst>
      <p:ext uri="{BB962C8B-B14F-4D97-AF65-F5344CB8AC3E}">
        <p14:creationId xmlns:p14="http://schemas.microsoft.com/office/powerpoint/2010/main" val="415272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What is a Chain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DE8219-CB28-742C-D3F1-D889D785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3" y="2728800"/>
            <a:ext cx="10609462" cy="21015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FA95325-C048-04BF-4F5F-EC8F60F60845}"/>
              </a:ext>
            </a:extLst>
          </p:cNvPr>
          <p:cNvSpPr txBox="1"/>
          <p:nvPr/>
        </p:nvSpPr>
        <p:spPr>
          <a:xfrm>
            <a:off x="1174792" y="188832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Basic Chain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9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What is a Chain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26387F-3291-1BF7-739B-FF53AA79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58" y="2907271"/>
            <a:ext cx="11737283" cy="31781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998343-2230-D020-C18F-406DBAFA4B6E}"/>
              </a:ext>
            </a:extLst>
          </p:cNvPr>
          <p:cNvSpPr txBox="1"/>
          <p:nvPr/>
        </p:nvSpPr>
        <p:spPr>
          <a:xfrm>
            <a:off x="1005234" y="1992302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Chain with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 parser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1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What is a Chain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2C1238-54D5-9EE5-39FE-7D964951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9" y="2495084"/>
            <a:ext cx="11891781" cy="421516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E1483F-02E3-44A3-9483-21C44480A195}"/>
              </a:ext>
            </a:extLst>
          </p:cNvPr>
          <p:cNvSpPr txBox="1"/>
          <p:nvPr/>
        </p:nvSpPr>
        <p:spPr>
          <a:xfrm>
            <a:off x="865955" y="1895412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Chain with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 parser </a:t>
            </a:r>
            <a:r>
              <a:rPr lang="en-US" altLang="zh-CN" dirty="0"/>
              <a:t>and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SystemMessage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6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Simple Sequential Chain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667B5-4CB6-51BF-7E41-5E764231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55" y="1686481"/>
            <a:ext cx="8934909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Prompt Engineering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612C27-370B-F445-2866-53CCA46B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" y="1719800"/>
            <a:ext cx="7588599" cy="3615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52A5D3-710F-0223-8F1A-28ADC5B667FF}"/>
              </a:ext>
            </a:extLst>
          </p:cNvPr>
          <p:cNvSpPr txBox="1"/>
          <p:nvPr/>
        </p:nvSpPr>
        <p:spPr>
          <a:xfrm>
            <a:off x="7708816" y="1417310"/>
            <a:ext cx="3899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指令（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Instructions</a:t>
            </a:r>
            <a:r>
              <a:rPr lang="zh-CN" altLang="en-US" b="1" dirty="0"/>
              <a:t>）</a:t>
            </a:r>
            <a:r>
              <a:rPr lang="zh-CN" altLang="en-US" dirty="0"/>
              <a:t>：告诉模型该如何执行任务，如何使用外部信息（如果提供的话），如何处理查询，以及如何构建输出。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外部信息或上下文（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contexts</a:t>
            </a:r>
            <a:r>
              <a:rPr lang="zh-CN" altLang="en-US" b="1" dirty="0"/>
              <a:t>）</a:t>
            </a:r>
            <a:r>
              <a:rPr lang="zh-CN" altLang="en-US" dirty="0"/>
              <a:t>作为模型的额外知识来源。这些信息可以手动插入到提示中，通过向量数据库检索（检索增强）获得，或通过其他方式（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zh-CN" altLang="en-US" dirty="0"/>
              <a:t>、计算等）获取。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用户输入或查询（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User input or query</a:t>
            </a:r>
            <a:r>
              <a:rPr lang="zh-CN" altLang="en-US" b="1" dirty="0"/>
              <a:t>）</a:t>
            </a:r>
            <a:r>
              <a:rPr lang="zh-CN" altLang="en-US" dirty="0"/>
              <a:t>通常是人类用户（提示者）输入到系统中的查询（但不总是这样）。</a:t>
            </a:r>
          </a:p>
        </p:txBody>
      </p:sp>
    </p:spTree>
    <p:extLst>
      <p:ext uri="{BB962C8B-B14F-4D97-AF65-F5344CB8AC3E}">
        <p14:creationId xmlns:p14="http://schemas.microsoft.com/office/powerpoint/2010/main" val="392470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Prompt Templates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0AD264-5C25-A0C7-3BEE-82937CE6B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6" y="1798998"/>
            <a:ext cx="5530555" cy="36340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E7DE351-1655-B88A-1A84-CB199B57D60E}"/>
              </a:ext>
            </a:extLst>
          </p:cNvPr>
          <p:cNvSpPr txBox="1"/>
          <p:nvPr/>
        </p:nvSpPr>
        <p:spPr>
          <a:xfrm>
            <a:off x="6096002" y="1799000"/>
            <a:ext cx="5861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type_instruction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altLang="zh-CN" dirty="0"/>
              <a:t>: </a:t>
            </a:r>
            <a:r>
              <a:rPr lang="zh-CN" altLang="en-US" dirty="0"/>
              <a:t>这个部分代表指令，告诉语言模型应该如何处理用户的查询。它会根据具体情况而变化，具体内容将在每次交互中设置。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altLang="zh-CN" dirty="0"/>
              <a:t>: </a:t>
            </a:r>
            <a:r>
              <a:rPr lang="zh-CN" altLang="en-US" dirty="0"/>
              <a:t>这一部分包括用户的输入，其中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zh-CN" altLang="en-US" dirty="0"/>
              <a:t>是一个占位符，将在每次实际交互中由用户提供的查询内容替代。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/>
              <a:t>"</a:t>
            </a:r>
            <a:r>
              <a:rPr lang="zh-CN" altLang="en-US" dirty="0"/>
              <a:t>修改的输入如下：</a:t>
            </a:r>
            <a:r>
              <a:rPr lang="en-US" altLang="zh-CN" dirty="0"/>
              <a:t>"</a:t>
            </a:r>
            <a:r>
              <a:rPr lang="zh-CN" altLang="en-US" dirty="0"/>
              <a:t>：这是一个固定文本，它用于引导用户与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AI</a:t>
            </a:r>
            <a:r>
              <a:rPr lang="zh-CN" altLang="en-US" dirty="0"/>
              <a:t>助手的对话。</a:t>
            </a:r>
          </a:p>
        </p:txBody>
      </p:sp>
    </p:spTree>
    <p:extLst>
      <p:ext uri="{BB962C8B-B14F-4D97-AF65-F5344CB8AC3E}">
        <p14:creationId xmlns:p14="http://schemas.microsoft.com/office/powerpoint/2010/main" val="148314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Prompt Templates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1D548F-0973-0666-2DF8-356D4ED44820}"/>
              </a:ext>
            </a:extLst>
          </p:cNvPr>
          <p:cNvSpPr txBox="1"/>
          <p:nvPr/>
        </p:nvSpPr>
        <p:spPr>
          <a:xfrm>
            <a:off x="6258306" y="1747127"/>
            <a:ext cx="5861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type_instruction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altLang="zh-CN" dirty="0"/>
              <a:t>: </a:t>
            </a:r>
            <a:r>
              <a:rPr lang="zh-CN" altLang="en-US" dirty="0"/>
              <a:t>这个部分代表指令，告诉语言模型应该如何处理用户的查询。它会根据具体情况而变化，具体内容将在每次交互中设置。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altLang="zh-CN" dirty="0"/>
              <a:t>: </a:t>
            </a:r>
            <a:r>
              <a:rPr lang="zh-CN" altLang="en-US" dirty="0"/>
              <a:t>这一部分包括用户的输入，其中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zh-CN" altLang="en-US" dirty="0"/>
              <a:t>是一个占位符，将在每次实际交互中由用户提供的查询内容替代。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/>
              <a:t>"</a:t>
            </a:r>
            <a:r>
              <a:rPr lang="zh-CN" altLang="en-US" dirty="0"/>
              <a:t>修改的输入如下：</a:t>
            </a:r>
            <a:r>
              <a:rPr lang="en-US" altLang="zh-CN" dirty="0"/>
              <a:t>"</a:t>
            </a:r>
            <a:r>
              <a:rPr lang="zh-CN" altLang="en-US" dirty="0"/>
              <a:t>：这是一个固定文本，它用于引导用户与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AI</a:t>
            </a:r>
            <a:r>
              <a:rPr lang="zh-CN" altLang="en-US" dirty="0"/>
              <a:t>助手的对话。</a:t>
            </a:r>
            <a:endParaRPr lang="en-US" altLang="zh-CN" dirty="0"/>
          </a:p>
          <a:p>
            <a:pPr marL="285717" indent="-285717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multi_step_init_prompt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的输出包括原来的问题，引导大语言模型（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LLM)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思考优化的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Prompt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是如何拆分问题的，也方便用户对比。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9D6165-65D5-FF15-B095-7E02439ED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7" y="1611992"/>
            <a:ext cx="5846522" cy="36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42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367</TotalTime>
  <Words>582</Words>
  <Application>Microsoft Office PowerPoint</Application>
  <PresentationFormat>宽屏</PresentationFormat>
  <Paragraphs>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system-ui</vt:lpstr>
      <vt:lpstr>等线</vt:lpstr>
      <vt:lpstr>等线 Light</vt:lpstr>
      <vt:lpstr>Arial</vt:lpstr>
      <vt:lpstr>Cascadia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Wilson Yang</cp:lastModifiedBy>
  <cp:revision>24</cp:revision>
  <dcterms:created xsi:type="dcterms:W3CDTF">2022-02-24T12:47:33Z</dcterms:created>
  <dcterms:modified xsi:type="dcterms:W3CDTF">2023-10-13T03:50:13Z</dcterms:modified>
</cp:coreProperties>
</file>