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9" r:id="rId3"/>
    <p:sldId id="257" r:id="rId4"/>
    <p:sldId id="261" r:id="rId5"/>
    <p:sldId id="262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tem Mateshko" initials="AM" lastIdx="1" clrIdx="0">
    <p:extLst>
      <p:ext uri="{19B8F6BF-5375-455C-9EA6-DF929625EA0E}">
        <p15:presenceInfo xmlns:p15="http://schemas.microsoft.com/office/powerpoint/2012/main" userId="Artem Mateshk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6504" autoAdjust="0"/>
  </p:normalViewPr>
  <p:slideViewPr>
    <p:cSldViewPr snapToGrid="0">
      <p:cViewPr varScale="1">
        <p:scale>
          <a:sx n="99" d="100"/>
          <a:sy n="99" d="100"/>
        </p:scale>
        <p:origin x="104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_mat\Desktop\Dsol\OtoU\hourly%20manufacturing%20wages%20in%20select%20countr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Hourly manufacturing wages in select </a:t>
            </a:r>
            <a:r>
              <a:rPr lang="en-US" b="1" dirty="0" smtClean="0"/>
              <a:t>countries</a:t>
            </a:r>
            <a:r>
              <a:rPr lang="uk-UA" b="1" dirty="0" smtClean="0"/>
              <a:t>    </a:t>
            </a:r>
            <a:r>
              <a:rPr lang="en-US" dirty="0" smtClean="0"/>
              <a:t> </a:t>
            </a:r>
            <a:r>
              <a:rPr lang="en-US" sz="1200" dirty="0"/>
              <a:t>USD per hour</a:t>
            </a:r>
          </a:p>
        </c:rich>
      </c:tx>
      <c:layout>
        <c:manualLayout>
          <c:xMode val="edge"/>
          <c:yMode val="edge"/>
          <c:x val="0.16664165567969738"/>
          <c:y val="1.85186590127398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213648293963254E-2"/>
          <c:y val="0.18601851851851853"/>
          <c:w val="0.89730796150481185"/>
          <c:h val="0.65572543015456408"/>
        </c:manualLayout>
      </c:layout>
      <c:bar3D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uk-UA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United States</c:v>
                </c:pt>
                <c:pt idx="1">
                  <c:v>Canada</c:v>
                </c:pt>
                <c:pt idx="2">
                  <c:v>Poland</c:v>
                </c:pt>
                <c:pt idx="3">
                  <c:v>Slovakia</c:v>
                </c:pt>
                <c:pt idx="4">
                  <c:v>Romania</c:v>
                </c:pt>
                <c:pt idx="5">
                  <c:v>China </c:v>
                </c:pt>
                <c:pt idx="6">
                  <c:v>Mexico</c:v>
                </c:pt>
                <c:pt idx="7">
                  <c:v>Ukraine</c:v>
                </c:pt>
              </c:strCache>
            </c:strRef>
          </c:cat>
          <c:val>
            <c:numRef>
              <c:f>Sheet1!$B$2:$B$9</c:f>
              <c:numCache>
                <c:formatCode>0.00</c:formatCode>
                <c:ptCount val="8"/>
                <c:pt idx="0" formatCode="General">
                  <c:v>21.68</c:v>
                </c:pt>
                <c:pt idx="1">
                  <c:v>16.320610687022899</c:v>
                </c:pt>
                <c:pt idx="2">
                  <c:v>8.1067500000000017</c:v>
                </c:pt>
                <c:pt idx="3">
                  <c:v>7.7662499999999994</c:v>
                </c:pt>
                <c:pt idx="4">
                  <c:v>5.8155000000000001</c:v>
                </c:pt>
                <c:pt idx="5" formatCode="General">
                  <c:v>3.1</c:v>
                </c:pt>
                <c:pt idx="6" formatCode="General">
                  <c:v>2.2999999999999998</c:v>
                </c:pt>
                <c:pt idx="7" formatCode="General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EC-43DB-A73E-3BF8BBE1C6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42939151"/>
        <c:axId val="728478655"/>
        <c:axId val="0"/>
      </c:bar3DChart>
      <c:catAx>
        <c:axId val="8429391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1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 smtClean="0"/>
                  <a:t>Source:</a:t>
                </a:r>
                <a:r>
                  <a:rPr lang="en-US" i="1" baseline="0" dirty="0" smtClean="0"/>
                  <a:t> www.tradingeconomics.com</a:t>
                </a:r>
                <a:endParaRPr lang="en-US" i="1" dirty="0"/>
              </a:p>
            </c:rich>
          </c:tx>
          <c:layout>
            <c:manualLayout>
              <c:xMode val="edge"/>
              <c:yMode val="edge"/>
              <c:x val="0.52614215978162449"/>
              <c:y val="0.94109474990724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1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uk-U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728478655"/>
        <c:crosses val="autoZero"/>
        <c:auto val="1"/>
        <c:lblAlgn val="ctr"/>
        <c:lblOffset val="100"/>
        <c:noMultiLvlLbl val="0"/>
      </c:catAx>
      <c:valAx>
        <c:axId val="728478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8429391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b="1"/>
              <a:t>UAH/USD</a:t>
            </a:r>
            <a:r>
              <a:rPr lang="en-CA" b="1" baseline="0"/>
              <a:t> exchange rate</a:t>
            </a:r>
            <a:endParaRPr lang="en-US" b="1"/>
          </a:p>
        </c:rich>
      </c:tx>
      <c:layout>
        <c:manualLayout>
          <c:xMode val="edge"/>
          <c:yMode val="edge"/>
          <c:x val="0.30490266841644792"/>
          <c:y val="0.143564356435643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4914260717410336E-2"/>
          <c:y val="5.975880611049935E-2"/>
          <c:w val="0.90286351706036749"/>
          <c:h val="0.815404615264676"/>
        </c:manualLayout>
      </c:layout>
      <c:bar3DChart>
        <c:barDir val="col"/>
        <c:grouping val="standard"/>
        <c:varyColors val="0"/>
        <c:ser>
          <c:idx val="1"/>
          <c:order val="1"/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uk-UA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8.02</c:v>
                </c:pt>
                <c:pt idx="1">
                  <c:v>8.15</c:v>
                </c:pt>
                <c:pt idx="2">
                  <c:v>8.18</c:v>
                </c:pt>
                <c:pt idx="3">
                  <c:v>11.01</c:v>
                </c:pt>
                <c:pt idx="4">
                  <c:v>21.05</c:v>
                </c:pt>
                <c:pt idx="5">
                  <c:v>25.15</c:v>
                </c:pt>
                <c:pt idx="6">
                  <c:v>26.23</c:v>
                </c:pt>
                <c:pt idx="7">
                  <c:v>28.05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37-4A63-8F20-287B417F71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6618687"/>
        <c:axId val="216617023"/>
        <c:axId val="94803215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solidFill>
                    <a:schemeClr val="accent1">
                      <a:shade val="76000"/>
                    </a:schemeClr>
                  </a:solidFill>
                  <a:ln>
                    <a:noFill/>
                  </a:ln>
                  <a:effectLst/>
                  <a:sp3d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Sheet1!$A$2:$A$9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8.02</c:v>
                      </c:pt>
                      <c:pt idx="1">
                        <c:v>8.15</c:v>
                      </c:pt>
                      <c:pt idx="2">
                        <c:v>8.18</c:v>
                      </c:pt>
                      <c:pt idx="3">
                        <c:v>11.01</c:v>
                      </c:pt>
                      <c:pt idx="4">
                        <c:v>21.05</c:v>
                      </c:pt>
                      <c:pt idx="5">
                        <c:v>25.15</c:v>
                      </c:pt>
                      <c:pt idx="6">
                        <c:v>26.23</c:v>
                      </c:pt>
                      <c:pt idx="7">
                        <c:v>28.05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BF37-4A63-8F20-287B417F7109}"/>
                  </c:ext>
                </c:extLst>
              </c15:ser>
            </c15:filteredBarSeries>
          </c:ext>
        </c:extLst>
      </c:bar3DChart>
      <c:catAx>
        <c:axId val="216618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16617023"/>
        <c:crosses val="autoZero"/>
        <c:auto val="1"/>
        <c:lblAlgn val="ctr"/>
        <c:lblOffset val="100"/>
        <c:noMultiLvlLbl val="0"/>
      </c:catAx>
      <c:valAx>
        <c:axId val="216617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16618687"/>
        <c:crosses val="autoZero"/>
        <c:crossBetween val="between"/>
      </c:valAx>
      <c:serAx>
        <c:axId val="94803215"/>
        <c:scaling>
          <c:orientation val="minMax"/>
        </c:scaling>
        <c:delete val="1"/>
        <c:axPos val="b"/>
        <c:majorTickMark val="out"/>
        <c:minorTickMark val="none"/>
        <c:tickLblPos val="nextTo"/>
        <c:crossAx val="216617023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D510-A992-4C99-A684-DCB00E44ED19}" type="datetimeFigureOut">
              <a:rPr lang="uk-UA" smtClean="0"/>
              <a:t>15.11.2018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C5F9-AB9C-4529-ABEB-A1B09864D718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17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D510-A992-4C99-A684-DCB00E44ED19}" type="datetimeFigureOut">
              <a:rPr lang="uk-UA" smtClean="0"/>
              <a:t>15.11.2018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C5F9-AB9C-4529-ABEB-A1B09864D71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273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D510-A992-4C99-A684-DCB00E44ED19}" type="datetimeFigureOut">
              <a:rPr lang="uk-UA" smtClean="0"/>
              <a:t>15.11.2018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C5F9-AB9C-4529-ABEB-A1B09864D71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801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D510-A992-4C99-A684-DCB00E44ED19}" type="datetimeFigureOut">
              <a:rPr lang="uk-UA" smtClean="0"/>
              <a:t>15.11.2018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C5F9-AB9C-4529-ABEB-A1B09864D71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67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D510-A992-4C99-A684-DCB00E44ED19}" type="datetimeFigureOut">
              <a:rPr lang="uk-UA" smtClean="0"/>
              <a:t>15.11.2018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C5F9-AB9C-4529-ABEB-A1B09864D718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86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D510-A992-4C99-A684-DCB00E44ED19}" type="datetimeFigureOut">
              <a:rPr lang="uk-UA" smtClean="0"/>
              <a:t>15.11.2018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C5F9-AB9C-4529-ABEB-A1B09864D71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6228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D510-A992-4C99-A684-DCB00E44ED19}" type="datetimeFigureOut">
              <a:rPr lang="uk-UA" smtClean="0"/>
              <a:t>15.11.2018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C5F9-AB9C-4529-ABEB-A1B09864D71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9823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D510-A992-4C99-A684-DCB00E44ED19}" type="datetimeFigureOut">
              <a:rPr lang="uk-UA" smtClean="0"/>
              <a:t>15.11.2018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C5F9-AB9C-4529-ABEB-A1B09864D71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8095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D510-A992-4C99-A684-DCB00E44ED19}" type="datetimeFigureOut">
              <a:rPr lang="uk-UA" smtClean="0"/>
              <a:t>15.11.2018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C5F9-AB9C-4529-ABEB-A1B09864D71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034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11D510-A992-4C99-A684-DCB00E44ED19}" type="datetimeFigureOut">
              <a:rPr lang="uk-UA" smtClean="0"/>
              <a:t>15.11.2018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70C5F9-AB9C-4529-ABEB-A1B09864D71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362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D510-A992-4C99-A684-DCB00E44ED19}" type="datetimeFigureOut">
              <a:rPr lang="uk-UA" smtClean="0"/>
              <a:t>15.11.2018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C5F9-AB9C-4529-ABEB-A1B09864D71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2106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11D510-A992-4C99-A684-DCB00E44ED19}" type="datetimeFigureOut">
              <a:rPr lang="uk-UA" smtClean="0"/>
              <a:t>15.11.2018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F70C5F9-AB9C-4529-ABEB-A1B09864D718}" type="slidenum">
              <a:rPr lang="uk-UA" smtClean="0"/>
              <a:t>‹#›</a:t>
            </a:fld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57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smozgovyi@g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Mateshkoartem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92113"/>
            <a:ext cx="1906588" cy="1673561"/>
          </a:xfrm>
        </p:spPr>
      </p:pic>
      <p:sp>
        <p:nvSpPr>
          <p:cNvPr id="7" name="Rectangle 6"/>
          <p:cNvSpPr/>
          <p:nvPr/>
        </p:nvSpPr>
        <p:spPr>
          <a:xfrm>
            <a:off x="2852828" y="957393"/>
            <a:ext cx="632609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Outsource to Ukraine</a:t>
            </a:r>
            <a:endParaRPr lang="uk-UA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39424" y="2504042"/>
            <a:ext cx="77447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i="1" dirty="0" smtClean="0"/>
              <a:t>Unlock value and boost</a:t>
            </a:r>
            <a:r>
              <a:rPr lang="ru-RU" sz="4800" b="1" i="1" dirty="0" smtClean="0"/>
              <a:t> </a:t>
            </a:r>
            <a:r>
              <a:rPr lang="en-US" sz="4800" b="1" i="1" dirty="0" smtClean="0"/>
              <a:t>your </a:t>
            </a:r>
          </a:p>
          <a:p>
            <a:pPr algn="ctr"/>
            <a:r>
              <a:rPr lang="en-US" sz="4800" b="1" i="1" dirty="0" smtClean="0"/>
              <a:t>competitiveness</a:t>
            </a:r>
            <a:endParaRPr lang="en-US" sz="4800" b="1" i="1" dirty="0"/>
          </a:p>
        </p:txBody>
      </p:sp>
    </p:spTree>
    <p:extLst>
      <p:ext uri="{BB962C8B-B14F-4D97-AF65-F5344CB8AC3E}">
        <p14:creationId xmlns:p14="http://schemas.microsoft.com/office/powerpoint/2010/main" val="348706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13263" y="1106696"/>
            <a:ext cx="25775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Why Ukraine?</a:t>
            </a:r>
            <a:endParaRPr lang="uk-UA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23111" y="1918825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Geographically </a:t>
            </a:r>
            <a:r>
              <a:rPr lang="en-US" dirty="0"/>
              <a:t>the </a:t>
            </a:r>
            <a:r>
              <a:rPr lang="en-US" u="sng" dirty="0"/>
              <a:t>largest country</a:t>
            </a:r>
            <a:r>
              <a:rPr lang="en-US" dirty="0"/>
              <a:t> in </a:t>
            </a:r>
            <a:r>
              <a:rPr lang="en-US" dirty="0" smtClean="0"/>
              <a:t>Europe with </a:t>
            </a:r>
            <a:r>
              <a:rPr lang="en-US" dirty="0"/>
              <a:t>a </a:t>
            </a:r>
            <a:r>
              <a:rPr lang="en-US" u="sng" dirty="0"/>
              <a:t>well-educated</a:t>
            </a:r>
            <a:r>
              <a:rPr lang="en-US" dirty="0"/>
              <a:t> and mostly urban population of 45 </a:t>
            </a:r>
            <a:r>
              <a:rPr lang="en-US" dirty="0" smtClean="0"/>
              <a:t>million</a:t>
            </a:r>
            <a:r>
              <a:rPr lang="en-US" dirty="0"/>
              <a:t>. </a:t>
            </a:r>
            <a:r>
              <a:rPr lang="en-US" dirty="0" smtClean="0"/>
              <a:t>Over 70% </a:t>
            </a:r>
            <a:r>
              <a:rPr lang="en-US" dirty="0"/>
              <a:t>of Ukrainians </a:t>
            </a:r>
            <a:r>
              <a:rPr lang="en-US" dirty="0" smtClean="0"/>
              <a:t>have </a:t>
            </a:r>
            <a:r>
              <a:rPr lang="en-US" dirty="0"/>
              <a:t>a secondary or higher education</a:t>
            </a:r>
            <a:r>
              <a:rPr lang="en-US" dirty="0" smtClean="0"/>
              <a:t>.</a:t>
            </a:r>
            <a:endParaRPr lang="en-CA" dirty="0"/>
          </a:p>
          <a:p>
            <a:pPr algn="just"/>
            <a:endParaRPr lang="en-US" u="sng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u="sng" dirty="0" smtClean="0"/>
              <a:t>Infrastructure</a:t>
            </a:r>
            <a:r>
              <a:rPr lang="en-US" dirty="0" smtClean="0"/>
              <a:t> </a:t>
            </a:r>
            <a:r>
              <a:rPr lang="en-US" dirty="0"/>
              <a:t>for sustaining an export-oriented economy – close to 170,000 km of roadways, some 22,000 km of railways, 13 sea </a:t>
            </a:r>
            <a:r>
              <a:rPr lang="en-US" dirty="0" smtClean="0"/>
              <a:t>ports (includes deep-water) </a:t>
            </a:r>
            <a:r>
              <a:rPr lang="en-US" dirty="0"/>
              <a:t>along mainland Ukraine and over 20 passenger airports. 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u="sng" dirty="0" smtClean="0"/>
              <a:t>Pro-western</a:t>
            </a:r>
            <a:r>
              <a:rPr lang="en-US" dirty="0"/>
              <a:t>, </a:t>
            </a:r>
            <a:r>
              <a:rPr lang="en-US" u="sng" dirty="0"/>
              <a:t>pro-business</a:t>
            </a:r>
            <a:r>
              <a:rPr lang="en-US" dirty="0"/>
              <a:t> government focused on implementing reforms and strengthening national security and </a:t>
            </a:r>
            <a:r>
              <a:rPr lang="en-US" dirty="0" smtClean="0"/>
              <a:t>institutions.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u="sng" dirty="0" smtClean="0"/>
              <a:t>Free trade agreement</a:t>
            </a:r>
            <a:r>
              <a:rPr lang="en-US" dirty="0" smtClean="0"/>
              <a:t> with EU and Canada.</a:t>
            </a:r>
            <a:endParaRPr lang="en-US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92113"/>
            <a:ext cx="1906588" cy="16735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263" y="1994744"/>
            <a:ext cx="4886116" cy="397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9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13263" y="1106696"/>
            <a:ext cx="25775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Why Ukraine?</a:t>
            </a:r>
            <a:endParaRPr lang="uk-UA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58214" y="212923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significant devaluation of the Hryvnia changed Ukraine into </a:t>
            </a:r>
            <a:r>
              <a:rPr lang="en-US" u="sng" dirty="0"/>
              <a:t>one of the most competitive low-cost production platforms globally.</a:t>
            </a:r>
            <a:r>
              <a:rPr lang="en-US" dirty="0"/>
              <a:t> Labor, raw materials and other production costs have declined significantly in U.S. dollar terms.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The average nominal salary, at $289 per month (2018 figures), is </a:t>
            </a:r>
            <a:r>
              <a:rPr lang="en-US" u="sng" dirty="0" smtClean="0"/>
              <a:t>significantly below regional peers </a:t>
            </a:r>
            <a:r>
              <a:rPr lang="en-CA" u="sng" dirty="0" smtClean="0"/>
              <a:t>and China</a:t>
            </a:r>
            <a:r>
              <a:rPr lang="en-US" u="sng" dirty="0" smtClean="0"/>
              <a:t>. </a:t>
            </a:r>
            <a:r>
              <a:rPr lang="en-US" dirty="0"/>
              <a:t>Labor intensive industries such as food and agribusiness, light manufacturing and small machinery-building are benefiting the most. </a:t>
            </a:r>
            <a:endParaRPr lang="en-US" dirty="0" smtClean="0"/>
          </a:p>
          <a:p>
            <a:pPr algn="just"/>
            <a:endParaRPr lang="en-US" dirty="0" smtClean="0"/>
          </a:p>
        </p:txBody>
      </p:sp>
      <p:pic>
        <p:nvPicPr>
          <p:cNvPr id="13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92113"/>
            <a:ext cx="1906588" cy="1673561"/>
          </a:xfrm>
          <a:prstGeom prst="rect">
            <a:avLst/>
          </a:prstGeom>
        </p:spPr>
      </p:pic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9871833"/>
              </p:ext>
            </p:extLst>
          </p:nvPr>
        </p:nvGraphicFramePr>
        <p:xfrm>
          <a:off x="7154214" y="3900721"/>
          <a:ext cx="5037786" cy="2240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0913351"/>
              </p:ext>
            </p:extLst>
          </p:nvPr>
        </p:nvGraphicFramePr>
        <p:xfrm>
          <a:off x="7328079" y="1558343"/>
          <a:ext cx="4572000" cy="2518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1178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13263" y="1106696"/>
            <a:ext cx="25775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Why Ukraine?</a:t>
            </a:r>
            <a:endParaRPr lang="uk-UA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53294" y="1742987"/>
            <a:ext cx="11078737" cy="4947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50" dirty="0"/>
              <a:t>Proximity to the large EU market makes Ukraine a competitive alternative to Southeast Asia, especially for industries demanding </a:t>
            </a:r>
            <a:r>
              <a:rPr lang="en-US" sz="1750" u="sng" dirty="0"/>
              <a:t>short supply chains</a:t>
            </a:r>
            <a:r>
              <a:rPr lang="en-US" sz="1750" dirty="0"/>
              <a:t> and </a:t>
            </a:r>
            <a:r>
              <a:rPr lang="en-US" sz="1750" u="sng" dirty="0"/>
              <a:t>fast production cycles</a:t>
            </a:r>
            <a:r>
              <a:rPr lang="en-US" sz="1750" dirty="0"/>
              <a:t>, such as textiles, apparel or footwear. Delivering goods in two days to European hubs versus a ship container traveling from Asia over 40 days is an unbeatable advantage</a:t>
            </a:r>
            <a:r>
              <a:rPr lang="en-US" sz="175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50" dirty="0"/>
              <a:t>World's largest sunflower oil producer; 3</a:t>
            </a:r>
            <a:r>
              <a:rPr lang="en-US" sz="1750" baseline="30000" dirty="0"/>
              <a:t>rd</a:t>
            </a:r>
            <a:r>
              <a:rPr lang="en-US" sz="1750" dirty="0"/>
              <a:t> in corn export/6</a:t>
            </a:r>
            <a:r>
              <a:rPr lang="en-US" sz="1750" baseline="30000" dirty="0"/>
              <a:t>th</a:t>
            </a:r>
            <a:r>
              <a:rPr lang="en-US" sz="1750" dirty="0"/>
              <a:t> in wheat; 10</a:t>
            </a:r>
            <a:r>
              <a:rPr lang="en-US" sz="1750" baseline="30000" dirty="0"/>
              <a:t>th</a:t>
            </a:r>
            <a:r>
              <a:rPr lang="en-US" sz="1750" dirty="0"/>
              <a:t> in weapons; 11</a:t>
            </a:r>
            <a:r>
              <a:rPr lang="en-US" sz="1750" baseline="30000" dirty="0"/>
              <a:t>th</a:t>
            </a:r>
            <a:r>
              <a:rPr lang="en-US" sz="1750" dirty="0"/>
              <a:t> largest steel exporter; 8% share of global mineral fertilizer market</a:t>
            </a:r>
            <a:r>
              <a:rPr lang="en-US" sz="175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50" u="sng" dirty="0"/>
              <a:t>Best agricultural soils </a:t>
            </a:r>
            <a:r>
              <a:rPr lang="en-US" sz="1750" dirty="0"/>
              <a:t>in the world, with 25% of the world`s most fertile black soil and 30% of arable land of the  European Union. </a:t>
            </a:r>
            <a:endParaRPr lang="en-US" sz="17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5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50" u="sng" dirty="0" smtClean="0"/>
              <a:t>Soft </a:t>
            </a:r>
            <a:r>
              <a:rPr lang="en-US" sz="1750" u="sng" dirty="0"/>
              <a:t>ecological requirements </a:t>
            </a:r>
            <a:r>
              <a:rPr lang="en-US" sz="1750" dirty="0"/>
              <a:t>for new production allocation, comparable to highly civilized </a:t>
            </a:r>
            <a:r>
              <a:rPr lang="en-US" sz="1750" dirty="0" smtClean="0"/>
              <a:t>markets.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50" dirty="0"/>
              <a:t>Constantly improving position in “Doing Business” ratings.</a:t>
            </a:r>
          </a:p>
          <a:p>
            <a:endParaRPr lang="en-US" sz="17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50" dirty="0" smtClean="0"/>
              <a:t>The prices to purchase (or lease) production real-estate are </a:t>
            </a:r>
            <a:r>
              <a:rPr lang="en-US" sz="1750" u="sng" dirty="0" smtClean="0"/>
              <a:t>extremely low</a:t>
            </a:r>
            <a:r>
              <a:rPr lang="en-US" sz="175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50" dirty="0" smtClean="0"/>
              <a:t>Large quantities of </a:t>
            </a:r>
            <a:r>
              <a:rPr lang="en-US" sz="1750" u="sng" dirty="0" smtClean="0"/>
              <a:t>readily available raw materials</a:t>
            </a:r>
            <a:r>
              <a:rPr lang="en-US" sz="175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92113"/>
            <a:ext cx="1906588" cy="167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6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13263" y="1106696"/>
            <a:ext cx="25775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Why Ukraine?</a:t>
            </a:r>
            <a:endParaRPr lang="uk-UA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38994" y="5039529"/>
            <a:ext cx="99978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Current macro </a:t>
            </a:r>
            <a:r>
              <a:rPr lang="en-US" sz="2800" b="1" dirty="0"/>
              <a:t>conditions create real </a:t>
            </a:r>
            <a:r>
              <a:rPr lang="en-US" sz="2800" b="1" dirty="0" smtClean="0"/>
              <a:t>opportunities </a:t>
            </a:r>
            <a:r>
              <a:rPr lang="en-US" sz="2800" b="1" dirty="0"/>
              <a:t>for </a:t>
            </a:r>
            <a:r>
              <a:rPr lang="en-US" sz="2800" b="1" dirty="0" smtClean="0"/>
              <a:t>production site relocation to Ukraine.</a:t>
            </a:r>
            <a:endParaRPr lang="uk-UA" sz="2800" b="1" dirty="0"/>
          </a:p>
        </p:txBody>
      </p:sp>
      <p:pic>
        <p:nvPicPr>
          <p:cNvPr id="13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92113"/>
            <a:ext cx="1906588" cy="167356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49862" y="2318464"/>
            <a:ext cx="346441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sz="2800" i="1" dirty="0" smtClean="0"/>
              <a:t> Low-cost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sz="2800" i="1" dirty="0" smtClean="0"/>
              <a:t> Skilled-labor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sz="2800" i="1" dirty="0"/>
              <a:t> </a:t>
            </a:r>
            <a:r>
              <a:rPr lang="en-CA" sz="2800" i="1" dirty="0" smtClean="0"/>
              <a:t>Infrastructure</a:t>
            </a:r>
          </a:p>
          <a:p>
            <a:endParaRPr lang="uk-UA" dirty="0"/>
          </a:p>
        </p:txBody>
      </p:sp>
      <p:sp>
        <p:nvSpPr>
          <p:cNvPr id="3" name="Down Arrow Callout 2"/>
          <p:cNvSpPr/>
          <p:nvPr/>
        </p:nvSpPr>
        <p:spPr>
          <a:xfrm>
            <a:off x="3318018" y="2203398"/>
            <a:ext cx="5581282" cy="2691684"/>
          </a:xfrm>
          <a:prstGeom prst="down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237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13263" y="1106696"/>
            <a:ext cx="2639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What we offer</a:t>
            </a:r>
            <a:endParaRPr lang="uk-UA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92113"/>
            <a:ext cx="1906588" cy="167356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13263" y="2251064"/>
            <a:ext cx="1088050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FREE estimate of increase in value through comparison with the current cost structure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Creation </a:t>
            </a:r>
            <a:r>
              <a:rPr lang="en-US" dirty="0"/>
              <a:t>of safe and effective ownership </a:t>
            </a:r>
            <a:r>
              <a:rPr lang="en-US" dirty="0" smtClean="0"/>
              <a:t>structure, </a:t>
            </a:r>
            <a:r>
              <a:rPr lang="en-US" dirty="0"/>
              <a:t>involving reputable international and local law </a:t>
            </a:r>
            <a:r>
              <a:rPr lang="en-US" dirty="0" smtClean="0"/>
              <a:t>firms.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Production </a:t>
            </a:r>
            <a:r>
              <a:rPr lang="en-US" dirty="0"/>
              <a:t>site selection and optimal human resource solution for each phase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Regulatory approval and appropriate certification at required government agencies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Link-up of Ukrainian facilities to your current logistics, supply chain and final product delivery 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Establish commission-based sales office in </a:t>
            </a:r>
            <a:r>
              <a:rPr lang="en-US" dirty="0" smtClean="0"/>
              <a:t>Ukraine.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Procure local </a:t>
            </a:r>
            <a:r>
              <a:rPr lang="en-US" dirty="0"/>
              <a:t>raw </a:t>
            </a:r>
            <a:r>
              <a:rPr lang="en-US" dirty="0" smtClean="0"/>
              <a:t>materials and </a:t>
            </a:r>
            <a:r>
              <a:rPr lang="en-US" dirty="0"/>
              <a:t>finished </a:t>
            </a:r>
            <a:r>
              <a:rPr lang="en-US" dirty="0" smtClean="0"/>
              <a:t>products if needed.  </a:t>
            </a: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7"/>
            <a:endParaRPr lang="en-US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-277655" y="1867182"/>
            <a:ext cx="107932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Turnkey solution for relocation </a:t>
            </a:r>
            <a:r>
              <a:rPr lang="en-US" sz="2400" b="1" dirty="0"/>
              <a:t>of your </a:t>
            </a:r>
            <a:r>
              <a:rPr lang="en-US" sz="2400" b="1" dirty="0" smtClean="0"/>
              <a:t>production to Ukraine: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179535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13263" y="1106696"/>
            <a:ext cx="39232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Your trusted partners:</a:t>
            </a:r>
            <a:endParaRPr lang="uk-UA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92113"/>
            <a:ext cx="1906588" cy="1673561"/>
          </a:xfrm>
          <a:prstGeom prst="rect">
            <a:avLst/>
          </a:prstGeom>
        </p:spPr>
      </p:pic>
      <p:graphicFrame>
        <p:nvGraphicFramePr>
          <p:cNvPr id="8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207483"/>
              </p:ext>
            </p:extLst>
          </p:nvPr>
        </p:nvGraphicFramePr>
        <p:xfrm>
          <a:off x="1182781" y="1922230"/>
          <a:ext cx="10330932" cy="402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82464">
                  <a:extLst>
                    <a:ext uri="{9D8B030D-6E8A-4147-A177-3AD203B41FA5}">
                      <a16:colId xmlns:a16="http://schemas.microsoft.com/office/drawing/2014/main" val="492709995"/>
                    </a:ext>
                  </a:extLst>
                </a:gridCol>
                <a:gridCol w="8948468">
                  <a:extLst>
                    <a:ext uri="{9D8B030D-6E8A-4147-A177-3AD203B41FA5}">
                      <a16:colId xmlns:a16="http://schemas.microsoft.com/office/drawing/2014/main" val="598768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Serhiy 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Mozgovyi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2857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12+ years International Business experience involving commodities trading, relocation (Europe, Asia, Latin America) for business development/market research/risk analysis, cross-border supply chain analysis.</a:t>
                      </a:r>
                    </a:p>
                    <a:p>
                      <a:pPr marL="457200" lvl="1" indent="-2857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Speaks 10 languages.</a:t>
                      </a:r>
                    </a:p>
                    <a:p>
                      <a:pPr marL="457200" lvl="1" indent="-2857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Based in Canada.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65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Artem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Mateshko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2857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10+ years of experience in various Finance roles in Canada and Ukraine encompassing: trading, sales and investment</a:t>
                      </a: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research. </a:t>
                      </a:r>
                    </a:p>
                    <a:p>
                      <a:pPr marL="457200" lvl="1" indent="-2857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Based in Canada.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449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Yuriy</a:t>
                      </a: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Lisunkin</a:t>
                      </a:r>
                      <a:endParaRPr lang="en-US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-2857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10+ years in Project and Production Site Management from set-up through execution.</a:t>
                      </a: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Day-to-day operations supervision,</a:t>
                      </a: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osts and</a:t>
                      </a: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treasury control.</a:t>
                      </a:r>
                    </a:p>
                    <a:p>
                      <a:pPr marL="457200" marR="0" lvl="1" indent="-2857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</a:t>
                      </a: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scratch one of the largest payment terminal networks in Ukraine. 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457200" marR="0" lvl="1" indent="-2857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Based in Ukraine.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800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Dmitriy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Sagalovskiy</a:t>
                      </a:r>
                      <a:endParaRPr lang="en-US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-2857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12Y experience in TOP Ukrainian banks in project finance and international business.</a:t>
                      </a:r>
                    </a:p>
                    <a:p>
                      <a:pPr marL="457200" lvl="1" indent="-285750" algn="just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Success story of launching largescale  production of duck meat in Ukraine involving EU investors. </a:t>
                      </a:r>
                    </a:p>
                    <a:p>
                      <a:pPr marL="457200" lvl="1" indent="-285750" algn="just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Based in Ukraine.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536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10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13263" y="1106696"/>
            <a:ext cx="16580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Contacts</a:t>
            </a:r>
            <a:endParaRPr lang="uk-UA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92113"/>
            <a:ext cx="1906588" cy="167356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942272" y="2142778"/>
            <a:ext cx="91206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Please get in touch with us to discuss your interest: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b="1" dirty="0" smtClean="0"/>
              <a:t>Mr. Serhiy Mozgovyi</a:t>
            </a:r>
            <a:r>
              <a:rPr lang="en-US" dirty="0" smtClean="0"/>
              <a:t>  </a:t>
            </a:r>
          </a:p>
          <a:p>
            <a:r>
              <a:rPr lang="en-US" dirty="0" smtClean="0">
                <a:hlinkClick r:id="rId3"/>
              </a:rPr>
              <a:t>smozgovyi@gmail.com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+ 1 514 927 7892</a:t>
            </a:r>
          </a:p>
          <a:p>
            <a:endParaRPr lang="en-US" dirty="0" smtClean="0"/>
          </a:p>
          <a:p>
            <a:r>
              <a:rPr lang="en-US" b="1" dirty="0" smtClean="0"/>
              <a:t>Mr. Artem Mateshko </a:t>
            </a:r>
          </a:p>
          <a:p>
            <a:r>
              <a:rPr lang="en-US" dirty="0">
                <a:hlinkClick r:id="rId4"/>
              </a:rPr>
              <a:t>m</a:t>
            </a:r>
            <a:r>
              <a:rPr lang="en-US" dirty="0" smtClean="0">
                <a:hlinkClick r:id="rId4"/>
              </a:rPr>
              <a:t>ateshkoartem@gmail.com</a:t>
            </a:r>
            <a:endParaRPr lang="en-US" dirty="0" smtClean="0"/>
          </a:p>
          <a:p>
            <a:r>
              <a:rPr lang="en-US" dirty="0" smtClean="0"/>
              <a:t>+ 1 514 431 1743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are looking forward to your </a:t>
            </a:r>
            <a:r>
              <a:rPr lang="en-US" dirty="0" smtClean="0"/>
              <a:t>inquiries!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5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700</TotalTime>
  <Words>586</Words>
  <Application>Microsoft Office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Mateshko</dc:creator>
  <cp:lastModifiedBy>Artem Mateshko</cp:lastModifiedBy>
  <cp:revision>50</cp:revision>
  <dcterms:created xsi:type="dcterms:W3CDTF">2018-11-08T16:07:51Z</dcterms:created>
  <dcterms:modified xsi:type="dcterms:W3CDTF">2018-11-15T18:40:06Z</dcterms:modified>
</cp:coreProperties>
</file>