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 Vikings: An Overview</a:t>
            </a:r>
          </a:p>
        </p:txBody>
      </p:sp>
      <p:sp>
        <p:nvSpPr>
          <p:cNvPr id="3" name="Content Placeholder 2"/>
          <p:cNvSpPr>
            <a:spLocks noGrp="1"/>
          </p:cNvSpPr>
          <p:nvPr>
            <p:ph idx="1"/>
          </p:nvPr>
        </p:nvSpPr>
        <p:spPr/>
        <p:txBody>
          <a:bodyPr/>
          <a:lstStyle/>
          <a:p>
            <a:pPr>
              <a:defRPr sz="1800"/>
            </a:pPr>
            <a:r>
              <a:t>The Viking Age spanned roughly from the late 8th century to the mid‑11th century. Seafaring Norse peoples from Scandinavia began venturing abroad in sleek longships, renowned for their speed and shallow drafts.</a:t>
            </a:r>
          </a:p>
          <a:p>
            <a:pPr>
              <a:defRPr sz="1800"/>
            </a:pPr>
            <a:r>
              <a:t>Driven by trade, exploration, and the search for new farmland, Vikings raided and settled across the British Isles, continental Europe, the North Atlantic, and even reached North America long before Columbus.</a:t>
            </a:r>
          </a:p>
          <a:p>
            <a:pPr>
              <a:defRPr sz="1800"/>
            </a:pPr>
            <a:r>
              <a:t>Their legacy includes innovations in shipbuilding, vibrant mythological traditions, and foundational influences on modern states such as England, Russia, and Normandy.</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182880"/>
            <a:ext cx="8229600" cy="548640"/>
          </a:xfrm>
          <a:prstGeom prst="rect">
            <a:avLst/>
          </a:prstGeom>
          <a:noFill/>
        </p:spPr>
        <p:txBody>
          <a:bodyPr wrap="none">
            <a:spAutoFit/>
          </a:bodyPr>
          <a:lstStyle/>
          <a:p>
            <a:pPr>
              <a:defRPr sz="2400" b="1"/>
            </a:pPr>
            <a:r>
              <a:t>Key Dates and Regions of Viking Activity</a:t>
            </a:r>
          </a:p>
        </p:txBody>
      </p:sp>
      <p:graphicFrame>
        <p:nvGraphicFramePr>
          <p:cNvPr id="3" name="Table 2"/>
          <p:cNvGraphicFramePr>
            <a:graphicFrameLocks noGrp="1"/>
          </p:cNvGraphicFramePr>
          <p:nvPr/>
        </p:nvGraphicFramePr>
        <p:xfrm>
          <a:off x="457200" y="914400"/>
          <a:ext cx="3886200" cy="1828800"/>
        </p:xfrm>
        <a:graphic>
          <a:graphicData uri="http://schemas.openxmlformats.org/drawingml/2006/table">
            <a:tbl>
              <a:tblPr firstRow="1" bandRow="1">
                <a:tableStyleId>{5C22544A-7EE6-4342-B048-85BDC9FD1C3A}</a:tableStyleId>
              </a:tblPr>
              <a:tblGrid>
                <a:gridCol w="1943100"/>
                <a:gridCol w="1943100"/>
              </a:tblGrid>
              <a:tr h="457200">
                <a:tc>
                  <a:txBody>
                    <a:bodyPr/>
                    <a:lstStyle/>
                    <a:p>
                      <a:r>
                        <a:t>Year</a:t>
                      </a:r>
                    </a:p>
                  </a:txBody>
                  <a:tcPr/>
                </a:tc>
                <a:tc>
                  <a:txBody>
                    <a:bodyPr/>
                    <a:lstStyle/>
                    <a:p>
                      <a:r>
                        <a:t>Event</a:t>
                      </a:r>
                    </a:p>
                  </a:txBody>
                  <a:tcPr/>
                </a:tc>
              </a:tr>
              <a:tr h="457200">
                <a:tc>
                  <a:txBody>
                    <a:bodyPr/>
                    <a:lstStyle/>
                    <a:p>
                      <a:r>
                        <a:t>793</a:t>
                      </a:r>
                    </a:p>
                  </a:txBody>
                  <a:tcPr/>
                </a:tc>
                <a:tc>
                  <a:txBody>
                    <a:bodyPr/>
                    <a:lstStyle/>
                    <a:p>
                      <a:r>
                        <a:t>Raid on Lindisfarne</a:t>
                      </a:r>
                    </a:p>
                  </a:txBody>
                  <a:tcPr/>
                </a:tc>
              </a:tr>
              <a:tr h="457200">
                <a:tc>
                  <a:txBody>
                    <a:bodyPr/>
                    <a:lstStyle/>
                    <a:p>
                      <a:r>
                        <a:t>866</a:t>
                      </a:r>
                    </a:p>
                  </a:txBody>
                  <a:tcPr/>
                </a:tc>
                <a:tc>
                  <a:txBody>
                    <a:bodyPr/>
                    <a:lstStyle/>
                    <a:p>
                      <a:r>
                        <a:t>Great Heathen Army in England</a:t>
                      </a:r>
                    </a:p>
                  </a:txBody>
                  <a:tcPr/>
                </a:tc>
              </a:tr>
              <a:tr h="457200">
                <a:tc>
                  <a:txBody>
                    <a:bodyPr/>
                    <a:lstStyle/>
                    <a:p>
                      <a:r>
                        <a:t>1066</a:t>
                      </a:r>
                    </a:p>
                  </a:txBody>
                  <a:tcPr/>
                </a:tc>
                <a:tc>
                  <a:txBody>
                    <a:bodyPr/>
                    <a:lstStyle/>
                    <a:p>
                      <a:r>
                        <a:t>Battle of Stamford Bridge</a:t>
                      </a:r>
                    </a:p>
                  </a:txBody>
                  <a:tcPr/>
                </a:tc>
              </a:tr>
            </a:tbl>
          </a:graphicData>
        </a:graphic>
      </p:graphicFrame>
      <p:graphicFrame>
        <p:nvGraphicFramePr>
          <p:cNvPr id="4" name="Table 3"/>
          <p:cNvGraphicFramePr>
            <a:graphicFrameLocks noGrp="1"/>
          </p:cNvGraphicFramePr>
          <p:nvPr/>
        </p:nvGraphicFramePr>
        <p:xfrm>
          <a:off x="4572000" y="914400"/>
          <a:ext cx="3886200" cy="1828800"/>
        </p:xfrm>
        <a:graphic>
          <a:graphicData uri="http://schemas.openxmlformats.org/drawingml/2006/table">
            <a:tbl>
              <a:tblPr firstRow="1" bandRow="1">
                <a:tableStyleId>{5C22544A-7EE6-4342-B048-85BDC9FD1C3A}</a:tableStyleId>
              </a:tblPr>
              <a:tblGrid>
                <a:gridCol w="1943100"/>
                <a:gridCol w="1943100"/>
              </a:tblGrid>
              <a:tr h="457200">
                <a:tc>
                  <a:txBody>
                    <a:bodyPr/>
                    <a:lstStyle/>
                    <a:p>
                      <a:r>
                        <a:t>Region</a:t>
                      </a:r>
                    </a:p>
                  </a:txBody>
                  <a:tcPr/>
                </a:tc>
                <a:tc>
                  <a:txBody>
                    <a:bodyPr/>
                    <a:lstStyle/>
                    <a:p>
                      <a:r>
                        <a:t>Activities</a:t>
                      </a:r>
                    </a:p>
                  </a:txBody>
                  <a:tcPr/>
                </a:tc>
              </a:tr>
              <a:tr h="457200">
                <a:tc>
                  <a:txBody>
                    <a:bodyPr/>
                    <a:lstStyle/>
                    <a:p>
                      <a:r>
                        <a:t>Scandinavia</a:t>
                      </a:r>
                    </a:p>
                  </a:txBody>
                  <a:tcPr/>
                </a:tc>
                <a:tc>
                  <a:txBody>
                    <a:bodyPr/>
                    <a:lstStyle/>
                    <a:p>
                      <a:r>
                        <a:t>Homeland; craftsmanship</a:t>
                      </a:r>
                    </a:p>
                  </a:txBody>
                  <a:tcPr/>
                </a:tc>
              </a:tr>
              <a:tr h="457200">
                <a:tc>
                  <a:txBody>
                    <a:bodyPr/>
                    <a:lstStyle/>
                    <a:p>
                      <a:r>
                        <a:t>British Isles</a:t>
                      </a:r>
                    </a:p>
                  </a:txBody>
                  <a:tcPr/>
                </a:tc>
                <a:tc>
                  <a:txBody>
                    <a:bodyPr/>
                    <a:lstStyle/>
                    <a:p>
                      <a:r>
                        <a:t>Raids &amp; settlements</a:t>
                      </a:r>
                    </a:p>
                  </a:txBody>
                  <a:tcPr/>
                </a:tc>
              </a:tr>
              <a:tr h="457200">
                <a:tc>
                  <a:txBody>
                    <a:bodyPr/>
                    <a:lstStyle/>
                    <a:p>
                      <a:r>
                        <a:t>Eastern Europe</a:t>
                      </a:r>
                    </a:p>
                  </a:txBody>
                  <a:tcPr/>
                </a:tc>
                <a:tc>
                  <a:txBody>
                    <a:bodyPr/>
                    <a:lstStyle/>
                    <a:p>
                      <a:r>
                        <a:t>Trade routes; Varangian Guard</a:t>
                      </a:r>
                    </a:p>
                  </a:txBody>
                  <a:tcPr/>
                </a:tc>
              </a:tr>
            </a:tbl>
          </a:graphicData>
        </a:graphic>
      </p:graphicFrame>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Viking Expansion Routes</a:t>
            </a:r>
          </a:p>
        </p:txBody>
      </p:sp>
      <p:sp>
        <p:nvSpPr>
          <p:cNvPr id="3" name="Content Placeholder 2"/>
          <p:cNvSpPr>
            <a:spLocks noGrp="1"/>
          </p:cNvSpPr>
          <p:nvPr>
            <p:ph idx="1" sz="half"/>
          </p:nvPr>
        </p:nvSpPr>
        <p:spPr/>
        <p:txBody>
          <a:bodyPr/>
          <a:lstStyle/>
          <a:p>
            <a:pPr>
              <a:defRPr b="1" sz="2000"/>
            </a:pPr>
            <a:r>
              <a:t>Westward Voyages</a:t>
            </a:r>
          </a:p>
          <a:p>
            <a:pPr lvl="1"/>
            <a:r>
              <a:t>• Settled Iceland (c. 874)</a:t>
            </a:r>
          </a:p>
          <a:p>
            <a:pPr lvl="1"/>
            <a:r>
              <a:t>• Founded Greenland colonies under Erik the Red (c. 985)</a:t>
            </a:r>
          </a:p>
          <a:p>
            <a:pPr lvl="1"/>
            <a:r>
              <a:t>• Leif Erikson reached Vinland (North America) around 1000</a:t>
            </a:r>
          </a:p>
        </p:txBody>
      </p:sp>
      <p:sp>
        <p:nvSpPr>
          <p:cNvPr id="4" name="Content Placeholder 3"/>
          <p:cNvSpPr>
            <a:spLocks noGrp="1"/>
          </p:cNvSpPr>
          <p:nvPr>
            <p:ph idx="2" sz="half"/>
          </p:nvPr>
        </p:nvSpPr>
        <p:spPr/>
        <p:txBody>
          <a:bodyPr/>
          <a:lstStyle/>
          <a:p>
            <a:pPr>
              <a:defRPr b="1" sz="2000"/>
            </a:pPr>
            <a:r>
              <a:t>Eastward &amp; Southward</a:t>
            </a:r>
          </a:p>
          <a:p>
            <a:pPr lvl="1"/>
            <a:r>
              <a:t>• Navigated Russian rivers; founded Novgorod and Kiev</a:t>
            </a:r>
          </a:p>
          <a:p>
            <a:pPr lvl="1"/>
            <a:r>
              <a:t>• Served as elite Varangian Guard in Byzantium</a:t>
            </a:r>
          </a:p>
          <a:p>
            <a:pPr lvl="1"/>
            <a:r>
              <a:t>• Traded along the Volga and reached markets as far as Baghdad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