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4" r:id="rId3"/>
    <p:sldId id="257" r:id="rId4"/>
    <p:sldId id="258" r:id="rId5"/>
    <p:sldId id="259" r:id="rId6"/>
    <p:sldId id="260" r:id="rId7"/>
    <p:sldId id="261" r:id="rId8"/>
    <p:sldId id="262" r:id="rId9"/>
    <p:sldId id="286" r:id="rId10"/>
    <p:sldId id="287" r:id="rId11"/>
    <p:sldId id="288" r:id="rId12"/>
    <p:sldId id="297" r:id="rId13"/>
    <p:sldId id="298" r:id="rId14"/>
    <p:sldId id="299" r:id="rId15"/>
    <p:sldId id="300" r:id="rId16"/>
    <p:sldId id="301" r:id="rId17"/>
    <p:sldId id="302" r:id="rId18"/>
    <p:sldId id="303" r:id="rId19"/>
    <p:sldId id="263" r:id="rId20"/>
    <p:sldId id="289" r:id="rId21"/>
    <p:sldId id="290" r:id="rId22"/>
    <p:sldId id="291" r:id="rId23"/>
    <p:sldId id="296" r:id="rId24"/>
    <p:sldId id="292" r:id="rId25"/>
    <p:sldId id="293" r:id="rId26"/>
    <p:sldId id="294" r:id="rId27"/>
    <p:sldId id="295" r:id="rId28"/>
    <p:sldId id="264" r:id="rId29"/>
    <p:sldId id="265" r:id="rId30"/>
    <p:sldId id="266" r:id="rId31"/>
    <p:sldId id="267" r:id="rId32"/>
    <p:sldId id="26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DCFA"/>
    <a:srgbClr val="94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B31B7C4-335E-4DCC-9971-4DDB0EBF16D9}" type="datetimeFigureOut">
              <a:rPr lang="en-UM" smtClean="0"/>
              <a:t>9/2/2025</a:t>
            </a:fld>
            <a:endParaRPr lang="en-UM" dirty="0"/>
          </a:p>
        </p:txBody>
      </p:sp>
      <p:sp>
        <p:nvSpPr>
          <p:cNvPr id="5" name="Footer Placeholder 4"/>
          <p:cNvSpPr>
            <a:spLocks noGrp="1"/>
          </p:cNvSpPr>
          <p:nvPr>
            <p:ph type="ftr" sz="quarter" idx="11"/>
          </p:nvPr>
        </p:nvSpPr>
        <p:spPr>
          <a:xfrm>
            <a:off x="1876424" y="5410201"/>
            <a:ext cx="5124886" cy="365125"/>
          </a:xfrm>
        </p:spPr>
        <p:txBody>
          <a:bodyPr/>
          <a:lstStyle/>
          <a:p>
            <a:endParaRPr lang="en-UM" dirty="0"/>
          </a:p>
        </p:txBody>
      </p:sp>
      <p:sp>
        <p:nvSpPr>
          <p:cNvPr id="6" name="Slide Number Placeholder 5"/>
          <p:cNvSpPr>
            <a:spLocks noGrp="1"/>
          </p:cNvSpPr>
          <p:nvPr>
            <p:ph type="sldNum" sz="quarter" idx="12"/>
          </p:nvPr>
        </p:nvSpPr>
        <p:spPr>
          <a:xfrm>
            <a:off x="9896911" y="5410199"/>
            <a:ext cx="771089" cy="365125"/>
          </a:xfrm>
        </p:spPr>
        <p:txBody>
          <a:bodyPr/>
          <a:lstStyle/>
          <a:p>
            <a:fld id="{B8A53D1A-3C3E-4637-A892-D4E92C6D11AA}" type="slidenum">
              <a:rPr lang="en-UM" smtClean="0"/>
              <a:t>‹#›</a:t>
            </a:fld>
            <a:endParaRPr lang="en-UM" dirty="0"/>
          </a:p>
        </p:txBody>
      </p:sp>
    </p:spTree>
    <p:extLst>
      <p:ext uri="{BB962C8B-B14F-4D97-AF65-F5344CB8AC3E}">
        <p14:creationId xmlns:p14="http://schemas.microsoft.com/office/powerpoint/2010/main" val="1749294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31B7C4-335E-4DCC-9971-4DDB0EBF16D9}" type="datetimeFigureOut">
              <a:rPr lang="en-UM" smtClean="0"/>
              <a:t>9/2/2025</a:t>
            </a:fld>
            <a:endParaRPr lang="en-UM" dirty="0"/>
          </a:p>
        </p:txBody>
      </p:sp>
      <p:sp>
        <p:nvSpPr>
          <p:cNvPr id="6" name="Footer Placeholder 5"/>
          <p:cNvSpPr>
            <a:spLocks noGrp="1"/>
          </p:cNvSpPr>
          <p:nvPr>
            <p:ph type="ftr" sz="quarter" idx="11"/>
          </p:nvPr>
        </p:nvSpPr>
        <p:spPr/>
        <p:txBody>
          <a:bodyPr/>
          <a:lstStyle/>
          <a:p>
            <a:endParaRPr lang="en-UM" dirty="0"/>
          </a:p>
        </p:txBody>
      </p:sp>
      <p:sp>
        <p:nvSpPr>
          <p:cNvPr id="7" name="Slide Number Placeholder 6"/>
          <p:cNvSpPr>
            <a:spLocks noGrp="1"/>
          </p:cNvSpPr>
          <p:nvPr>
            <p:ph type="sldNum" sz="quarter" idx="12"/>
          </p:nvPr>
        </p:nvSpPr>
        <p:spPr/>
        <p:txBody>
          <a:bodyPr/>
          <a:lstStyle/>
          <a:p>
            <a:fld id="{B8A53D1A-3C3E-4637-A892-D4E92C6D11AA}" type="slidenum">
              <a:rPr lang="en-UM" smtClean="0"/>
              <a:t>‹#›</a:t>
            </a:fld>
            <a:endParaRPr lang="en-UM" dirty="0"/>
          </a:p>
        </p:txBody>
      </p:sp>
    </p:spTree>
    <p:extLst>
      <p:ext uri="{BB962C8B-B14F-4D97-AF65-F5344CB8AC3E}">
        <p14:creationId xmlns:p14="http://schemas.microsoft.com/office/powerpoint/2010/main" val="318060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31B7C4-335E-4DCC-9971-4DDB0EBF16D9}" type="datetimeFigureOut">
              <a:rPr lang="en-UM" smtClean="0"/>
              <a:t>9/2/2025</a:t>
            </a:fld>
            <a:endParaRPr lang="en-UM" dirty="0"/>
          </a:p>
        </p:txBody>
      </p:sp>
      <p:sp>
        <p:nvSpPr>
          <p:cNvPr id="6" name="Footer Placeholder 5"/>
          <p:cNvSpPr>
            <a:spLocks noGrp="1"/>
          </p:cNvSpPr>
          <p:nvPr>
            <p:ph type="ftr" sz="quarter" idx="11"/>
          </p:nvPr>
        </p:nvSpPr>
        <p:spPr/>
        <p:txBody>
          <a:bodyPr/>
          <a:lstStyle/>
          <a:p>
            <a:endParaRPr lang="en-UM" dirty="0"/>
          </a:p>
        </p:txBody>
      </p:sp>
      <p:sp>
        <p:nvSpPr>
          <p:cNvPr id="7" name="Slide Number Placeholder 6"/>
          <p:cNvSpPr>
            <a:spLocks noGrp="1"/>
          </p:cNvSpPr>
          <p:nvPr>
            <p:ph type="sldNum" sz="quarter" idx="12"/>
          </p:nvPr>
        </p:nvSpPr>
        <p:spPr/>
        <p:txBody>
          <a:bodyPr/>
          <a:lstStyle/>
          <a:p>
            <a:fld id="{B8A53D1A-3C3E-4637-A892-D4E92C6D11AA}" type="slidenum">
              <a:rPr lang="en-UM" smtClean="0"/>
              <a:t>‹#›</a:t>
            </a:fld>
            <a:endParaRPr lang="en-UM" dirty="0"/>
          </a:p>
        </p:txBody>
      </p:sp>
    </p:spTree>
    <p:extLst>
      <p:ext uri="{BB962C8B-B14F-4D97-AF65-F5344CB8AC3E}">
        <p14:creationId xmlns:p14="http://schemas.microsoft.com/office/powerpoint/2010/main" val="3665167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31B7C4-335E-4DCC-9971-4DDB0EBF16D9}" type="datetimeFigureOut">
              <a:rPr lang="en-UM" smtClean="0"/>
              <a:t>9/2/2025</a:t>
            </a:fld>
            <a:endParaRPr lang="en-UM" dirty="0"/>
          </a:p>
        </p:txBody>
      </p:sp>
      <p:sp>
        <p:nvSpPr>
          <p:cNvPr id="6" name="Footer Placeholder 5"/>
          <p:cNvSpPr>
            <a:spLocks noGrp="1"/>
          </p:cNvSpPr>
          <p:nvPr>
            <p:ph type="ftr" sz="quarter" idx="11"/>
          </p:nvPr>
        </p:nvSpPr>
        <p:spPr/>
        <p:txBody>
          <a:bodyPr/>
          <a:lstStyle/>
          <a:p>
            <a:endParaRPr lang="en-UM" dirty="0"/>
          </a:p>
        </p:txBody>
      </p:sp>
      <p:sp>
        <p:nvSpPr>
          <p:cNvPr id="7" name="Slide Number Placeholder 6"/>
          <p:cNvSpPr>
            <a:spLocks noGrp="1"/>
          </p:cNvSpPr>
          <p:nvPr>
            <p:ph type="sldNum" sz="quarter" idx="12"/>
          </p:nvPr>
        </p:nvSpPr>
        <p:spPr/>
        <p:txBody>
          <a:bodyPr/>
          <a:lstStyle/>
          <a:p>
            <a:fld id="{B8A53D1A-3C3E-4637-A892-D4E92C6D11AA}" type="slidenum">
              <a:rPr lang="en-UM" smtClean="0"/>
              <a:t>‹#›</a:t>
            </a:fld>
            <a:endParaRPr lang="en-UM"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46702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31B7C4-335E-4DCC-9971-4DDB0EBF16D9}" type="datetimeFigureOut">
              <a:rPr lang="en-UM" smtClean="0"/>
              <a:t>9/2/2025</a:t>
            </a:fld>
            <a:endParaRPr lang="en-UM" dirty="0"/>
          </a:p>
        </p:txBody>
      </p:sp>
      <p:sp>
        <p:nvSpPr>
          <p:cNvPr id="6" name="Footer Placeholder 5"/>
          <p:cNvSpPr>
            <a:spLocks noGrp="1"/>
          </p:cNvSpPr>
          <p:nvPr>
            <p:ph type="ftr" sz="quarter" idx="11"/>
          </p:nvPr>
        </p:nvSpPr>
        <p:spPr/>
        <p:txBody>
          <a:bodyPr/>
          <a:lstStyle/>
          <a:p>
            <a:endParaRPr lang="en-UM" dirty="0"/>
          </a:p>
        </p:txBody>
      </p:sp>
      <p:sp>
        <p:nvSpPr>
          <p:cNvPr id="7" name="Slide Number Placeholder 6"/>
          <p:cNvSpPr>
            <a:spLocks noGrp="1"/>
          </p:cNvSpPr>
          <p:nvPr>
            <p:ph type="sldNum" sz="quarter" idx="12"/>
          </p:nvPr>
        </p:nvSpPr>
        <p:spPr/>
        <p:txBody>
          <a:bodyPr/>
          <a:lstStyle/>
          <a:p>
            <a:fld id="{B8A53D1A-3C3E-4637-A892-D4E92C6D11AA}" type="slidenum">
              <a:rPr lang="en-UM" smtClean="0"/>
              <a:t>‹#›</a:t>
            </a:fld>
            <a:endParaRPr lang="en-UM" dirty="0"/>
          </a:p>
        </p:txBody>
      </p:sp>
    </p:spTree>
    <p:extLst>
      <p:ext uri="{BB962C8B-B14F-4D97-AF65-F5344CB8AC3E}">
        <p14:creationId xmlns:p14="http://schemas.microsoft.com/office/powerpoint/2010/main" val="1952380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B31B7C4-335E-4DCC-9971-4DDB0EBF16D9}" type="datetimeFigureOut">
              <a:rPr lang="en-UM" smtClean="0"/>
              <a:t>9/2/2025</a:t>
            </a:fld>
            <a:endParaRPr lang="en-UM" dirty="0"/>
          </a:p>
        </p:txBody>
      </p:sp>
      <p:sp>
        <p:nvSpPr>
          <p:cNvPr id="4" name="Footer Placeholder 3"/>
          <p:cNvSpPr>
            <a:spLocks noGrp="1"/>
          </p:cNvSpPr>
          <p:nvPr>
            <p:ph type="ftr" sz="quarter" idx="11"/>
          </p:nvPr>
        </p:nvSpPr>
        <p:spPr/>
        <p:txBody>
          <a:bodyPr/>
          <a:lstStyle/>
          <a:p>
            <a:endParaRPr lang="en-UM" dirty="0"/>
          </a:p>
        </p:txBody>
      </p:sp>
      <p:sp>
        <p:nvSpPr>
          <p:cNvPr id="5" name="Slide Number Placeholder 4"/>
          <p:cNvSpPr>
            <a:spLocks noGrp="1"/>
          </p:cNvSpPr>
          <p:nvPr>
            <p:ph type="sldNum" sz="quarter" idx="12"/>
          </p:nvPr>
        </p:nvSpPr>
        <p:spPr/>
        <p:txBody>
          <a:bodyPr/>
          <a:lstStyle/>
          <a:p>
            <a:fld id="{B8A53D1A-3C3E-4637-A892-D4E92C6D11AA}" type="slidenum">
              <a:rPr lang="en-UM" smtClean="0"/>
              <a:t>‹#›</a:t>
            </a:fld>
            <a:endParaRPr lang="en-UM" dirty="0"/>
          </a:p>
        </p:txBody>
      </p:sp>
    </p:spTree>
    <p:extLst>
      <p:ext uri="{BB962C8B-B14F-4D97-AF65-F5344CB8AC3E}">
        <p14:creationId xmlns:p14="http://schemas.microsoft.com/office/powerpoint/2010/main" val="1265794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B31B7C4-335E-4DCC-9971-4DDB0EBF16D9}" type="datetimeFigureOut">
              <a:rPr lang="en-UM" smtClean="0"/>
              <a:t>9/2/2025</a:t>
            </a:fld>
            <a:endParaRPr lang="en-UM" dirty="0"/>
          </a:p>
        </p:txBody>
      </p:sp>
      <p:sp>
        <p:nvSpPr>
          <p:cNvPr id="4" name="Footer Placeholder 3"/>
          <p:cNvSpPr>
            <a:spLocks noGrp="1"/>
          </p:cNvSpPr>
          <p:nvPr>
            <p:ph type="ftr" sz="quarter" idx="11"/>
          </p:nvPr>
        </p:nvSpPr>
        <p:spPr/>
        <p:txBody>
          <a:bodyPr/>
          <a:lstStyle/>
          <a:p>
            <a:endParaRPr lang="en-UM" dirty="0"/>
          </a:p>
        </p:txBody>
      </p:sp>
      <p:sp>
        <p:nvSpPr>
          <p:cNvPr id="5" name="Slide Number Placeholder 4"/>
          <p:cNvSpPr>
            <a:spLocks noGrp="1"/>
          </p:cNvSpPr>
          <p:nvPr>
            <p:ph type="sldNum" sz="quarter" idx="12"/>
          </p:nvPr>
        </p:nvSpPr>
        <p:spPr/>
        <p:txBody>
          <a:bodyPr/>
          <a:lstStyle/>
          <a:p>
            <a:fld id="{B8A53D1A-3C3E-4637-A892-D4E92C6D11AA}" type="slidenum">
              <a:rPr lang="en-UM" smtClean="0"/>
              <a:t>‹#›</a:t>
            </a:fld>
            <a:endParaRPr lang="en-UM" dirty="0"/>
          </a:p>
        </p:txBody>
      </p:sp>
    </p:spTree>
    <p:extLst>
      <p:ext uri="{BB962C8B-B14F-4D97-AF65-F5344CB8AC3E}">
        <p14:creationId xmlns:p14="http://schemas.microsoft.com/office/powerpoint/2010/main" val="592494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31B7C4-335E-4DCC-9971-4DDB0EBF16D9}" type="datetimeFigureOut">
              <a:rPr lang="en-UM" smtClean="0"/>
              <a:t>9/2/2025</a:t>
            </a:fld>
            <a:endParaRPr lang="en-UM" dirty="0"/>
          </a:p>
        </p:txBody>
      </p:sp>
      <p:sp>
        <p:nvSpPr>
          <p:cNvPr id="5" name="Footer Placeholder 4"/>
          <p:cNvSpPr>
            <a:spLocks noGrp="1"/>
          </p:cNvSpPr>
          <p:nvPr>
            <p:ph type="ftr" sz="quarter" idx="11"/>
          </p:nvPr>
        </p:nvSpPr>
        <p:spPr/>
        <p:txBody>
          <a:bodyPr/>
          <a:lstStyle/>
          <a:p>
            <a:endParaRPr lang="en-UM" dirty="0"/>
          </a:p>
        </p:txBody>
      </p:sp>
      <p:sp>
        <p:nvSpPr>
          <p:cNvPr id="6" name="Slide Number Placeholder 5"/>
          <p:cNvSpPr>
            <a:spLocks noGrp="1"/>
          </p:cNvSpPr>
          <p:nvPr>
            <p:ph type="sldNum" sz="quarter" idx="12"/>
          </p:nvPr>
        </p:nvSpPr>
        <p:spPr/>
        <p:txBody>
          <a:bodyPr/>
          <a:lstStyle/>
          <a:p>
            <a:fld id="{B8A53D1A-3C3E-4637-A892-D4E92C6D11AA}" type="slidenum">
              <a:rPr lang="en-UM" smtClean="0"/>
              <a:t>‹#›</a:t>
            </a:fld>
            <a:endParaRPr lang="en-UM" dirty="0"/>
          </a:p>
        </p:txBody>
      </p:sp>
    </p:spTree>
    <p:extLst>
      <p:ext uri="{BB962C8B-B14F-4D97-AF65-F5344CB8AC3E}">
        <p14:creationId xmlns:p14="http://schemas.microsoft.com/office/powerpoint/2010/main" val="12087786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31B7C4-335E-4DCC-9971-4DDB0EBF16D9}" type="datetimeFigureOut">
              <a:rPr lang="en-UM" smtClean="0"/>
              <a:t>9/2/2025</a:t>
            </a:fld>
            <a:endParaRPr lang="en-UM" dirty="0"/>
          </a:p>
        </p:txBody>
      </p:sp>
      <p:sp>
        <p:nvSpPr>
          <p:cNvPr id="5" name="Footer Placeholder 4"/>
          <p:cNvSpPr>
            <a:spLocks noGrp="1"/>
          </p:cNvSpPr>
          <p:nvPr>
            <p:ph type="ftr" sz="quarter" idx="11"/>
          </p:nvPr>
        </p:nvSpPr>
        <p:spPr/>
        <p:txBody>
          <a:bodyPr/>
          <a:lstStyle/>
          <a:p>
            <a:endParaRPr lang="en-UM" dirty="0"/>
          </a:p>
        </p:txBody>
      </p:sp>
      <p:sp>
        <p:nvSpPr>
          <p:cNvPr id="6" name="Slide Number Placeholder 5"/>
          <p:cNvSpPr>
            <a:spLocks noGrp="1"/>
          </p:cNvSpPr>
          <p:nvPr>
            <p:ph type="sldNum" sz="quarter" idx="12"/>
          </p:nvPr>
        </p:nvSpPr>
        <p:spPr/>
        <p:txBody>
          <a:bodyPr/>
          <a:lstStyle/>
          <a:p>
            <a:fld id="{B8A53D1A-3C3E-4637-A892-D4E92C6D11AA}" type="slidenum">
              <a:rPr lang="en-UM" smtClean="0"/>
              <a:t>‹#›</a:t>
            </a:fld>
            <a:endParaRPr lang="en-UM" dirty="0"/>
          </a:p>
        </p:txBody>
      </p:sp>
    </p:spTree>
    <p:extLst>
      <p:ext uri="{BB962C8B-B14F-4D97-AF65-F5344CB8AC3E}">
        <p14:creationId xmlns:p14="http://schemas.microsoft.com/office/powerpoint/2010/main" val="2827244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31B7C4-335E-4DCC-9971-4DDB0EBF16D9}" type="datetimeFigureOut">
              <a:rPr lang="en-UM" smtClean="0"/>
              <a:t>9/2/2025</a:t>
            </a:fld>
            <a:endParaRPr lang="en-UM" dirty="0"/>
          </a:p>
        </p:txBody>
      </p:sp>
      <p:sp>
        <p:nvSpPr>
          <p:cNvPr id="5" name="Footer Placeholder 4"/>
          <p:cNvSpPr>
            <a:spLocks noGrp="1"/>
          </p:cNvSpPr>
          <p:nvPr>
            <p:ph type="ftr" sz="quarter" idx="11"/>
          </p:nvPr>
        </p:nvSpPr>
        <p:spPr/>
        <p:txBody>
          <a:bodyPr/>
          <a:lstStyle/>
          <a:p>
            <a:endParaRPr lang="en-UM" dirty="0"/>
          </a:p>
        </p:txBody>
      </p:sp>
      <p:sp>
        <p:nvSpPr>
          <p:cNvPr id="6" name="Slide Number Placeholder 5"/>
          <p:cNvSpPr>
            <a:spLocks noGrp="1"/>
          </p:cNvSpPr>
          <p:nvPr>
            <p:ph type="sldNum" sz="quarter" idx="12"/>
          </p:nvPr>
        </p:nvSpPr>
        <p:spPr/>
        <p:txBody>
          <a:bodyPr/>
          <a:lstStyle/>
          <a:p>
            <a:fld id="{B8A53D1A-3C3E-4637-A892-D4E92C6D11AA}" type="slidenum">
              <a:rPr lang="en-UM" smtClean="0"/>
              <a:t>‹#›</a:t>
            </a:fld>
            <a:endParaRPr lang="en-UM" dirty="0"/>
          </a:p>
        </p:txBody>
      </p:sp>
    </p:spTree>
    <p:extLst>
      <p:ext uri="{BB962C8B-B14F-4D97-AF65-F5344CB8AC3E}">
        <p14:creationId xmlns:p14="http://schemas.microsoft.com/office/powerpoint/2010/main" val="36467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31B7C4-335E-4DCC-9971-4DDB0EBF16D9}" type="datetimeFigureOut">
              <a:rPr lang="en-UM" smtClean="0"/>
              <a:t>9/2/2025</a:t>
            </a:fld>
            <a:endParaRPr lang="en-UM" dirty="0"/>
          </a:p>
        </p:txBody>
      </p:sp>
      <p:sp>
        <p:nvSpPr>
          <p:cNvPr id="5" name="Footer Placeholder 4"/>
          <p:cNvSpPr>
            <a:spLocks noGrp="1"/>
          </p:cNvSpPr>
          <p:nvPr>
            <p:ph type="ftr" sz="quarter" idx="11"/>
          </p:nvPr>
        </p:nvSpPr>
        <p:spPr/>
        <p:txBody>
          <a:bodyPr/>
          <a:lstStyle/>
          <a:p>
            <a:endParaRPr lang="en-UM" dirty="0"/>
          </a:p>
        </p:txBody>
      </p:sp>
      <p:sp>
        <p:nvSpPr>
          <p:cNvPr id="6" name="Slide Number Placeholder 5"/>
          <p:cNvSpPr>
            <a:spLocks noGrp="1"/>
          </p:cNvSpPr>
          <p:nvPr>
            <p:ph type="sldNum" sz="quarter" idx="12"/>
          </p:nvPr>
        </p:nvSpPr>
        <p:spPr/>
        <p:txBody>
          <a:bodyPr/>
          <a:lstStyle/>
          <a:p>
            <a:fld id="{B8A53D1A-3C3E-4637-A892-D4E92C6D11AA}" type="slidenum">
              <a:rPr lang="en-UM" smtClean="0"/>
              <a:t>‹#›</a:t>
            </a:fld>
            <a:endParaRPr lang="en-UM" dirty="0"/>
          </a:p>
        </p:txBody>
      </p:sp>
    </p:spTree>
    <p:extLst>
      <p:ext uri="{BB962C8B-B14F-4D97-AF65-F5344CB8AC3E}">
        <p14:creationId xmlns:p14="http://schemas.microsoft.com/office/powerpoint/2010/main" val="3026370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31B7C4-335E-4DCC-9971-4DDB0EBF16D9}" type="datetimeFigureOut">
              <a:rPr lang="en-UM" smtClean="0"/>
              <a:t>9/2/2025</a:t>
            </a:fld>
            <a:endParaRPr lang="en-UM" dirty="0"/>
          </a:p>
        </p:txBody>
      </p:sp>
      <p:sp>
        <p:nvSpPr>
          <p:cNvPr id="6" name="Footer Placeholder 5"/>
          <p:cNvSpPr>
            <a:spLocks noGrp="1"/>
          </p:cNvSpPr>
          <p:nvPr>
            <p:ph type="ftr" sz="quarter" idx="11"/>
          </p:nvPr>
        </p:nvSpPr>
        <p:spPr/>
        <p:txBody>
          <a:bodyPr/>
          <a:lstStyle/>
          <a:p>
            <a:endParaRPr lang="en-UM" dirty="0"/>
          </a:p>
        </p:txBody>
      </p:sp>
      <p:sp>
        <p:nvSpPr>
          <p:cNvPr id="7" name="Slide Number Placeholder 6"/>
          <p:cNvSpPr>
            <a:spLocks noGrp="1"/>
          </p:cNvSpPr>
          <p:nvPr>
            <p:ph type="sldNum" sz="quarter" idx="12"/>
          </p:nvPr>
        </p:nvSpPr>
        <p:spPr/>
        <p:txBody>
          <a:bodyPr/>
          <a:lstStyle/>
          <a:p>
            <a:fld id="{B8A53D1A-3C3E-4637-A892-D4E92C6D11AA}" type="slidenum">
              <a:rPr lang="en-UM" smtClean="0"/>
              <a:t>‹#›</a:t>
            </a:fld>
            <a:endParaRPr lang="en-UM" dirty="0"/>
          </a:p>
        </p:txBody>
      </p:sp>
    </p:spTree>
    <p:extLst>
      <p:ext uri="{BB962C8B-B14F-4D97-AF65-F5344CB8AC3E}">
        <p14:creationId xmlns:p14="http://schemas.microsoft.com/office/powerpoint/2010/main" val="3908936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31B7C4-335E-4DCC-9971-4DDB0EBF16D9}" type="datetimeFigureOut">
              <a:rPr lang="en-UM" smtClean="0"/>
              <a:t>9/2/2025</a:t>
            </a:fld>
            <a:endParaRPr lang="en-UM" dirty="0"/>
          </a:p>
        </p:txBody>
      </p:sp>
      <p:sp>
        <p:nvSpPr>
          <p:cNvPr id="8" name="Footer Placeholder 7"/>
          <p:cNvSpPr>
            <a:spLocks noGrp="1"/>
          </p:cNvSpPr>
          <p:nvPr>
            <p:ph type="ftr" sz="quarter" idx="11"/>
          </p:nvPr>
        </p:nvSpPr>
        <p:spPr/>
        <p:txBody>
          <a:bodyPr/>
          <a:lstStyle/>
          <a:p>
            <a:endParaRPr lang="en-UM" dirty="0"/>
          </a:p>
        </p:txBody>
      </p:sp>
      <p:sp>
        <p:nvSpPr>
          <p:cNvPr id="9" name="Slide Number Placeholder 8"/>
          <p:cNvSpPr>
            <a:spLocks noGrp="1"/>
          </p:cNvSpPr>
          <p:nvPr>
            <p:ph type="sldNum" sz="quarter" idx="12"/>
          </p:nvPr>
        </p:nvSpPr>
        <p:spPr/>
        <p:txBody>
          <a:bodyPr/>
          <a:lstStyle/>
          <a:p>
            <a:fld id="{B8A53D1A-3C3E-4637-A892-D4E92C6D11AA}" type="slidenum">
              <a:rPr lang="en-UM" smtClean="0"/>
              <a:t>‹#›</a:t>
            </a:fld>
            <a:endParaRPr lang="en-UM" dirty="0"/>
          </a:p>
        </p:txBody>
      </p:sp>
    </p:spTree>
    <p:extLst>
      <p:ext uri="{BB962C8B-B14F-4D97-AF65-F5344CB8AC3E}">
        <p14:creationId xmlns:p14="http://schemas.microsoft.com/office/powerpoint/2010/main" val="2481537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31B7C4-335E-4DCC-9971-4DDB0EBF16D9}" type="datetimeFigureOut">
              <a:rPr lang="en-UM" smtClean="0"/>
              <a:t>9/2/2025</a:t>
            </a:fld>
            <a:endParaRPr lang="en-UM" dirty="0"/>
          </a:p>
        </p:txBody>
      </p:sp>
      <p:sp>
        <p:nvSpPr>
          <p:cNvPr id="4" name="Footer Placeholder 3"/>
          <p:cNvSpPr>
            <a:spLocks noGrp="1"/>
          </p:cNvSpPr>
          <p:nvPr>
            <p:ph type="ftr" sz="quarter" idx="11"/>
          </p:nvPr>
        </p:nvSpPr>
        <p:spPr/>
        <p:txBody>
          <a:bodyPr/>
          <a:lstStyle/>
          <a:p>
            <a:endParaRPr lang="en-UM" dirty="0"/>
          </a:p>
        </p:txBody>
      </p:sp>
      <p:sp>
        <p:nvSpPr>
          <p:cNvPr id="5" name="Slide Number Placeholder 4"/>
          <p:cNvSpPr>
            <a:spLocks noGrp="1"/>
          </p:cNvSpPr>
          <p:nvPr>
            <p:ph type="sldNum" sz="quarter" idx="12"/>
          </p:nvPr>
        </p:nvSpPr>
        <p:spPr/>
        <p:txBody>
          <a:bodyPr/>
          <a:lstStyle/>
          <a:p>
            <a:fld id="{B8A53D1A-3C3E-4637-A892-D4E92C6D11AA}" type="slidenum">
              <a:rPr lang="en-UM" smtClean="0"/>
              <a:t>‹#›</a:t>
            </a:fld>
            <a:endParaRPr lang="en-UM" dirty="0"/>
          </a:p>
        </p:txBody>
      </p:sp>
    </p:spTree>
    <p:extLst>
      <p:ext uri="{BB962C8B-B14F-4D97-AF65-F5344CB8AC3E}">
        <p14:creationId xmlns:p14="http://schemas.microsoft.com/office/powerpoint/2010/main" val="1153203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31B7C4-335E-4DCC-9971-4DDB0EBF16D9}" type="datetimeFigureOut">
              <a:rPr lang="en-UM" smtClean="0"/>
              <a:t>9/2/2025</a:t>
            </a:fld>
            <a:endParaRPr lang="en-UM" dirty="0"/>
          </a:p>
        </p:txBody>
      </p:sp>
      <p:sp>
        <p:nvSpPr>
          <p:cNvPr id="3" name="Footer Placeholder 2"/>
          <p:cNvSpPr>
            <a:spLocks noGrp="1"/>
          </p:cNvSpPr>
          <p:nvPr>
            <p:ph type="ftr" sz="quarter" idx="11"/>
          </p:nvPr>
        </p:nvSpPr>
        <p:spPr/>
        <p:txBody>
          <a:bodyPr/>
          <a:lstStyle/>
          <a:p>
            <a:endParaRPr lang="en-UM" dirty="0"/>
          </a:p>
        </p:txBody>
      </p:sp>
      <p:sp>
        <p:nvSpPr>
          <p:cNvPr id="4" name="Slide Number Placeholder 3"/>
          <p:cNvSpPr>
            <a:spLocks noGrp="1"/>
          </p:cNvSpPr>
          <p:nvPr>
            <p:ph type="sldNum" sz="quarter" idx="12"/>
          </p:nvPr>
        </p:nvSpPr>
        <p:spPr/>
        <p:txBody>
          <a:bodyPr/>
          <a:lstStyle/>
          <a:p>
            <a:fld id="{B8A53D1A-3C3E-4637-A892-D4E92C6D11AA}" type="slidenum">
              <a:rPr lang="en-UM" smtClean="0"/>
              <a:t>‹#›</a:t>
            </a:fld>
            <a:endParaRPr lang="en-UM" dirty="0"/>
          </a:p>
        </p:txBody>
      </p:sp>
    </p:spTree>
    <p:extLst>
      <p:ext uri="{BB962C8B-B14F-4D97-AF65-F5344CB8AC3E}">
        <p14:creationId xmlns:p14="http://schemas.microsoft.com/office/powerpoint/2010/main" val="4074215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31B7C4-335E-4DCC-9971-4DDB0EBF16D9}" type="datetimeFigureOut">
              <a:rPr lang="en-UM" smtClean="0"/>
              <a:t>9/2/2025</a:t>
            </a:fld>
            <a:endParaRPr lang="en-UM" dirty="0"/>
          </a:p>
        </p:txBody>
      </p:sp>
      <p:sp>
        <p:nvSpPr>
          <p:cNvPr id="6" name="Footer Placeholder 5"/>
          <p:cNvSpPr>
            <a:spLocks noGrp="1"/>
          </p:cNvSpPr>
          <p:nvPr>
            <p:ph type="ftr" sz="quarter" idx="11"/>
          </p:nvPr>
        </p:nvSpPr>
        <p:spPr/>
        <p:txBody>
          <a:bodyPr/>
          <a:lstStyle/>
          <a:p>
            <a:endParaRPr lang="en-UM" dirty="0"/>
          </a:p>
        </p:txBody>
      </p:sp>
      <p:sp>
        <p:nvSpPr>
          <p:cNvPr id="7" name="Slide Number Placeholder 6"/>
          <p:cNvSpPr>
            <a:spLocks noGrp="1"/>
          </p:cNvSpPr>
          <p:nvPr>
            <p:ph type="sldNum" sz="quarter" idx="12"/>
          </p:nvPr>
        </p:nvSpPr>
        <p:spPr/>
        <p:txBody>
          <a:bodyPr/>
          <a:lstStyle/>
          <a:p>
            <a:fld id="{B8A53D1A-3C3E-4637-A892-D4E92C6D11AA}" type="slidenum">
              <a:rPr lang="en-UM" smtClean="0"/>
              <a:t>‹#›</a:t>
            </a:fld>
            <a:endParaRPr lang="en-UM" dirty="0"/>
          </a:p>
        </p:txBody>
      </p:sp>
    </p:spTree>
    <p:extLst>
      <p:ext uri="{BB962C8B-B14F-4D97-AF65-F5344CB8AC3E}">
        <p14:creationId xmlns:p14="http://schemas.microsoft.com/office/powerpoint/2010/main" val="12732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B31B7C4-335E-4DCC-9971-4DDB0EBF16D9}" type="datetimeFigureOut">
              <a:rPr lang="en-UM" smtClean="0"/>
              <a:t>9/2/2025</a:t>
            </a:fld>
            <a:endParaRPr lang="en-UM" dirty="0"/>
          </a:p>
        </p:txBody>
      </p:sp>
      <p:sp>
        <p:nvSpPr>
          <p:cNvPr id="6" name="Footer Placeholder 5"/>
          <p:cNvSpPr>
            <a:spLocks noGrp="1"/>
          </p:cNvSpPr>
          <p:nvPr>
            <p:ph type="ftr" sz="quarter" idx="11"/>
          </p:nvPr>
        </p:nvSpPr>
        <p:spPr/>
        <p:txBody>
          <a:bodyPr/>
          <a:lstStyle/>
          <a:p>
            <a:endParaRPr lang="en-UM" dirty="0"/>
          </a:p>
        </p:txBody>
      </p:sp>
      <p:sp>
        <p:nvSpPr>
          <p:cNvPr id="7" name="Slide Number Placeholder 6"/>
          <p:cNvSpPr>
            <a:spLocks noGrp="1"/>
          </p:cNvSpPr>
          <p:nvPr>
            <p:ph type="sldNum" sz="quarter" idx="12"/>
          </p:nvPr>
        </p:nvSpPr>
        <p:spPr/>
        <p:txBody>
          <a:bodyPr/>
          <a:lstStyle/>
          <a:p>
            <a:fld id="{B8A53D1A-3C3E-4637-A892-D4E92C6D11AA}" type="slidenum">
              <a:rPr lang="en-UM" smtClean="0"/>
              <a:t>‹#›</a:t>
            </a:fld>
            <a:endParaRPr lang="en-UM" dirty="0"/>
          </a:p>
        </p:txBody>
      </p:sp>
    </p:spTree>
    <p:extLst>
      <p:ext uri="{BB962C8B-B14F-4D97-AF65-F5344CB8AC3E}">
        <p14:creationId xmlns:p14="http://schemas.microsoft.com/office/powerpoint/2010/main" val="3724625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B31B7C4-335E-4DCC-9971-4DDB0EBF16D9}" type="datetimeFigureOut">
              <a:rPr lang="en-UM" smtClean="0"/>
              <a:t>9/2/2025</a:t>
            </a:fld>
            <a:endParaRPr lang="en-UM"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M"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8A53D1A-3C3E-4637-A892-D4E92C6D11AA}" type="slidenum">
              <a:rPr lang="en-UM" smtClean="0"/>
              <a:t>‹#›</a:t>
            </a:fld>
            <a:endParaRPr lang="en-UM" dirty="0"/>
          </a:p>
        </p:txBody>
      </p:sp>
    </p:spTree>
    <p:extLst>
      <p:ext uri="{BB962C8B-B14F-4D97-AF65-F5344CB8AC3E}">
        <p14:creationId xmlns:p14="http://schemas.microsoft.com/office/powerpoint/2010/main" val="31328582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xml"/><Relationship Id="rId4" Type="http://schemas.openxmlformats.org/officeDocument/2006/relationships/image" Target="../media/image54.png"/></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4.xml"/><Relationship Id="rId4" Type="http://schemas.openxmlformats.org/officeDocument/2006/relationships/image" Target="../media/image62.png"/></Relationships>
</file>

<file path=ppt/slides/_rels/slide3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CA7C1-69DF-4C3B-8DD6-26EA6CC10966}"/>
              </a:ext>
            </a:extLst>
          </p:cNvPr>
          <p:cNvSpPr>
            <a:spLocks noGrp="1"/>
          </p:cNvSpPr>
          <p:nvPr>
            <p:ph type="ctrTitle"/>
          </p:nvPr>
        </p:nvSpPr>
        <p:spPr>
          <a:xfrm>
            <a:off x="1524000" y="1122363"/>
            <a:ext cx="9144000" cy="1130507"/>
          </a:xfrm>
        </p:spPr>
        <p:txBody>
          <a:bodyPr>
            <a:normAutofit fontScale="90000"/>
          </a:bodyPr>
          <a:lstStyle/>
          <a:p>
            <a:pPr algn="ctr"/>
            <a:r>
              <a:rPr lang="en-US" sz="5400" b="1" dirty="0">
                <a:solidFill>
                  <a:srgbClr val="B4DCFA"/>
                </a:solidFill>
                <a:latin typeface="BatangChe" panose="02030609000101010101" pitchFamily="49" charset="-127"/>
                <a:ea typeface="BatangChe" panose="02030609000101010101" pitchFamily="49" charset="-127"/>
              </a:rPr>
              <a:t>SQL PROJECT: E-COMMERCE ANALYSIS</a:t>
            </a:r>
            <a:endParaRPr lang="en-UM" sz="5400" b="1" dirty="0">
              <a:solidFill>
                <a:srgbClr val="B4DCFA"/>
              </a:solidFill>
              <a:latin typeface="BatangChe" panose="02030609000101010101" pitchFamily="49" charset="-127"/>
              <a:ea typeface="BatangChe" panose="02030609000101010101" pitchFamily="49" charset="-127"/>
            </a:endParaRPr>
          </a:p>
        </p:txBody>
      </p:sp>
      <p:sp>
        <p:nvSpPr>
          <p:cNvPr id="3" name="Subtitle 2">
            <a:extLst>
              <a:ext uri="{FF2B5EF4-FFF2-40B4-BE49-F238E27FC236}">
                <a16:creationId xmlns:a16="http://schemas.microsoft.com/office/drawing/2014/main" id="{DDD66D59-5A21-46B5-B908-AB597FAA84B3}"/>
              </a:ext>
            </a:extLst>
          </p:cNvPr>
          <p:cNvSpPr>
            <a:spLocks noGrp="1"/>
          </p:cNvSpPr>
          <p:nvPr>
            <p:ph type="subTitle" idx="1"/>
          </p:nvPr>
        </p:nvSpPr>
        <p:spPr>
          <a:xfrm>
            <a:off x="1669774" y="2345635"/>
            <a:ext cx="9144000" cy="3004930"/>
          </a:xfrm>
        </p:spPr>
        <p:txBody>
          <a:bodyPr anchor="ctr">
            <a:normAutofit/>
          </a:bodyPr>
          <a:lstStyle/>
          <a:p>
            <a:r>
              <a:rPr lang="en-US" b="1" dirty="0"/>
              <a:t>BY OLOMOWEWE FATHIA OMOWUNMI</a:t>
            </a:r>
          </a:p>
          <a:p>
            <a:r>
              <a:rPr lang="en-US" b="1" dirty="0"/>
              <a:t>IT/SIWES Intern, HiiT Plc </a:t>
            </a:r>
          </a:p>
          <a:p>
            <a:r>
              <a:rPr lang="en-US" b="1" dirty="0"/>
              <a:t> DATA ANALYSIS course</a:t>
            </a:r>
            <a:endParaRPr lang="en-UM" b="1" dirty="0"/>
          </a:p>
        </p:txBody>
      </p:sp>
    </p:spTree>
    <p:extLst>
      <p:ext uri="{BB962C8B-B14F-4D97-AF65-F5344CB8AC3E}">
        <p14:creationId xmlns:p14="http://schemas.microsoft.com/office/powerpoint/2010/main" val="1270213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02B8A4F-3849-40F7-950D-60D91549B56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76804" y="1601788"/>
            <a:ext cx="3385231" cy="4125912"/>
          </a:xfrm>
        </p:spPr>
      </p:pic>
      <p:pic>
        <p:nvPicPr>
          <p:cNvPr id="8" name="Content Placeholder 7">
            <a:extLst>
              <a:ext uri="{FF2B5EF4-FFF2-40B4-BE49-F238E27FC236}">
                <a16:creationId xmlns:a16="http://schemas.microsoft.com/office/drawing/2014/main" id="{3EF212CE-41FF-4397-AB8B-BEA6198F0CA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975836" y="1601788"/>
            <a:ext cx="3385231" cy="4125912"/>
          </a:xfrm>
        </p:spPr>
      </p:pic>
      <p:pic>
        <p:nvPicPr>
          <p:cNvPr id="12" name="Picture 11">
            <a:extLst>
              <a:ext uri="{FF2B5EF4-FFF2-40B4-BE49-F238E27FC236}">
                <a16:creationId xmlns:a16="http://schemas.microsoft.com/office/drawing/2014/main" id="{4185BBC8-B31D-46BD-BF89-79AB05BE4B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6369" y="2078841"/>
            <a:ext cx="3385231" cy="2908300"/>
          </a:xfrm>
          <a:prstGeom prst="rect">
            <a:avLst/>
          </a:prstGeom>
        </p:spPr>
      </p:pic>
      <p:sp>
        <p:nvSpPr>
          <p:cNvPr id="13" name="TextBox 12">
            <a:extLst>
              <a:ext uri="{FF2B5EF4-FFF2-40B4-BE49-F238E27FC236}">
                <a16:creationId xmlns:a16="http://schemas.microsoft.com/office/drawing/2014/main" id="{32F776F4-14D0-4DA2-9F4A-4B4818DFAEA1}"/>
              </a:ext>
            </a:extLst>
          </p:cNvPr>
          <p:cNvSpPr txBox="1"/>
          <p:nvPr/>
        </p:nvSpPr>
        <p:spPr>
          <a:xfrm>
            <a:off x="0" y="659468"/>
            <a:ext cx="3975836" cy="954107"/>
          </a:xfrm>
          <a:prstGeom prst="rect">
            <a:avLst/>
          </a:prstGeom>
          <a:noFill/>
        </p:spPr>
        <p:txBody>
          <a:bodyPr wrap="square" rtlCol="0">
            <a:spAutoFit/>
          </a:bodyPr>
          <a:lstStyle/>
          <a:p>
            <a:pPr algn="ctr"/>
            <a:r>
              <a:rPr lang="en-US" sz="2800" dirty="0"/>
              <a:t> SECOND PORTION OF RESULT </a:t>
            </a:r>
            <a:endParaRPr lang="en-UM" sz="2800" dirty="0"/>
          </a:p>
        </p:txBody>
      </p:sp>
      <p:sp>
        <p:nvSpPr>
          <p:cNvPr id="14" name="TextBox 13">
            <a:extLst>
              <a:ext uri="{FF2B5EF4-FFF2-40B4-BE49-F238E27FC236}">
                <a16:creationId xmlns:a16="http://schemas.microsoft.com/office/drawing/2014/main" id="{297A148C-950B-4786-880A-BACBFE4F3A9E}"/>
              </a:ext>
            </a:extLst>
          </p:cNvPr>
          <p:cNvSpPr txBox="1"/>
          <p:nvPr/>
        </p:nvSpPr>
        <p:spPr>
          <a:xfrm>
            <a:off x="3599032" y="659468"/>
            <a:ext cx="3975836" cy="954107"/>
          </a:xfrm>
          <a:prstGeom prst="rect">
            <a:avLst/>
          </a:prstGeom>
          <a:noFill/>
        </p:spPr>
        <p:txBody>
          <a:bodyPr wrap="square" rtlCol="0">
            <a:spAutoFit/>
          </a:bodyPr>
          <a:lstStyle/>
          <a:p>
            <a:pPr algn="ctr"/>
            <a:r>
              <a:rPr lang="en-US" sz="2800" dirty="0"/>
              <a:t> THIRD PORTION OF RESULT </a:t>
            </a:r>
            <a:endParaRPr lang="en-UM" sz="2800" dirty="0"/>
          </a:p>
        </p:txBody>
      </p:sp>
      <p:sp>
        <p:nvSpPr>
          <p:cNvPr id="15" name="TextBox 14">
            <a:extLst>
              <a:ext uri="{FF2B5EF4-FFF2-40B4-BE49-F238E27FC236}">
                <a16:creationId xmlns:a16="http://schemas.microsoft.com/office/drawing/2014/main" id="{4B190438-CA76-42A7-B910-14665CCC9849}"/>
              </a:ext>
            </a:extLst>
          </p:cNvPr>
          <p:cNvSpPr txBox="1"/>
          <p:nvPr/>
        </p:nvSpPr>
        <p:spPr>
          <a:xfrm>
            <a:off x="7361067" y="1124734"/>
            <a:ext cx="3975836" cy="954107"/>
          </a:xfrm>
          <a:prstGeom prst="rect">
            <a:avLst/>
          </a:prstGeom>
          <a:noFill/>
        </p:spPr>
        <p:txBody>
          <a:bodyPr wrap="square" rtlCol="0">
            <a:spAutoFit/>
          </a:bodyPr>
          <a:lstStyle/>
          <a:p>
            <a:pPr algn="ctr"/>
            <a:r>
              <a:rPr lang="en-US" sz="2800" dirty="0"/>
              <a:t> LAST PORTION OF RESULT </a:t>
            </a:r>
            <a:endParaRPr lang="en-UM" sz="2800" dirty="0"/>
          </a:p>
        </p:txBody>
      </p:sp>
    </p:spTree>
    <p:extLst>
      <p:ext uri="{BB962C8B-B14F-4D97-AF65-F5344CB8AC3E}">
        <p14:creationId xmlns:p14="http://schemas.microsoft.com/office/powerpoint/2010/main" val="131159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5877C-0516-4B5D-A011-FDAE915A929A}"/>
              </a:ext>
            </a:extLst>
          </p:cNvPr>
          <p:cNvSpPr>
            <a:spLocks noGrp="1"/>
          </p:cNvSpPr>
          <p:nvPr>
            <p:ph type="title"/>
          </p:nvPr>
        </p:nvSpPr>
        <p:spPr/>
        <p:txBody>
          <a:bodyPr>
            <a:normAutofit/>
          </a:bodyPr>
          <a:lstStyle/>
          <a:p>
            <a:r>
              <a:rPr lang="en-US" sz="2000" b="1" dirty="0"/>
              <a:t>THIs is a query that </a:t>
            </a:r>
            <a:r>
              <a:rPr lang="en-NG" sz="2000" b="1" dirty="0"/>
              <a:t>For </a:t>
            </a:r>
            <a:r>
              <a:rPr lang="en-US" sz="2000" b="1" dirty="0"/>
              <a:t>SHOWS </a:t>
            </a:r>
            <a:r>
              <a:rPr lang="en-NG" sz="2000" b="1" dirty="0"/>
              <a:t>each customer</a:t>
            </a:r>
            <a:r>
              <a:rPr lang="en-US" sz="2000" b="1" dirty="0"/>
              <a:t> AND </a:t>
            </a:r>
            <a:r>
              <a:rPr lang="en-NG" sz="2000" b="1" dirty="0"/>
              <a:t>list the products they have ordered along with the total quantity of each product ordered.</a:t>
            </a:r>
            <a:br>
              <a:rPr lang="en-UM" sz="2000" b="1" dirty="0"/>
            </a:br>
            <a:r>
              <a:rPr lang="en-NG" sz="2000" b="1" dirty="0"/>
              <a:t> </a:t>
            </a:r>
            <a:br>
              <a:rPr lang="en-UM" sz="2000" b="1" dirty="0"/>
            </a:br>
            <a:endParaRPr lang="en-UM" sz="2000" b="1" dirty="0"/>
          </a:p>
        </p:txBody>
      </p:sp>
      <p:pic>
        <p:nvPicPr>
          <p:cNvPr id="9" name="Content Placeholder 8">
            <a:extLst>
              <a:ext uri="{FF2B5EF4-FFF2-40B4-BE49-F238E27FC236}">
                <a16:creationId xmlns:a16="http://schemas.microsoft.com/office/drawing/2014/main" id="{B2DE2A6A-43CC-45D7-80F0-9485F560384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41413" y="2915478"/>
            <a:ext cx="4756943" cy="2027583"/>
          </a:xfrm>
        </p:spPr>
      </p:pic>
      <p:pic>
        <p:nvPicPr>
          <p:cNvPr id="11" name="Content Placeholder 10">
            <a:extLst>
              <a:ext uri="{FF2B5EF4-FFF2-40B4-BE49-F238E27FC236}">
                <a16:creationId xmlns:a16="http://schemas.microsoft.com/office/drawing/2014/main" id="{6BA781D1-F638-4EBE-A8FC-C958A997016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445814"/>
            <a:ext cx="4875213" cy="3149060"/>
          </a:xfrm>
        </p:spPr>
      </p:pic>
      <p:sp>
        <p:nvSpPr>
          <p:cNvPr id="5" name="Rectangle 4">
            <a:extLst>
              <a:ext uri="{FF2B5EF4-FFF2-40B4-BE49-F238E27FC236}">
                <a16:creationId xmlns:a16="http://schemas.microsoft.com/office/drawing/2014/main" id="{7CD1BCF9-7F09-41D3-B194-8CE00C3E1848}"/>
              </a:ext>
            </a:extLst>
          </p:cNvPr>
          <p:cNvSpPr/>
          <p:nvPr/>
        </p:nvSpPr>
        <p:spPr>
          <a:xfrm>
            <a:off x="5464955" y="42375"/>
            <a:ext cx="707245" cy="584775"/>
          </a:xfrm>
          <a:prstGeom prst="rect">
            <a:avLst/>
          </a:prstGeom>
        </p:spPr>
        <p:txBody>
          <a:bodyPr wrap="none">
            <a:spAutoFit/>
          </a:bodyPr>
          <a:lstStyle/>
          <a:p>
            <a:r>
              <a:rPr lang="en-US" sz="3200" b="1" dirty="0">
                <a:solidFill>
                  <a:schemeClr val="bg2">
                    <a:lumMod val="60000"/>
                    <a:lumOff val="40000"/>
                  </a:schemeClr>
                </a:solidFill>
              </a:rPr>
              <a:t>Q8</a:t>
            </a:r>
            <a:endParaRPr lang="en-UM" sz="3200" b="1" dirty="0">
              <a:solidFill>
                <a:schemeClr val="bg2">
                  <a:lumMod val="60000"/>
                  <a:lumOff val="40000"/>
                </a:schemeClr>
              </a:solidFill>
            </a:endParaRPr>
          </a:p>
        </p:txBody>
      </p:sp>
      <p:sp>
        <p:nvSpPr>
          <p:cNvPr id="6" name="TextBox 5">
            <a:extLst>
              <a:ext uri="{FF2B5EF4-FFF2-40B4-BE49-F238E27FC236}">
                <a16:creationId xmlns:a16="http://schemas.microsoft.com/office/drawing/2014/main" id="{12F5B5B6-E34D-49C1-B535-58CE597901E9}"/>
              </a:ext>
            </a:extLst>
          </p:cNvPr>
          <p:cNvSpPr txBox="1"/>
          <p:nvPr/>
        </p:nvSpPr>
        <p:spPr>
          <a:xfrm>
            <a:off x="1141412" y="1815028"/>
            <a:ext cx="4878387" cy="523220"/>
          </a:xfrm>
          <a:prstGeom prst="rect">
            <a:avLst/>
          </a:prstGeom>
          <a:noFill/>
        </p:spPr>
        <p:txBody>
          <a:bodyPr wrap="square" rtlCol="0">
            <a:spAutoFit/>
          </a:bodyPr>
          <a:lstStyle/>
          <a:p>
            <a:pPr algn="ctr"/>
            <a:r>
              <a:rPr lang="en-US" sz="2800" dirty="0"/>
              <a:t>THE QUERY</a:t>
            </a:r>
            <a:endParaRPr lang="en-UM" sz="2800" dirty="0"/>
          </a:p>
        </p:txBody>
      </p:sp>
      <p:sp>
        <p:nvSpPr>
          <p:cNvPr id="7" name="TextBox 6">
            <a:extLst>
              <a:ext uri="{FF2B5EF4-FFF2-40B4-BE49-F238E27FC236}">
                <a16:creationId xmlns:a16="http://schemas.microsoft.com/office/drawing/2014/main" id="{BA66E12B-C814-44BE-A9DF-319EC1E613B6}"/>
              </a:ext>
            </a:extLst>
          </p:cNvPr>
          <p:cNvSpPr txBox="1"/>
          <p:nvPr/>
        </p:nvSpPr>
        <p:spPr>
          <a:xfrm>
            <a:off x="5898356" y="1588249"/>
            <a:ext cx="4878387" cy="523220"/>
          </a:xfrm>
          <a:prstGeom prst="rect">
            <a:avLst/>
          </a:prstGeom>
          <a:noFill/>
        </p:spPr>
        <p:txBody>
          <a:bodyPr wrap="square" rtlCol="0">
            <a:spAutoFit/>
          </a:bodyPr>
          <a:lstStyle/>
          <a:p>
            <a:pPr algn="ctr"/>
            <a:r>
              <a:rPr lang="en-US" sz="2800" dirty="0"/>
              <a:t> FIRST PORTION OF RESULT </a:t>
            </a:r>
            <a:endParaRPr lang="en-UM" sz="2800" dirty="0"/>
          </a:p>
        </p:txBody>
      </p:sp>
    </p:spTree>
    <p:extLst>
      <p:ext uri="{BB962C8B-B14F-4D97-AF65-F5344CB8AC3E}">
        <p14:creationId xmlns:p14="http://schemas.microsoft.com/office/powerpoint/2010/main" val="1174743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061D254-1C5F-4C49-A95F-AEC2FE076AA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1444" y="2006178"/>
            <a:ext cx="3812947" cy="4013622"/>
          </a:xfrm>
        </p:spPr>
      </p:pic>
      <p:pic>
        <p:nvPicPr>
          <p:cNvPr id="11" name="Content Placeholder 10">
            <a:extLst>
              <a:ext uri="{FF2B5EF4-FFF2-40B4-BE49-F238E27FC236}">
                <a16:creationId xmlns:a16="http://schemas.microsoft.com/office/drawing/2014/main" id="{B566E478-B401-4EF7-BE32-AA95F819ECE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975836" y="1999957"/>
            <a:ext cx="3975836" cy="4013622"/>
          </a:xfrm>
        </p:spPr>
      </p:pic>
      <p:sp>
        <p:nvSpPr>
          <p:cNvPr id="5" name="TextBox 4">
            <a:extLst>
              <a:ext uri="{FF2B5EF4-FFF2-40B4-BE49-F238E27FC236}">
                <a16:creationId xmlns:a16="http://schemas.microsoft.com/office/drawing/2014/main" id="{CAE7C307-72B4-47C1-BEB6-40733A472729}"/>
              </a:ext>
            </a:extLst>
          </p:cNvPr>
          <p:cNvSpPr txBox="1"/>
          <p:nvPr/>
        </p:nvSpPr>
        <p:spPr>
          <a:xfrm>
            <a:off x="0" y="659468"/>
            <a:ext cx="3975836" cy="954107"/>
          </a:xfrm>
          <a:prstGeom prst="rect">
            <a:avLst/>
          </a:prstGeom>
          <a:noFill/>
        </p:spPr>
        <p:txBody>
          <a:bodyPr wrap="square" rtlCol="0">
            <a:spAutoFit/>
          </a:bodyPr>
          <a:lstStyle/>
          <a:p>
            <a:pPr algn="ctr"/>
            <a:r>
              <a:rPr lang="en-US" sz="2800" dirty="0"/>
              <a:t> SECOND PORTION OF RESULT </a:t>
            </a:r>
            <a:endParaRPr lang="en-UM" sz="2800" dirty="0"/>
          </a:p>
        </p:txBody>
      </p:sp>
      <p:sp>
        <p:nvSpPr>
          <p:cNvPr id="6" name="TextBox 5">
            <a:extLst>
              <a:ext uri="{FF2B5EF4-FFF2-40B4-BE49-F238E27FC236}">
                <a16:creationId xmlns:a16="http://schemas.microsoft.com/office/drawing/2014/main" id="{E87624ED-08A5-4B2E-96B0-EC973D4F5A43}"/>
              </a:ext>
            </a:extLst>
          </p:cNvPr>
          <p:cNvSpPr txBox="1"/>
          <p:nvPr/>
        </p:nvSpPr>
        <p:spPr>
          <a:xfrm>
            <a:off x="3599032" y="659468"/>
            <a:ext cx="3975836" cy="954107"/>
          </a:xfrm>
          <a:prstGeom prst="rect">
            <a:avLst/>
          </a:prstGeom>
          <a:noFill/>
        </p:spPr>
        <p:txBody>
          <a:bodyPr wrap="square" rtlCol="0">
            <a:spAutoFit/>
          </a:bodyPr>
          <a:lstStyle/>
          <a:p>
            <a:pPr algn="ctr"/>
            <a:r>
              <a:rPr lang="en-US" sz="2800" dirty="0"/>
              <a:t> THIRD PORTION OF RESULT </a:t>
            </a:r>
            <a:endParaRPr lang="en-UM" sz="2800" dirty="0"/>
          </a:p>
        </p:txBody>
      </p:sp>
      <p:sp>
        <p:nvSpPr>
          <p:cNvPr id="7" name="TextBox 6">
            <a:extLst>
              <a:ext uri="{FF2B5EF4-FFF2-40B4-BE49-F238E27FC236}">
                <a16:creationId xmlns:a16="http://schemas.microsoft.com/office/drawing/2014/main" id="{51B57A39-6724-4671-815C-FE9AA2BEECE7}"/>
              </a:ext>
            </a:extLst>
          </p:cNvPr>
          <p:cNvSpPr txBox="1"/>
          <p:nvPr/>
        </p:nvSpPr>
        <p:spPr>
          <a:xfrm>
            <a:off x="7322967" y="665689"/>
            <a:ext cx="3975836" cy="954107"/>
          </a:xfrm>
          <a:prstGeom prst="rect">
            <a:avLst/>
          </a:prstGeom>
          <a:noFill/>
        </p:spPr>
        <p:txBody>
          <a:bodyPr wrap="square" rtlCol="0">
            <a:spAutoFit/>
          </a:bodyPr>
          <a:lstStyle/>
          <a:p>
            <a:pPr algn="ctr"/>
            <a:r>
              <a:rPr lang="en-US" sz="2800" dirty="0"/>
              <a:t> FOURTH PORTION OF RESULT </a:t>
            </a:r>
            <a:endParaRPr lang="en-UM" sz="2800" dirty="0"/>
          </a:p>
        </p:txBody>
      </p:sp>
      <p:pic>
        <p:nvPicPr>
          <p:cNvPr id="13" name="Picture 12">
            <a:extLst>
              <a:ext uri="{FF2B5EF4-FFF2-40B4-BE49-F238E27FC236}">
                <a16:creationId xmlns:a16="http://schemas.microsoft.com/office/drawing/2014/main" id="{933D0196-5BA2-421A-88AE-81445F8098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3272" y="2006178"/>
            <a:ext cx="3975838" cy="4007401"/>
          </a:xfrm>
          <a:prstGeom prst="rect">
            <a:avLst/>
          </a:prstGeom>
        </p:spPr>
      </p:pic>
    </p:spTree>
    <p:extLst>
      <p:ext uri="{BB962C8B-B14F-4D97-AF65-F5344CB8AC3E}">
        <p14:creationId xmlns:p14="http://schemas.microsoft.com/office/powerpoint/2010/main" val="2507295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08DD00DF-20F4-4C7F-A027-3D3627DE8FF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0013" y="2323028"/>
            <a:ext cx="3608387" cy="3747572"/>
          </a:xfrm>
        </p:spPr>
      </p:pic>
      <p:pic>
        <p:nvPicPr>
          <p:cNvPr id="11" name="Content Placeholder 10">
            <a:extLst>
              <a:ext uri="{FF2B5EF4-FFF2-40B4-BE49-F238E27FC236}">
                <a16:creationId xmlns:a16="http://schemas.microsoft.com/office/drawing/2014/main" id="{9EEFF36A-4BD1-436D-B2E5-DB402B375AE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916732" y="2323027"/>
            <a:ext cx="3712820" cy="3747573"/>
          </a:xfrm>
        </p:spPr>
      </p:pic>
      <p:sp>
        <p:nvSpPr>
          <p:cNvPr id="5" name="TextBox 4">
            <a:extLst>
              <a:ext uri="{FF2B5EF4-FFF2-40B4-BE49-F238E27FC236}">
                <a16:creationId xmlns:a16="http://schemas.microsoft.com/office/drawing/2014/main" id="{1A9F9B7E-181D-427F-AEC4-D70E12312BBE}"/>
              </a:ext>
            </a:extLst>
          </p:cNvPr>
          <p:cNvSpPr txBox="1"/>
          <p:nvPr/>
        </p:nvSpPr>
        <p:spPr>
          <a:xfrm>
            <a:off x="0" y="659468"/>
            <a:ext cx="3975836" cy="954107"/>
          </a:xfrm>
          <a:prstGeom prst="rect">
            <a:avLst/>
          </a:prstGeom>
          <a:noFill/>
        </p:spPr>
        <p:txBody>
          <a:bodyPr wrap="square" rtlCol="0">
            <a:spAutoFit/>
          </a:bodyPr>
          <a:lstStyle/>
          <a:p>
            <a:pPr algn="ctr"/>
            <a:r>
              <a:rPr lang="en-US" sz="2800" dirty="0"/>
              <a:t> FIFTH PORTION OF RESULT </a:t>
            </a:r>
            <a:endParaRPr lang="en-UM" sz="2800" dirty="0"/>
          </a:p>
        </p:txBody>
      </p:sp>
      <p:sp>
        <p:nvSpPr>
          <p:cNvPr id="6" name="TextBox 5">
            <a:extLst>
              <a:ext uri="{FF2B5EF4-FFF2-40B4-BE49-F238E27FC236}">
                <a16:creationId xmlns:a16="http://schemas.microsoft.com/office/drawing/2014/main" id="{979FA3A6-DED8-454E-BB89-45BDF4D05BEB}"/>
              </a:ext>
            </a:extLst>
          </p:cNvPr>
          <p:cNvSpPr txBox="1"/>
          <p:nvPr/>
        </p:nvSpPr>
        <p:spPr>
          <a:xfrm>
            <a:off x="3599032" y="659468"/>
            <a:ext cx="3975836" cy="954107"/>
          </a:xfrm>
          <a:prstGeom prst="rect">
            <a:avLst/>
          </a:prstGeom>
          <a:noFill/>
        </p:spPr>
        <p:txBody>
          <a:bodyPr wrap="square" rtlCol="0">
            <a:spAutoFit/>
          </a:bodyPr>
          <a:lstStyle/>
          <a:p>
            <a:pPr algn="ctr"/>
            <a:r>
              <a:rPr lang="en-US" sz="2800" dirty="0"/>
              <a:t> SIXTH PORTION OF RESULT </a:t>
            </a:r>
            <a:endParaRPr lang="en-UM" sz="2800" dirty="0"/>
          </a:p>
        </p:txBody>
      </p:sp>
      <p:sp>
        <p:nvSpPr>
          <p:cNvPr id="7" name="TextBox 6">
            <a:extLst>
              <a:ext uri="{FF2B5EF4-FFF2-40B4-BE49-F238E27FC236}">
                <a16:creationId xmlns:a16="http://schemas.microsoft.com/office/drawing/2014/main" id="{4CB9D9CA-2312-4E2B-89D1-C633BABE855A}"/>
              </a:ext>
            </a:extLst>
          </p:cNvPr>
          <p:cNvSpPr txBox="1"/>
          <p:nvPr/>
        </p:nvSpPr>
        <p:spPr>
          <a:xfrm>
            <a:off x="7361067" y="659468"/>
            <a:ext cx="3975836" cy="954107"/>
          </a:xfrm>
          <a:prstGeom prst="rect">
            <a:avLst/>
          </a:prstGeom>
          <a:noFill/>
        </p:spPr>
        <p:txBody>
          <a:bodyPr wrap="square" rtlCol="0">
            <a:spAutoFit/>
          </a:bodyPr>
          <a:lstStyle/>
          <a:p>
            <a:pPr algn="ctr"/>
            <a:r>
              <a:rPr lang="en-US" sz="2800" dirty="0"/>
              <a:t>SEVENTH PORTION OF RESULT </a:t>
            </a:r>
            <a:endParaRPr lang="en-UM" sz="2800" dirty="0"/>
          </a:p>
        </p:txBody>
      </p:sp>
      <p:pic>
        <p:nvPicPr>
          <p:cNvPr id="13" name="Picture 12">
            <a:extLst>
              <a:ext uri="{FF2B5EF4-FFF2-40B4-BE49-F238E27FC236}">
                <a16:creationId xmlns:a16="http://schemas.microsoft.com/office/drawing/2014/main" id="{9B09A117-8B26-435E-BFC8-2930666A80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37884" y="2323026"/>
            <a:ext cx="3795316" cy="3747574"/>
          </a:xfrm>
          <a:prstGeom prst="rect">
            <a:avLst/>
          </a:prstGeom>
        </p:spPr>
      </p:pic>
    </p:spTree>
    <p:extLst>
      <p:ext uri="{BB962C8B-B14F-4D97-AF65-F5344CB8AC3E}">
        <p14:creationId xmlns:p14="http://schemas.microsoft.com/office/powerpoint/2010/main" val="499379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E6287EA-8859-4FDF-B010-348D46AFA50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10091" y="2396906"/>
            <a:ext cx="3510101" cy="3801626"/>
          </a:xfrm>
        </p:spPr>
      </p:pic>
      <p:pic>
        <p:nvPicPr>
          <p:cNvPr id="11" name="Content Placeholder 10">
            <a:extLst>
              <a:ext uri="{FF2B5EF4-FFF2-40B4-BE49-F238E27FC236}">
                <a16:creationId xmlns:a16="http://schemas.microsoft.com/office/drawing/2014/main" id="{4CFA06FC-4895-45C4-9587-0008CF0CFD4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215733" y="2396906"/>
            <a:ext cx="3510101" cy="3772426"/>
          </a:xfrm>
        </p:spPr>
      </p:pic>
      <p:sp>
        <p:nvSpPr>
          <p:cNvPr id="5" name="TextBox 4">
            <a:extLst>
              <a:ext uri="{FF2B5EF4-FFF2-40B4-BE49-F238E27FC236}">
                <a16:creationId xmlns:a16="http://schemas.microsoft.com/office/drawing/2014/main" id="{D71AE5BE-AC76-4ADA-984E-6076FBE75801}"/>
              </a:ext>
            </a:extLst>
          </p:cNvPr>
          <p:cNvSpPr txBox="1"/>
          <p:nvPr/>
        </p:nvSpPr>
        <p:spPr>
          <a:xfrm>
            <a:off x="0" y="659468"/>
            <a:ext cx="3975836" cy="954107"/>
          </a:xfrm>
          <a:prstGeom prst="rect">
            <a:avLst/>
          </a:prstGeom>
          <a:noFill/>
        </p:spPr>
        <p:txBody>
          <a:bodyPr wrap="square" rtlCol="0">
            <a:spAutoFit/>
          </a:bodyPr>
          <a:lstStyle/>
          <a:p>
            <a:pPr algn="ctr"/>
            <a:r>
              <a:rPr lang="en-US" sz="2800" dirty="0"/>
              <a:t> EIGHTH PORTION OF RESULT </a:t>
            </a:r>
            <a:endParaRPr lang="en-UM" sz="2800" dirty="0"/>
          </a:p>
        </p:txBody>
      </p:sp>
      <p:sp>
        <p:nvSpPr>
          <p:cNvPr id="6" name="TextBox 5">
            <a:extLst>
              <a:ext uri="{FF2B5EF4-FFF2-40B4-BE49-F238E27FC236}">
                <a16:creationId xmlns:a16="http://schemas.microsoft.com/office/drawing/2014/main" id="{C046D8D8-3E20-446E-956A-4B63DF471B92}"/>
              </a:ext>
            </a:extLst>
          </p:cNvPr>
          <p:cNvSpPr txBox="1"/>
          <p:nvPr/>
        </p:nvSpPr>
        <p:spPr>
          <a:xfrm>
            <a:off x="3710609" y="659468"/>
            <a:ext cx="3975836" cy="954107"/>
          </a:xfrm>
          <a:prstGeom prst="rect">
            <a:avLst/>
          </a:prstGeom>
          <a:noFill/>
        </p:spPr>
        <p:txBody>
          <a:bodyPr wrap="square" rtlCol="0">
            <a:spAutoFit/>
          </a:bodyPr>
          <a:lstStyle/>
          <a:p>
            <a:pPr algn="ctr"/>
            <a:r>
              <a:rPr lang="en-US" sz="2800" dirty="0"/>
              <a:t> NINTH PORTION OF RESULT </a:t>
            </a:r>
            <a:endParaRPr lang="en-UM" sz="2800" dirty="0"/>
          </a:p>
        </p:txBody>
      </p:sp>
      <p:sp>
        <p:nvSpPr>
          <p:cNvPr id="7" name="TextBox 6">
            <a:extLst>
              <a:ext uri="{FF2B5EF4-FFF2-40B4-BE49-F238E27FC236}">
                <a16:creationId xmlns:a16="http://schemas.microsoft.com/office/drawing/2014/main" id="{A3D7610E-7A97-4CFD-8583-2713ACA39B2C}"/>
              </a:ext>
            </a:extLst>
          </p:cNvPr>
          <p:cNvSpPr txBox="1"/>
          <p:nvPr/>
        </p:nvSpPr>
        <p:spPr>
          <a:xfrm>
            <a:off x="7725834" y="659468"/>
            <a:ext cx="3975836" cy="954107"/>
          </a:xfrm>
          <a:prstGeom prst="rect">
            <a:avLst/>
          </a:prstGeom>
          <a:noFill/>
        </p:spPr>
        <p:txBody>
          <a:bodyPr wrap="square" rtlCol="0">
            <a:spAutoFit/>
          </a:bodyPr>
          <a:lstStyle/>
          <a:p>
            <a:pPr algn="ctr"/>
            <a:r>
              <a:rPr lang="en-US" sz="2800" dirty="0"/>
              <a:t> TENTH PORTION OF RESULT </a:t>
            </a:r>
            <a:endParaRPr lang="en-UM" sz="2800" dirty="0"/>
          </a:p>
        </p:txBody>
      </p:sp>
      <p:pic>
        <p:nvPicPr>
          <p:cNvPr id="13" name="Picture 12">
            <a:extLst>
              <a:ext uri="{FF2B5EF4-FFF2-40B4-BE49-F238E27FC236}">
                <a16:creationId xmlns:a16="http://schemas.microsoft.com/office/drawing/2014/main" id="{A3ABDE48-18CD-4980-9E36-BA3203FE18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9047" y="2396906"/>
            <a:ext cx="3510101" cy="3772426"/>
          </a:xfrm>
          <a:prstGeom prst="rect">
            <a:avLst/>
          </a:prstGeom>
        </p:spPr>
      </p:pic>
    </p:spTree>
    <p:extLst>
      <p:ext uri="{BB962C8B-B14F-4D97-AF65-F5344CB8AC3E}">
        <p14:creationId xmlns:p14="http://schemas.microsoft.com/office/powerpoint/2010/main" val="177353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3378C8E-31B9-4CD9-9E6C-D14DEEB9680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3517" y="2067594"/>
            <a:ext cx="3470343" cy="3869379"/>
          </a:xfrm>
        </p:spPr>
      </p:pic>
      <p:pic>
        <p:nvPicPr>
          <p:cNvPr id="11" name="Content Placeholder 10">
            <a:extLst>
              <a:ext uri="{FF2B5EF4-FFF2-40B4-BE49-F238E27FC236}">
                <a16:creationId xmlns:a16="http://schemas.microsoft.com/office/drawing/2014/main" id="{790B5793-DC87-4AFD-9D46-C4925462EC8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215219" y="2067594"/>
            <a:ext cx="3470343" cy="3869379"/>
          </a:xfrm>
        </p:spPr>
      </p:pic>
      <p:sp>
        <p:nvSpPr>
          <p:cNvPr id="5" name="TextBox 4">
            <a:extLst>
              <a:ext uri="{FF2B5EF4-FFF2-40B4-BE49-F238E27FC236}">
                <a16:creationId xmlns:a16="http://schemas.microsoft.com/office/drawing/2014/main" id="{938FACD8-8A43-4526-B6A4-01655BB8DEB2}"/>
              </a:ext>
            </a:extLst>
          </p:cNvPr>
          <p:cNvSpPr txBox="1"/>
          <p:nvPr/>
        </p:nvSpPr>
        <p:spPr>
          <a:xfrm>
            <a:off x="0" y="659468"/>
            <a:ext cx="3975836" cy="954107"/>
          </a:xfrm>
          <a:prstGeom prst="rect">
            <a:avLst/>
          </a:prstGeom>
          <a:noFill/>
        </p:spPr>
        <p:txBody>
          <a:bodyPr wrap="square" rtlCol="0">
            <a:spAutoFit/>
          </a:bodyPr>
          <a:lstStyle/>
          <a:p>
            <a:pPr algn="ctr"/>
            <a:r>
              <a:rPr lang="en-US" sz="2800" dirty="0"/>
              <a:t> ELEVENTH PORTION OF RESULT </a:t>
            </a:r>
            <a:endParaRPr lang="en-UM" sz="2800" dirty="0"/>
          </a:p>
        </p:txBody>
      </p:sp>
      <p:sp>
        <p:nvSpPr>
          <p:cNvPr id="6" name="TextBox 5">
            <a:extLst>
              <a:ext uri="{FF2B5EF4-FFF2-40B4-BE49-F238E27FC236}">
                <a16:creationId xmlns:a16="http://schemas.microsoft.com/office/drawing/2014/main" id="{D17210F6-A097-4CEE-8F39-716EF31B655D}"/>
              </a:ext>
            </a:extLst>
          </p:cNvPr>
          <p:cNvSpPr txBox="1"/>
          <p:nvPr/>
        </p:nvSpPr>
        <p:spPr>
          <a:xfrm>
            <a:off x="3599032" y="659468"/>
            <a:ext cx="3975836" cy="954107"/>
          </a:xfrm>
          <a:prstGeom prst="rect">
            <a:avLst/>
          </a:prstGeom>
          <a:noFill/>
        </p:spPr>
        <p:txBody>
          <a:bodyPr wrap="square" rtlCol="0">
            <a:spAutoFit/>
          </a:bodyPr>
          <a:lstStyle/>
          <a:p>
            <a:pPr algn="ctr"/>
            <a:r>
              <a:rPr lang="en-US" sz="2800" dirty="0"/>
              <a:t> TWELFTH PORTION OF RESULT </a:t>
            </a:r>
            <a:endParaRPr lang="en-UM" sz="2800" dirty="0"/>
          </a:p>
        </p:txBody>
      </p:sp>
      <p:sp>
        <p:nvSpPr>
          <p:cNvPr id="7" name="TextBox 6">
            <a:extLst>
              <a:ext uri="{FF2B5EF4-FFF2-40B4-BE49-F238E27FC236}">
                <a16:creationId xmlns:a16="http://schemas.microsoft.com/office/drawing/2014/main" id="{A6F68FE2-FBF3-43DB-B172-6049C1A2550E}"/>
              </a:ext>
            </a:extLst>
          </p:cNvPr>
          <p:cNvSpPr txBox="1"/>
          <p:nvPr/>
        </p:nvSpPr>
        <p:spPr>
          <a:xfrm>
            <a:off x="7676228" y="659467"/>
            <a:ext cx="3975836" cy="954107"/>
          </a:xfrm>
          <a:prstGeom prst="rect">
            <a:avLst/>
          </a:prstGeom>
          <a:noFill/>
        </p:spPr>
        <p:txBody>
          <a:bodyPr wrap="square" rtlCol="0">
            <a:spAutoFit/>
          </a:bodyPr>
          <a:lstStyle/>
          <a:p>
            <a:pPr algn="ctr"/>
            <a:r>
              <a:rPr lang="en-US" sz="2800" dirty="0"/>
              <a:t>THIRTEENTH PORTION OF RESULT </a:t>
            </a:r>
            <a:endParaRPr lang="en-UM" sz="2800" dirty="0"/>
          </a:p>
        </p:txBody>
      </p:sp>
      <p:pic>
        <p:nvPicPr>
          <p:cNvPr id="13" name="Picture 12">
            <a:extLst>
              <a:ext uri="{FF2B5EF4-FFF2-40B4-BE49-F238E27FC236}">
                <a16:creationId xmlns:a16="http://schemas.microsoft.com/office/drawing/2014/main" id="{0F82FC84-8947-45FC-A063-D066EB5255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6920" y="2067594"/>
            <a:ext cx="3470343" cy="3869379"/>
          </a:xfrm>
          <a:prstGeom prst="rect">
            <a:avLst/>
          </a:prstGeom>
        </p:spPr>
      </p:pic>
    </p:spTree>
    <p:extLst>
      <p:ext uri="{BB962C8B-B14F-4D97-AF65-F5344CB8AC3E}">
        <p14:creationId xmlns:p14="http://schemas.microsoft.com/office/powerpoint/2010/main" val="3813774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928305D1-0A87-4D50-91AD-590CE297815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93275" y="2399316"/>
            <a:ext cx="3629368" cy="3683432"/>
          </a:xfrm>
        </p:spPr>
      </p:pic>
      <p:pic>
        <p:nvPicPr>
          <p:cNvPr id="11" name="Content Placeholder 10">
            <a:extLst>
              <a:ext uri="{FF2B5EF4-FFF2-40B4-BE49-F238E27FC236}">
                <a16:creationId xmlns:a16="http://schemas.microsoft.com/office/drawing/2014/main" id="{06643EF5-3632-4D02-A88D-80D3D4CFD63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162910" y="2399316"/>
            <a:ext cx="3629368" cy="3683432"/>
          </a:xfrm>
        </p:spPr>
      </p:pic>
      <p:sp>
        <p:nvSpPr>
          <p:cNvPr id="5" name="TextBox 4">
            <a:extLst>
              <a:ext uri="{FF2B5EF4-FFF2-40B4-BE49-F238E27FC236}">
                <a16:creationId xmlns:a16="http://schemas.microsoft.com/office/drawing/2014/main" id="{5839B91E-8132-4854-AA1F-7A3AEE6371C3}"/>
              </a:ext>
            </a:extLst>
          </p:cNvPr>
          <p:cNvSpPr txBox="1"/>
          <p:nvPr/>
        </p:nvSpPr>
        <p:spPr>
          <a:xfrm>
            <a:off x="-53193" y="722585"/>
            <a:ext cx="3975836" cy="954107"/>
          </a:xfrm>
          <a:prstGeom prst="rect">
            <a:avLst/>
          </a:prstGeom>
          <a:noFill/>
        </p:spPr>
        <p:txBody>
          <a:bodyPr wrap="square" rtlCol="0">
            <a:spAutoFit/>
          </a:bodyPr>
          <a:lstStyle/>
          <a:p>
            <a:pPr algn="ctr"/>
            <a:r>
              <a:rPr lang="en-US" sz="2800" dirty="0"/>
              <a:t> FOURTEENTH PORTION OF RESULT </a:t>
            </a:r>
            <a:endParaRPr lang="en-UM" sz="2800" dirty="0"/>
          </a:p>
        </p:txBody>
      </p:sp>
      <p:sp>
        <p:nvSpPr>
          <p:cNvPr id="6" name="TextBox 5">
            <a:extLst>
              <a:ext uri="{FF2B5EF4-FFF2-40B4-BE49-F238E27FC236}">
                <a16:creationId xmlns:a16="http://schemas.microsoft.com/office/drawing/2014/main" id="{2F65F038-6484-4D3C-BD9A-902E4FD633C7}"/>
              </a:ext>
            </a:extLst>
          </p:cNvPr>
          <p:cNvSpPr txBox="1"/>
          <p:nvPr/>
        </p:nvSpPr>
        <p:spPr>
          <a:xfrm>
            <a:off x="3836321" y="722586"/>
            <a:ext cx="3975836" cy="954107"/>
          </a:xfrm>
          <a:prstGeom prst="rect">
            <a:avLst/>
          </a:prstGeom>
          <a:noFill/>
        </p:spPr>
        <p:txBody>
          <a:bodyPr wrap="square" rtlCol="0">
            <a:spAutoFit/>
          </a:bodyPr>
          <a:lstStyle/>
          <a:p>
            <a:pPr algn="ctr"/>
            <a:r>
              <a:rPr lang="en-US" sz="2800" dirty="0"/>
              <a:t> FIFTEENTH PORTION OF RESULT </a:t>
            </a:r>
            <a:endParaRPr lang="en-UM" sz="2800" dirty="0"/>
          </a:p>
        </p:txBody>
      </p:sp>
      <p:sp>
        <p:nvSpPr>
          <p:cNvPr id="7" name="TextBox 6">
            <a:extLst>
              <a:ext uri="{FF2B5EF4-FFF2-40B4-BE49-F238E27FC236}">
                <a16:creationId xmlns:a16="http://schemas.microsoft.com/office/drawing/2014/main" id="{5C518E21-F66B-4251-A1BE-31D23E6387AD}"/>
              </a:ext>
            </a:extLst>
          </p:cNvPr>
          <p:cNvSpPr txBox="1"/>
          <p:nvPr/>
        </p:nvSpPr>
        <p:spPr>
          <a:xfrm>
            <a:off x="7725835" y="722585"/>
            <a:ext cx="3975836" cy="954107"/>
          </a:xfrm>
          <a:prstGeom prst="rect">
            <a:avLst/>
          </a:prstGeom>
          <a:noFill/>
        </p:spPr>
        <p:txBody>
          <a:bodyPr wrap="square" rtlCol="0">
            <a:spAutoFit/>
          </a:bodyPr>
          <a:lstStyle/>
          <a:p>
            <a:pPr algn="ctr"/>
            <a:r>
              <a:rPr lang="en-US" sz="2800" dirty="0"/>
              <a:t> SIXTEENTH PORTION OF RESULT </a:t>
            </a:r>
            <a:endParaRPr lang="en-UM" sz="2800" dirty="0"/>
          </a:p>
        </p:txBody>
      </p:sp>
      <p:pic>
        <p:nvPicPr>
          <p:cNvPr id="13" name="Picture 12">
            <a:extLst>
              <a:ext uri="{FF2B5EF4-FFF2-40B4-BE49-F238E27FC236}">
                <a16:creationId xmlns:a16="http://schemas.microsoft.com/office/drawing/2014/main" id="{6A4E4C78-CB2B-4DC2-BE53-E6C2499B11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2303" y="2399316"/>
            <a:ext cx="3629368" cy="3683432"/>
          </a:xfrm>
          <a:prstGeom prst="rect">
            <a:avLst/>
          </a:prstGeom>
        </p:spPr>
      </p:pic>
    </p:spTree>
    <p:extLst>
      <p:ext uri="{BB962C8B-B14F-4D97-AF65-F5344CB8AC3E}">
        <p14:creationId xmlns:p14="http://schemas.microsoft.com/office/powerpoint/2010/main" val="4022272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FAEFE74-2CE9-47C4-97E9-9653853F870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3760" y="2389997"/>
            <a:ext cx="3496849" cy="3808534"/>
          </a:xfrm>
        </p:spPr>
      </p:pic>
      <p:pic>
        <p:nvPicPr>
          <p:cNvPr id="11" name="Content Placeholder 10">
            <a:extLst>
              <a:ext uri="{FF2B5EF4-FFF2-40B4-BE49-F238E27FC236}">
                <a16:creationId xmlns:a16="http://schemas.microsoft.com/office/drawing/2014/main" id="{15FB0586-56B7-4E05-91AC-449C8328CD1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975836" y="2389996"/>
            <a:ext cx="3599032" cy="3808535"/>
          </a:xfrm>
        </p:spPr>
      </p:pic>
      <p:sp>
        <p:nvSpPr>
          <p:cNvPr id="5" name="TextBox 4">
            <a:extLst>
              <a:ext uri="{FF2B5EF4-FFF2-40B4-BE49-F238E27FC236}">
                <a16:creationId xmlns:a16="http://schemas.microsoft.com/office/drawing/2014/main" id="{794D5430-C803-44E2-B901-965F053A8FBF}"/>
              </a:ext>
            </a:extLst>
          </p:cNvPr>
          <p:cNvSpPr txBox="1"/>
          <p:nvPr/>
        </p:nvSpPr>
        <p:spPr>
          <a:xfrm>
            <a:off x="0" y="659468"/>
            <a:ext cx="3975836" cy="954107"/>
          </a:xfrm>
          <a:prstGeom prst="rect">
            <a:avLst/>
          </a:prstGeom>
          <a:noFill/>
        </p:spPr>
        <p:txBody>
          <a:bodyPr wrap="square" rtlCol="0">
            <a:spAutoFit/>
          </a:bodyPr>
          <a:lstStyle/>
          <a:p>
            <a:pPr algn="ctr"/>
            <a:r>
              <a:rPr lang="en-US" sz="2800" dirty="0"/>
              <a:t>SEVENTEENTH PORTION OF RESULT </a:t>
            </a:r>
            <a:endParaRPr lang="en-UM" sz="2800" dirty="0"/>
          </a:p>
        </p:txBody>
      </p:sp>
      <p:sp>
        <p:nvSpPr>
          <p:cNvPr id="6" name="TextBox 5">
            <a:extLst>
              <a:ext uri="{FF2B5EF4-FFF2-40B4-BE49-F238E27FC236}">
                <a16:creationId xmlns:a16="http://schemas.microsoft.com/office/drawing/2014/main" id="{135F5139-2577-4064-9EE4-84BD9959CE5F}"/>
              </a:ext>
            </a:extLst>
          </p:cNvPr>
          <p:cNvSpPr txBox="1"/>
          <p:nvPr/>
        </p:nvSpPr>
        <p:spPr>
          <a:xfrm>
            <a:off x="3599032" y="659468"/>
            <a:ext cx="3975836" cy="954107"/>
          </a:xfrm>
          <a:prstGeom prst="rect">
            <a:avLst/>
          </a:prstGeom>
          <a:noFill/>
        </p:spPr>
        <p:txBody>
          <a:bodyPr wrap="square" rtlCol="0">
            <a:spAutoFit/>
          </a:bodyPr>
          <a:lstStyle/>
          <a:p>
            <a:pPr algn="ctr"/>
            <a:r>
              <a:rPr lang="en-US" sz="2800" dirty="0"/>
              <a:t> EIGHTEENTH PORTION OF RESULT </a:t>
            </a:r>
            <a:endParaRPr lang="en-UM" sz="2800" dirty="0"/>
          </a:p>
        </p:txBody>
      </p:sp>
      <p:sp>
        <p:nvSpPr>
          <p:cNvPr id="7" name="TextBox 6">
            <a:extLst>
              <a:ext uri="{FF2B5EF4-FFF2-40B4-BE49-F238E27FC236}">
                <a16:creationId xmlns:a16="http://schemas.microsoft.com/office/drawing/2014/main" id="{FCF3828A-A345-434C-BF62-2E6597AA015B}"/>
              </a:ext>
            </a:extLst>
          </p:cNvPr>
          <p:cNvSpPr txBox="1"/>
          <p:nvPr/>
        </p:nvSpPr>
        <p:spPr>
          <a:xfrm>
            <a:off x="7574868" y="659467"/>
            <a:ext cx="3975836" cy="954107"/>
          </a:xfrm>
          <a:prstGeom prst="rect">
            <a:avLst/>
          </a:prstGeom>
          <a:noFill/>
        </p:spPr>
        <p:txBody>
          <a:bodyPr wrap="square" rtlCol="0">
            <a:spAutoFit/>
          </a:bodyPr>
          <a:lstStyle/>
          <a:p>
            <a:pPr algn="ctr"/>
            <a:r>
              <a:rPr lang="en-US" sz="2800" dirty="0"/>
              <a:t>NINETEENTH PORTION OF RESULT </a:t>
            </a:r>
            <a:endParaRPr lang="en-UM" sz="2800" dirty="0"/>
          </a:p>
        </p:txBody>
      </p:sp>
      <p:pic>
        <p:nvPicPr>
          <p:cNvPr id="13" name="Picture 12">
            <a:extLst>
              <a:ext uri="{FF2B5EF4-FFF2-40B4-BE49-F238E27FC236}">
                <a16:creationId xmlns:a16="http://schemas.microsoft.com/office/drawing/2014/main" id="{212B9EA5-CB89-47CD-BDC2-B9AFB92EA5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7566" y="2389997"/>
            <a:ext cx="3616262" cy="3808536"/>
          </a:xfrm>
          <a:prstGeom prst="rect">
            <a:avLst/>
          </a:prstGeom>
        </p:spPr>
      </p:pic>
    </p:spTree>
    <p:extLst>
      <p:ext uri="{BB962C8B-B14F-4D97-AF65-F5344CB8AC3E}">
        <p14:creationId xmlns:p14="http://schemas.microsoft.com/office/powerpoint/2010/main" val="659404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CC1E4D43-C7EA-4767-9070-0434030466E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33031" y="2346022"/>
            <a:ext cx="3642805" cy="3749977"/>
          </a:xfrm>
        </p:spPr>
      </p:pic>
      <p:pic>
        <p:nvPicPr>
          <p:cNvPr id="11" name="Content Placeholder 10">
            <a:extLst>
              <a:ext uri="{FF2B5EF4-FFF2-40B4-BE49-F238E27FC236}">
                <a16:creationId xmlns:a16="http://schemas.microsoft.com/office/drawing/2014/main" id="{58882D4F-0ECC-4503-AECC-009C29431D0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274597" y="2346023"/>
            <a:ext cx="3642805" cy="3749977"/>
          </a:xfrm>
        </p:spPr>
      </p:pic>
      <p:sp>
        <p:nvSpPr>
          <p:cNvPr id="5" name="TextBox 4">
            <a:extLst>
              <a:ext uri="{FF2B5EF4-FFF2-40B4-BE49-F238E27FC236}">
                <a16:creationId xmlns:a16="http://schemas.microsoft.com/office/drawing/2014/main" id="{5785F66E-6BAE-40F5-A9A6-FA0ECD2585AF}"/>
              </a:ext>
            </a:extLst>
          </p:cNvPr>
          <p:cNvSpPr txBox="1"/>
          <p:nvPr/>
        </p:nvSpPr>
        <p:spPr>
          <a:xfrm>
            <a:off x="-87022" y="642755"/>
            <a:ext cx="3975836" cy="954107"/>
          </a:xfrm>
          <a:prstGeom prst="rect">
            <a:avLst/>
          </a:prstGeom>
          <a:noFill/>
        </p:spPr>
        <p:txBody>
          <a:bodyPr wrap="square" rtlCol="0">
            <a:spAutoFit/>
          </a:bodyPr>
          <a:lstStyle/>
          <a:p>
            <a:pPr algn="ctr"/>
            <a:r>
              <a:rPr lang="en-US" sz="2800" dirty="0"/>
              <a:t> TWENTIETH PORTION OF RESULT </a:t>
            </a:r>
            <a:endParaRPr lang="en-UM" sz="2800" dirty="0"/>
          </a:p>
        </p:txBody>
      </p:sp>
      <p:sp>
        <p:nvSpPr>
          <p:cNvPr id="6" name="TextBox 5">
            <a:extLst>
              <a:ext uri="{FF2B5EF4-FFF2-40B4-BE49-F238E27FC236}">
                <a16:creationId xmlns:a16="http://schemas.microsoft.com/office/drawing/2014/main" id="{5F5CB86B-934A-47CB-B962-8196A9321667}"/>
              </a:ext>
            </a:extLst>
          </p:cNvPr>
          <p:cNvSpPr txBox="1"/>
          <p:nvPr/>
        </p:nvSpPr>
        <p:spPr>
          <a:xfrm>
            <a:off x="3888814" y="642755"/>
            <a:ext cx="3975836" cy="954107"/>
          </a:xfrm>
          <a:prstGeom prst="rect">
            <a:avLst/>
          </a:prstGeom>
          <a:noFill/>
        </p:spPr>
        <p:txBody>
          <a:bodyPr wrap="square" rtlCol="0">
            <a:spAutoFit/>
          </a:bodyPr>
          <a:lstStyle/>
          <a:p>
            <a:pPr algn="ctr"/>
            <a:r>
              <a:rPr lang="en-US" sz="2800" dirty="0"/>
              <a:t> TWENTY-FIRST PORTION OF RESULT </a:t>
            </a:r>
            <a:endParaRPr lang="en-UM" sz="2800" dirty="0"/>
          </a:p>
        </p:txBody>
      </p:sp>
      <p:sp>
        <p:nvSpPr>
          <p:cNvPr id="7" name="TextBox 6">
            <a:extLst>
              <a:ext uri="{FF2B5EF4-FFF2-40B4-BE49-F238E27FC236}">
                <a16:creationId xmlns:a16="http://schemas.microsoft.com/office/drawing/2014/main" id="{7C3332CF-A7E2-49DE-A364-72430C13BBE8}"/>
              </a:ext>
            </a:extLst>
          </p:cNvPr>
          <p:cNvSpPr txBox="1"/>
          <p:nvPr/>
        </p:nvSpPr>
        <p:spPr>
          <a:xfrm>
            <a:off x="7864650" y="642754"/>
            <a:ext cx="3975836" cy="954107"/>
          </a:xfrm>
          <a:prstGeom prst="rect">
            <a:avLst/>
          </a:prstGeom>
          <a:noFill/>
        </p:spPr>
        <p:txBody>
          <a:bodyPr wrap="square" rtlCol="0">
            <a:spAutoFit/>
          </a:bodyPr>
          <a:lstStyle/>
          <a:p>
            <a:pPr algn="ctr"/>
            <a:r>
              <a:rPr lang="en-US" sz="2800" dirty="0"/>
              <a:t> TWENTY-SECOND PORTION OF RESULT </a:t>
            </a:r>
            <a:endParaRPr lang="en-UM" sz="2800" dirty="0"/>
          </a:p>
        </p:txBody>
      </p:sp>
      <p:pic>
        <p:nvPicPr>
          <p:cNvPr id="13" name="Picture 12">
            <a:extLst>
              <a:ext uri="{FF2B5EF4-FFF2-40B4-BE49-F238E27FC236}">
                <a16:creationId xmlns:a16="http://schemas.microsoft.com/office/drawing/2014/main" id="{51296F93-07E8-4714-A41A-ACDBB08463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97681" y="2346021"/>
            <a:ext cx="3642805" cy="3749977"/>
          </a:xfrm>
          <a:prstGeom prst="rect">
            <a:avLst/>
          </a:prstGeom>
        </p:spPr>
      </p:pic>
    </p:spTree>
    <p:extLst>
      <p:ext uri="{BB962C8B-B14F-4D97-AF65-F5344CB8AC3E}">
        <p14:creationId xmlns:p14="http://schemas.microsoft.com/office/powerpoint/2010/main" val="2711533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B6B9-CE56-42DF-A41C-A2FBF003BAA2}"/>
              </a:ext>
            </a:extLst>
          </p:cNvPr>
          <p:cNvSpPr>
            <a:spLocks noGrp="1"/>
          </p:cNvSpPr>
          <p:nvPr>
            <p:ph type="title"/>
          </p:nvPr>
        </p:nvSpPr>
        <p:spPr>
          <a:xfrm>
            <a:off x="1141410" y="698826"/>
            <a:ext cx="9905998" cy="780396"/>
          </a:xfrm>
        </p:spPr>
        <p:txBody>
          <a:bodyPr>
            <a:normAutofit fontScale="90000"/>
          </a:bodyPr>
          <a:lstStyle/>
          <a:p>
            <a:r>
              <a:rPr lang="en-US" sz="2000" dirty="0"/>
              <a:t>THIS IS A QUERY THAT </a:t>
            </a:r>
            <a:r>
              <a:rPr lang="en-NG" sz="2200" dirty="0"/>
              <a:t>Rank</a:t>
            </a:r>
            <a:r>
              <a:rPr lang="en-US" sz="2200" dirty="0"/>
              <a:t>s</a:t>
            </a:r>
            <a:r>
              <a:rPr lang="en-NG" sz="2200" dirty="0"/>
              <a:t> employees based on their total sales.</a:t>
            </a:r>
            <a:r>
              <a:rPr lang="en-US" sz="2200" dirty="0"/>
              <a:t> it</a:t>
            </a:r>
            <a:r>
              <a:rPr lang="en-NG" sz="2200" dirty="0"/>
              <a:t> Show</a:t>
            </a:r>
            <a:r>
              <a:rPr lang="en-US" sz="2200" dirty="0"/>
              <a:t>s</a:t>
            </a:r>
            <a:r>
              <a:rPr lang="en-NG" sz="2200" dirty="0"/>
              <a:t> the employee</a:t>
            </a:r>
            <a:r>
              <a:rPr lang="en-US" sz="2200" dirty="0"/>
              <a:t> </a:t>
            </a:r>
            <a:r>
              <a:rPr lang="en-NG" sz="2200" dirty="0"/>
              <a:t>name, total sales</a:t>
            </a:r>
            <a:r>
              <a:rPr lang="en-US" sz="2200" dirty="0"/>
              <a:t> </a:t>
            </a:r>
            <a:r>
              <a:rPr lang="en-NG" sz="2200" dirty="0"/>
              <a:t>and their rank.</a:t>
            </a:r>
            <a:br>
              <a:rPr lang="en-UM" sz="2200" dirty="0"/>
            </a:br>
            <a:endParaRPr lang="en-UM" sz="2200" dirty="0"/>
          </a:p>
        </p:txBody>
      </p:sp>
      <p:pic>
        <p:nvPicPr>
          <p:cNvPr id="8" name="Content Placeholder 7">
            <a:extLst>
              <a:ext uri="{FF2B5EF4-FFF2-40B4-BE49-F238E27FC236}">
                <a16:creationId xmlns:a16="http://schemas.microsoft.com/office/drawing/2014/main" id="{FDB41C3C-6A57-4B1F-BF6B-1A359E70E53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41413" y="2460998"/>
            <a:ext cx="4878387" cy="3406401"/>
          </a:xfrm>
        </p:spPr>
      </p:pic>
      <p:graphicFrame>
        <p:nvGraphicFramePr>
          <p:cNvPr id="9" name="Content Placeholder 8">
            <a:extLst>
              <a:ext uri="{FF2B5EF4-FFF2-40B4-BE49-F238E27FC236}">
                <a16:creationId xmlns:a16="http://schemas.microsoft.com/office/drawing/2014/main" id="{547EDE98-A9F8-4852-84FF-639A528C13CE}"/>
              </a:ext>
            </a:extLst>
          </p:cNvPr>
          <p:cNvGraphicFramePr>
            <a:graphicFrameLocks noGrp="1"/>
          </p:cNvGraphicFramePr>
          <p:nvPr>
            <p:ph sz="half" idx="2"/>
            <p:extLst>
              <p:ext uri="{D42A27DB-BD31-4B8C-83A1-F6EECF244321}">
                <p14:modId xmlns:p14="http://schemas.microsoft.com/office/powerpoint/2010/main" val="1851877212"/>
              </p:ext>
            </p:extLst>
          </p:nvPr>
        </p:nvGraphicFramePr>
        <p:xfrm>
          <a:off x="6172200" y="2460997"/>
          <a:ext cx="4875213" cy="3406400"/>
        </p:xfrm>
        <a:graphic>
          <a:graphicData uri="http://schemas.openxmlformats.org/drawingml/2006/table">
            <a:tbl>
              <a:tblPr firstRow="1" firstCol="1" bandRow="1">
                <a:tableStyleId>{5C22544A-7EE6-4342-B048-85BDC9FD1C3A}</a:tableStyleId>
              </a:tblPr>
              <a:tblGrid>
                <a:gridCol w="1624723">
                  <a:extLst>
                    <a:ext uri="{9D8B030D-6E8A-4147-A177-3AD203B41FA5}">
                      <a16:colId xmlns:a16="http://schemas.microsoft.com/office/drawing/2014/main" val="1660608826"/>
                    </a:ext>
                  </a:extLst>
                </a:gridCol>
                <a:gridCol w="1625245">
                  <a:extLst>
                    <a:ext uri="{9D8B030D-6E8A-4147-A177-3AD203B41FA5}">
                      <a16:colId xmlns:a16="http://schemas.microsoft.com/office/drawing/2014/main" val="1785757009"/>
                    </a:ext>
                  </a:extLst>
                </a:gridCol>
                <a:gridCol w="1625245">
                  <a:extLst>
                    <a:ext uri="{9D8B030D-6E8A-4147-A177-3AD203B41FA5}">
                      <a16:colId xmlns:a16="http://schemas.microsoft.com/office/drawing/2014/main" val="4224266557"/>
                    </a:ext>
                  </a:extLst>
                </a:gridCol>
              </a:tblGrid>
              <a:tr h="340640">
                <a:tc>
                  <a:txBody>
                    <a:bodyPr/>
                    <a:lstStyle/>
                    <a:p>
                      <a:pPr>
                        <a:lnSpc>
                          <a:spcPct val="107000"/>
                        </a:lnSpc>
                        <a:spcAft>
                          <a:spcPts val="0"/>
                        </a:spcAft>
                      </a:pPr>
                      <a:r>
                        <a:rPr lang="en-US" sz="1500" dirty="0">
                          <a:effectLst/>
                        </a:rPr>
                        <a:t>Employees_Name</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tc>
                <a:tc>
                  <a:txBody>
                    <a:bodyPr/>
                    <a:lstStyle/>
                    <a:p>
                      <a:pPr>
                        <a:lnSpc>
                          <a:spcPct val="107000"/>
                        </a:lnSpc>
                        <a:spcAft>
                          <a:spcPts val="0"/>
                        </a:spcAft>
                      </a:pPr>
                      <a:r>
                        <a:rPr lang="en-US" sz="1500" dirty="0">
                          <a:effectLst/>
                        </a:rPr>
                        <a:t>Total_Sales</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tc>
                <a:tc>
                  <a:txBody>
                    <a:bodyPr/>
                    <a:lstStyle/>
                    <a:p>
                      <a:pPr>
                        <a:lnSpc>
                          <a:spcPct val="107000"/>
                        </a:lnSpc>
                        <a:spcAft>
                          <a:spcPts val="0"/>
                        </a:spcAft>
                      </a:pPr>
                      <a:r>
                        <a:rPr lang="en-US" sz="1500" dirty="0">
                          <a:effectLst/>
                        </a:rPr>
                        <a:t>Sales_Rank</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tc>
                <a:extLst>
                  <a:ext uri="{0D108BD9-81ED-4DB2-BD59-A6C34878D82A}">
                    <a16:rowId xmlns:a16="http://schemas.microsoft.com/office/drawing/2014/main" val="1474171035"/>
                  </a:ext>
                </a:extLst>
              </a:tr>
              <a:tr h="340640">
                <a:tc>
                  <a:txBody>
                    <a:bodyPr/>
                    <a:lstStyle/>
                    <a:p>
                      <a:pPr>
                        <a:lnSpc>
                          <a:spcPct val="107000"/>
                        </a:lnSpc>
                        <a:spcAft>
                          <a:spcPts val="0"/>
                        </a:spcAft>
                      </a:pPr>
                      <a:r>
                        <a:rPr lang="en-US" sz="1500" dirty="0">
                          <a:effectLst/>
                        </a:rPr>
                        <a:t>Margaret  Peacock</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500" dirty="0">
                          <a:effectLst/>
                        </a:rPr>
                        <a:t>9165</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500" dirty="0">
                          <a:effectLst/>
                        </a:rPr>
                        <a:t>1</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extLst>
                  <a:ext uri="{0D108BD9-81ED-4DB2-BD59-A6C34878D82A}">
                    <a16:rowId xmlns:a16="http://schemas.microsoft.com/office/drawing/2014/main" val="408762567"/>
                  </a:ext>
                </a:extLst>
              </a:tr>
              <a:tr h="340640">
                <a:tc>
                  <a:txBody>
                    <a:bodyPr/>
                    <a:lstStyle/>
                    <a:p>
                      <a:pPr>
                        <a:lnSpc>
                          <a:spcPct val="107000"/>
                        </a:lnSpc>
                        <a:spcAft>
                          <a:spcPts val="0"/>
                        </a:spcAft>
                      </a:pPr>
                      <a:r>
                        <a:rPr lang="en-US" sz="1500" dirty="0">
                          <a:effectLst/>
                        </a:rPr>
                        <a:t>Nancy  Davolio</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500" dirty="0">
                          <a:effectLst/>
                        </a:rPr>
                        <a:t>4932.13</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500" dirty="0">
                          <a:effectLst/>
                        </a:rPr>
                        <a:t>2</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extLst>
                  <a:ext uri="{0D108BD9-81ED-4DB2-BD59-A6C34878D82A}">
                    <a16:rowId xmlns:a16="http://schemas.microsoft.com/office/drawing/2014/main" val="2939977770"/>
                  </a:ext>
                </a:extLst>
              </a:tr>
              <a:tr h="340640">
                <a:tc>
                  <a:txBody>
                    <a:bodyPr/>
                    <a:lstStyle/>
                    <a:p>
                      <a:pPr>
                        <a:lnSpc>
                          <a:spcPct val="107000"/>
                        </a:lnSpc>
                        <a:spcAft>
                          <a:spcPts val="0"/>
                        </a:spcAft>
                      </a:pPr>
                      <a:r>
                        <a:rPr lang="en-US" sz="1500" dirty="0">
                          <a:effectLst/>
                        </a:rPr>
                        <a:t>Janet  Leverling</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500" dirty="0">
                          <a:effectLst/>
                        </a:rPr>
                        <a:t>4675.58</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500" dirty="0">
                          <a:effectLst/>
                        </a:rPr>
                        <a:t>3</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extLst>
                  <a:ext uri="{0D108BD9-81ED-4DB2-BD59-A6C34878D82A}">
                    <a16:rowId xmlns:a16="http://schemas.microsoft.com/office/drawing/2014/main" val="1088388403"/>
                  </a:ext>
                </a:extLst>
              </a:tr>
              <a:tr h="340640">
                <a:tc>
                  <a:txBody>
                    <a:bodyPr/>
                    <a:lstStyle/>
                    <a:p>
                      <a:pPr>
                        <a:lnSpc>
                          <a:spcPct val="107000"/>
                        </a:lnSpc>
                        <a:spcAft>
                          <a:spcPts val="0"/>
                        </a:spcAft>
                      </a:pPr>
                      <a:r>
                        <a:rPr lang="en-US" sz="1500" dirty="0">
                          <a:effectLst/>
                        </a:rPr>
                        <a:t>Andrew  Fuller</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500" dirty="0">
                          <a:effectLst/>
                        </a:rPr>
                        <a:t>3489.09</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500" dirty="0">
                          <a:effectLst/>
                        </a:rPr>
                        <a:t>4</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extLst>
                  <a:ext uri="{0D108BD9-81ED-4DB2-BD59-A6C34878D82A}">
                    <a16:rowId xmlns:a16="http://schemas.microsoft.com/office/drawing/2014/main" val="1458659343"/>
                  </a:ext>
                </a:extLst>
              </a:tr>
              <a:tr h="340640">
                <a:tc>
                  <a:txBody>
                    <a:bodyPr/>
                    <a:lstStyle/>
                    <a:p>
                      <a:pPr>
                        <a:lnSpc>
                          <a:spcPct val="107000"/>
                        </a:lnSpc>
                        <a:spcAft>
                          <a:spcPts val="0"/>
                        </a:spcAft>
                      </a:pPr>
                      <a:r>
                        <a:rPr lang="en-US" sz="1500" dirty="0">
                          <a:effectLst/>
                        </a:rPr>
                        <a:t>Laura  Callahan</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500" dirty="0">
                          <a:effectLst/>
                        </a:rPr>
                        <a:t>3448.23</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500" dirty="0">
                          <a:effectLst/>
                        </a:rPr>
                        <a:t>5</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extLst>
                  <a:ext uri="{0D108BD9-81ED-4DB2-BD59-A6C34878D82A}">
                    <a16:rowId xmlns:a16="http://schemas.microsoft.com/office/drawing/2014/main" val="4176524124"/>
                  </a:ext>
                </a:extLst>
              </a:tr>
              <a:tr h="340640">
                <a:tc>
                  <a:txBody>
                    <a:bodyPr/>
                    <a:lstStyle/>
                    <a:p>
                      <a:pPr>
                        <a:lnSpc>
                          <a:spcPct val="107000"/>
                        </a:lnSpc>
                        <a:spcAft>
                          <a:spcPts val="0"/>
                        </a:spcAft>
                      </a:pPr>
                      <a:r>
                        <a:rPr lang="en-US" sz="1500" dirty="0">
                          <a:effectLst/>
                        </a:rPr>
                        <a:t>Michael  Suyama</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500" dirty="0">
                          <a:effectLst/>
                        </a:rPr>
                        <a:t>2902.49</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500" dirty="0">
                          <a:effectLst/>
                        </a:rPr>
                        <a:t>6</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extLst>
                  <a:ext uri="{0D108BD9-81ED-4DB2-BD59-A6C34878D82A}">
                    <a16:rowId xmlns:a16="http://schemas.microsoft.com/office/drawing/2014/main" val="2938302876"/>
                  </a:ext>
                </a:extLst>
              </a:tr>
              <a:tr h="340640">
                <a:tc>
                  <a:txBody>
                    <a:bodyPr/>
                    <a:lstStyle/>
                    <a:p>
                      <a:pPr>
                        <a:lnSpc>
                          <a:spcPct val="107000"/>
                        </a:lnSpc>
                        <a:spcAft>
                          <a:spcPts val="0"/>
                        </a:spcAft>
                      </a:pPr>
                      <a:r>
                        <a:rPr lang="en-US" sz="1500" dirty="0">
                          <a:effectLst/>
                        </a:rPr>
                        <a:t>Steven  Buchanan</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500" dirty="0">
                          <a:effectLst/>
                        </a:rPr>
                        <a:t>2177.74</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500" dirty="0">
                          <a:effectLst/>
                        </a:rPr>
                        <a:t>7</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extLst>
                  <a:ext uri="{0D108BD9-81ED-4DB2-BD59-A6C34878D82A}">
                    <a16:rowId xmlns:a16="http://schemas.microsoft.com/office/drawing/2014/main" val="3585142845"/>
                  </a:ext>
                </a:extLst>
              </a:tr>
              <a:tr h="340640">
                <a:tc>
                  <a:txBody>
                    <a:bodyPr/>
                    <a:lstStyle/>
                    <a:p>
                      <a:pPr>
                        <a:lnSpc>
                          <a:spcPct val="107000"/>
                        </a:lnSpc>
                        <a:spcAft>
                          <a:spcPts val="0"/>
                        </a:spcAft>
                      </a:pPr>
                      <a:r>
                        <a:rPr lang="en-US" sz="1500" dirty="0">
                          <a:effectLst/>
                        </a:rPr>
                        <a:t>Anne  Dodsworth</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500" dirty="0">
                          <a:effectLst/>
                        </a:rPr>
                        <a:t>2017.97</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500" dirty="0">
                          <a:effectLst/>
                        </a:rPr>
                        <a:t>8</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extLst>
                  <a:ext uri="{0D108BD9-81ED-4DB2-BD59-A6C34878D82A}">
                    <a16:rowId xmlns:a16="http://schemas.microsoft.com/office/drawing/2014/main" val="2481370017"/>
                  </a:ext>
                </a:extLst>
              </a:tr>
              <a:tr h="340640">
                <a:tc>
                  <a:txBody>
                    <a:bodyPr/>
                    <a:lstStyle/>
                    <a:p>
                      <a:pPr>
                        <a:lnSpc>
                          <a:spcPct val="107000"/>
                        </a:lnSpc>
                        <a:spcAft>
                          <a:spcPts val="0"/>
                        </a:spcAft>
                      </a:pPr>
                      <a:r>
                        <a:rPr lang="en-US" sz="1500" dirty="0">
                          <a:effectLst/>
                        </a:rPr>
                        <a:t>Robert  King</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500" dirty="0">
                          <a:effectLst/>
                        </a:rPr>
                        <a:t>1966.56</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500" dirty="0">
                          <a:effectLst/>
                        </a:rPr>
                        <a:t>9</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extLst>
                  <a:ext uri="{0D108BD9-81ED-4DB2-BD59-A6C34878D82A}">
                    <a16:rowId xmlns:a16="http://schemas.microsoft.com/office/drawing/2014/main" val="1745220545"/>
                  </a:ext>
                </a:extLst>
              </a:tr>
            </a:tbl>
          </a:graphicData>
        </a:graphic>
      </p:graphicFrame>
      <p:sp>
        <p:nvSpPr>
          <p:cNvPr id="5" name="TextBox 4">
            <a:extLst>
              <a:ext uri="{FF2B5EF4-FFF2-40B4-BE49-F238E27FC236}">
                <a16:creationId xmlns:a16="http://schemas.microsoft.com/office/drawing/2014/main" id="{DF2AD481-1BAE-40D1-BDF0-0D234918C441}"/>
              </a:ext>
            </a:extLst>
          </p:cNvPr>
          <p:cNvSpPr txBox="1"/>
          <p:nvPr/>
        </p:nvSpPr>
        <p:spPr>
          <a:xfrm>
            <a:off x="1141410" y="1576108"/>
            <a:ext cx="4878387" cy="523220"/>
          </a:xfrm>
          <a:prstGeom prst="rect">
            <a:avLst/>
          </a:prstGeom>
          <a:noFill/>
        </p:spPr>
        <p:txBody>
          <a:bodyPr wrap="square" rtlCol="0">
            <a:spAutoFit/>
          </a:bodyPr>
          <a:lstStyle/>
          <a:p>
            <a:pPr algn="ctr"/>
            <a:r>
              <a:rPr lang="en-US" sz="2800" dirty="0"/>
              <a:t>THE QUERY</a:t>
            </a:r>
            <a:endParaRPr lang="en-UM" sz="2800" dirty="0"/>
          </a:p>
        </p:txBody>
      </p:sp>
      <p:sp>
        <p:nvSpPr>
          <p:cNvPr id="6" name="TextBox 5">
            <a:extLst>
              <a:ext uri="{FF2B5EF4-FFF2-40B4-BE49-F238E27FC236}">
                <a16:creationId xmlns:a16="http://schemas.microsoft.com/office/drawing/2014/main" id="{33946D08-0C12-497F-926D-328E8AA0E630}"/>
              </a:ext>
            </a:extLst>
          </p:cNvPr>
          <p:cNvSpPr txBox="1"/>
          <p:nvPr/>
        </p:nvSpPr>
        <p:spPr>
          <a:xfrm>
            <a:off x="6169021" y="1576108"/>
            <a:ext cx="4878387" cy="523220"/>
          </a:xfrm>
          <a:prstGeom prst="rect">
            <a:avLst/>
          </a:prstGeom>
          <a:noFill/>
        </p:spPr>
        <p:txBody>
          <a:bodyPr wrap="square" rtlCol="0">
            <a:spAutoFit/>
          </a:bodyPr>
          <a:lstStyle/>
          <a:p>
            <a:pPr algn="ctr"/>
            <a:r>
              <a:rPr lang="en-US" sz="2800" dirty="0"/>
              <a:t>THE RESULT</a:t>
            </a:r>
            <a:endParaRPr lang="en-UM" sz="2800" dirty="0"/>
          </a:p>
        </p:txBody>
      </p:sp>
      <p:sp>
        <p:nvSpPr>
          <p:cNvPr id="10" name="Rectangle 1">
            <a:extLst>
              <a:ext uri="{FF2B5EF4-FFF2-40B4-BE49-F238E27FC236}">
                <a16:creationId xmlns:a16="http://schemas.microsoft.com/office/drawing/2014/main" id="{130E1BB4-EE54-4321-8EF5-C60F728224B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M" dirty="0"/>
          </a:p>
        </p:txBody>
      </p:sp>
      <p:sp>
        <p:nvSpPr>
          <p:cNvPr id="11" name="Rectangle 10">
            <a:extLst>
              <a:ext uri="{FF2B5EF4-FFF2-40B4-BE49-F238E27FC236}">
                <a16:creationId xmlns:a16="http://schemas.microsoft.com/office/drawing/2014/main" id="{39C2C5CB-9404-45D7-A2F8-1987DD673CB2}"/>
              </a:ext>
            </a:extLst>
          </p:cNvPr>
          <p:cNvSpPr/>
          <p:nvPr/>
        </p:nvSpPr>
        <p:spPr>
          <a:xfrm>
            <a:off x="5554481" y="114051"/>
            <a:ext cx="707245" cy="584775"/>
          </a:xfrm>
          <a:prstGeom prst="rect">
            <a:avLst/>
          </a:prstGeom>
        </p:spPr>
        <p:txBody>
          <a:bodyPr wrap="none">
            <a:spAutoFit/>
          </a:bodyPr>
          <a:lstStyle/>
          <a:p>
            <a:r>
              <a:rPr lang="en-US" sz="3200" b="1" dirty="0">
                <a:solidFill>
                  <a:schemeClr val="bg2">
                    <a:lumMod val="60000"/>
                    <a:lumOff val="40000"/>
                  </a:schemeClr>
                </a:solidFill>
              </a:rPr>
              <a:t>Q9</a:t>
            </a:r>
            <a:endParaRPr lang="en-UM" sz="3200" b="1" dirty="0">
              <a:solidFill>
                <a:schemeClr val="bg2">
                  <a:lumMod val="60000"/>
                  <a:lumOff val="40000"/>
                </a:schemeClr>
              </a:solidFill>
            </a:endParaRPr>
          </a:p>
        </p:txBody>
      </p:sp>
    </p:spTree>
    <p:extLst>
      <p:ext uri="{BB962C8B-B14F-4D97-AF65-F5344CB8AC3E}">
        <p14:creationId xmlns:p14="http://schemas.microsoft.com/office/powerpoint/2010/main" val="887184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B9931D-7BD1-473E-A5A8-2A2E0770F2E5}"/>
              </a:ext>
            </a:extLst>
          </p:cNvPr>
          <p:cNvSpPr>
            <a:spLocks noGrp="1"/>
          </p:cNvSpPr>
          <p:nvPr>
            <p:ph idx="1"/>
          </p:nvPr>
        </p:nvSpPr>
        <p:spPr>
          <a:xfrm>
            <a:off x="1313690" y="944217"/>
            <a:ext cx="9905999" cy="4969566"/>
          </a:xfrm>
        </p:spPr>
        <p:txBody>
          <a:bodyPr>
            <a:normAutofit/>
          </a:bodyPr>
          <a:lstStyle/>
          <a:p>
            <a:pPr marL="0" indent="0">
              <a:buNone/>
            </a:pPr>
            <a:r>
              <a:rPr lang="en-US" sz="3200" b="1" dirty="0"/>
              <a:t>THIS POWERPOINT FILE CONTAINS A SERIES OF QUERIES I CREATED TO ANALYZE E-COMMERCE DATA, ALONG WITH THE RESULTS GENERATED FROM EACH QUERY. </a:t>
            </a:r>
            <a:br>
              <a:rPr lang="en-UM" sz="3200" b="1" dirty="0"/>
            </a:br>
            <a:r>
              <a:rPr lang="en-NG" sz="3200" b="1" dirty="0"/>
              <a:t>THE QUERIES COVER</a:t>
            </a:r>
            <a:r>
              <a:rPr lang="en-US" sz="3200" b="1" dirty="0"/>
              <a:t>ED</a:t>
            </a:r>
            <a:r>
              <a:rPr lang="en-NG" sz="3200" b="1" dirty="0"/>
              <a:t> IN THIS MINI PROJECT </a:t>
            </a:r>
            <a:r>
              <a:rPr lang="en-US" sz="3200" b="1" dirty="0"/>
              <a:t>ARE</a:t>
            </a:r>
            <a:r>
              <a:rPr lang="en-NG" sz="3200" b="1" dirty="0"/>
              <a:t> RANGE OF SQL </a:t>
            </a:r>
            <a:r>
              <a:rPr lang="en-US" sz="3200" b="1" dirty="0"/>
              <a:t>I</a:t>
            </a:r>
            <a:r>
              <a:rPr lang="en-NG" sz="3200" b="1" dirty="0"/>
              <a:t> HAVE LEARNT IN CLASS INCLUDING ADVANCED QUERIES.</a:t>
            </a:r>
            <a:br>
              <a:rPr lang="en-US" sz="3200" b="1" dirty="0"/>
            </a:br>
            <a:endParaRPr lang="en-UM" sz="3200" dirty="0"/>
          </a:p>
        </p:txBody>
      </p:sp>
    </p:spTree>
    <p:extLst>
      <p:ext uri="{BB962C8B-B14F-4D97-AF65-F5344CB8AC3E}">
        <p14:creationId xmlns:p14="http://schemas.microsoft.com/office/powerpoint/2010/main" val="4086626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BB64F-8860-4C84-B193-EE649745B7C7}"/>
              </a:ext>
            </a:extLst>
          </p:cNvPr>
          <p:cNvSpPr>
            <a:spLocks noGrp="1"/>
          </p:cNvSpPr>
          <p:nvPr>
            <p:ph type="title"/>
          </p:nvPr>
        </p:nvSpPr>
        <p:spPr>
          <a:xfrm>
            <a:off x="1143001" y="673079"/>
            <a:ext cx="9905998" cy="838200"/>
          </a:xfrm>
        </p:spPr>
        <p:txBody>
          <a:bodyPr>
            <a:normAutofit fontScale="90000"/>
          </a:bodyPr>
          <a:lstStyle/>
          <a:p>
            <a:r>
              <a:rPr lang="en-US" sz="2000" b="1" dirty="0"/>
              <a:t>THIS IS A QUERY THAT</a:t>
            </a:r>
            <a:r>
              <a:rPr lang="en-NG" sz="2200" b="1" dirty="0"/>
              <a:t> </a:t>
            </a:r>
            <a:r>
              <a:rPr lang="en-NG" sz="2000" b="1" dirty="0"/>
              <a:t>display</a:t>
            </a:r>
            <a:r>
              <a:rPr lang="en-US" sz="2000" b="1" dirty="0"/>
              <a:t>S</a:t>
            </a:r>
            <a:r>
              <a:rPr lang="en-NG" sz="2000" b="1" dirty="0"/>
              <a:t> the total sales amount for each product category, grouped by country</a:t>
            </a:r>
            <a:br>
              <a:rPr lang="en-UM" sz="2200" dirty="0"/>
            </a:br>
            <a:endParaRPr lang="en-UM" sz="2200" dirty="0"/>
          </a:p>
        </p:txBody>
      </p:sp>
      <p:pic>
        <p:nvPicPr>
          <p:cNvPr id="6" name="Content Placeholder 5">
            <a:extLst>
              <a:ext uri="{FF2B5EF4-FFF2-40B4-BE49-F238E27FC236}">
                <a16:creationId xmlns:a16="http://schemas.microsoft.com/office/drawing/2014/main" id="{37AFCBDB-A3C2-4D1A-A3FC-266AD750CB1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41413" y="2362200"/>
            <a:ext cx="4878387" cy="3149600"/>
          </a:xfrm>
        </p:spPr>
      </p:pic>
      <p:pic>
        <p:nvPicPr>
          <p:cNvPr id="12" name="Content Placeholder 11">
            <a:extLst>
              <a:ext uri="{FF2B5EF4-FFF2-40B4-BE49-F238E27FC236}">
                <a16:creationId xmlns:a16="http://schemas.microsoft.com/office/drawing/2014/main" id="{74D5C3CF-BF73-4D7C-BDA6-3C27184B759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10403" y="2519212"/>
            <a:ext cx="3404336" cy="3652988"/>
          </a:xfrm>
        </p:spPr>
      </p:pic>
      <p:sp>
        <p:nvSpPr>
          <p:cNvPr id="9" name="TextBox 8">
            <a:extLst>
              <a:ext uri="{FF2B5EF4-FFF2-40B4-BE49-F238E27FC236}">
                <a16:creationId xmlns:a16="http://schemas.microsoft.com/office/drawing/2014/main" id="{C955609B-556B-4E95-A7BA-5BA3627F7FD1}"/>
              </a:ext>
            </a:extLst>
          </p:cNvPr>
          <p:cNvSpPr txBox="1"/>
          <p:nvPr/>
        </p:nvSpPr>
        <p:spPr>
          <a:xfrm>
            <a:off x="1141413" y="1726266"/>
            <a:ext cx="4878387" cy="523220"/>
          </a:xfrm>
          <a:prstGeom prst="rect">
            <a:avLst/>
          </a:prstGeom>
          <a:noFill/>
        </p:spPr>
        <p:txBody>
          <a:bodyPr wrap="square" rtlCol="0">
            <a:spAutoFit/>
          </a:bodyPr>
          <a:lstStyle/>
          <a:p>
            <a:pPr algn="ctr"/>
            <a:r>
              <a:rPr lang="en-US" sz="2800" dirty="0"/>
              <a:t>THE QUERY</a:t>
            </a:r>
            <a:endParaRPr lang="en-UM" sz="2800" dirty="0"/>
          </a:p>
        </p:txBody>
      </p:sp>
      <p:sp>
        <p:nvSpPr>
          <p:cNvPr id="10" name="TextBox 9">
            <a:extLst>
              <a:ext uri="{FF2B5EF4-FFF2-40B4-BE49-F238E27FC236}">
                <a16:creationId xmlns:a16="http://schemas.microsoft.com/office/drawing/2014/main" id="{EB025F16-6B64-43EA-B11A-89637DC1A5AD}"/>
              </a:ext>
            </a:extLst>
          </p:cNvPr>
          <p:cNvSpPr txBox="1"/>
          <p:nvPr/>
        </p:nvSpPr>
        <p:spPr>
          <a:xfrm>
            <a:off x="6438903" y="1408093"/>
            <a:ext cx="3975836" cy="954107"/>
          </a:xfrm>
          <a:prstGeom prst="rect">
            <a:avLst/>
          </a:prstGeom>
          <a:noFill/>
        </p:spPr>
        <p:txBody>
          <a:bodyPr wrap="square" rtlCol="0">
            <a:spAutoFit/>
          </a:bodyPr>
          <a:lstStyle/>
          <a:p>
            <a:pPr algn="ctr"/>
            <a:r>
              <a:rPr lang="en-US" sz="2800" dirty="0"/>
              <a:t>FIRST PORTION OF RESULT </a:t>
            </a:r>
            <a:endParaRPr lang="en-UM" sz="2800" dirty="0"/>
          </a:p>
        </p:txBody>
      </p:sp>
      <p:sp>
        <p:nvSpPr>
          <p:cNvPr id="13" name="Rectangle 12">
            <a:extLst>
              <a:ext uri="{FF2B5EF4-FFF2-40B4-BE49-F238E27FC236}">
                <a16:creationId xmlns:a16="http://schemas.microsoft.com/office/drawing/2014/main" id="{67A6D30E-880E-4782-8B3F-9835BAD1208B}"/>
              </a:ext>
            </a:extLst>
          </p:cNvPr>
          <p:cNvSpPr/>
          <p:nvPr/>
        </p:nvSpPr>
        <p:spPr>
          <a:xfrm>
            <a:off x="5513650" y="31947"/>
            <a:ext cx="925253" cy="584775"/>
          </a:xfrm>
          <a:prstGeom prst="rect">
            <a:avLst/>
          </a:prstGeom>
        </p:spPr>
        <p:txBody>
          <a:bodyPr wrap="none">
            <a:spAutoFit/>
          </a:bodyPr>
          <a:lstStyle/>
          <a:p>
            <a:r>
              <a:rPr lang="en-US" sz="3200" b="1" dirty="0">
                <a:solidFill>
                  <a:schemeClr val="bg2">
                    <a:lumMod val="60000"/>
                    <a:lumOff val="40000"/>
                  </a:schemeClr>
                </a:solidFill>
              </a:rPr>
              <a:t>Q10</a:t>
            </a:r>
            <a:endParaRPr lang="en-UM" sz="3200" b="1" dirty="0">
              <a:solidFill>
                <a:schemeClr val="bg2">
                  <a:lumMod val="60000"/>
                  <a:lumOff val="40000"/>
                </a:schemeClr>
              </a:solidFill>
            </a:endParaRPr>
          </a:p>
        </p:txBody>
      </p:sp>
    </p:spTree>
    <p:extLst>
      <p:ext uri="{BB962C8B-B14F-4D97-AF65-F5344CB8AC3E}">
        <p14:creationId xmlns:p14="http://schemas.microsoft.com/office/powerpoint/2010/main" val="3916831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F273E2A-E383-44B1-8F06-5B2B8EE4D55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06746" y="1884106"/>
            <a:ext cx="2687353" cy="3671359"/>
          </a:xfrm>
        </p:spPr>
      </p:pic>
      <p:pic>
        <p:nvPicPr>
          <p:cNvPr id="11" name="Content Placeholder 10">
            <a:extLst>
              <a:ext uri="{FF2B5EF4-FFF2-40B4-BE49-F238E27FC236}">
                <a16:creationId xmlns:a16="http://schemas.microsoft.com/office/drawing/2014/main" id="{711FA18C-D2B5-49D4-952A-27A83943BA5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457120" y="1884106"/>
            <a:ext cx="2934279" cy="3671359"/>
          </a:xfrm>
        </p:spPr>
      </p:pic>
      <p:sp>
        <p:nvSpPr>
          <p:cNvPr id="5" name="TextBox 4">
            <a:extLst>
              <a:ext uri="{FF2B5EF4-FFF2-40B4-BE49-F238E27FC236}">
                <a16:creationId xmlns:a16="http://schemas.microsoft.com/office/drawing/2014/main" id="{25012083-A36E-4750-B7FE-9FDD72968D8E}"/>
              </a:ext>
            </a:extLst>
          </p:cNvPr>
          <p:cNvSpPr txBox="1"/>
          <p:nvPr/>
        </p:nvSpPr>
        <p:spPr>
          <a:xfrm>
            <a:off x="100886" y="618172"/>
            <a:ext cx="3975836" cy="954107"/>
          </a:xfrm>
          <a:prstGeom prst="rect">
            <a:avLst/>
          </a:prstGeom>
          <a:noFill/>
        </p:spPr>
        <p:txBody>
          <a:bodyPr wrap="square" rtlCol="0">
            <a:spAutoFit/>
          </a:bodyPr>
          <a:lstStyle/>
          <a:p>
            <a:pPr algn="ctr"/>
            <a:r>
              <a:rPr lang="en-US" sz="2800" dirty="0"/>
              <a:t> SECOND PORTION OF RESULT </a:t>
            </a:r>
            <a:endParaRPr lang="en-UM" sz="2800" dirty="0"/>
          </a:p>
        </p:txBody>
      </p:sp>
      <p:sp>
        <p:nvSpPr>
          <p:cNvPr id="6" name="TextBox 5">
            <a:extLst>
              <a:ext uri="{FF2B5EF4-FFF2-40B4-BE49-F238E27FC236}">
                <a16:creationId xmlns:a16="http://schemas.microsoft.com/office/drawing/2014/main" id="{DA79B975-DBD6-4E84-A375-2147459015D1}"/>
              </a:ext>
            </a:extLst>
          </p:cNvPr>
          <p:cNvSpPr txBox="1"/>
          <p:nvPr/>
        </p:nvSpPr>
        <p:spPr>
          <a:xfrm>
            <a:off x="4108081" y="594380"/>
            <a:ext cx="3975836" cy="954107"/>
          </a:xfrm>
          <a:prstGeom prst="rect">
            <a:avLst/>
          </a:prstGeom>
          <a:noFill/>
        </p:spPr>
        <p:txBody>
          <a:bodyPr wrap="square" rtlCol="0">
            <a:spAutoFit/>
          </a:bodyPr>
          <a:lstStyle/>
          <a:p>
            <a:pPr algn="ctr"/>
            <a:r>
              <a:rPr lang="en-US" sz="2800" dirty="0"/>
              <a:t> THIRD PORTION OF RESULT </a:t>
            </a:r>
            <a:endParaRPr lang="en-UM" sz="2800" dirty="0"/>
          </a:p>
        </p:txBody>
      </p:sp>
      <p:sp>
        <p:nvSpPr>
          <p:cNvPr id="7" name="TextBox 6">
            <a:extLst>
              <a:ext uri="{FF2B5EF4-FFF2-40B4-BE49-F238E27FC236}">
                <a16:creationId xmlns:a16="http://schemas.microsoft.com/office/drawing/2014/main" id="{94B29C80-3383-4D99-B026-2D954523569F}"/>
              </a:ext>
            </a:extLst>
          </p:cNvPr>
          <p:cNvSpPr txBox="1"/>
          <p:nvPr/>
        </p:nvSpPr>
        <p:spPr>
          <a:xfrm>
            <a:off x="8013458" y="622805"/>
            <a:ext cx="3975836" cy="954107"/>
          </a:xfrm>
          <a:prstGeom prst="rect">
            <a:avLst/>
          </a:prstGeom>
          <a:noFill/>
        </p:spPr>
        <p:txBody>
          <a:bodyPr wrap="square" rtlCol="0">
            <a:spAutoFit/>
          </a:bodyPr>
          <a:lstStyle/>
          <a:p>
            <a:pPr algn="ctr"/>
            <a:r>
              <a:rPr lang="en-US" sz="2800" dirty="0"/>
              <a:t> FOURTH PORTION OF RESULT </a:t>
            </a:r>
            <a:endParaRPr lang="en-UM" sz="2800" dirty="0"/>
          </a:p>
        </p:txBody>
      </p:sp>
      <p:pic>
        <p:nvPicPr>
          <p:cNvPr id="13" name="Picture 12">
            <a:extLst>
              <a:ext uri="{FF2B5EF4-FFF2-40B4-BE49-F238E27FC236}">
                <a16:creationId xmlns:a16="http://schemas.microsoft.com/office/drawing/2014/main" id="{B22DB062-9E16-4239-AF1F-35257F089C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3408" y="1884106"/>
            <a:ext cx="2901846" cy="3671359"/>
          </a:xfrm>
          <a:prstGeom prst="rect">
            <a:avLst/>
          </a:prstGeom>
        </p:spPr>
      </p:pic>
    </p:spTree>
    <p:extLst>
      <p:ext uri="{BB962C8B-B14F-4D97-AF65-F5344CB8AC3E}">
        <p14:creationId xmlns:p14="http://schemas.microsoft.com/office/powerpoint/2010/main" val="1422200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2AA44EDE-9725-4D6C-8C6C-9A982E61DF4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24466" y="1919288"/>
            <a:ext cx="2771234" cy="3541712"/>
          </a:xfrm>
        </p:spPr>
      </p:pic>
      <p:pic>
        <p:nvPicPr>
          <p:cNvPr id="11" name="Content Placeholder 10">
            <a:extLst>
              <a:ext uri="{FF2B5EF4-FFF2-40B4-BE49-F238E27FC236}">
                <a16:creationId xmlns:a16="http://schemas.microsoft.com/office/drawing/2014/main" id="{C3D4B7DA-45C0-470F-B769-3D6C7173D3E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710382" y="1919288"/>
            <a:ext cx="2771234" cy="3541712"/>
          </a:xfrm>
        </p:spPr>
      </p:pic>
      <p:sp>
        <p:nvSpPr>
          <p:cNvPr id="5" name="TextBox 4">
            <a:extLst>
              <a:ext uri="{FF2B5EF4-FFF2-40B4-BE49-F238E27FC236}">
                <a16:creationId xmlns:a16="http://schemas.microsoft.com/office/drawing/2014/main" id="{B5080ED8-1531-42F4-A7C4-35464348345E}"/>
              </a:ext>
            </a:extLst>
          </p:cNvPr>
          <p:cNvSpPr txBox="1"/>
          <p:nvPr/>
        </p:nvSpPr>
        <p:spPr>
          <a:xfrm>
            <a:off x="100886" y="618172"/>
            <a:ext cx="3975836" cy="954107"/>
          </a:xfrm>
          <a:prstGeom prst="rect">
            <a:avLst/>
          </a:prstGeom>
          <a:noFill/>
        </p:spPr>
        <p:txBody>
          <a:bodyPr wrap="square" rtlCol="0">
            <a:spAutoFit/>
          </a:bodyPr>
          <a:lstStyle/>
          <a:p>
            <a:pPr algn="ctr"/>
            <a:r>
              <a:rPr lang="en-US" sz="2800" dirty="0"/>
              <a:t> FIFTH PORTION OF RESULT </a:t>
            </a:r>
            <a:endParaRPr lang="en-UM" sz="2800" dirty="0"/>
          </a:p>
        </p:txBody>
      </p:sp>
      <p:sp>
        <p:nvSpPr>
          <p:cNvPr id="6" name="TextBox 5">
            <a:extLst>
              <a:ext uri="{FF2B5EF4-FFF2-40B4-BE49-F238E27FC236}">
                <a16:creationId xmlns:a16="http://schemas.microsoft.com/office/drawing/2014/main" id="{72973C56-0B52-4979-82FF-D16D023C08B3}"/>
              </a:ext>
            </a:extLst>
          </p:cNvPr>
          <p:cNvSpPr txBox="1"/>
          <p:nvPr/>
        </p:nvSpPr>
        <p:spPr>
          <a:xfrm>
            <a:off x="4108081" y="594380"/>
            <a:ext cx="3975836" cy="954107"/>
          </a:xfrm>
          <a:prstGeom prst="rect">
            <a:avLst/>
          </a:prstGeom>
          <a:noFill/>
        </p:spPr>
        <p:txBody>
          <a:bodyPr wrap="square" rtlCol="0">
            <a:spAutoFit/>
          </a:bodyPr>
          <a:lstStyle/>
          <a:p>
            <a:pPr algn="ctr"/>
            <a:r>
              <a:rPr lang="en-US" sz="2800" dirty="0"/>
              <a:t> SIXTH PORTION OF RESULT </a:t>
            </a:r>
            <a:endParaRPr lang="en-UM" sz="2800" dirty="0"/>
          </a:p>
        </p:txBody>
      </p:sp>
      <p:sp>
        <p:nvSpPr>
          <p:cNvPr id="7" name="TextBox 6">
            <a:extLst>
              <a:ext uri="{FF2B5EF4-FFF2-40B4-BE49-F238E27FC236}">
                <a16:creationId xmlns:a16="http://schemas.microsoft.com/office/drawing/2014/main" id="{66B8BEBD-051F-4585-AC52-BE7EAD80FBCD}"/>
              </a:ext>
            </a:extLst>
          </p:cNvPr>
          <p:cNvSpPr txBox="1"/>
          <p:nvPr/>
        </p:nvSpPr>
        <p:spPr>
          <a:xfrm>
            <a:off x="8083917" y="1256834"/>
            <a:ext cx="3975836" cy="954107"/>
          </a:xfrm>
          <a:prstGeom prst="rect">
            <a:avLst/>
          </a:prstGeom>
          <a:noFill/>
        </p:spPr>
        <p:txBody>
          <a:bodyPr wrap="square" rtlCol="0">
            <a:spAutoFit/>
          </a:bodyPr>
          <a:lstStyle/>
          <a:p>
            <a:pPr algn="ctr"/>
            <a:r>
              <a:rPr lang="en-US" sz="2800" dirty="0"/>
              <a:t> LAST PORTION OF RESULT </a:t>
            </a:r>
            <a:endParaRPr lang="en-UM" sz="2800" dirty="0"/>
          </a:p>
        </p:txBody>
      </p:sp>
      <p:pic>
        <p:nvPicPr>
          <p:cNvPr id="15" name="Picture 14">
            <a:extLst>
              <a:ext uri="{FF2B5EF4-FFF2-40B4-BE49-F238E27FC236}">
                <a16:creationId xmlns:a16="http://schemas.microsoft.com/office/drawing/2014/main" id="{F9BC503D-C7F0-4202-9550-0656E3F6F2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76596" y="2519397"/>
            <a:ext cx="2515303" cy="1633503"/>
          </a:xfrm>
          <a:prstGeom prst="rect">
            <a:avLst/>
          </a:prstGeom>
        </p:spPr>
      </p:pic>
    </p:spTree>
    <p:extLst>
      <p:ext uri="{BB962C8B-B14F-4D97-AF65-F5344CB8AC3E}">
        <p14:creationId xmlns:p14="http://schemas.microsoft.com/office/powerpoint/2010/main" val="2769455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0596C-52AD-497A-8B68-F1D46A911321}"/>
              </a:ext>
            </a:extLst>
          </p:cNvPr>
          <p:cNvSpPr>
            <a:spLocks noGrp="1"/>
          </p:cNvSpPr>
          <p:nvPr>
            <p:ph type="title"/>
          </p:nvPr>
        </p:nvSpPr>
        <p:spPr>
          <a:xfrm>
            <a:off x="1143001" y="866229"/>
            <a:ext cx="9905998" cy="1007082"/>
          </a:xfrm>
        </p:spPr>
        <p:txBody>
          <a:bodyPr>
            <a:normAutofit/>
          </a:bodyPr>
          <a:lstStyle/>
          <a:p>
            <a:r>
              <a:rPr lang="en-US" sz="2000" b="1" dirty="0"/>
              <a:t>THIS IS A QUERY TO SHOW THE </a:t>
            </a:r>
            <a:r>
              <a:rPr lang="en-NG" sz="2000" b="1" dirty="0"/>
              <a:t>Calculat</a:t>
            </a:r>
            <a:r>
              <a:rPr lang="en-US" sz="2000" b="1" dirty="0"/>
              <a:t>ION OF</a:t>
            </a:r>
            <a:r>
              <a:rPr lang="en-NG" sz="2000" b="1" dirty="0"/>
              <a:t> the percentage growth in sales from one year to the next for each product</a:t>
            </a:r>
            <a:br>
              <a:rPr lang="en-UM" sz="2000" b="1" dirty="0"/>
            </a:br>
            <a:endParaRPr lang="en-UM" sz="2000" b="1" dirty="0"/>
          </a:p>
        </p:txBody>
      </p:sp>
      <p:pic>
        <p:nvPicPr>
          <p:cNvPr id="7" name="Content Placeholder 6">
            <a:extLst>
              <a:ext uri="{FF2B5EF4-FFF2-40B4-BE49-F238E27FC236}">
                <a16:creationId xmlns:a16="http://schemas.microsoft.com/office/drawing/2014/main" id="{0B189E6E-8489-4E9A-A5FD-F171F8419C9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796209" y="2292626"/>
            <a:ext cx="5804452" cy="2425148"/>
          </a:xfrm>
        </p:spPr>
      </p:pic>
      <p:sp>
        <p:nvSpPr>
          <p:cNvPr id="5" name="Rectangle 4">
            <a:extLst>
              <a:ext uri="{FF2B5EF4-FFF2-40B4-BE49-F238E27FC236}">
                <a16:creationId xmlns:a16="http://schemas.microsoft.com/office/drawing/2014/main" id="{B3EA86EE-A74E-45D2-8C58-E6C4D86B6013}"/>
              </a:ext>
            </a:extLst>
          </p:cNvPr>
          <p:cNvSpPr/>
          <p:nvPr/>
        </p:nvSpPr>
        <p:spPr>
          <a:xfrm>
            <a:off x="5374392" y="281454"/>
            <a:ext cx="925253" cy="584775"/>
          </a:xfrm>
          <a:prstGeom prst="rect">
            <a:avLst/>
          </a:prstGeom>
        </p:spPr>
        <p:txBody>
          <a:bodyPr wrap="none">
            <a:spAutoFit/>
          </a:bodyPr>
          <a:lstStyle/>
          <a:p>
            <a:r>
              <a:rPr lang="en-US" sz="3200" b="1" dirty="0">
                <a:solidFill>
                  <a:schemeClr val="bg2">
                    <a:lumMod val="60000"/>
                    <a:lumOff val="40000"/>
                  </a:schemeClr>
                </a:solidFill>
              </a:rPr>
              <a:t>Q11</a:t>
            </a:r>
            <a:endParaRPr lang="en-UM" sz="3200" b="1" dirty="0">
              <a:solidFill>
                <a:schemeClr val="bg2">
                  <a:lumMod val="60000"/>
                  <a:lumOff val="40000"/>
                </a:schemeClr>
              </a:solidFill>
            </a:endParaRPr>
          </a:p>
        </p:txBody>
      </p:sp>
    </p:spTree>
    <p:extLst>
      <p:ext uri="{BB962C8B-B14F-4D97-AF65-F5344CB8AC3E}">
        <p14:creationId xmlns:p14="http://schemas.microsoft.com/office/powerpoint/2010/main" val="1513499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6CFC0-C583-4173-A898-174F1ED8A065}"/>
              </a:ext>
            </a:extLst>
          </p:cNvPr>
          <p:cNvSpPr>
            <a:spLocks noGrp="1"/>
          </p:cNvSpPr>
          <p:nvPr>
            <p:ph type="title"/>
          </p:nvPr>
        </p:nvSpPr>
        <p:spPr>
          <a:xfrm>
            <a:off x="1248197" y="601431"/>
            <a:ext cx="9905998" cy="920078"/>
          </a:xfrm>
        </p:spPr>
        <p:txBody>
          <a:bodyPr>
            <a:normAutofit/>
          </a:bodyPr>
          <a:lstStyle/>
          <a:p>
            <a:r>
              <a:rPr lang="en-US" sz="2000" b="1" dirty="0"/>
              <a:t>THIS IS A QUERY THAT SHOWS THE </a:t>
            </a:r>
            <a:r>
              <a:rPr lang="en-NG" sz="2000" b="1" dirty="0"/>
              <a:t>Calculat</a:t>
            </a:r>
            <a:r>
              <a:rPr lang="en-US" sz="2000" b="1" dirty="0"/>
              <a:t>ION OF</a:t>
            </a:r>
            <a:r>
              <a:rPr lang="en-NG" sz="2000" b="1" dirty="0"/>
              <a:t> the percentile rank of each order based on the total quantity of products in the order </a:t>
            </a:r>
            <a:endParaRPr lang="en-UM" sz="2000" b="1" dirty="0"/>
          </a:p>
        </p:txBody>
      </p:sp>
      <p:pic>
        <p:nvPicPr>
          <p:cNvPr id="8" name="Content Placeholder 7">
            <a:extLst>
              <a:ext uri="{FF2B5EF4-FFF2-40B4-BE49-F238E27FC236}">
                <a16:creationId xmlns:a16="http://schemas.microsoft.com/office/drawing/2014/main" id="{65A513E7-3D5B-4B54-B030-CEEDE151119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41410" y="2728916"/>
            <a:ext cx="4738687" cy="1879599"/>
          </a:xfrm>
        </p:spPr>
      </p:pic>
      <p:pic>
        <p:nvPicPr>
          <p:cNvPr id="10" name="Content Placeholder 9">
            <a:extLst>
              <a:ext uri="{FF2B5EF4-FFF2-40B4-BE49-F238E27FC236}">
                <a16:creationId xmlns:a16="http://schemas.microsoft.com/office/drawing/2014/main" id="{76439348-26BC-4C5F-BD15-F4B7BEF2708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162800" y="2555364"/>
            <a:ext cx="3238500" cy="3541712"/>
          </a:xfrm>
        </p:spPr>
      </p:pic>
      <p:sp>
        <p:nvSpPr>
          <p:cNvPr id="5" name="TextBox 4">
            <a:extLst>
              <a:ext uri="{FF2B5EF4-FFF2-40B4-BE49-F238E27FC236}">
                <a16:creationId xmlns:a16="http://schemas.microsoft.com/office/drawing/2014/main" id="{3BDBC62A-4D62-470E-BF2B-9218FF5D6051}"/>
              </a:ext>
            </a:extLst>
          </p:cNvPr>
          <p:cNvSpPr txBox="1"/>
          <p:nvPr/>
        </p:nvSpPr>
        <p:spPr>
          <a:xfrm>
            <a:off x="1141410" y="1726266"/>
            <a:ext cx="4878387" cy="523220"/>
          </a:xfrm>
          <a:prstGeom prst="rect">
            <a:avLst/>
          </a:prstGeom>
          <a:noFill/>
        </p:spPr>
        <p:txBody>
          <a:bodyPr wrap="square" rtlCol="0">
            <a:spAutoFit/>
          </a:bodyPr>
          <a:lstStyle/>
          <a:p>
            <a:pPr algn="ctr"/>
            <a:r>
              <a:rPr lang="en-US" sz="2800" dirty="0"/>
              <a:t>THE QUERY</a:t>
            </a:r>
            <a:endParaRPr lang="en-UM" sz="2800" dirty="0"/>
          </a:p>
        </p:txBody>
      </p:sp>
      <p:sp>
        <p:nvSpPr>
          <p:cNvPr id="6" name="TextBox 5">
            <a:extLst>
              <a:ext uri="{FF2B5EF4-FFF2-40B4-BE49-F238E27FC236}">
                <a16:creationId xmlns:a16="http://schemas.microsoft.com/office/drawing/2014/main" id="{70A9EADC-606A-4C20-9845-11F2877A0D34}"/>
              </a:ext>
            </a:extLst>
          </p:cNvPr>
          <p:cNvSpPr txBox="1"/>
          <p:nvPr/>
        </p:nvSpPr>
        <p:spPr>
          <a:xfrm>
            <a:off x="6794132" y="1510822"/>
            <a:ext cx="3975836" cy="954107"/>
          </a:xfrm>
          <a:prstGeom prst="rect">
            <a:avLst/>
          </a:prstGeom>
          <a:noFill/>
        </p:spPr>
        <p:txBody>
          <a:bodyPr wrap="square" rtlCol="0">
            <a:spAutoFit/>
          </a:bodyPr>
          <a:lstStyle/>
          <a:p>
            <a:pPr algn="ctr"/>
            <a:r>
              <a:rPr lang="en-US" sz="2800" dirty="0"/>
              <a:t>FIRST PORTION OF RESULT </a:t>
            </a:r>
            <a:endParaRPr lang="en-UM" sz="2800" dirty="0"/>
          </a:p>
        </p:txBody>
      </p:sp>
      <p:sp>
        <p:nvSpPr>
          <p:cNvPr id="11" name="Rectangle 10">
            <a:extLst>
              <a:ext uri="{FF2B5EF4-FFF2-40B4-BE49-F238E27FC236}">
                <a16:creationId xmlns:a16="http://schemas.microsoft.com/office/drawing/2014/main" id="{67FD583E-14A1-4C29-BC94-AAD048B18DCC}"/>
              </a:ext>
            </a:extLst>
          </p:cNvPr>
          <p:cNvSpPr/>
          <p:nvPr/>
        </p:nvSpPr>
        <p:spPr>
          <a:xfrm>
            <a:off x="5417470" y="122001"/>
            <a:ext cx="925253" cy="584775"/>
          </a:xfrm>
          <a:prstGeom prst="rect">
            <a:avLst/>
          </a:prstGeom>
        </p:spPr>
        <p:txBody>
          <a:bodyPr wrap="none">
            <a:spAutoFit/>
          </a:bodyPr>
          <a:lstStyle/>
          <a:p>
            <a:r>
              <a:rPr lang="en-US" sz="3200" b="1" dirty="0">
                <a:solidFill>
                  <a:schemeClr val="bg2">
                    <a:lumMod val="60000"/>
                    <a:lumOff val="40000"/>
                  </a:schemeClr>
                </a:solidFill>
              </a:rPr>
              <a:t>Q12</a:t>
            </a:r>
            <a:endParaRPr lang="en-UM" sz="3200" b="1" dirty="0">
              <a:solidFill>
                <a:schemeClr val="bg2">
                  <a:lumMod val="60000"/>
                  <a:lumOff val="40000"/>
                </a:schemeClr>
              </a:solidFill>
            </a:endParaRPr>
          </a:p>
        </p:txBody>
      </p:sp>
    </p:spTree>
    <p:extLst>
      <p:ext uri="{BB962C8B-B14F-4D97-AF65-F5344CB8AC3E}">
        <p14:creationId xmlns:p14="http://schemas.microsoft.com/office/powerpoint/2010/main" val="331777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C366D637-5800-4E11-A7D7-46006CF3FAD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39111" y="1892300"/>
            <a:ext cx="2899386" cy="3906053"/>
          </a:xfrm>
        </p:spPr>
      </p:pic>
      <p:pic>
        <p:nvPicPr>
          <p:cNvPr id="11" name="Content Placeholder 10">
            <a:extLst>
              <a:ext uri="{FF2B5EF4-FFF2-40B4-BE49-F238E27FC236}">
                <a16:creationId xmlns:a16="http://schemas.microsoft.com/office/drawing/2014/main" id="{C6D2A9FD-BE6A-4A1F-B01A-FF5F01A32A6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160927" y="1892300"/>
            <a:ext cx="3104573" cy="3906053"/>
          </a:xfrm>
        </p:spPr>
      </p:pic>
      <p:sp>
        <p:nvSpPr>
          <p:cNvPr id="5" name="TextBox 4">
            <a:extLst>
              <a:ext uri="{FF2B5EF4-FFF2-40B4-BE49-F238E27FC236}">
                <a16:creationId xmlns:a16="http://schemas.microsoft.com/office/drawing/2014/main" id="{DA6963CE-F15F-4140-B7EA-3FC871AC0AAE}"/>
              </a:ext>
            </a:extLst>
          </p:cNvPr>
          <p:cNvSpPr txBox="1"/>
          <p:nvPr/>
        </p:nvSpPr>
        <p:spPr>
          <a:xfrm>
            <a:off x="100886" y="618172"/>
            <a:ext cx="3975836" cy="954107"/>
          </a:xfrm>
          <a:prstGeom prst="rect">
            <a:avLst/>
          </a:prstGeom>
          <a:noFill/>
        </p:spPr>
        <p:txBody>
          <a:bodyPr wrap="square" rtlCol="0">
            <a:spAutoFit/>
          </a:bodyPr>
          <a:lstStyle/>
          <a:p>
            <a:pPr algn="ctr"/>
            <a:r>
              <a:rPr lang="en-US" sz="2800" dirty="0"/>
              <a:t> SECOND PORTION OF RESULT </a:t>
            </a:r>
            <a:endParaRPr lang="en-UM" sz="2800" dirty="0"/>
          </a:p>
        </p:txBody>
      </p:sp>
      <p:sp>
        <p:nvSpPr>
          <p:cNvPr id="6" name="TextBox 5">
            <a:extLst>
              <a:ext uri="{FF2B5EF4-FFF2-40B4-BE49-F238E27FC236}">
                <a16:creationId xmlns:a16="http://schemas.microsoft.com/office/drawing/2014/main" id="{53FED5D7-1060-40C9-A2C4-D0B656E29DC1}"/>
              </a:ext>
            </a:extLst>
          </p:cNvPr>
          <p:cNvSpPr txBox="1"/>
          <p:nvPr/>
        </p:nvSpPr>
        <p:spPr>
          <a:xfrm>
            <a:off x="4108081" y="594380"/>
            <a:ext cx="3975836" cy="954107"/>
          </a:xfrm>
          <a:prstGeom prst="rect">
            <a:avLst/>
          </a:prstGeom>
          <a:noFill/>
        </p:spPr>
        <p:txBody>
          <a:bodyPr wrap="square" rtlCol="0">
            <a:spAutoFit/>
          </a:bodyPr>
          <a:lstStyle/>
          <a:p>
            <a:pPr algn="ctr"/>
            <a:r>
              <a:rPr lang="en-US" sz="2800" dirty="0"/>
              <a:t> THIRD PORTION OF RESULT </a:t>
            </a:r>
            <a:endParaRPr lang="en-UM" sz="2800" dirty="0"/>
          </a:p>
        </p:txBody>
      </p:sp>
      <p:sp>
        <p:nvSpPr>
          <p:cNvPr id="7" name="TextBox 6">
            <a:extLst>
              <a:ext uri="{FF2B5EF4-FFF2-40B4-BE49-F238E27FC236}">
                <a16:creationId xmlns:a16="http://schemas.microsoft.com/office/drawing/2014/main" id="{73E7242C-536E-46DD-B929-5853374B978E}"/>
              </a:ext>
            </a:extLst>
          </p:cNvPr>
          <p:cNvSpPr txBox="1"/>
          <p:nvPr/>
        </p:nvSpPr>
        <p:spPr>
          <a:xfrm>
            <a:off x="8057782" y="618172"/>
            <a:ext cx="3975836" cy="954107"/>
          </a:xfrm>
          <a:prstGeom prst="rect">
            <a:avLst/>
          </a:prstGeom>
          <a:noFill/>
        </p:spPr>
        <p:txBody>
          <a:bodyPr wrap="square" rtlCol="0">
            <a:spAutoFit/>
          </a:bodyPr>
          <a:lstStyle/>
          <a:p>
            <a:pPr algn="ctr"/>
            <a:r>
              <a:rPr lang="en-US" sz="2800" dirty="0"/>
              <a:t> FOURTH PORTION OF RESULT </a:t>
            </a:r>
            <a:endParaRPr lang="en-UM" sz="2800" dirty="0"/>
          </a:p>
        </p:txBody>
      </p:sp>
      <p:pic>
        <p:nvPicPr>
          <p:cNvPr id="13" name="Picture 12">
            <a:extLst>
              <a:ext uri="{FF2B5EF4-FFF2-40B4-BE49-F238E27FC236}">
                <a16:creationId xmlns:a16="http://schemas.microsoft.com/office/drawing/2014/main" id="{A4FDE2C8-8E89-4800-A141-3997B7D43D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5582" y="1892300"/>
            <a:ext cx="3010320" cy="3906054"/>
          </a:xfrm>
          <a:prstGeom prst="rect">
            <a:avLst/>
          </a:prstGeom>
        </p:spPr>
      </p:pic>
    </p:spTree>
    <p:extLst>
      <p:ext uri="{BB962C8B-B14F-4D97-AF65-F5344CB8AC3E}">
        <p14:creationId xmlns:p14="http://schemas.microsoft.com/office/powerpoint/2010/main" val="188213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0DE8551-B01D-45D3-94C1-AF5F9E8C86E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06020" y="2013753"/>
            <a:ext cx="3119970" cy="3820056"/>
          </a:xfrm>
        </p:spPr>
      </p:pic>
      <p:pic>
        <p:nvPicPr>
          <p:cNvPr id="11" name="Content Placeholder 10">
            <a:extLst>
              <a:ext uri="{FF2B5EF4-FFF2-40B4-BE49-F238E27FC236}">
                <a16:creationId xmlns:a16="http://schemas.microsoft.com/office/drawing/2014/main" id="{CA639459-0B78-4E42-ABC1-07A6DD75060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322230" y="2013752"/>
            <a:ext cx="3119970" cy="3820057"/>
          </a:xfrm>
        </p:spPr>
      </p:pic>
      <p:sp>
        <p:nvSpPr>
          <p:cNvPr id="5" name="TextBox 4">
            <a:extLst>
              <a:ext uri="{FF2B5EF4-FFF2-40B4-BE49-F238E27FC236}">
                <a16:creationId xmlns:a16="http://schemas.microsoft.com/office/drawing/2014/main" id="{9AD5454D-F0D0-43BB-92C5-79509CF7252D}"/>
              </a:ext>
            </a:extLst>
          </p:cNvPr>
          <p:cNvSpPr txBox="1"/>
          <p:nvPr/>
        </p:nvSpPr>
        <p:spPr>
          <a:xfrm>
            <a:off x="100886" y="618172"/>
            <a:ext cx="3975836" cy="954107"/>
          </a:xfrm>
          <a:prstGeom prst="rect">
            <a:avLst/>
          </a:prstGeom>
          <a:noFill/>
        </p:spPr>
        <p:txBody>
          <a:bodyPr wrap="square" rtlCol="0">
            <a:spAutoFit/>
          </a:bodyPr>
          <a:lstStyle/>
          <a:p>
            <a:pPr algn="ctr"/>
            <a:r>
              <a:rPr lang="en-US" sz="2800" dirty="0"/>
              <a:t> FIFTH PORTION OF RESULT </a:t>
            </a:r>
            <a:endParaRPr lang="en-UM" sz="2800" dirty="0"/>
          </a:p>
        </p:txBody>
      </p:sp>
      <p:sp>
        <p:nvSpPr>
          <p:cNvPr id="6" name="TextBox 5">
            <a:extLst>
              <a:ext uri="{FF2B5EF4-FFF2-40B4-BE49-F238E27FC236}">
                <a16:creationId xmlns:a16="http://schemas.microsoft.com/office/drawing/2014/main" id="{543A0EF6-30D9-46C6-B4B7-0CC60E64FF05}"/>
              </a:ext>
            </a:extLst>
          </p:cNvPr>
          <p:cNvSpPr txBox="1"/>
          <p:nvPr/>
        </p:nvSpPr>
        <p:spPr>
          <a:xfrm>
            <a:off x="4108081" y="594380"/>
            <a:ext cx="3975836" cy="954107"/>
          </a:xfrm>
          <a:prstGeom prst="rect">
            <a:avLst/>
          </a:prstGeom>
          <a:noFill/>
        </p:spPr>
        <p:txBody>
          <a:bodyPr wrap="square" rtlCol="0">
            <a:spAutoFit/>
          </a:bodyPr>
          <a:lstStyle/>
          <a:p>
            <a:pPr algn="ctr"/>
            <a:r>
              <a:rPr lang="en-US" sz="2800" dirty="0"/>
              <a:t> SIXTH PORTION OF RESULT </a:t>
            </a:r>
            <a:endParaRPr lang="en-UM" sz="2800" dirty="0"/>
          </a:p>
        </p:txBody>
      </p:sp>
      <p:sp>
        <p:nvSpPr>
          <p:cNvPr id="7" name="TextBox 6">
            <a:extLst>
              <a:ext uri="{FF2B5EF4-FFF2-40B4-BE49-F238E27FC236}">
                <a16:creationId xmlns:a16="http://schemas.microsoft.com/office/drawing/2014/main" id="{2E1E6A22-8021-43B8-9DE0-E378E83924C3}"/>
              </a:ext>
            </a:extLst>
          </p:cNvPr>
          <p:cNvSpPr txBox="1"/>
          <p:nvPr/>
        </p:nvSpPr>
        <p:spPr>
          <a:xfrm>
            <a:off x="8083917" y="612626"/>
            <a:ext cx="3975836" cy="954107"/>
          </a:xfrm>
          <a:prstGeom prst="rect">
            <a:avLst/>
          </a:prstGeom>
          <a:noFill/>
        </p:spPr>
        <p:txBody>
          <a:bodyPr wrap="square" rtlCol="0">
            <a:spAutoFit/>
          </a:bodyPr>
          <a:lstStyle/>
          <a:p>
            <a:pPr algn="ctr"/>
            <a:r>
              <a:rPr lang="en-US" sz="2800" dirty="0"/>
              <a:t> SEVENTH PORTION OF RESULT </a:t>
            </a:r>
            <a:endParaRPr lang="en-UM" sz="2800" dirty="0"/>
          </a:p>
        </p:txBody>
      </p:sp>
      <p:pic>
        <p:nvPicPr>
          <p:cNvPr id="13" name="Picture 12">
            <a:extLst>
              <a:ext uri="{FF2B5EF4-FFF2-40B4-BE49-F238E27FC236}">
                <a16:creationId xmlns:a16="http://schemas.microsoft.com/office/drawing/2014/main" id="{C44B9394-1012-43A0-B936-A47A808925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6012" y="2013753"/>
            <a:ext cx="2848089" cy="3820058"/>
          </a:xfrm>
          <a:prstGeom prst="rect">
            <a:avLst/>
          </a:prstGeom>
        </p:spPr>
      </p:pic>
    </p:spTree>
    <p:extLst>
      <p:ext uri="{BB962C8B-B14F-4D97-AF65-F5344CB8AC3E}">
        <p14:creationId xmlns:p14="http://schemas.microsoft.com/office/powerpoint/2010/main" val="9947878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9484D312-FF8B-4FD8-916F-C89F962B689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81200" y="2044700"/>
            <a:ext cx="3390900" cy="3746500"/>
          </a:xfrm>
        </p:spPr>
      </p:pic>
      <p:pic>
        <p:nvPicPr>
          <p:cNvPr id="11" name="Content Placeholder 10">
            <a:extLst>
              <a:ext uri="{FF2B5EF4-FFF2-40B4-BE49-F238E27FC236}">
                <a16:creationId xmlns:a16="http://schemas.microsoft.com/office/drawing/2014/main" id="{1C879919-3CB9-4388-88B8-5732BABF5AD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49682" y="2044700"/>
            <a:ext cx="3613755" cy="3746500"/>
          </a:xfrm>
        </p:spPr>
      </p:pic>
      <p:sp>
        <p:nvSpPr>
          <p:cNvPr id="5" name="TextBox 4">
            <a:extLst>
              <a:ext uri="{FF2B5EF4-FFF2-40B4-BE49-F238E27FC236}">
                <a16:creationId xmlns:a16="http://schemas.microsoft.com/office/drawing/2014/main" id="{559455D4-2072-45B6-B097-308F81F087B4}"/>
              </a:ext>
            </a:extLst>
          </p:cNvPr>
          <p:cNvSpPr txBox="1"/>
          <p:nvPr/>
        </p:nvSpPr>
        <p:spPr>
          <a:xfrm>
            <a:off x="1688386" y="745172"/>
            <a:ext cx="3975836" cy="954107"/>
          </a:xfrm>
          <a:prstGeom prst="rect">
            <a:avLst/>
          </a:prstGeom>
          <a:noFill/>
        </p:spPr>
        <p:txBody>
          <a:bodyPr wrap="square" rtlCol="0">
            <a:spAutoFit/>
          </a:bodyPr>
          <a:lstStyle/>
          <a:p>
            <a:pPr algn="ctr"/>
            <a:r>
              <a:rPr lang="en-US" sz="2800" dirty="0"/>
              <a:t> EIGHTH PORTION OF RESULT </a:t>
            </a:r>
            <a:endParaRPr lang="en-UM" sz="2800" dirty="0"/>
          </a:p>
        </p:txBody>
      </p:sp>
      <p:sp>
        <p:nvSpPr>
          <p:cNvPr id="7" name="TextBox 6">
            <a:extLst>
              <a:ext uri="{FF2B5EF4-FFF2-40B4-BE49-F238E27FC236}">
                <a16:creationId xmlns:a16="http://schemas.microsoft.com/office/drawing/2014/main" id="{01010C90-1612-4640-AB91-2300FBCCE985}"/>
              </a:ext>
            </a:extLst>
          </p:cNvPr>
          <p:cNvSpPr txBox="1"/>
          <p:nvPr/>
        </p:nvSpPr>
        <p:spPr>
          <a:xfrm>
            <a:off x="6749682" y="932646"/>
            <a:ext cx="3975836" cy="954107"/>
          </a:xfrm>
          <a:prstGeom prst="rect">
            <a:avLst/>
          </a:prstGeom>
          <a:noFill/>
        </p:spPr>
        <p:txBody>
          <a:bodyPr wrap="square" rtlCol="0">
            <a:spAutoFit/>
          </a:bodyPr>
          <a:lstStyle/>
          <a:p>
            <a:pPr algn="ctr"/>
            <a:r>
              <a:rPr lang="en-US" sz="2800" dirty="0"/>
              <a:t> LAST PORTION OF RESULT </a:t>
            </a:r>
            <a:endParaRPr lang="en-UM" sz="2800" dirty="0"/>
          </a:p>
        </p:txBody>
      </p:sp>
    </p:spTree>
    <p:extLst>
      <p:ext uri="{BB962C8B-B14F-4D97-AF65-F5344CB8AC3E}">
        <p14:creationId xmlns:p14="http://schemas.microsoft.com/office/powerpoint/2010/main" val="3144865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0C684-5EDB-4A3D-9CD0-334BE16DB913}"/>
              </a:ext>
            </a:extLst>
          </p:cNvPr>
          <p:cNvSpPr>
            <a:spLocks noGrp="1"/>
          </p:cNvSpPr>
          <p:nvPr>
            <p:ph type="title"/>
          </p:nvPr>
        </p:nvSpPr>
        <p:spPr>
          <a:xfrm>
            <a:off x="1216022" y="668336"/>
            <a:ext cx="9905998" cy="914400"/>
          </a:xfrm>
        </p:spPr>
        <p:txBody>
          <a:bodyPr>
            <a:normAutofit/>
          </a:bodyPr>
          <a:lstStyle/>
          <a:p>
            <a:r>
              <a:rPr lang="en-US" sz="2000" dirty="0"/>
              <a:t>THIS IS A QUERY THAT </a:t>
            </a:r>
            <a:r>
              <a:rPr lang="en-NG" sz="2200" dirty="0"/>
              <a:t>Identif</a:t>
            </a:r>
            <a:r>
              <a:rPr lang="en-US" sz="2200" dirty="0"/>
              <a:t>ies</a:t>
            </a:r>
            <a:r>
              <a:rPr lang="en-NG" sz="2200" dirty="0"/>
              <a:t> </a:t>
            </a:r>
            <a:r>
              <a:rPr lang="en-US" sz="2200" dirty="0"/>
              <a:t>the </a:t>
            </a:r>
            <a:r>
              <a:rPr lang="en-NG" sz="2200" dirty="0"/>
              <a:t>products that have been sold but have never been reordered (ordered only once). </a:t>
            </a:r>
            <a:endParaRPr lang="en-UM" sz="2200" dirty="0"/>
          </a:p>
        </p:txBody>
      </p:sp>
      <p:pic>
        <p:nvPicPr>
          <p:cNvPr id="8" name="Content Placeholder 7">
            <a:extLst>
              <a:ext uri="{FF2B5EF4-FFF2-40B4-BE49-F238E27FC236}">
                <a16:creationId xmlns:a16="http://schemas.microsoft.com/office/drawing/2014/main" id="{90DD28B3-B211-4DE2-94D4-12E1FAECFA1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41413" y="2249486"/>
            <a:ext cx="4878387" cy="3643314"/>
          </a:xfrm>
        </p:spPr>
      </p:pic>
      <p:graphicFrame>
        <p:nvGraphicFramePr>
          <p:cNvPr id="9" name="Content Placeholder 8">
            <a:extLst>
              <a:ext uri="{FF2B5EF4-FFF2-40B4-BE49-F238E27FC236}">
                <a16:creationId xmlns:a16="http://schemas.microsoft.com/office/drawing/2014/main" id="{69CAD34D-6163-4492-8851-3C28AFA69BB2}"/>
              </a:ext>
            </a:extLst>
          </p:cNvPr>
          <p:cNvGraphicFramePr>
            <a:graphicFrameLocks noGrp="1"/>
          </p:cNvGraphicFramePr>
          <p:nvPr>
            <p:ph sz="half" idx="2"/>
            <p:extLst>
              <p:ext uri="{D42A27DB-BD31-4B8C-83A1-F6EECF244321}">
                <p14:modId xmlns:p14="http://schemas.microsoft.com/office/powerpoint/2010/main" val="2399449714"/>
              </p:ext>
            </p:extLst>
          </p:nvPr>
        </p:nvGraphicFramePr>
        <p:xfrm>
          <a:off x="6172200" y="2705100"/>
          <a:ext cx="4875213" cy="2705098"/>
        </p:xfrm>
        <a:graphic>
          <a:graphicData uri="http://schemas.openxmlformats.org/drawingml/2006/table">
            <a:tbl>
              <a:tblPr firstRow="1" firstCol="1" bandRow="1">
                <a:tableStyleId>{5C22544A-7EE6-4342-B048-85BDC9FD1C3A}</a:tableStyleId>
              </a:tblPr>
              <a:tblGrid>
                <a:gridCol w="1624723">
                  <a:extLst>
                    <a:ext uri="{9D8B030D-6E8A-4147-A177-3AD203B41FA5}">
                      <a16:colId xmlns:a16="http://schemas.microsoft.com/office/drawing/2014/main" val="1433994487"/>
                    </a:ext>
                  </a:extLst>
                </a:gridCol>
                <a:gridCol w="1625245">
                  <a:extLst>
                    <a:ext uri="{9D8B030D-6E8A-4147-A177-3AD203B41FA5}">
                      <a16:colId xmlns:a16="http://schemas.microsoft.com/office/drawing/2014/main" val="3541277082"/>
                    </a:ext>
                  </a:extLst>
                </a:gridCol>
                <a:gridCol w="1625245">
                  <a:extLst>
                    <a:ext uri="{9D8B030D-6E8A-4147-A177-3AD203B41FA5}">
                      <a16:colId xmlns:a16="http://schemas.microsoft.com/office/drawing/2014/main" val="2382261733"/>
                    </a:ext>
                  </a:extLst>
                </a:gridCol>
              </a:tblGrid>
              <a:tr h="381381">
                <a:tc>
                  <a:txBody>
                    <a:bodyPr/>
                    <a:lstStyle/>
                    <a:p>
                      <a:pPr>
                        <a:lnSpc>
                          <a:spcPct val="107000"/>
                        </a:lnSpc>
                        <a:spcAft>
                          <a:spcPts val="0"/>
                        </a:spcAft>
                      </a:pPr>
                      <a:r>
                        <a:rPr lang="en-US" sz="1600" dirty="0">
                          <a:effectLst/>
                        </a:rPr>
                        <a:t>productid</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tc>
                <a:tc>
                  <a:txBody>
                    <a:bodyPr/>
                    <a:lstStyle/>
                    <a:p>
                      <a:pPr>
                        <a:lnSpc>
                          <a:spcPct val="107000"/>
                        </a:lnSpc>
                        <a:spcAft>
                          <a:spcPts val="0"/>
                        </a:spcAft>
                      </a:pPr>
                      <a:r>
                        <a:rPr lang="en-US" sz="1600" dirty="0">
                          <a:effectLst/>
                        </a:rPr>
                        <a:t>productname</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tc>
                <a:tc>
                  <a:txBody>
                    <a:bodyPr/>
                    <a:lstStyle/>
                    <a:p>
                      <a:pPr>
                        <a:lnSpc>
                          <a:spcPct val="107000"/>
                        </a:lnSpc>
                        <a:spcAft>
                          <a:spcPts val="0"/>
                        </a:spcAft>
                      </a:pPr>
                      <a:r>
                        <a:rPr lang="en-US" sz="1600" dirty="0">
                          <a:effectLst/>
                        </a:rPr>
                        <a:t>orders</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tc>
                <a:extLst>
                  <a:ext uri="{0D108BD9-81ED-4DB2-BD59-A6C34878D82A}">
                    <a16:rowId xmlns:a16="http://schemas.microsoft.com/office/drawing/2014/main" val="1206412419"/>
                  </a:ext>
                </a:extLst>
              </a:tr>
              <a:tr h="381381">
                <a:tc>
                  <a:txBody>
                    <a:bodyPr/>
                    <a:lstStyle/>
                    <a:p>
                      <a:pPr>
                        <a:lnSpc>
                          <a:spcPct val="107000"/>
                        </a:lnSpc>
                        <a:spcAft>
                          <a:spcPts val="0"/>
                        </a:spcAft>
                      </a:pPr>
                      <a:r>
                        <a:rPr lang="en-US" sz="1600" dirty="0">
                          <a:effectLst/>
                        </a:rPr>
                        <a:t>9</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600" dirty="0">
                          <a:effectLst/>
                        </a:rPr>
                        <a:t>Mishi Kobe Niku</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600" dirty="0">
                          <a:effectLst/>
                        </a:rPr>
                        <a:t>1</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extLst>
                  <a:ext uri="{0D108BD9-81ED-4DB2-BD59-A6C34878D82A}">
                    <a16:rowId xmlns:a16="http://schemas.microsoft.com/office/drawing/2014/main" val="107452453"/>
                  </a:ext>
                </a:extLst>
              </a:tr>
              <a:tr h="381381">
                <a:tc>
                  <a:txBody>
                    <a:bodyPr/>
                    <a:lstStyle/>
                    <a:p>
                      <a:pPr>
                        <a:lnSpc>
                          <a:spcPct val="107000"/>
                        </a:lnSpc>
                        <a:spcAft>
                          <a:spcPts val="0"/>
                        </a:spcAft>
                      </a:pPr>
                      <a:r>
                        <a:rPr lang="en-US" sz="1600" dirty="0">
                          <a:effectLst/>
                        </a:rPr>
                        <a:t>45</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600" dirty="0">
                          <a:effectLst/>
                        </a:rPr>
                        <a:t>Røgede sild</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600" dirty="0">
                          <a:effectLst/>
                        </a:rPr>
                        <a:t>1</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extLst>
                  <a:ext uri="{0D108BD9-81ED-4DB2-BD59-A6C34878D82A}">
                    <a16:rowId xmlns:a16="http://schemas.microsoft.com/office/drawing/2014/main" val="1484472272"/>
                  </a:ext>
                </a:extLst>
              </a:tr>
              <a:tr h="381381">
                <a:tc>
                  <a:txBody>
                    <a:bodyPr/>
                    <a:lstStyle/>
                    <a:p>
                      <a:pPr>
                        <a:lnSpc>
                          <a:spcPct val="107000"/>
                        </a:lnSpc>
                        <a:spcAft>
                          <a:spcPts val="0"/>
                        </a:spcAft>
                      </a:pPr>
                      <a:r>
                        <a:rPr lang="en-US" sz="1600" dirty="0">
                          <a:effectLst/>
                        </a:rPr>
                        <a:t>48</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600" dirty="0">
                          <a:effectLst/>
                        </a:rPr>
                        <a:t>Chocolade</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600" dirty="0">
                          <a:effectLst/>
                        </a:rPr>
                        <a:t>1</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extLst>
                  <a:ext uri="{0D108BD9-81ED-4DB2-BD59-A6C34878D82A}">
                    <a16:rowId xmlns:a16="http://schemas.microsoft.com/office/drawing/2014/main" val="3761031842"/>
                  </a:ext>
                </a:extLst>
              </a:tr>
              <a:tr h="1179574">
                <a:tc>
                  <a:txBody>
                    <a:bodyPr/>
                    <a:lstStyle/>
                    <a:p>
                      <a:pPr>
                        <a:lnSpc>
                          <a:spcPct val="107000"/>
                        </a:lnSpc>
                        <a:spcAft>
                          <a:spcPts val="0"/>
                        </a:spcAft>
                      </a:pPr>
                      <a:r>
                        <a:rPr lang="en-US" sz="1600" dirty="0">
                          <a:effectLst/>
                        </a:rPr>
                        <a:t>67</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600" dirty="0">
                          <a:effectLst/>
                        </a:rPr>
                        <a:t>Laughing Lumberjack Lager</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600" dirty="0">
                          <a:effectLst/>
                        </a:rPr>
                        <a:t>1</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extLst>
                  <a:ext uri="{0D108BD9-81ED-4DB2-BD59-A6C34878D82A}">
                    <a16:rowId xmlns:a16="http://schemas.microsoft.com/office/drawing/2014/main" val="3009039515"/>
                  </a:ext>
                </a:extLst>
              </a:tr>
            </a:tbl>
          </a:graphicData>
        </a:graphic>
      </p:graphicFrame>
      <p:sp>
        <p:nvSpPr>
          <p:cNvPr id="5" name="TextBox 4">
            <a:extLst>
              <a:ext uri="{FF2B5EF4-FFF2-40B4-BE49-F238E27FC236}">
                <a16:creationId xmlns:a16="http://schemas.microsoft.com/office/drawing/2014/main" id="{7EAAF253-1939-4357-B792-EDF7FB5B7D34}"/>
              </a:ext>
            </a:extLst>
          </p:cNvPr>
          <p:cNvSpPr txBox="1"/>
          <p:nvPr/>
        </p:nvSpPr>
        <p:spPr>
          <a:xfrm>
            <a:off x="1141410" y="1576108"/>
            <a:ext cx="4878387" cy="523220"/>
          </a:xfrm>
          <a:prstGeom prst="rect">
            <a:avLst/>
          </a:prstGeom>
          <a:noFill/>
        </p:spPr>
        <p:txBody>
          <a:bodyPr wrap="square" rtlCol="0">
            <a:spAutoFit/>
          </a:bodyPr>
          <a:lstStyle/>
          <a:p>
            <a:pPr algn="ctr"/>
            <a:r>
              <a:rPr lang="en-US" sz="2800" dirty="0"/>
              <a:t>THE QUERY</a:t>
            </a:r>
            <a:endParaRPr lang="en-UM" sz="2800" dirty="0"/>
          </a:p>
        </p:txBody>
      </p:sp>
      <p:sp>
        <p:nvSpPr>
          <p:cNvPr id="6" name="TextBox 5">
            <a:extLst>
              <a:ext uri="{FF2B5EF4-FFF2-40B4-BE49-F238E27FC236}">
                <a16:creationId xmlns:a16="http://schemas.microsoft.com/office/drawing/2014/main" id="{0288ADBD-DB1E-4390-87D0-33CFF64FBA7C}"/>
              </a:ext>
            </a:extLst>
          </p:cNvPr>
          <p:cNvSpPr txBox="1"/>
          <p:nvPr/>
        </p:nvSpPr>
        <p:spPr>
          <a:xfrm>
            <a:off x="6169021" y="1576108"/>
            <a:ext cx="4878387" cy="523220"/>
          </a:xfrm>
          <a:prstGeom prst="rect">
            <a:avLst/>
          </a:prstGeom>
          <a:noFill/>
        </p:spPr>
        <p:txBody>
          <a:bodyPr wrap="square" rtlCol="0">
            <a:spAutoFit/>
          </a:bodyPr>
          <a:lstStyle/>
          <a:p>
            <a:pPr algn="ctr"/>
            <a:r>
              <a:rPr lang="en-US" sz="2800" dirty="0"/>
              <a:t>THE RESULT</a:t>
            </a:r>
            <a:endParaRPr lang="en-UM" sz="2800" dirty="0"/>
          </a:p>
        </p:txBody>
      </p:sp>
      <p:sp>
        <p:nvSpPr>
          <p:cNvPr id="10" name="Rectangle 1">
            <a:extLst>
              <a:ext uri="{FF2B5EF4-FFF2-40B4-BE49-F238E27FC236}">
                <a16:creationId xmlns:a16="http://schemas.microsoft.com/office/drawing/2014/main" id="{CD6E155D-9A91-4CF9-86AA-6A5F678DB0F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M" dirty="0"/>
          </a:p>
        </p:txBody>
      </p:sp>
      <p:sp>
        <p:nvSpPr>
          <p:cNvPr id="11" name="Rectangle 10">
            <a:extLst>
              <a:ext uri="{FF2B5EF4-FFF2-40B4-BE49-F238E27FC236}">
                <a16:creationId xmlns:a16="http://schemas.microsoft.com/office/drawing/2014/main" id="{4CF3A6AA-C224-4FB1-B536-1D12D8FED365}"/>
              </a:ext>
            </a:extLst>
          </p:cNvPr>
          <p:cNvSpPr/>
          <p:nvPr/>
        </p:nvSpPr>
        <p:spPr>
          <a:xfrm>
            <a:off x="5361692" y="141445"/>
            <a:ext cx="925253" cy="584775"/>
          </a:xfrm>
          <a:prstGeom prst="rect">
            <a:avLst/>
          </a:prstGeom>
        </p:spPr>
        <p:txBody>
          <a:bodyPr wrap="none">
            <a:spAutoFit/>
          </a:bodyPr>
          <a:lstStyle/>
          <a:p>
            <a:r>
              <a:rPr lang="en-US" sz="3200" b="1" dirty="0">
                <a:solidFill>
                  <a:schemeClr val="bg2">
                    <a:lumMod val="60000"/>
                    <a:lumOff val="40000"/>
                  </a:schemeClr>
                </a:solidFill>
              </a:rPr>
              <a:t>Q13</a:t>
            </a:r>
            <a:endParaRPr lang="en-UM" sz="3200" b="1" dirty="0">
              <a:solidFill>
                <a:schemeClr val="bg2">
                  <a:lumMod val="60000"/>
                  <a:lumOff val="40000"/>
                </a:schemeClr>
              </a:solidFill>
            </a:endParaRPr>
          </a:p>
        </p:txBody>
      </p:sp>
    </p:spTree>
    <p:extLst>
      <p:ext uri="{BB962C8B-B14F-4D97-AF65-F5344CB8AC3E}">
        <p14:creationId xmlns:p14="http://schemas.microsoft.com/office/powerpoint/2010/main" val="1474120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F4D6A-95BF-4F0E-93D4-3C9E5E60566F}"/>
              </a:ext>
            </a:extLst>
          </p:cNvPr>
          <p:cNvSpPr>
            <a:spLocks noGrp="1"/>
          </p:cNvSpPr>
          <p:nvPr>
            <p:ph type="title"/>
          </p:nvPr>
        </p:nvSpPr>
        <p:spPr>
          <a:xfrm>
            <a:off x="1141413" y="701852"/>
            <a:ext cx="9905998" cy="773024"/>
          </a:xfrm>
        </p:spPr>
        <p:txBody>
          <a:bodyPr>
            <a:normAutofit fontScale="90000"/>
          </a:bodyPr>
          <a:lstStyle/>
          <a:p>
            <a:r>
              <a:rPr lang="en-US" sz="2200" b="1" dirty="0"/>
              <a:t>THIS IS A QUERY THAT SHOWS</a:t>
            </a:r>
            <a:r>
              <a:rPr lang="en-NG" sz="2200" b="1" dirty="0"/>
              <a:t> the product</a:t>
            </a:r>
            <a:r>
              <a:rPr lang="en-US" sz="2200" b="1" dirty="0"/>
              <a:t>S</a:t>
            </a:r>
            <a:r>
              <a:rPr lang="en-NG" sz="2200" b="1" dirty="0"/>
              <a:t> that has generated the most revenue in each category</a:t>
            </a:r>
            <a:br>
              <a:rPr lang="en-UM" sz="2200" b="1" dirty="0"/>
            </a:br>
            <a:endParaRPr lang="en-UM" sz="2200" b="1" dirty="0"/>
          </a:p>
        </p:txBody>
      </p:sp>
      <p:pic>
        <p:nvPicPr>
          <p:cNvPr id="8" name="Content Placeholder 7">
            <a:extLst>
              <a:ext uri="{FF2B5EF4-FFF2-40B4-BE49-F238E27FC236}">
                <a16:creationId xmlns:a16="http://schemas.microsoft.com/office/drawing/2014/main" id="{619D16A3-A033-4521-A306-26965160F08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16025" y="3082273"/>
            <a:ext cx="4878387" cy="1676400"/>
          </a:xfrm>
        </p:spPr>
      </p:pic>
      <p:pic>
        <p:nvPicPr>
          <p:cNvPr id="11" name="Content Placeholder 10">
            <a:extLst>
              <a:ext uri="{FF2B5EF4-FFF2-40B4-BE49-F238E27FC236}">
                <a16:creationId xmlns:a16="http://schemas.microsoft.com/office/drawing/2014/main" id="{A8F255A4-0C19-47F3-8E90-482DED0BBFD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47134" y="2519559"/>
            <a:ext cx="3667602" cy="3541712"/>
          </a:xfrm>
        </p:spPr>
      </p:pic>
      <p:sp>
        <p:nvSpPr>
          <p:cNvPr id="5" name="TextBox 4">
            <a:extLst>
              <a:ext uri="{FF2B5EF4-FFF2-40B4-BE49-F238E27FC236}">
                <a16:creationId xmlns:a16="http://schemas.microsoft.com/office/drawing/2014/main" id="{077AAE4D-38F5-4082-BA90-4A8629E60E33}"/>
              </a:ext>
            </a:extLst>
          </p:cNvPr>
          <p:cNvSpPr txBox="1"/>
          <p:nvPr/>
        </p:nvSpPr>
        <p:spPr>
          <a:xfrm>
            <a:off x="1216025" y="2257949"/>
            <a:ext cx="4878387" cy="523220"/>
          </a:xfrm>
          <a:prstGeom prst="rect">
            <a:avLst/>
          </a:prstGeom>
          <a:noFill/>
        </p:spPr>
        <p:txBody>
          <a:bodyPr wrap="square" rtlCol="0">
            <a:spAutoFit/>
          </a:bodyPr>
          <a:lstStyle/>
          <a:p>
            <a:pPr algn="ctr"/>
            <a:r>
              <a:rPr lang="en-US" sz="2800" dirty="0"/>
              <a:t>THE QUERY</a:t>
            </a:r>
            <a:endParaRPr lang="en-UM" sz="2800" dirty="0"/>
          </a:p>
        </p:txBody>
      </p:sp>
      <p:sp>
        <p:nvSpPr>
          <p:cNvPr id="9" name="TextBox 8">
            <a:extLst>
              <a:ext uri="{FF2B5EF4-FFF2-40B4-BE49-F238E27FC236}">
                <a16:creationId xmlns:a16="http://schemas.microsoft.com/office/drawing/2014/main" id="{17571870-AC36-477C-8D95-72B7BCC94114}"/>
              </a:ext>
            </a:extLst>
          </p:cNvPr>
          <p:cNvSpPr txBox="1"/>
          <p:nvPr/>
        </p:nvSpPr>
        <p:spPr>
          <a:xfrm>
            <a:off x="6438900" y="1436776"/>
            <a:ext cx="3975836" cy="954107"/>
          </a:xfrm>
          <a:prstGeom prst="rect">
            <a:avLst/>
          </a:prstGeom>
          <a:noFill/>
        </p:spPr>
        <p:txBody>
          <a:bodyPr wrap="square" rtlCol="0">
            <a:spAutoFit/>
          </a:bodyPr>
          <a:lstStyle/>
          <a:p>
            <a:pPr algn="ctr"/>
            <a:r>
              <a:rPr lang="en-US" sz="2800" dirty="0"/>
              <a:t>FIRST PORTION OF RESULT </a:t>
            </a:r>
            <a:endParaRPr lang="en-UM" sz="2800" dirty="0"/>
          </a:p>
        </p:txBody>
      </p:sp>
      <p:sp>
        <p:nvSpPr>
          <p:cNvPr id="12" name="Rectangle 11">
            <a:extLst>
              <a:ext uri="{FF2B5EF4-FFF2-40B4-BE49-F238E27FC236}">
                <a16:creationId xmlns:a16="http://schemas.microsoft.com/office/drawing/2014/main" id="{A34B6004-C4BB-4A99-ADD8-2491A0240F1B}"/>
              </a:ext>
            </a:extLst>
          </p:cNvPr>
          <p:cNvSpPr/>
          <p:nvPr/>
        </p:nvSpPr>
        <p:spPr>
          <a:xfrm>
            <a:off x="5513647" y="42003"/>
            <a:ext cx="925253" cy="584775"/>
          </a:xfrm>
          <a:prstGeom prst="rect">
            <a:avLst/>
          </a:prstGeom>
        </p:spPr>
        <p:txBody>
          <a:bodyPr wrap="none">
            <a:spAutoFit/>
          </a:bodyPr>
          <a:lstStyle/>
          <a:p>
            <a:r>
              <a:rPr lang="en-US" sz="3200" b="1" dirty="0">
                <a:solidFill>
                  <a:schemeClr val="bg2">
                    <a:lumMod val="60000"/>
                    <a:lumOff val="40000"/>
                  </a:schemeClr>
                </a:solidFill>
              </a:rPr>
              <a:t>Q14</a:t>
            </a:r>
            <a:endParaRPr lang="en-UM" sz="3200" b="1" dirty="0">
              <a:solidFill>
                <a:schemeClr val="bg2">
                  <a:lumMod val="60000"/>
                  <a:lumOff val="40000"/>
                </a:schemeClr>
              </a:solidFill>
            </a:endParaRPr>
          </a:p>
        </p:txBody>
      </p:sp>
    </p:spTree>
    <p:extLst>
      <p:ext uri="{BB962C8B-B14F-4D97-AF65-F5344CB8AC3E}">
        <p14:creationId xmlns:p14="http://schemas.microsoft.com/office/powerpoint/2010/main" val="1207201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88000"/>
                <a:hueMod val="106000"/>
                <a:satMod val="140000"/>
                <a:lumMod val="54000"/>
              </a:schemeClr>
              <a:schemeClr val="bg2">
                <a:tint val="98000"/>
                <a:hueMod val="90000"/>
                <a:satMod val="150000"/>
                <a:lumMod val="16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7BA2-0B52-4CE0-8254-2D5477943BDF}"/>
              </a:ext>
            </a:extLst>
          </p:cNvPr>
          <p:cNvSpPr>
            <a:spLocks noGrp="1"/>
          </p:cNvSpPr>
          <p:nvPr>
            <p:ph type="title"/>
          </p:nvPr>
        </p:nvSpPr>
        <p:spPr>
          <a:xfrm>
            <a:off x="1141413" y="535919"/>
            <a:ext cx="9905998" cy="1447800"/>
          </a:xfrm>
        </p:spPr>
        <p:txBody>
          <a:bodyPr>
            <a:noAutofit/>
          </a:bodyPr>
          <a:lstStyle/>
          <a:p>
            <a:br>
              <a:rPr lang="en-US" sz="2000" b="1" dirty="0">
                <a:latin typeface="Calibri" panose="020F0502020204030204" pitchFamily="34" charset="0"/>
                <a:cs typeface="Calibri" panose="020F0502020204030204" pitchFamily="34" charset="0"/>
              </a:rPr>
            </a:br>
            <a:r>
              <a:rPr lang="en-US" sz="2000" b="1" dirty="0">
                <a:cs typeface="Calibri" panose="020F0502020204030204" pitchFamily="34" charset="0"/>
              </a:rPr>
              <a:t>THIS IS </a:t>
            </a:r>
            <a:r>
              <a:rPr lang="en-NG" sz="2000" b="1" dirty="0"/>
              <a:t>a query t</a:t>
            </a:r>
            <a:r>
              <a:rPr lang="en-US" sz="2000" b="1" dirty="0"/>
              <a:t>HAT</a:t>
            </a:r>
            <a:r>
              <a:rPr lang="en-NG" sz="2000" b="1" dirty="0"/>
              <a:t> calculate</a:t>
            </a:r>
            <a:r>
              <a:rPr lang="en-US" sz="2000" b="1" dirty="0"/>
              <a:t>S</a:t>
            </a:r>
            <a:r>
              <a:rPr lang="en-NG" sz="2000" b="1" dirty="0"/>
              <a:t> the total sales (in dollars) made by each employee</a:t>
            </a:r>
            <a:r>
              <a:rPr lang="en-US" sz="2000" b="1" dirty="0"/>
              <a:t> </a:t>
            </a:r>
            <a:r>
              <a:rPr lang="en-NG" sz="2000" b="1" dirty="0"/>
              <a:t>considering the quantity and unit price of products sold.</a:t>
            </a:r>
            <a:r>
              <a:rPr lang="en-US" sz="2000" b="1" dirty="0"/>
              <a:t> IT SHOWS THE EMPLOYEES FIRST AND LAST NAME, EMPLOYEE ID AND THE TOTAL SALES THEY Made </a:t>
            </a:r>
            <a:r>
              <a:rPr lang="en-NG" sz="2000" b="1" dirty="0"/>
              <a:t>Round</a:t>
            </a:r>
            <a:r>
              <a:rPr lang="en-US" sz="2000" b="1" dirty="0"/>
              <a:t>ed</a:t>
            </a:r>
            <a:r>
              <a:rPr lang="en-NG" sz="2000" b="1" dirty="0"/>
              <a:t> to 2 decimal places</a:t>
            </a:r>
            <a:br>
              <a:rPr lang="en-UM" sz="2000" b="1" dirty="0"/>
            </a:br>
            <a:endParaRPr lang="en-UM" sz="2000" b="1" dirty="0">
              <a:latin typeface="Calibri" panose="020F0502020204030204" pitchFamily="34" charset="0"/>
              <a:cs typeface="Calibri" panose="020F0502020204030204" pitchFamily="34" charset="0"/>
            </a:endParaRPr>
          </a:p>
        </p:txBody>
      </p:sp>
      <p:pic>
        <p:nvPicPr>
          <p:cNvPr id="14" name="Content Placeholder 13">
            <a:extLst>
              <a:ext uri="{FF2B5EF4-FFF2-40B4-BE49-F238E27FC236}">
                <a16:creationId xmlns:a16="http://schemas.microsoft.com/office/drawing/2014/main" id="{79EA1C33-1DDE-4950-9CFF-130F07E1E30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141413" y="2755900"/>
            <a:ext cx="4878387" cy="3485874"/>
          </a:xfrm>
        </p:spPr>
      </p:pic>
      <p:sp>
        <p:nvSpPr>
          <p:cNvPr id="16" name="Rectangle 1">
            <a:extLst>
              <a:ext uri="{FF2B5EF4-FFF2-40B4-BE49-F238E27FC236}">
                <a16:creationId xmlns:a16="http://schemas.microsoft.com/office/drawing/2014/main" id="{8A09BCE0-F7A7-4056-8D9F-16ACEDC5011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M" dirty="0"/>
          </a:p>
        </p:txBody>
      </p:sp>
      <p:sp>
        <p:nvSpPr>
          <p:cNvPr id="17" name="TextBox 16">
            <a:extLst>
              <a:ext uri="{FF2B5EF4-FFF2-40B4-BE49-F238E27FC236}">
                <a16:creationId xmlns:a16="http://schemas.microsoft.com/office/drawing/2014/main" id="{D886C38E-060B-4322-AAEC-B59812F6FB1B}"/>
              </a:ext>
            </a:extLst>
          </p:cNvPr>
          <p:cNvSpPr txBox="1"/>
          <p:nvPr/>
        </p:nvSpPr>
        <p:spPr>
          <a:xfrm>
            <a:off x="1141413" y="2108200"/>
            <a:ext cx="4878387" cy="523220"/>
          </a:xfrm>
          <a:prstGeom prst="rect">
            <a:avLst/>
          </a:prstGeom>
          <a:noFill/>
        </p:spPr>
        <p:txBody>
          <a:bodyPr wrap="square" rtlCol="0">
            <a:spAutoFit/>
          </a:bodyPr>
          <a:lstStyle/>
          <a:p>
            <a:pPr algn="ctr"/>
            <a:r>
              <a:rPr lang="en-US" sz="2800" dirty="0"/>
              <a:t>THE QUERY</a:t>
            </a:r>
            <a:endParaRPr lang="en-UM" sz="2800" dirty="0"/>
          </a:p>
        </p:txBody>
      </p:sp>
      <p:sp>
        <p:nvSpPr>
          <p:cNvPr id="18" name="TextBox 17">
            <a:extLst>
              <a:ext uri="{FF2B5EF4-FFF2-40B4-BE49-F238E27FC236}">
                <a16:creationId xmlns:a16="http://schemas.microsoft.com/office/drawing/2014/main" id="{2F840D5F-E840-463F-ADA5-9F7E9A280699}"/>
              </a:ext>
            </a:extLst>
          </p:cNvPr>
          <p:cNvSpPr txBox="1"/>
          <p:nvPr/>
        </p:nvSpPr>
        <p:spPr>
          <a:xfrm>
            <a:off x="6169024" y="2108200"/>
            <a:ext cx="4878387" cy="523220"/>
          </a:xfrm>
          <a:prstGeom prst="rect">
            <a:avLst/>
          </a:prstGeom>
          <a:noFill/>
        </p:spPr>
        <p:txBody>
          <a:bodyPr wrap="square" rtlCol="0">
            <a:spAutoFit/>
          </a:bodyPr>
          <a:lstStyle/>
          <a:p>
            <a:pPr algn="ctr"/>
            <a:r>
              <a:rPr lang="en-US" sz="2800" dirty="0"/>
              <a:t>THE RESULT</a:t>
            </a:r>
            <a:endParaRPr lang="en-UM" sz="2800" dirty="0"/>
          </a:p>
        </p:txBody>
      </p:sp>
      <p:graphicFrame>
        <p:nvGraphicFramePr>
          <p:cNvPr id="21" name="Content Placeholder 20">
            <a:extLst>
              <a:ext uri="{FF2B5EF4-FFF2-40B4-BE49-F238E27FC236}">
                <a16:creationId xmlns:a16="http://schemas.microsoft.com/office/drawing/2014/main" id="{37E1D621-4DDA-4D83-9CE7-5BB6E23D8C2F}"/>
              </a:ext>
            </a:extLst>
          </p:cNvPr>
          <p:cNvGraphicFramePr>
            <a:graphicFrameLocks noGrp="1"/>
          </p:cNvGraphicFramePr>
          <p:nvPr>
            <p:ph sz="half" idx="2"/>
            <p:extLst>
              <p:ext uri="{D42A27DB-BD31-4B8C-83A1-F6EECF244321}">
                <p14:modId xmlns:p14="http://schemas.microsoft.com/office/powerpoint/2010/main" val="3157278354"/>
              </p:ext>
            </p:extLst>
          </p:nvPr>
        </p:nvGraphicFramePr>
        <p:xfrm>
          <a:off x="6172200" y="2755901"/>
          <a:ext cx="4875214" cy="3485875"/>
        </p:xfrm>
        <a:graphic>
          <a:graphicData uri="http://schemas.openxmlformats.org/drawingml/2006/table">
            <a:tbl>
              <a:tblPr firstRow="1" firstCol="1" bandRow="1">
                <a:tableStyleId>{3C2FFA5D-87B4-456A-9821-1D502468CF0F}</a:tableStyleId>
              </a:tblPr>
              <a:tblGrid>
                <a:gridCol w="1218543">
                  <a:extLst>
                    <a:ext uri="{9D8B030D-6E8A-4147-A177-3AD203B41FA5}">
                      <a16:colId xmlns:a16="http://schemas.microsoft.com/office/drawing/2014/main" val="3730314917"/>
                    </a:ext>
                  </a:extLst>
                </a:gridCol>
                <a:gridCol w="1218543">
                  <a:extLst>
                    <a:ext uri="{9D8B030D-6E8A-4147-A177-3AD203B41FA5}">
                      <a16:colId xmlns:a16="http://schemas.microsoft.com/office/drawing/2014/main" val="2265265323"/>
                    </a:ext>
                  </a:extLst>
                </a:gridCol>
                <a:gridCol w="1219064">
                  <a:extLst>
                    <a:ext uri="{9D8B030D-6E8A-4147-A177-3AD203B41FA5}">
                      <a16:colId xmlns:a16="http://schemas.microsoft.com/office/drawing/2014/main" val="1204834194"/>
                    </a:ext>
                  </a:extLst>
                </a:gridCol>
                <a:gridCol w="1219064">
                  <a:extLst>
                    <a:ext uri="{9D8B030D-6E8A-4147-A177-3AD203B41FA5}">
                      <a16:colId xmlns:a16="http://schemas.microsoft.com/office/drawing/2014/main" val="3337632510"/>
                    </a:ext>
                  </a:extLst>
                </a:gridCol>
              </a:tblGrid>
              <a:tr h="893920">
                <a:tc>
                  <a:txBody>
                    <a:bodyPr/>
                    <a:lstStyle/>
                    <a:p>
                      <a:pPr>
                        <a:lnSpc>
                          <a:spcPct val="107000"/>
                        </a:lnSpc>
                        <a:spcAft>
                          <a:spcPts val="0"/>
                        </a:spcAft>
                      </a:pPr>
                      <a:r>
                        <a:rPr lang="en-US" sz="1300" dirty="0">
                          <a:effectLst/>
                        </a:rPr>
                        <a:t>FIRSTNAME</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tc>
                <a:tc>
                  <a:txBody>
                    <a:bodyPr/>
                    <a:lstStyle/>
                    <a:p>
                      <a:pPr>
                        <a:lnSpc>
                          <a:spcPct val="107000"/>
                        </a:lnSpc>
                        <a:spcAft>
                          <a:spcPts val="0"/>
                        </a:spcAft>
                      </a:pPr>
                      <a:r>
                        <a:rPr lang="en-US" sz="1300" dirty="0">
                          <a:effectLst/>
                        </a:rPr>
                        <a:t>LASTNAME</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tc>
                <a:tc>
                  <a:txBody>
                    <a:bodyPr/>
                    <a:lstStyle/>
                    <a:p>
                      <a:pPr>
                        <a:lnSpc>
                          <a:spcPct val="107000"/>
                        </a:lnSpc>
                        <a:spcAft>
                          <a:spcPts val="0"/>
                        </a:spcAft>
                      </a:pPr>
                      <a:r>
                        <a:rPr lang="en-US" sz="1300" dirty="0">
                          <a:effectLst/>
                        </a:rPr>
                        <a:t>EmployeeID</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tc>
                <a:tc>
                  <a:txBody>
                    <a:bodyPr/>
                    <a:lstStyle/>
                    <a:p>
                      <a:pPr>
                        <a:lnSpc>
                          <a:spcPct val="107000"/>
                        </a:lnSpc>
                        <a:spcAft>
                          <a:spcPts val="0"/>
                        </a:spcAft>
                      </a:pPr>
                      <a:r>
                        <a:rPr lang="en-US" sz="1300" dirty="0">
                          <a:effectLst/>
                        </a:rPr>
                        <a:t>TOTAL_SALES_IN_DOLLARS</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tc>
                <a:extLst>
                  <a:ext uri="{0D108BD9-81ED-4DB2-BD59-A6C34878D82A}">
                    <a16:rowId xmlns:a16="http://schemas.microsoft.com/office/drawing/2014/main" val="1101029435"/>
                  </a:ext>
                </a:extLst>
              </a:tr>
              <a:tr h="287995">
                <a:tc>
                  <a:txBody>
                    <a:bodyPr/>
                    <a:lstStyle/>
                    <a:p>
                      <a:pPr>
                        <a:lnSpc>
                          <a:spcPct val="107000"/>
                        </a:lnSpc>
                        <a:spcAft>
                          <a:spcPts val="0"/>
                        </a:spcAft>
                      </a:pPr>
                      <a:r>
                        <a:rPr lang="en-US" sz="1300" dirty="0">
                          <a:effectLst/>
                        </a:rPr>
                        <a:t>Margaret</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300" dirty="0">
                          <a:effectLst/>
                        </a:rPr>
                        <a:t>Peacock</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300" dirty="0">
                          <a:effectLst/>
                        </a:rPr>
                        <a:t>4</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300" dirty="0">
                          <a:effectLst/>
                        </a:rPr>
                        <a:t>$9165</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extLst>
                  <a:ext uri="{0D108BD9-81ED-4DB2-BD59-A6C34878D82A}">
                    <a16:rowId xmlns:a16="http://schemas.microsoft.com/office/drawing/2014/main" val="3419042959"/>
                  </a:ext>
                </a:extLst>
              </a:tr>
              <a:tr h="287995">
                <a:tc>
                  <a:txBody>
                    <a:bodyPr/>
                    <a:lstStyle/>
                    <a:p>
                      <a:pPr>
                        <a:lnSpc>
                          <a:spcPct val="107000"/>
                        </a:lnSpc>
                        <a:spcAft>
                          <a:spcPts val="0"/>
                        </a:spcAft>
                      </a:pPr>
                      <a:r>
                        <a:rPr lang="en-US" sz="1300" dirty="0">
                          <a:effectLst/>
                        </a:rPr>
                        <a:t>Nancy</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300" dirty="0">
                          <a:effectLst/>
                        </a:rPr>
                        <a:t>Davolio</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300" dirty="0">
                          <a:effectLst/>
                        </a:rPr>
                        <a:t>1</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300" dirty="0">
                          <a:effectLst/>
                        </a:rPr>
                        <a:t>$4932.13</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extLst>
                  <a:ext uri="{0D108BD9-81ED-4DB2-BD59-A6C34878D82A}">
                    <a16:rowId xmlns:a16="http://schemas.microsoft.com/office/drawing/2014/main" val="3294192838"/>
                  </a:ext>
                </a:extLst>
              </a:tr>
              <a:tr h="287995">
                <a:tc>
                  <a:txBody>
                    <a:bodyPr/>
                    <a:lstStyle/>
                    <a:p>
                      <a:pPr>
                        <a:lnSpc>
                          <a:spcPct val="107000"/>
                        </a:lnSpc>
                        <a:spcAft>
                          <a:spcPts val="0"/>
                        </a:spcAft>
                      </a:pPr>
                      <a:r>
                        <a:rPr lang="en-US" sz="1300" dirty="0">
                          <a:effectLst/>
                        </a:rPr>
                        <a:t>Janet</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300" dirty="0">
                          <a:effectLst/>
                        </a:rPr>
                        <a:t>Leverling</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300" dirty="0">
                          <a:effectLst/>
                        </a:rPr>
                        <a:t>3</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300" dirty="0">
                          <a:effectLst/>
                        </a:rPr>
                        <a:t>$4675.58</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extLst>
                  <a:ext uri="{0D108BD9-81ED-4DB2-BD59-A6C34878D82A}">
                    <a16:rowId xmlns:a16="http://schemas.microsoft.com/office/drawing/2014/main" val="1027841342"/>
                  </a:ext>
                </a:extLst>
              </a:tr>
              <a:tr h="287995">
                <a:tc>
                  <a:txBody>
                    <a:bodyPr/>
                    <a:lstStyle/>
                    <a:p>
                      <a:pPr>
                        <a:lnSpc>
                          <a:spcPct val="107000"/>
                        </a:lnSpc>
                        <a:spcAft>
                          <a:spcPts val="0"/>
                        </a:spcAft>
                      </a:pPr>
                      <a:r>
                        <a:rPr lang="en-US" sz="1300" dirty="0">
                          <a:effectLst/>
                        </a:rPr>
                        <a:t>Andrew</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300" dirty="0">
                          <a:effectLst/>
                        </a:rPr>
                        <a:t>Fuller</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300" dirty="0">
                          <a:effectLst/>
                        </a:rPr>
                        <a:t>2</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300" dirty="0">
                          <a:effectLst/>
                        </a:rPr>
                        <a:t>$3489.09</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extLst>
                  <a:ext uri="{0D108BD9-81ED-4DB2-BD59-A6C34878D82A}">
                    <a16:rowId xmlns:a16="http://schemas.microsoft.com/office/drawing/2014/main" val="3556679041"/>
                  </a:ext>
                </a:extLst>
              </a:tr>
              <a:tr h="287995">
                <a:tc>
                  <a:txBody>
                    <a:bodyPr/>
                    <a:lstStyle/>
                    <a:p>
                      <a:pPr>
                        <a:lnSpc>
                          <a:spcPct val="107000"/>
                        </a:lnSpc>
                        <a:spcAft>
                          <a:spcPts val="0"/>
                        </a:spcAft>
                      </a:pPr>
                      <a:r>
                        <a:rPr lang="en-US" sz="1300" dirty="0">
                          <a:effectLst/>
                        </a:rPr>
                        <a:t>Laura</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300" dirty="0">
                          <a:effectLst/>
                        </a:rPr>
                        <a:t>Callahan</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300" dirty="0">
                          <a:effectLst/>
                        </a:rPr>
                        <a:t>8</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300" dirty="0">
                          <a:effectLst/>
                        </a:rPr>
                        <a:t>$3448.23</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extLst>
                  <a:ext uri="{0D108BD9-81ED-4DB2-BD59-A6C34878D82A}">
                    <a16:rowId xmlns:a16="http://schemas.microsoft.com/office/drawing/2014/main" val="833797226"/>
                  </a:ext>
                </a:extLst>
              </a:tr>
              <a:tr h="287995">
                <a:tc>
                  <a:txBody>
                    <a:bodyPr/>
                    <a:lstStyle/>
                    <a:p>
                      <a:pPr>
                        <a:lnSpc>
                          <a:spcPct val="107000"/>
                        </a:lnSpc>
                        <a:spcAft>
                          <a:spcPts val="0"/>
                        </a:spcAft>
                      </a:pPr>
                      <a:r>
                        <a:rPr lang="en-US" sz="1300" dirty="0">
                          <a:effectLst/>
                        </a:rPr>
                        <a:t>Michael</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300" dirty="0">
                          <a:effectLst/>
                        </a:rPr>
                        <a:t>Suyama</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300" dirty="0">
                          <a:effectLst/>
                        </a:rPr>
                        <a:t>6</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300" dirty="0">
                          <a:effectLst/>
                        </a:rPr>
                        <a:t>$2902.49</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extLst>
                  <a:ext uri="{0D108BD9-81ED-4DB2-BD59-A6C34878D82A}">
                    <a16:rowId xmlns:a16="http://schemas.microsoft.com/office/drawing/2014/main" val="1645483208"/>
                  </a:ext>
                </a:extLst>
              </a:tr>
              <a:tr h="287995">
                <a:tc>
                  <a:txBody>
                    <a:bodyPr/>
                    <a:lstStyle/>
                    <a:p>
                      <a:pPr>
                        <a:lnSpc>
                          <a:spcPct val="107000"/>
                        </a:lnSpc>
                        <a:spcAft>
                          <a:spcPts val="0"/>
                        </a:spcAft>
                      </a:pPr>
                      <a:r>
                        <a:rPr lang="en-US" sz="1300" dirty="0">
                          <a:effectLst/>
                        </a:rPr>
                        <a:t>Steven</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300" dirty="0">
                          <a:effectLst/>
                        </a:rPr>
                        <a:t>Buchanan</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300" dirty="0">
                          <a:effectLst/>
                        </a:rPr>
                        <a:t>5</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300" dirty="0">
                          <a:effectLst/>
                        </a:rPr>
                        <a:t>$2177.74</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extLst>
                  <a:ext uri="{0D108BD9-81ED-4DB2-BD59-A6C34878D82A}">
                    <a16:rowId xmlns:a16="http://schemas.microsoft.com/office/drawing/2014/main" val="2356940128"/>
                  </a:ext>
                </a:extLst>
              </a:tr>
              <a:tr h="287995">
                <a:tc>
                  <a:txBody>
                    <a:bodyPr/>
                    <a:lstStyle/>
                    <a:p>
                      <a:pPr>
                        <a:lnSpc>
                          <a:spcPct val="107000"/>
                        </a:lnSpc>
                        <a:spcAft>
                          <a:spcPts val="0"/>
                        </a:spcAft>
                      </a:pPr>
                      <a:r>
                        <a:rPr lang="en-US" sz="1300" dirty="0">
                          <a:effectLst/>
                        </a:rPr>
                        <a:t>Anne</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300" dirty="0">
                          <a:effectLst/>
                        </a:rPr>
                        <a:t>Dodsworth</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300" dirty="0">
                          <a:effectLst/>
                        </a:rPr>
                        <a:t>9</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300" dirty="0">
                          <a:effectLst/>
                        </a:rPr>
                        <a:t>$2017.97</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extLst>
                  <a:ext uri="{0D108BD9-81ED-4DB2-BD59-A6C34878D82A}">
                    <a16:rowId xmlns:a16="http://schemas.microsoft.com/office/drawing/2014/main" val="596680252"/>
                  </a:ext>
                </a:extLst>
              </a:tr>
              <a:tr h="287995">
                <a:tc>
                  <a:txBody>
                    <a:bodyPr/>
                    <a:lstStyle/>
                    <a:p>
                      <a:pPr>
                        <a:lnSpc>
                          <a:spcPct val="107000"/>
                        </a:lnSpc>
                        <a:spcAft>
                          <a:spcPts val="0"/>
                        </a:spcAft>
                      </a:pPr>
                      <a:r>
                        <a:rPr lang="en-US" sz="1300" dirty="0">
                          <a:effectLst/>
                        </a:rPr>
                        <a:t>Robert</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300" dirty="0">
                          <a:effectLst/>
                        </a:rPr>
                        <a:t>King</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300" dirty="0">
                          <a:effectLst/>
                        </a:rPr>
                        <a:t>7</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300" dirty="0">
                          <a:effectLst/>
                        </a:rPr>
                        <a:t>$1966.56</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extLst>
                  <a:ext uri="{0D108BD9-81ED-4DB2-BD59-A6C34878D82A}">
                    <a16:rowId xmlns:a16="http://schemas.microsoft.com/office/drawing/2014/main" val="2263636664"/>
                  </a:ext>
                </a:extLst>
              </a:tr>
            </a:tbl>
          </a:graphicData>
        </a:graphic>
      </p:graphicFrame>
      <p:sp>
        <p:nvSpPr>
          <p:cNvPr id="22" name="Rectangle 2">
            <a:extLst>
              <a:ext uri="{FF2B5EF4-FFF2-40B4-BE49-F238E27FC236}">
                <a16:creationId xmlns:a16="http://schemas.microsoft.com/office/drawing/2014/main" id="{1E15DCB5-C3CE-4E3B-A68A-E554E210775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M" dirty="0"/>
          </a:p>
        </p:txBody>
      </p:sp>
      <p:sp>
        <p:nvSpPr>
          <p:cNvPr id="23" name="TextBox 22">
            <a:extLst>
              <a:ext uri="{FF2B5EF4-FFF2-40B4-BE49-F238E27FC236}">
                <a16:creationId xmlns:a16="http://schemas.microsoft.com/office/drawing/2014/main" id="{07FDE310-203F-48D7-A3D4-493286627511}"/>
              </a:ext>
            </a:extLst>
          </p:cNvPr>
          <p:cNvSpPr txBox="1"/>
          <p:nvPr/>
        </p:nvSpPr>
        <p:spPr>
          <a:xfrm>
            <a:off x="5181600" y="44151"/>
            <a:ext cx="838200" cy="584775"/>
          </a:xfrm>
          <a:prstGeom prst="rect">
            <a:avLst/>
          </a:prstGeom>
          <a:noFill/>
        </p:spPr>
        <p:txBody>
          <a:bodyPr wrap="square" rtlCol="0">
            <a:spAutoFit/>
          </a:bodyPr>
          <a:lstStyle/>
          <a:p>
            <a:r>
              <a:rPr lang="en-US" sz="3200" b="1" dirty="0">
                <a:solidFill>
                  <a:schemeClr val="bg2">
                    <a:lumMod val="60000"/>
                    <a:lumOff val="40000"/>
                  </a:schemeClr>
                </a:solidFill>
              </a:rPr>
              <a:t>Q1</a:t>
            </a:r>
            <a:endParaRPr lang="en-UM" sz="3200" b="1" dirty="0">
              <a:solidFill>
                <a:schemeClr val="bg2">
                  <a:lumMod val="60000"/>
                  <a:lumOff val="40000"/>
                </a:schemeClr>
              </a:solidFill>
            </a:endParaRPr>
          </a:p>
        </p:txBody>
      </p:sp>
    </p:spTree>
    <p:extLst>
      <p:ext uri="{BB962C8B-B14F-4D97-AF65-F5344CB8AC3E}">
        <p14:creationId xmlns:p14="http://schemas.microsoft.com/office/powerpoint/2010/main" val="12439900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09581E7-31FC-495A-A887-B896902C2F4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66699" y="1793875"/>
            <a:ext cx="3810023" cy="4025900"/>
          </a:xfrm>
        </p:spPr>
      </p:pic>
      <p:pic>
        <p:nvPicPr>
          <p:cNvPr id="8" name="Content Placeholder 7">
            <a:extLst>
              <a:ext uri="{FF2B5EF4-FFF2-40B4-BE49-F238E27FC236}">
                <a16:creationId xmlns:a16="http://schemas.microsoft.com/office/drawing/2014/main" id="{EBD85EA7-0215-44A1-A3A6-AB915F4296E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273894" y="1772454"/>
            <a:ext cx="3810023" cy="4025900"/>
          </a:xfrm>
        </p:spPr>
      </p:pic>
      <p:pic>
        <p:nvPicPr>
          <p:cNvPr id="10" name="Picture 9">
            <a:extLst>
              <a:ext uri="{FF2B5EF4-FFF2-40B4-BE49-F238E27FC236}">
                <a16:creationId xmlns:a16="http://schemas.microsoft.com/office/drawing/2014/main" id="{A67ADA23-8BDE-4DD3-8040-6720053D7A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3600" y="2292350"/>
            <a:ext cx="3124200" cy="3028950"/>
          </a:xfrm>
          <a:prstGeom prst="rect">
            <a:avLst/>
          </a:prstGeom>
        </p:spPr>
      </p:pic>
      <p:sp>
        <p:nvSpPr>
          <p:cNvPr id="11" name="TextBox 10">
            <a:extLst>
              <a:ext uri="{FF2B5EF4-FFF2-40B4-BE49-F238E27FC236}">
                <a16:creationId xmlns:a16="http://schemas.microsoft.com/office/drawing/2014/main" id="{E30D5F2E-8459-4CC2-A70A-1E3ACBBB13D0}"/>
              </a:ext>
            </a:extLst>
          </p:cNvPr>
          <p:cNvSpPr txBox="1"/>
          <p:nvPr/>
        </p:nvSpPr>
        <p:spPr>
          <a:xfrm>
            <a:off x="100886" y="618172"/>
            <a:ext cx="3975836" cy="954107"/>
          </a:xfrm>
          <a:prstGeom prst="rect">
            <a:avLst/>
          </a:prstGeom>
          <a:noFill/>
        </p:spPr>
        <p:txBody>
          <a:bodyPr wrap="square" rtlCol="0">
            <a:spAutoFit/>
          </a:bodyPr>
          <a:lstStyle/>
          <a:p>
            <a:pPr algn="ctr"/>
            <a:r>
              <a:rPr lang="en-US" sz="2800" dirty="0"/>
              <a:t> SECOND PORTION OF RESULT </a:t>
            </a:r>
            <a:endParaRPr lang="en-UM" sz="2800" dirty="0"/>
          </a:p>
        </p:txBody>
      </p:sp>
      <p:sp>
        <p:nvSpPr>
          <p:cNvPr id="12" name="TextBox 11">
            <a:extLst>
              <a:ext uri="{FF2B5EF4-FFF2-40B4-BE49-F238E27FC236}">
                <a16:creationId xmlns:a16="http://schemas.microsoft.com/office/drawing/2014/main" id="{1C54A76F-F7DD-4764-A3BB-ACB1BAF0DA71}"/>
              </a:ext>
            </a:extLst>
          </p:cNvPr>
          <p:cNvSpPr txBox="1"/>
          <p:nvPr/>
        </p:nvSpPr>
        <p:spPr>
          <a:xfrm>
            <a:off x="4108081" y="594380"/>
            <a:ext cx="3975836" cy="954107"/>
          </a:xfrm>
          <a:prstGeom prst="rect">
            <a:avLst/>
          </a:prstGeom>
          <a:noFill/>
        </p:spPr>
        <p:txBody>
          <a:bodyPr wrap="square" rtlCol="0">
            <a:spAutoFit/>
          </a:bodyPr>
          <a:lstStyle/>
          <a:p>
            <a:pPr algn="ctr"/>
            <a:r>
              <a:rPr lang="en-US" sz="2800" dirty="0"/>
              <a:t> THIRD PORTION OF RESULT </a:t>
            </a:r>
            <a:endParaRPr lang="en-UM" sz="2800" dirty="0"/>
          </a:p>
        </p:txBody>
      </p:sp>
      <p:sp>
        <p:nvSpPr>
          <p:cNvPr id="13" name="TextBox 12">
            <a:extLst>
              <a:ext uri="{FF2B5EF4-FFF2-40B4-BE49-F238E27FC236}">
                <a16:creationId xmlns:a16="http://schemas.microsoft.com/office/drawing/2014/main" id="{44AE1D01-EABA-4552-88CC-E05DFE05B8A1}"/>
              </a:ext>
            </a:extLst>
          </p:cNvPr>
          <p:cNvSpPr txBox="1"/>
          <p:nvPr/>
        </p:nvSpPr>
        <p:spPr>
          <a:xfrm>
            <a:off x="8057782" y="1059646"/>
            <a:ext cx="3975836" cy="954107"/>
          </a:xfrm>
          <a:prstGeom prst="rect">
            <a:avLst/>
          </a:prstGeom>
          <a:noFill/>
        </p:spPr>
        <p:txBody>
          <a:bodyPr wrap="square" rtlCol="0">
            <a:spAutoFit/>
          </a:bodyPr>
          <a:lstStyle/>
          <a:p>
            <a:pPr algn="ctr"/>
            <a:r>
              <a:rPr lang="en-US" sz="2800" dirty="0"/>
              <a:t> LAST PORTION OF RESULT </a:t>
            </a:r>
            <a:endParaRPr lang="en-UM" sz="2800" dirty="0"/>
          </a:p>
        </p:txBody>
      </p:sp>
    </p:spTree>
    <p:extLst>
      <p:ext uri="{BB962C8B-B14F-4D97-AF65-F5344CB8AC3E}">
        <p14:creationId xmlns:p14="http://schemas.microsoft.com/office/powerpoint/2010/main" val="2255285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2A6E8-EF15-4E0C-A4AA-081E73AD8CE9}"/>
              </a:ext>
            </a:extLst>
          </p:cNvPr>
          <p:cNvSpPr>
            <a:spLocks noGrp="1"/>
          </p:cNvSpPr>
          <p:nvPr>
            <p:ph type="title"/>
          </p:nvPr>
        </p:nvSpPr>
        <p:spPr>
          <a:xfrm>
            <a:off x="1141410" y="816628"/>
            <a:ext cx="9905998" cy="829282"/>
          </a:xfrm>
        </p:spPr>
        <p:txBody>
          <a:bodyPr>
            <a:normAutofit fontScale="90000"/>
          </a:bodyPr>
          <a:lstStyle/>
          <a:p>
            <a:r>
              <a:rPr lang="en-US" sz="2000" b="1" dirty="0"/>
              <a:t>THIS IS A QUERY THAT DISPLAYS THE</a:t>
            </a:r>
            <a:r>
              <a:rPr lang="en-NG" sz="2000" b="1" dirty="0"/>
              <a:t> orders where the total price of all items exceeds $100 and contains at least one product with a discount of 5% or more.</a:t>
            </a:r>
            <a:endParaRPr lang="en-UM" sz="2000" b="1" dirty="0"/>
          </a:p>
        </p:txBody>
      </p:sp>
      <p:pic>
        <p:nvPicPr>
          <p:cNvPr id="8" name="Content Placeholder 7">
            <a:extLst>
              <a:ext uri="{FF2B5EF4-FFF2-40B4-BE49-F238E27FC236}">
                <a16:creationId xmlns:a16="http://schemas.microsoft.com/office/drawing/2014/main" id="{C0121C91-B294-4668-AD84-51C8E47DEDE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17619" y="3050337"/>
            <a:ext cx="4776790" cy="2652517"/>
          </a:xfrm>
        </p:spPr>
      </p:pic>
      <p:pic>
        <p:nvPicPr>
          <p:cNvPr id="10" name="Content Placeholder 9">
            <a:extLst>
              <a:ext uri="{FF2B5EF4-FFF2-40B4-BE49-F238E27FC236}">
                <a16:creationId xmlns:a16="http://schemas.microsoft.com/office/drawing/2014/main" id="{9B284529-958C-4334-B5C2-507B91ECDBB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71237" y="2825864"/>
            <a:ext cx="3953339" cy="3541712"/>
          </a:xfrm>
        </p:spPr>
      </p:pic>
      <p:sp>
        <p:nvSpPr>
          <p:cNvPr id="5" name="TextBox 4">
            <a:extLst>
              <a:ext uri="{FF2B5EF4-FFF2-40B4-BE49-F238E27FC236}">
                <a16:creationId xmlns:a16="http://schemas.microsoft.com/office/drawing/2014/main" id="{E6C56585-85AB-4EA1-AB6B-1CA901049AAE}"/>
              </a:ext>
            </a:extLst>
          </p:cNvPr>
          <p:cNvSpPr txBox="1"/>
          <p:nvPr/>
        </p:nvSpPr>
        <p:spPr>
          <a:xfrm>
            <a:off x="1266820" y="2338407"/>
            <a:ext cx="4878387" cy="523220"/>
          </a:xfrm>
          <a:prstGeom prst="rect">
            <a:avLst/>
          </a:prstGeom>
          <a:noFill/>
        </p:spPr>
        <p:txBody>
          <a:bodyPr wrap="square" rtlCol="0">
            <a:spAutoFit/>
          </a:bodyPr>
          <a:lstStyle/>
          <a:p>
            <a:pPr algn="ctr"/>
            <a:r>
              <a:rPr lang="en-US" sz="2800" dirty="0"/>
              <a:t>THE QUERY</a:t>
            </a:r>
            <a:endParaRPr lang="en-UM" sz="2800" dirty="0"/>
          </a:p>
        </p:txBody>
      </p:sp>
      <p:sp>
        <p:nvSpPr>
          <p:cNvPr id="11" name="TextBox 10">
            <a:extLst>
              <a:ext uri="{FF2B5EF4-FFF2-40B4-BE49-F238E27FC236}">
                <a16:creationId xmlns:a16="http://schemas.microsoft.com/office/drawing/2014/main" id="{3BE5D2D3-04CF-49BE-A506-C4EEAFE31A2D}"/>
              </a:ext>
            </a:extLst>
          </p:cNvPr>
          <p:cNvSpPr txBox="1"/>
          <p:nvPr/>
        </p:nvSpPr>
        <p:spPr>
          <a:xfrm>
            <a:off x="6426200" y="1645910"/>
            <a:ext cx="3975836" cy="954107"/>
          </a:xfrm>
          <a:prstGeom prst="rect">
            <a:avLst/>
          </a:prstGeom>
          <a:noFill/>
        </p:spPr>
        <p:txBody>
          <a:bodyPr wrap="square" rtlCol="0">
            <a:spAutoFit/>
          </a:bodyPr>
          <a:lstStyle/>
          <a:p>
            <a:pPr algn="ctr"/>
            <a:r>
              <a:rPr lang="en-US" sz="2800" dirty="0"/>
              <a:t> FIRST PORTION OF RESULT </a:t>
            </a:r>
            <a:endParaRPr lang="en-UM" sz="2800" dirty="0"/>
          </a:p>
        </p:txBody>
      </p:sp>
      <p:sp>
        <p:nvSpPr>
          <p:cNvPr id="12" name="Rectangle 11">
            <a:extLst>
              <a:ext uri="{FF2B5EF4-FFF2-40B4-BE49-F238E27FC236}">
                <a16:creationId xmlns:a16="http://schemas.microsoft.com/office/drawing/2014/main" id="{7069622A-702D-4AAE-AC23-805C13C1CA33}"/>
              </a:ext>
            </a:extLst>
          </p:cNvPr>
          <p:cNvSpPr/>
          <p:nvPr/>
        </p:nvSpPr>
        <p:spPr>
          <a:xfrm>
            <a:off x="5411598" y="137498"/>
            <a:ext cx="925253" cy="584775"/>
          </a:xfrm>
          <a:prstGeom prst="rect">
            <a:avLst/>
          </a:prstGeom>
        </p:spPr>
        <p:txBody>
          <a:bodyPr wrap="none">
            <a:spAutoFit/>
          </a:bodyPr>
          <a:lstStyle/>
          <a:p>
            <a:r>
              <a:rPr lang="en-US" sz="3200" b="1" dirty="0">
                <a:solidFill>
                  <a:schemeClr val="bg2">
                    <a:lumMod val="60000"/>
                    <a:lumOff val="40000"/>
                  </a:schemeClr>
                </a:solidFill>
              </a:rPr>
              <a:t>Q15</a:t>
            </a:r>
            <a:endParaRPr lang="en-UM" sz="3200" b="1" dirty="0">
              <a:solidFill>
                <a:schemeClr val="bg2">
                  <a:lumMod val="60000"/>
                  <a:lumOff val="40000"/>
                </a:schemeClr>
              </a:solidFill>
            </a:endParaRPr>
          </a:p>
        </p:txBody>
      </p:sp>
    </p:spTree>
    <p:extLst>
      <p:ext uri="{BB962C8B-B14F-4D97-AF65-F5344CB8AC3E}">
        <p14:creationId xmlns:p14="http://schemas.microsoft.com/office/powerpoint/2010/main" val="875705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5117BCE-23C9-479D-B559-6EE5C541108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4823" y="1613575"/>
            <a:ext cx="4492127" cy="4444999"/>
          </a:xfrm>
        </p:spPr>
      </p:pic>
      <p:pic>
        <p:nvPicPr>
          <p:cNvPr id="8" name="Content Placeholder 7">
            <a:extLst>
              <a:ext uri="{FF2B5EF4-FFF2-40B4-BE49-F238E27FC236}">
                <a16:creationId xmlns:a16="http://schemas.microsoft.com/office/drawing/2014/main" id="{8D036957-7DA8-4BB3-8B20-6D3E63C0EAC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59514" y="1613575"/>
            <a:ext cx="4611686" cy="4444999"/>
          </a:xfrm>
        </p:spPr>
      </p:pic>
      <p:sp>
        <p:nvSpPr>
          <p:cNvPr id="9" name="TextBox 8">
            <a:extLst>
              <a:ext uri="{FF2B5EF4-FFF2-40B4-BE49-F238E27FC236}">
                <a16:creationId xmlns:a16="http://schemas.microsoft.com/office/drawing/2014/main" id="{03AE3A95-87C7-4F45-AA3E-62DFC13878AE}"/>
              </a:ext>
            </a:extLst>
          </p:cNvPr>
          <p:cNvSpPr txBox="1"/>
          <p:nvPr/>
        </p:nvSpPr>
        <p:spPr>
          <a:xfrm>
            <a:off x="1094823" y="481668"/>
            <a:ext cx="3975836" cy="954107"/>
          </a:xfrm>
          <a:prstGeom prst="rect">
            <a:avLst/>
          </a:prstGeom>
          <a:noFill/>
        </p:spPr>
        <p:txBody>
          <a:bodyPr wrap="square" rtlCol="0">
            <a:spAutoFit/>
          </a:bodyPr>
          <a:lstStyle/>
          <a:p>
            <a:pPr algn="ctr"/>
            <a:r>
              <a:rPr lang="en-US" sz="2800" dirty="0"/>
              <a:t> SECOND PORTION OF RESULT </a:t>
            </a:r>
            <a:endParaRPr lang="en-UM" sz="2800" dirty="0"/>
          </a:p>
        </p:txBody>
      </p:sp>
      <p:sp>
        <p:nvSpPr>
          <p:cNvPr id="10" name="TextBox 9">
            <a:extLst>
              <a:ext uri="{FF2B5EF4-FFF2-40B4-BE49-F238E27FC236}">
                <a16:creationId xmlns:a16="http://schemas.microsoft.com/office/drawing/2014/main" id="{126E7336-7FB9-4134-B85E-BA09B2BBB38A}"/>
              </a:ext>
            </a:extLst>
          </p:cNvPr>
          <p:cNvSpPr txBox="1"/>
          <p:nvPr/>
        </p:nvSpPr>
        <p:spPr>
          <a:xfrm>
            <a:off x="6418432" y="481668"/>
            <a:ext cx="3975836" cy="954107"/>
          </a:xfrm>
          <a:prstGeom prst="rect">
            <a:avLst/>
          </a:prstGeom>
          <a:noFill/>
        </p:spPr>
        <p:txBody>
          <a:bodyPr wrap="square" rtlCol="0">
            <a:spAutoFit/>
          </a:bodyPr>
          <a:lstStyle/>
          <a:p>
            <a:pPr algn="ctr"/>
            <a:r>
              <a:rPr lang="en-US" sz="2800" dirty="0"/>
              <a:t> LAST PORTION OF RESULT </a:t>
            </a:r>
            <a:endParaRPr lang="en-UM" sz="2800" dirty="0"/>
          </a:p>
        </p:txBody>
      </p:sp>
    </p:spTree>
    <p:extLst>
      <p:ext uri="{BB962C8B-B14F-4D97-AF65-F5344CB8AC3E}">
        <p14:creationId xmlns:p14="http://schemas.microsoft.com/office/powerpoint/2010/main" val="2913322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43CB-9F9E-4973-94F3-23739FD0EB95}"/>
              </a:ext>
            </a:extLst>
          </p:cNvPr>
          <p:cNvSpPr>
            <a:spLocks noGrp="1"/>
          </p:cNvSpPr>
          <p:nvPr>
            <p:ph type="title"/>
          </p:nvPr>
        </p:nvSpPr>
        <p:spPr/>
        <p:txBody>
          <a:bodyPr>
            <a:normAutofit/>
          </a:bodyPr>
          <a:lstStyle/>
          <a:p>
            <a:r>
              <a:rPr lang="en-US" sz="2000" b="1" dirty="0">
                <a:cs typeface="Calibri" panose="020F0502020204030204" pitchFamily="34" charset="0"/>
              </a:rPr>
              <a:t>THIS IS </a:t>
            </a:r>
            <a:r>
              <a:rPr lang="en-NG" sz="2000" b="1" dirty="0"/>
              <a:t>a query t</a:t>
            </a:r>
            <a:r>
              <a:rPr lang="en-US" sz="2000" b="1" dirty="0"/>
              <a:t>HAT</a:t>
            </a:r>
            <a:r>
              <a:rPr lang="en-NG" sz="2000" b="1" dirty="0"/>
              <a:t> </a:t>
            </a:r>
            <a:r>
              <a:rPr lang="en-US" sz="2000" b="1" dirty="0"/>
              <a:t>SHOWS the top 5 customers who have generated the most revenue. IT Shows the customer’s name and the total amount they Have spent </a:t>
            </a:r>
            <a:r>
              <a:rPr lang="en-NG" sz="2000" b="1" dirty="0"/>
              <a:t>Round</a:t>
            </a:r>
            <a:r>
              <a:rPr lang="en-US" sz="2000" b="1" dirty="0"/>
              <a:t>ed</a:t>
            </a:r>
            <a:r>
              <a:rPr lang="en-NG" sz="2000" b="1" dirty="0"/>
              <a:t> to 2 decimal places</a:t>
            </a:r>
            <a:r>
              <a:rPr lang="en-NG" sz="2000" dirty="0"/>
              <a:t>.</a:t>
            </a:r>
            <a:br>
              <a:rPr lang="en-UM" sz="2000" dirty="0"/>
            </a:br>
            <a:endParaRPr lang="en-UM" sz="2000" b="1" dirty="0"/>
          </a:p>
        </p:txBody>
      </p:sp>
      <p:pic>
        <p:nvPicPr>
          <p:cNvPr id="6" name="Content Placeholder 5">
            <a:extLst>
              <a:ext uri="{FF2B5EF4-FFF2-40B4-BE49-F238E27FC236}">
                <a16:creationId xmlns:a16="http://schemas.microsoft.com/office/drawing/2014/main" id="{F1A53384-D707-40D6-8429-91FFB1F8F74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41413" y="2628900"/>
            <a:ext cx="4878387" cy="3784600"/>
          </a:xfrm>
        </p:spPr>
      </p:pic>
      <p:graphicFrame>
        <p:nvGraphicFramePr>
          <p:cNvPr id="13" name="Content Placeholder 12">
            <a:extLst>
              <a:ext uri="{FF2B5EF4-FFF2-40B4-BE49-F238E27FC236}">
                <a16:creationId xmlns:a16="http://schemas.microsoft.com/office/drawing/2014/main" id="{A76FDFE3-8819-46C3-A01F-49DB1D1477FD}"/>
              </a:ext>
            </a:extLst>
          </p:cNvPr>
          <p:cNvGraphicFramePr>
            <a:graphicFrameLocks noGrp="1"/>
          </p:cNvGraphicFramePr>
          <p:nvPr>
            <p:ph sz="half" idx="2"/>
            <p:extLst>
              <p:ext uri="{D42A27DB-BD31-4B8C-83A1-F6EECF244321}">
                <p14:modId xmlns:p14="http://schemas.microsoft.com/office/powerpoint/2010/main" val="1464733142"/>
              </p:ext>
            </p:extLst>
          </p:nvPr>
        </p:nvGraphicFramePr>
        <p:xfrm>
          <a:off x="6172200" y="2628898"/>
          <a:ext cx="4875212" cy="3784602"/>
        </p:xfrm>
        <a:graphic>
          <a:graphicData uri="http://schemas.openxmlformats.org/drawingml/2006/table">
            <a:tbl>
              <a:tblPr firstRow="1" firstCol="1" bandRow="1">
                <a:tableStyleId>{5C22544A-7EE6-4342-B048-85BDC9FD1C3A}</a:tableStyleId>
              </a:tblPr>
              <a:tblGrid>
                <a:gridCol w="2437606">
                  <a:extLst>
                    <a:ext uri="{9D8B030D-6E8A-4147-A177-3AD203B41FA5}">
                      <a16:colId xmlns:a16="http://schemas.microsoft.com/office/drawing/2014/main" val="3988787114"/>
                    </a:ext>
                  </a:extLst>
                </a:gridCol>
                <a:gridCol w="2437606">
                  <a:extLst>
                    <a:ext uri="{9D8B030D-6E8A-4147-A177-3AD203B41FA5}">
                      <a16:colId xmlns:a16="http://schemas.microsoft.com/office/drawing/2014/main" val="1496275112"/>
                    </a:ext>
                  </a:extLst>
                </a:gridCol>
              </a:tblGrid>
              <a:tr h="630767">
                <a:tc>
                  <a:txBody>
                    <a:bodyPr/>
                    <a:lstStyle/>
                    <a:p>
                      <a:pPr>
                        <a:lnSpc>
                          <a:spcPct val="107000"/>
                        </a:lnSpc>
                        <a:spcAft>
                          <a:spcPts val="0"/>
                        </a:spcAft>
                      </a:pPr>
                      <a:r>
                        <a:rPr lang="en-US" sz="1300" dirty="0">
                          <a:effectLst/>
                        </a:rPr>
                        <a:t>CUSTOMER_NAME</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tc>
                <a:tc>
                  <a:txBody>
                    <a:bodyPr/>
                    <a:lstStyle/>
                    <a:p>
                      <a:pPr>
                        <a:lnSpc>
                          <a:spcPct val="107000"/>
                        </a:lnSpc>
                        <a:spcAft>
                          <a:spcPts val="0"/>
                        </a:spcAft>
                      </a:pPr>
                      <a:r>
                        <a:rPr lang="en-US" sz="1300" dirty="0">
                          <a:effectLst/>
                        </a:rPr>
                        <a:t>TOTAL_AMOUNT_SPENT</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tc>
                <a:extLst>
                  <a:ext uri="{0D108BD9-81ED-4DB2-BD59-A6C34878D82A}">
                    <a16:rowId xmlns:a16="http://schemas.microsoft.com/office/drawing/2014/main" val="664302656"/>
                  </a:ext>
                </a:extLst>
              </a:tr>
              <a:tr h="630767">
                <a:tc>
                  <a:txBody>
                    <a:bodyPr/>
                    <a:lstStyle/>
                    <a:p>
                      <a:pPr>
                        <a:lnSpc>
                          <a:spcPct val="107000"/>
                        </a:lnSpc>
                        <a:spcAft>
                          <a:spcPts val="0"/>
                        </a:spcAft>
                      </a:pPr>
                      <a:r>
                        <a:rPr lang="en-US" sz="1300" dirty="0">
                          <a:effectLst/>
                        </a:rPr>
                        <a:t>Ernst Handel</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300" dirty="0">
                          <a:effectLst/>
                        </a:rPr>
                        <a:t>3476.62</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extLst>
                  <a:ext uri="{0D108BD9-81ED-4DB2-BD59-A6C34878D82A}">
                    <a16:rowId xmlns:a16="http://schemas.microsoft.com/office/drawing/2014/main" val="2449541646"/>
                  </a:ext>
                </a:extLst>
              </a:tr>
              <a:tr h="630767">
                <a:tc>
                  <a:txBody>
                    <a:bodyPr/>
                    <a:lstStyle/>
                    <a:p>
                      <a:pPr>
                        <a:lnSpc>
                          <a:spcPct val="107000"/>
                        </a:lnSpc>
                        <a:spcAft>
                          <a:spcPts val="0"/>
                        </a:spcAft>
                      </a:pPr>
                      <a:r>
                        <a:rPr lang="en-US" sz="1300" dirty="0">
                          <a:effectLst/>
                        </a:rPr>
                        <a:t>QUICK-Stop</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300" dirty="0">
                          <a:effectLst/>
                        </a:rPr>
                        <a:t>2095.85</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extLst>
                  <a:ext uri="{0D108BD9-81ED-4DB2-BD59-A6C34878D82A}">
                    <a16:rowId xmlns:a16="http://schemas.microsoft.com/office/drawing/2014/main" val="2878815349"/>
                  </a:ext>
                </a:extLst>
              </a:tr>
              <a:tr h="630767">
                <a:tc>
                  <a:txBody>
                    <a:bodyPr/>
                    <a:lstStyle/>
                    <a:p>
                      <a:pPr>
                        <a:lnSpc>
                          <a:spcPct val="107000"/>
                        </a:lnSpc>
                        <a:spcAft>
                          <a:spcPts val="0"/>
                        </a:spcAft>
                      </a:pPr>
                      <a:r>
                        <a:rPr lang="en-US" sz="1300" dirty="0">
                          <a:effectLst/>
                        </a:rPr>
                        <a:t>Save-a-lot Markets</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300" dirty="0">
                          <a:effectLst/>
                        </a:rPr>
                        <a:t>1881.04</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extLst>
                  <a:ext uri="{0D108BD9-81ED-4DB2-BD59-A6C34878D82A}">
                    <a16:rowId xmlns:a16="http://schemas.microsoft.com/office/drawing/2014/main" val="520251413"/>
                  </a:ext>
                </a:extLst>
              </a:tr>
              <a:tr h="630767">
                <a:tc>
                  <a:txBody>
                    <a:bodyPr/>
                    <a:lstStyle/>
                    <a:p>
                      <a:pPr>
                        <a:lnSpc>
                          <a:spcPct val="107000"/>
                        </a:lnSpc>
                        <a:spcAft>
                          <a:spcPts val="0"/>
                        </a:spcAft>
                      </a:pPr>
                      <a:r>
                        <a:rPr lang="en-US" sz="1300" dirty="0">
                          <a:effectLst/>
                        </a:rPr>
                        <a:t>Frankenversand</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300" dirty="0">
                          <a:effectLst/>
                        </a:rPr>
                        <a:t>1846.87</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extLst>
                  <a:ext uri="{0D108BD9-81ED-4DB2-BD59-A6C34878D82A}">
                    <a16:rowId xmlns:a16="http://schemas.microsoft.com/office/drawing/2014/main" val="776884404"/>
                  </a:ext>
                </a:extLst>
              </a:tr>
              <a:tr h="630767">
                <a:tc>
                  <a:txBody>
                    <a:bodyPr/>
                    <a:lstStyle/>
                    <a:p>
                      <a:pPr>
                        <a:lnSpc>
                          <a:spcPct val="107000"/>
                        </a:lnSpc>
                        <a:spcAft>
                          <a:spcPts val="0"/>
                        </a:spcAft>
                      </a:pPr>
                      <a:r>
                        <a:rPr lang="en-US" sz="1300" dirty="0">
                          <a:effectLst/>
                        </a:rPr>
                        <a:t>Hungry Owl All-Night Grocers</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300" dirty="0">
                          <a:effectLst/>
                        </a:rPr>
                        <a:t>1665.99</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extLst>
                  <a:ext uri="{0D108BD9-81ED-4DB2-BD59-A6C34878D82A}">
                    <a16:rowId xmlns:a16="http://schemas.microsoft.com/office/drawing/2014/main" val="2516558598"/>
                  </a:ext>
                </a:extLst>
              </a:tr>
            </a:tbl>
          </a:graphicData>
        </a:graphic>
      </p:graphicFrame>
      <p:sp>
        <p:nvSpPr>
          <p:cNvPr id="14" name="Rectangle 4">
            <a:extLst>
              <a:ext uri="{FF2B5EF4-FFF2-40B4-BE49-F238E27FC236}">
                <a16:creationId xmlns:a16="http://schemas.microsoft.com/office/drawing/2014/main" id="{AF1E6856-2BDE-4206-B944-03A76AEDDEB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M" dirty="0"/>
          </a:p>
        </p:txBody>
      </p:sp>
      <p:sp>
        <p:nvSpPr>
          <p:cNvPr id="15" name="TextBox 14">
            <a:extLst>
              <a:ext uri="{FF2B5EF4-FFF2-40B4-BE49-F238E27FC236}">
                <a16:creationId xmlns:a16="http://schemas.microsoft.com/office/drawing/2014/main" id="{EA48EF4E-8CDB-4C25-BAAB-7221B356A20B}"/>
              </a:ext>
            </a:extLst>
          </p:cNvPr>
          <p:cNvSpPr txBox="1"/>
          <p:nvPr/>
        </p:nvSpPr>
        <p:spPr>
          <a:xfrm>
            <a:off x="1141412" y="1996796"/>
            <a:ext cx="4878387" cy="523220"/>
          </a:xfrm>
          <a:prstGeom prst="rect">
            <a:avLst/>
          </a:prstGeom>
          <a:noFill/>
        </p:spPr>
        <p:txBody>
          <a:bodyPr wrap="square" rtlCol="0">
            <a:spAutoFit/>
          </a:bodyPr>
          <a:lstStyle/>
          <a:p>
            <a:pPr algn="ctr"/>
            <a:r>
              <a:rPr lang="en-US" sz="2800" dirty="0"/>
              <a:t>THE QUERY</a:t>
            </a:r>
            <a:endParaRPr lang="en-UM" sz="2800" dirty="0"/>
          </a:p>
        </p:txBody>
      </p:sp>
      <p:sp>
        <p:nvSpPr>
          <p:cNvPr id="16" name="TextBox 15">
            <a:extLst>
              <a:ext uri="{FF2B5EF4-FFF2-40B4-BE49-F238E27FC236}">
                <a16:creationId xmlns:a16="http://schemas.microsoft.com/office/drawing/2014/main" id="{D2D5146C-0A7E-4E2C-87F6-085467F7642C}"/>
              </a:ext>
            </a:extLst>
          </p:cNvPr>
          <p:cNvSpPr txBox="1"/>
          <p:nvPr/>
        </p:nvSpPr>
        <p:spPr>
          <a:xfrm>
            <a:off x="6169024" y="1996796"/>
            <a:ext cx="4878387" cy="523220"/>
          </a:xfrm>
          <a:prstGeom prst="rect">
            <a:avLst/>
          </a:prstGeom>
          <a:noFill/>
        </p:spPr>
        <p:txBody>
          <a:bodyPr wrap="square" rtlCol="0">
            <a:spAutoFit/>
          </a:bodyPr>
          <a:lstStyle/>
          <a:p>
            <a:pPr algn="ctr"/>
            <a:r>
              <a:rPr lang="en-US" sz="2800" dirty="0"/>
              <a:t>THE RESULT</a:t>
            </a:r>
            <a:endParaRPr lang="en-UM" sz="2800" dirty="0"/>
          </a:p>
        </p:txBody>
      </p:sp>
      <p:sp>
        <p:nvSpPr>
          <p:cNvPr id="18" name="Rectangle 17">
            <a:extLst>
              <a:ext uri="{FF2B5EF4-FFF2-40B4-BE49-F238E27FC236}">
                <a16:creationId xmlns:a16="http://schemas.microsoft.com/office/drawing/2014/main" id="{20DF2E96-3885-4974-9D4D-C5CEF6BECB03}"/>
              </a:ext>
            </a:extLst>
          </p:cNvPr>
          <p:cNvSpPr/>
          <p:nvPr/>
        </p:nvSpPr>
        <p:spPr>
          <a:xfrm>
            <a:off x="5209292" y="60225"/>
            <a:ext cx="707245" cy="584775"/>
          </a:xfrm>
          <a:prstGeom prst="rect">
            <a:avLst/>
          </a:prstGeom>
        </p:spPr>
        <p:txBody>
          <a:bodyPr wrap="none">
            <a:spAutoFit/>
          </a:bodyPr>
          <a:lstStyle/>
          <a:p>
            <a:r>
              <a:rPr lang="en-US" sz="3200" b="1" dirty="0">
                <a:solidFill>
                  <a:schemeClr val="bg2">
                    <a:lumMod val="60000"/>
                    <a:lumOff val="40000"/>
                  </a:schemeClr>
                </a:solidFill>
              </a:rPr>
              <a:t>Q2</a:t>
            </a:r>
            <a:endParaRPr lang="en-UM" sz="3200" b="1" dirty="0">
              <a:solidFill>
                <a:schemeClr val="bg2">
                  <a:lumMod val="60000"/>
                  <a:lumOff val="40000"/>
                </a:schemeClr>
              </a:solidFill>
            </a:endParaRPr>
          </a:p>
        </p:txBody>
      </p:sp>
    </p:spTree>
    <p:extLst>
      <p:ext uri="{BB962C8B-B14F-4D97-AF65-F5344CB8AC3E}">
        <p14:creationId xmlns:p14="http://schemas.microsoft.com/office/powerpoint/2010/main" val="1155046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3979-E767-4946-9D9B-84AF5D9D6CDE}"/>
              </a:ext>
            </a:extLst>
          </p:cNvPr>
          <p:cNvSpPr>
            <a:spLocks noGrp="1"/>
          </p:cNvSpPr>
          <p:nvPr>
            <p:ph type="title"/>
          </p:nvPr>
        </p:nvSpPr>
        <p:spPr>
          <a:xfrm>
            <a:off x="1255710" y="801686"/>
            <a:ext cx="9905998" cy="956282"/>
          </a:xfrm>
        </p:spPr>
        <p:txBody>
          <a:bodyPr>
            <a:normAutofit/>
          </a:bodyPr>
          <a:lstStyle/>
          <a:p>
            <a:r>
              <a:rPr lang="en-US" sz="2000" b="1" dirty="0"/>
              <a:t>THIS IS A</a:t>
            </a:r>
            <a:r>
              <a:rPr lang="en-NG" sz="2000" b="1" dirty="0"/>
              <a:t> query t</a:t>
            </a:r>
            <a:r>
              <a:rPr lang="en-US" sz="2000" b="1" dirty="0"/>
              <a:t>HAT</a:t>
            </a:r>
            <a:r>
              <a:rPr lang="en-NG" sz="2000" b="1" dirty="0"/>
              <a:t> display</a:t>
            </a:r>
            <a:r>
              <a:rPr lang="en-US" sz="2000" b="1" dirty="0"/>
              <a:t>S</a:t>
            </a:r>
            <a:r>
              <a:rPr lang="en-NG" sz="2000" b="1" dirty="0"/>
              <a:t> the total sales amount for each month in the year 1997</a:t>
            </a:r>
            <a:r>
              <a:rPr lang="en-US" sz="2000" b="1" dirty="0"/>
              <a:t> </a:t>
            </a:r>
            <a:r>
              <a:rPr lang="en-NG" sz="2000" b="1" dirty="0"/>
              <a:t>Round</a:t>
            </a:r>
            <a:r>
              <a:rPr lang="en-US" sz="2000" b="1" dirty="0"/>
              <a:t>ed</a:t>
            </a:r>
            <a:r>
              <a:rPr lang="en-NG" sz="2000" b="1" dirty="0"/>
              <a:t> to 2 decimal places</a:t>
            </a:r>
            <a:br>
              <a:rPr lang="en-UM" sz="2000" b="1" dirty="0"/>
            </a:br>
            <a:endParaRPr lang="en-UM" sz="2000" b="1" dirty="0"/>
          </a:p>
        </p:txBody>
      </p:sp>
      <p:pic>
        <p:nvPicPr>
          <p:cNvPr id="6" name="Content Placeholder 5">
            <a:extLst>
              <a:ext uri="{FF2B5EF4-FFF2-40B4-BE49-F238E27FC236}">
                <a16:creationId xmlns:a16="http://schemas.microsoft.com/office/drawing/2014/main" id="{07F51024-0DDA-458C-920D-9C9C7065E0E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41410" y="2514600"/>
            <a:ext cx="4700587" cy="3541714"/>
          </a:xfrm>
        </p:spPr>
      </p:pic>
      <p:graphicFrame>
        <p:nvGraphicFramePr>
          <p:cNvPr id="9" name="Content Placeholder 8">
            <a:extLst>
              <a:ext uri="{FF2B5EF4-FFF2-40B4-BE49-F238E27FC236}">
                <a16:creationId xmlns:a16="http://schemas.microsoft.com/office/drawing/2014/main" id="{8BEACCD9-DC1C-44C1-ABB0-DF81C2B15C7D}"/>
              </a:ext>
            </a:extLst>
          </p:cNvPr>
          <p:cNvGraphicFramePr>
            <a:graphicFrameLocks noGrp="1"/>
          </p:cNvGraphicFramePr>
          <p:nvPr>
            <p:ph sz="half" idx="2"/>
            <p:extLst>
              <p:ext uri="{D42A27DB-BD31-4B8C-83A1-F6EECF244321}">
                <p14:modId xmlns:p14="http://schemas.microsoft.com/office/powerpoint/2010/main" val="2070191770"/>
              </p:ext>
            </p:extLst>
          </p:nvPr>
        </p:nvGraphicFramePr>
        <p:xfrm>
          <a:off x="6172196" y="2832100"/>
          <a:ext cx="4875212" cy="2667000"/>
        </p:xfrm>
        <a:graphic>
          <a:graphicData uri="http://schemas.openxmlformats.org/drawingml/2006/table">
            <a:tbl>
              <a:tblPr firstRow="1" firstCol="1" bandRow="1">
                <a:tableStyleId>{5C22544A-7EE6-4342-B048-85BDC9FD1C3A}</a:tableStyleId>
              </a:tblPr>
              <a:tblGrid>
                <a:gridCol w="2437606">
                  <a:extLst>
                    <a:ext uri="{9D8B030D-6E8A-4147-A177-3AD203B41FA5}">
                      <a16:colId xmlns:a16="http://schemas.microsoft.com/office/drawing/2014/main" val="3953992370"/>
                    </a:ext>
                  </a:extLst>
                </a:gridCol>
                <a:gridCol w="2437606">
                  <a:extLst>
                    <a:ext uri="{9D8B030D-6E8A-4147-A177-3AD203B41FA5}">
                      <a16:colId xmlns:a16="http://schemas.microsoft.com/office/drawing/2014/main" val="685869346"/>
                    </a:ext>
                  </a:extLst>
                </a:gridCol>
              </a:tblGrid>
              <a:tr h="889000">
                <a:tc>
                  <a:txBody>
                    <a:bodyPr/>
                    <a:lstStyle/>
                    <a:p>
                      <a:pPr>
                        <a:lnSpc>
                          <a:spcPct val="107000"/>
                        </a:lnSpc>
                        <a:spcAft>
                          <a:spcPts val="0"/>
                        </a:spcAft>
                      </a:pPr>
                      <a:r>
                        <a:rPr lang="en-US" sz="1500" dirty="0">
                          <a:effectLst/>
                        </a:rPr>
                        <a:t>Total_Sales_Amount</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tc>
                <a:tc>
                  <a:txBody>
                    <a:bodyPr/>
                    <a:lstStyle/>
                    <a:p>
                      <a:pPr>
                        <a:lnSpc>
                          <a:spcPct val="107000"/>
                        </a:lnSpc>
                        <a:spcAft>
                          <a:spcPts val="0"/>
                        </a:spcAft>
                      </a:pPr>
                      <a:r>
                        <a:rPr lang="en-US" sz="1500" dirty="0">
                          <a:effectLst/>
                        </a:rPr>
                        <a:t>Sale_Month</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tc>
                <a:extLst>
                  <a:ext uri="{0D108BD9-81ED-4DB2-BD59-A6C34878D82A}">
                    <a16:rowId xmlns:a16="http://schemas.microsoft.com/office/drawing/2014/main" val="4091709056"/>
                  </a:ext>
                </a:extLst>
              </a:tr>
              <a:tr h="889000">
                <a:tc>
                  <a:txBody>
                    <a:bodyPr/>
                    <a:lstStyle/>
                    <a:p>
                      <a:pPr>
                        <a:lnSpc>
                          <a:spcPct val="107000"/>
                        </a:lnSpc>
                        <a:spcAft>
                          <a:spcPts val="0"/>
                        </a:spcAft>
                      </a:pPr>
                      <a:r>
                        <a:rPr lang="en-UM" sz="1500" dirty="0">
                          <a:effectLst/>
                        </a:rPr>
                        <a:t>2007.64</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tc>
                <a:tc>
                  <a:txBody>
                    <a:bodyPr/>
                    <a:lstStyle/>
                    <a:p>
                      <a:pPr>
                        <a:lnSpc>
                          <a:spcPct val="107000"/>
                        </a:lnSpc>
                        <a:spcAft>
                          <a:spcPts val="0"/>
                        </a:spcAft>
                      </a:pPr>
                      <a:r>
                        <a:rPr lang="en-UM" sz="1500" dirty="0">
                          <a:effectLst/>
                        </a:rPr>
                        <a:t>February</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tc>
                <a:extLst>
                  <a:ext uri="{0D108BD9-81ED-4DB2-BD59-A6C34878D82A}">
                    <a16:rowId xmlns:a16="http://schemas.microsoft.com/office/drawing/2014/main" val="3512839656"/>
                  </a:ext>
                </a:extLst>
              </a:tr>
              <a:tr h="889000">
                <a:tc>
                  <a:txBody>
                    <a:bodyPr/>
                    <a:lstStyle/>
                    <a:p>
                      <a:pPr>
                        <a:lnSpc>
                          <a:spcPct val="107000"/>
                        </a:lnSpc>
                        <a:spcAft>
                          <a:spcPts val="0"/>
                        </a:spcAft>
                      </a:pPr>
                      <a:r>
                        <a:rPr lang="en-UM" sz="1500" dirty="0">
                          <a:effectLst/>
                        </a:rPr>
                        <a:t>5925.2</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tc>
                <a:tc>
                  <a:txBody>
                    <a:bodyPr/>
                    <a:lstStyle/>
                    <a:p>
                      <a:pPr>
                        <a:lnSpc>
                          <a:spcPct val="107000"/>
                        </a:lnSpc>
                        <a:spcAft>
                          <a:spcPts val="0"/>
                        </a:spcAft>
                      </a:pPr>
                      <a:r>
                        <a:rPr lang="en-UM" sz="1500" dirty="0">
                          <a:effectLst/>
                        </a:rPr>
                        <a:t>January</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tc>
                <a:extLst>
                  <a:ext uri="{0D108BD9-81ED-4DB2-BD59-A6C34878D82A}">
                    <a16:rowId xmlns:a16="http://schemas.microsoft.com/office/drawing/2014/main" val="1572092940"/>
                  </a:ext>
                </a:extLst>
              </a:tr>
            </a:tbl>
          </a:graphicData>
        </a:graphic>
      </p:graphicFrame>
      <p:sp>
        <p:nvSpPr>
          <p:cNvPr id="10" name="Rectangle 2">
            <a:extLst>
              <a:ext uri="{FF2B5EF4-FFF2-40B4-BE49-F238E27FC236}">
                <a16:creationId xmlns:a16="http://schemas.microsoft.com/office/drawing/2014/main" id="{59DA1EB5-454D-415C-8F47-0A1DB93B80C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M" dirty="0"/>
          </a:p>
        </p:txBody>
      </p:sp>
      <p:sp>
        <p:nvSpPr>
          <p:cNvPr id="11" name="TextBox 10">
            <a:extLst>
              <a:ext uri="{FF2B5EF4-FFF2-40B4-BE49-F238E27FC236}">
                <a16:creationId xmlns:a16="http://schemas.microsoft.com/office/drawing/2014/main" id="{DB4AAFD1-D20D-4DB1-932F-1B10B2FCD02E}"/>
              </a:ext>
            </a:extLst>
          </p:cNvPr>
          <p:cNvSpPr txBox="1"/>
          <p:nvPr/>
        </p:nvSpPr>
        <p:spPr>
          <a:xfrm>
            <a:off x="1141410" y="1694190"/>
            <a:ext cx="4878387" cy="523220"/>
          </a:xfrm>
          <a:prstGeom prst="rect">
            <a:avLst/>
          </a:prstGeom>
          <a:noFill/>
        </p:spPr>
        <p:txBody>
          <a:bodyPr wrap="square" rtlCol="0">
            <a:spAutoFit/>
          </a:bodyPr>
          <a:lstStyle/>
          <a:p>
            <a:pPr algn="ctr"/>
            <a:r>
              <a:rPr lang="en-US" sz="2800" dirty="0"/>
              <a:t>THE QUERY</a:t>
            </a:r>
            <a:endParaRPr lang="en-UM" sz="2800" dirty="0"/>
          </a:p>
        </p:txBody>
      </p:sp>
      <p:sp>
        <p:nvSpPr>
          <p:cNvPr id="12" name="TextBox 11">
            <a:extLst>
              <a:ext uri="{FF2B5EF4-FFF2-40B4-BE49-F238E27FC236}">
                <a16:creationId xmlns:a16="http://schemas.microsoft.com/office/drawing/2014/main" id="{8767F4D2-F1D7-4D33-9E6C-0E44BB3EACE7}"/>
              </a:ext>
            </a:extLst>
          </p:cNvPr>
          <p:cNvSpPr txBox="1"/>
          <p:nvPr/>
        </p:nvSpPr>
        <p:spPr>
          <a:xfrm>
            <a:off x="6397621" y="1921528"/>
            <a:ext cx="4878387" cy="523220"/>
          </a:xfrm>
          <a:prstGeom prst="rect">
            <a:avLst/>
          </a:prstGeom>
          <a:noFill/>
        </p:spPr>
        <p:txBody>
          <a:bodyPr wrap="square" rtlCol="0">
            <a:spAutoFit/>
          </a:bodyPr>
          <a:lstStyle/>
          <a:p>
            <a:pPr algn="ctr"/>
            <a:r>
              <a:rPr lang="en-US" sz="2800" dirty="0"/>
              <a:t>THE RESULT</a:t>
            </a:r>
            <a:endParaRPr lang="en-UM" sz="2800" dirty="0"/>
          </a:p>
        </p:txBody>
      </p:sp>
      <p:sp>
        <p:nvSpPr>
          <p:cNvPr id="13" name="Rectangle 12">
            <a:extLst>
              <a:ext uri="{FF2B5EF4-FFF2-40B4-BE49-F238E27FC236}">
                <a16:creationId xmlns:a16="http://schemas.microsoft.com/office/drawing/2014/main" id="{E26EBBF6-450F-4B77-86E8-DD355C70E750}"/>
              </a:ext>
            </a:extLst>
          </p:cNvPr>
          <p:cNvSpPr/>
          <p:nvPr/>
        </p:nvSpPr>
        <p:spPr>
          <a:xfrm>
            <a:off x="5363981" y="228600"/>
            <a:ext cx="707245" cy="584775"/>
          </a:xfrm>
          <a:prstGeom prst="rect">
            <a:avLst/>
          </a:prstGeom>
        </p:spPr>
        <p:txBody>
          <a:bodyPr wrap="none">
            <a:spAutoFit/>
          </a:bodyPr>
          <a:lstStyle/>
          <a:p>
            <a:pPr algn="ctr"/>
            <a:r>
              <a:rPr lang="en-US" sz="3200" b="1" dirty="0">
                <a:solidFill>
                  <a:schemeClr val="bg2">
                    <a:lumMod val="60000"/>
                    <a:lumOff val="40000"/>
                  </a:schemeClr>
                </a:solidFill>
              </a:rPr>
              <a:t>Q3</a:t>
            </a:r>
            <a:endParaRPr lang="en-UM" sz="3200" b="1" dirty="0">
              <a:solidFill>
                <a:schemeClr val="bg2">
                  <a:lumMod val="60000"/>
                  <a:lumOff val="40000"/>
                </a:schemeClr>
              </a:solidFill>
            </a:endParaRPr>
          </a:p>
        </p:txBody>
      </p:sp>
    </p:spTree>
    <p:extLst>
      <p:ext uri="{BB962C8B-B14F-4D97-AF65-F5344CB8AC3E}">
        <p14:creationId xmlns:p14="http://schemas.microsoft.com/office/powerpoint/2010/main" val="3878878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FC59-A4AF-4AAB-8F56-66AE7EFCC791}"/>
              </a:ext>
            </a:extLst>
          </p:cNvPr>
          <p:cNvSpPr>
            <a:spLocks noGrp="1"/>
          </p:cNvSpPr>
          <p:nvPr>
            <p:ph type="title"/>
          </p:nvPr>
        </p:nvSpPr>
        <p:spPr>
          <a:xfrm>
            <a:off x="1143001" y="758218"/>
            <a:ext cx="9905998" cy="1079500"/>
          </a:xfrm>
        </p:spPr>
        <p:txBody>
          <a:bodyPr>
            <a:noAutofit/>
          </a:bodyPr>
          <a:lstStyle/>
          <a:p>
            <a:r>
              <a:rPr lang="en-US" sz="2000" b="1" dirty="0"/>
              <a:t>THIS IS A QUERY THAT SHOWS</a:t>
            </a:r>
            <a:r>
              <a:rPr lang="en-NG" sz="2000" b="1" dirty="0"/>
              <a:t> the average time (in days) taken to fulfil an order for each employee. Assuming shipping takes 3 or 5 days respectively depending on if the item was ordered in 1996 or 1997.</a:t>
            </a:r>
            <a:br>
              <a:rPr lang="en-UM" sz="2000" b="1" dirty="0"/>
            </a:br>
            <a:endParaRPr lang="en-UM" sz="2000" b="1" dirty="0"/>
          </a:p>
        </p:txBody>
      </p:sp>
      <p:pic>
        <p:nvPicPr>
          <p:cNvPr id="10" name="Content Placeholder 9">
            <a:extLst>
              <a:ext uri="{FF2B5EF4-FFF2-40B4-BE49-F238E27FC236}">
                <a16:creationId xmlns:a16="http://schemas.microsoft.com/office/drawing/2014/main" id="{499C062A-6079-4226-AB38-E1386748762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41409" y="2554008"/>
            <a:ext cx="4878387" cy="3541713"/>
          </a:xfrm>
        </p:spPr>
      </p:pic>
      <p:graphicFrame>
        <p:nvGraphicFramePr>
          <p:cNvPr id="11" name="Content Placeholder 10">
            <a:extLst>
              <a:ext uri="{FF2B5EF4-FFF2-40B4-BE49-F238E27FC236}">
                <a16:creationId xmlns:a16="http://schemas.microsoft.com/office/drawing/2014/main" id="{BE9C11D7-CDA7-485A-BF58-15A5164FC16B}"/>
              </a:ext>
            </a:extLst>
          </p:cNvPr>
          <p:cNvGraphicFramePr>
            <a:graphicFrameLocks noGrp="1"/>
          </p:cNvGraphicFramePr>
          <p:nvPr>
            <p:ph sz="half" idx="2"/>
            <p:extLst>
              <p:ext uri="{D42A27DB-BD31-4B8C-83A1-F6EECF244321}">
                <p14:modId xmlns:p14="http://schemas.microsoft.com/office/powerpoint/2010/main" val="227064991"/>
              </p:ext>
            </p:extLst>
          </p:nvPr>
        </p:nvGraphicFramePr>
        <p:xfrm>
          <a:off x="6172195" y="2554008"/>
          <a:ext cx="4875213" cy="3541710"/>
        </p:xfrm>
        <a:graphic>
          <a:graphicData uri="http://schemas.openxmlformats.org/drawingml/2006/table">
            <a:tbl>
              <a:tblPr firstRow="1" firstCol="1" bandRow="1">
                <a:tableStyleId>{5C22544A-7EE6-4342-B048-85BDC9FD1C3A}</a:tableStyleId>
              </a:tblPr>
              <a:tblGrid>
                <a:gridCol w="1624723">
                  <a:extLst>
                    <a:ext uri="{9D8B030D-6E8A-4147-A177-3AD203B41FA5}">
                      <a16:colId xmlns:a16="http://schemas.microsoft.com/office/drawing/2014/main" val="2353688799"/>
                    </a:ext>
                  </a:extLst>
                </a:gridCol>
                <a:gridCol w="1625245">
                  <a:extLst>
                    <a:ext uri="{9D8B030D-6E8A-4147-A177-3AD203B41FA5}">
                      <a16:colId xmlns:a16="http://schemas.microsoft.com/office/drawing/2014/main" val="3887837592"/>
                    </a:ext>
                  </a:extLst>
                </a:gridCol>
                <a:gridCol w="1625245">
                  <a:extLst>
                    <a:ext uri="{9D8B030D-6E8A-4147-A177-3AD203B41FA5}">
                      <a16:colId xmlns:a16="http://schemas.microsoft.com/office/drawing/2014/main" val="2559848851"/>
                    </a:ext>
                  </a:extLst>
                </a:gridCol>
              </a:tblGrid>
              <a:tr h="906456">
                <a:tc>
                  <a:txBody>
                    <a:bodyPr/>
                    <a:lstStyle/>
                    <a:p>
                      <a:pPr>
                        <a:lnSpc>
                          <a:spcPct val="107000"/>
                        </a:lnSpc>
                        <a:spcAft>
                          <a:spcPts val="0"/>
                        </a:spcAft>
                      </a:pPr>
                      <a:r>
                        <a:rPr lang="en-US" sz="1500" dirty="0">
                          <a:effectLst/>
                        </a:rPr>
                        <a:t>Full_Name_Of_Employees</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tc>
                <a:tc>
                  <a:txBody>
                    <a:bodyPr/>
                    <a:lstStyle/>
                    <a:p>
                      <a:pPr>
                        <a:lnSpc>
                          <a:spcPct val="107000"/>
                        </a:lnSpc>
                        <a:spcAft>
                          <a:spcPts val="0"/>
                        </a:spcAft>
                      </a:pPr>
                      <a:r>
                        <a:rPr lang="en-US" sz="1500" dirty="0">
                          <a:effectLst/>
                        </a:rPr>
                        <a:t>employeeid</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tc>
                <a:tc>
                  <a:txBody>
                    <a:bodyPr/>
                    <a:lstStyle/>
                    <a:p>
                      <a:pPr>
                        <a:lnSpc>
                          <a:spcPct val="107000"/>
                        </a:lnSpc>
                        <a:spcAft>
                          <a:spcPts val="0"/>
                        </a:spcAft>
                      </a:pPr>
                      <a:r>
                        <a:rPr lang="en-US" sz="1500" dirty="0">
                          <a:effectLst/>
                        </a:rPr>
                        <a:t>Average_Time_Taken_To_Fufill_An_Order</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tc>
                <a:extLst>
                  <a:ext uri="{0D108BD9-81ED-4DB2-BD59-A6C34878D82A}">
                    <a16:rowId xmlns:a16="http://schemas.microsoft.com/office/drawing/2014/main" val="1592292953"/>
                  </a:ext>
                </a:extLst>
              </a:tr>
              <a:tr h="292806">
                <a:tc>
                  <a:txBody>
                    <a:bodyPr/>
                    <a:lstStyle/>
                    <a:p>
                      <a:pPr>
                        <a:lnSpc>
                          <a:spcPct val="107000"/>
                        </a:lnSpc>
                        <a:spcAft>
                          <a:spcPts val="0"/>
                        </a:spcAft>
                      </a:pPr>
                      <a:r>
                        <a:rPr lang="en-US" sz="1500" dirty="0">
                          <a:effectLst/>
                        </a:rPr>
                        <a:t>Steven  Buchanan</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500" dirty="0">
                          <a:effectLst/>
                        </a:rPr>
                        <a:t>5</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500" dirty="0">
                          <a:effectLst/>
                        </a:rPr>
                        <a:t>3.0000</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extLst>
                  <a:ext uri="{0D108BD9-81ED-4DB2-BD59-A6C34878D82A}">
                    <a16:rowId xmlns:a16="http://schemas.microsoft.com/office/drawing/2014/main" val="2450352526"/>
                  </a:ext>
                </a:extLst>
              </a:tr>
              <a:tr h="292806">
                <a:tc>
                  <a:txBody>
                    <a:bodyPr/>
                    <a:lstStyle/>
                    <a:p>
                      <a:pPr>
                        <a:lnSpc>
                          <a:spcPct val="107000"/>
                        </a:lnSpc>
                        <a:spcAft>
                          <a:spcPts val="0"/>
                        </a:spcAft>
                      </a:pPr>
                      <a:r>
                        <a:rPr lang="en-US" sz="1500" dirty="0">
                          <a:effectLst/>
                        </a:rPr>
                        <a:t>Nancy  Davolio</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500" dirty="0">
                          <a:effectLst/>
                        </a:rPr>
                        <a:t>1</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500" dirty="0">
                          <a:effectLst/>
                        </a:rPr>
                        <a:t>3.2069</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extLst>
                  <a:ext uri="{0D108BD9-81ED-4DB2-BD59-A6C34878D82A}">
                    <a16:rowId xmlns:a16="http://schemas.microsoft.com/office/drawing/2014/main" val="910408951"/>
                  </a:ext>
                </a:extLst>
              </a:tr>
              <a:tr h="292806">
                <a:tc>
                  <a:txBody>
                    <a:bodyPr/>
                    <a:lstStyle/>
                    <a:p>
                      <a:pPr>
                        <a:lnSpc>
                          <a:spcPct val="107000"/>
                        </a:lnSpc>
                        <a:spcAft>
                          <a:spcPts val="0"/>
                        </a:spcAft>
                      </a:pPr>
                      <a:r>
                        <a:rPr lang="en-US" sz="1500" dirty="0">
                          <a:effectLst/>
                        </a:rPr>
                        <a:t>Michael  Suyama</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500" dirty="0">
                          <a:effectLst/>
                        </a:rPr>
                        <a:t>6</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500" dirty="0">
                          <a:effectLst/>
                        </a:rPr>
                        <a:t>3.3333</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extLst>
                  <a:ext uri="{0D108BD9-81ED-4DB2-BD59-A6C34878D82A}">
                    <a16:rowId xmlns:a16="http://schemas.microsoft.com/office/drawing/2014/main" val="2864844381"/>
                  </a:ext>
                </a:extLst>
              </a:tr>
              <a:tr h="292806">
                <a:tc>
                  <a:txBody>
                    <a:bodyPr/>
                    <a:lstStyle/>
                    <a:p>
                      <a:pPr>
                        <a:lnSpc>
                          <a:spcPct val="107000"/>
                        </a:lnSpc>
                        <a:spcAft>
                          <a:spcPts val="0"/>
                        </a:spcAft>
                      </a:pPr>
                      <a:r>
                        <a:rPr lang="en-US" sz="1500" dirty="0">
                          <a:effectLst/>
                        </a:rPr>
                        <a:t>Anne  Dodsworth</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500" dirty="0">
                          <a:effectLst/>
                        </a:rPr>
                        <a:t>9</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500" dirty="0">
                          <a:effectLst/>
                        </a:rPr>
                        <a:t>3.3333</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extLst>
                  <a:ext uri="{0D108BD9-81ED-4DB2-BD59-A6C34878D82A}">
                    <a16:rowId xmlns:a16="http://schemas.microsoft.com/office/drawing/2014/main" val="2194840015"/>
                  </a:ext>
                </a:extLst>
              </a:tr>
              <a:tr h="292806">
                <a:tc>
                  <a:txBody>
                    <a:bodyPr/>
                    <a:lstStyle/>
                    <a:p>
                      <a:pPr>
                        <a:lnSpc>
                          <a:spcPct val="107000"/>
                        </a:lnSpc>
                        <a:spcAft>
                          <a:spcPts val="0"/>
                        </a:spcAft>
                      </a:pPr>
                      <a:r>
                        <a:rPr lang="en-US" sz="1500" dirty="0">
                          <a:effectLst/>
                        </a:rPr>
                        <a:t>Andrew  Fuller</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500" dirty="0">
                          <a:effectLst/>
                        </a:rPr>
                        <a:t>2</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500" dirty="0">
                          <a:effectLst/>
                        </a:rPr>
                        <a:t>3.4000</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extLst>
                  <a:ext uri="{0D108BD9-81ED-4DB2-BD59-A6C34878D82A}">
                    <a16:rowId xmlns:a16="http://schemas.microsoft.com/office/drawing/2014/main" val="2645834298"/>
                  </a:ext>
                </a:extLst>
              </a:tr>
              <a:tr h="292806">
                <a:tc>
                  <a:txBody>
                    <a:bodyPr/>
                    <a:lstStyle/>
                    <a:p>
                      <a:pPr>
                        <a:lnSpc>
                          <a:spcPct val="107000"/>
                        </a:lnSpc>
                        <a:spcAft>
                          <a:spcPts val="0"/>
                        </a:spcAft>
                      </a:pPr>
                      <a:r>
                        <a:rPr lang="en-US" sz="1500" dirty="0">
                          <a:effectLst/>
                        </a:rPr>
                        <a:t>Robert  King</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500" dirty="0">
                          <a:effectLst/>
                        </a:rPr>
                        <a:t>7</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500" dirty="0">
                          <a:effectLst/>
                        </a:rPr>
                        <a:t>3.4286</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extLst>
                  <a:ext uri="{0D108BD9-81ED-4DB2-BD59-A6C34878D82A}">
                    <a16:rowId xmlns:a16="http://schemas.microsoft.com/office/drawing/2014/main" val="1368462709"/>
                  </a:ext>
                </a:extLst>
              </a:tr>
              <a:tr h="292806">
                <a:tc>
                  <a:txBody>
                    <a:bodyPr/>
                    <a:lstStyle/>
                    <a:p>
                      <a:pPr>
                        <a:lnSpc>
                          <a:spcPct val="107000"/>
                        </a:lnSpc>
                        <a:spcAft>
                          <a:spcPts val="0"/>
                        </a:spcAft>
                      </a:pPr>
                      <a:r>
                        <a:rPr lang="en-US" sz="1500" dirty="0">
                          <a:effectLst/>
                        </a:rPr>
                        <a:t>Margaret  Peacock</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500" dirty="0">
                          <a:effectLst/>
                        </a:rPr>
                        <a:t>4</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500" dirty="0">
                          <a:effectLst/>
                        </a:rPr>
                        <a:t>3.4500</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extLst>
                  <a:ext uri="{0D108BD9-81ED-4DB2-BD59-A6C34878D82A}">
                    <a16:rowId xmlns:a16="http://schemas.microsoft.com/office/drawing/2014/main" val="4123020741"/>
                  </a:ext>
                </a:extLst>
              </a:tr>
              <a:tr h="292806">
                <a:tc>
                  <a:txBody>
                    <a:bodyPr/>
                    <a:lstStyle/>
                    <a:p>
                      <a:pPr>
                        <a:lnSpc>
                          <a:spcPct val="107000"/>
                        </a:lnSpc>
                        <a:spcAft>
                          <a:spcPts val="0"/>
                        </a:spcAft>
                      </a:pPr>
                      <a:r>
                        <a:rPr lang="en-US" sz="1500" dirty="0">
                          <a:effectLst/>
                        </a:rPr>
                        <a:t>Laura  Callahan</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500" dirty="0">
                          <a:effectLst/>
                        </a:rPr>
                        <a:t>8</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500" dirty="0">
                          <a:effectLst/>
                        </a:rPr>
                        <a:t>3.5926</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extLst>
                  <a:ext uri="{0D108BD9-81ED-4DB2-BD59-A6C34878D82A}">
                    <a16:rowId xmlns:a16="http://schemas.microsoft.com/office/drawing/2014/main" val="3479513574"/>
                  </a:ext>
                </a:extLst>
              </a:tr>
              <a:tr h="292806">
                <a:tc>
                  <a:txBody>
                    <a:bodyPr/>
                    <a:lstStyle/>
                    <a:p>
                      <a:pPr>
                        <a:lnSpc>
                          <a:spcPct val="107000"/>
                        </a:lnSpc>
                        <a:spcAft>
                          <a:spcPts val="0"/>
                        </a:spcAft>
                      </a:pPr>
                      <a:r>
                        <a:rPr lang="en-US" sz="1500" dirty="0">
                          <a:effectLst/>
                        </a:rPr>
                        <a:t>Janet  Leverling</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500" dirty="0">
                          <a:effectLst/>
                        </a:rPr>
                        <a:t>3</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500" dirty="0">
                          <a:effectLst/>
                        </a:rPr>
                        <a:t>3.8387</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extLst>
                  <a:ext uri="{0D108BD9-81ED-4DB2-BD59-A6C34878D82A}">
                    <a16:rowId xmlns:a16="http://schemas.microsoft.com/office/drawing/2014/main" val="2594711345"/>
                  </a:ext>
                </a:extLst>
              </a:tr>
            </a:tbl>
          </a:graphicData>
        </a:graphic>
      </p:graphicFrame>
      <p:sp>
        <p:nvSpPr>
          <p:cNvPr id="7" name="TextBox 6">
            <a:extLst>
              <a:ext uri="{FF2B5EF4-FFF2-40B4-BE49-F238E27FC236}">
                <a16:creationId xmlns:a16="http://schemas.microsoft.com/office/drawing/2014/main" id="{A849A117-E833-4985-A2FD-C55858D0768B}"/>
              </a:ext>
            </a:extLst>
          </p:cNvPr>
          <p:cNvSpPr txBox="1"/>
          <p:nvPr/>
        </p:nvSpPr>
        <p:spPr>
          <a:xfrm>
            <a:off x="1141409" y="1837718"/>
            <a:ext cx="4878387" cy="523220"/>
          </a:xfrm>
          <a:prstGeom prst="rect">
            <a:avLst/>
          </a:prstGeom>
          <a:noFill/>
        </p:spPr>
        <p:txBody>
          <a:bodyPr wrap="square" rtlCol="0">
            <a:spAutoFit/>
          </a:bodyPr>
          <a:lstStyle/>
          <a:p>
            <a:pPr algn="ctr"/>
            <a:r>
              <a:rPr lang="en-US" sz="2800" dirty="0"/>
              <a:t>THE QUERY</a:t>
            </a:r>
            <a:endParaRPr lang="en-UM" sz="2800" dirty="0"/>
          </a:p>
        </p:txBody>
      </p:sp>
      <p:sp>
        <p:nvSpPr>
          <p:cNvPr id="8" name="TextBox 7">
            <a:extLst>
              <a:ext uri="{FF2B5EF4-FFF2-40B4-BE49-F238E27FC236}">
                <a16:creationId xmlns:a16="http://schemas.microsoft.com/office/drawing/2014/main" id="{AB5E68EB-9FF5-46F8-94A9-D085E294CDA5}"/>
              </a:ext>
            </a:extLst>
          </p:cNvPr>
          <p:cNvSpPr txBox="1"/>
          <p:nvPr/>
        </p:nvSpPr>
        <p:spPr>
          <a:xfrm>
            <a:off x="6283321" y="1837718"/>
            <a:ext cx="4878387" cy="523220"/>
          </a:xfrm>
          <a:prstGeom prst="rect">
            <a:avLst/>
          </a:prstGeom>
          <a:noFill/>
        </p:spPr>
        <p:txBody>
          <a:bodyPr wrap="square" rtlCol="0">
            <a:spAutoFit/>
          </a:bodyPr>
          <a:lstStyle/>
          <a:p>
            <a:pPr algn="ctr"/>
            <a:r>
              <a:rPr lang="en-US" sz="2800" dirty="0"/>
              <a:t>THE RESULT</a:t>
            </a:r>
            <a:endParaRPr lang="en-UM" sz="2800" dirty="0"/>
          </a:p>
        </p:txBody>
      </p:sp>
      <p:sp>
        <p:nvSpPr>
          <p:cNvPr id="12" name="Rectangle 1">
            <a:extLst>
              <a:ext uri="{FF2B5EF4-FFF2-40B4-BE49-F238E27FC236}">
                <a16:creationId xmlns:a16="http://schemas.microsoft.com/office/drawing/2014/main" id="{67004A94-31BE-4FED-B115-9248B845DE0B}"/>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M" dirty="0"/>
          </a:p>
        </p:txBody>
      </p:sp>
      <p:sp>
        <p:nvSpPr>
          <p:cNvPr id="13" name="Rectangle 12">
            <a:extLst>
              <a:ext uri="{FF2B5EF4-FFF2-40B4-BE49-F238E27FC236}">
                <a16:creationId xmlns:a16="http://schemas.microsoft.com/office/drawing/2014/main" id="{59B76B5D-C789-468E-B83F-A41B0448F24A}"/>
              </a:ext>
            </a:extLst>
          </p:cNvPr>
          <p:cNvSpPr/>
          <p:nvPr/>
        </p:nvSpPr>
        <p:spPr>
          <a:xfrm>
            <a:off x="5221992" y="103595"/>
            <a:ext cx="707245" cy="584775"/>
          </a:xfrm>
          <a:prstGeom prst="rect">
            <a:avLst/>
          </a:prstGeom>
        </p:spPr>
        <p:txBody>
          <a:bodyPr wrap="none">
            <a:spAutoFit/>
          </a:bodyPr>
          <a:lstStyle/>
          <a:p>
            <a:pPr algn="ctr"/>
            <a:r>
              <a:rPr lang="en-US" sz="3200" b="1" dirty="0">
                <a:solidFill>
                  <a:schemeClr val="bg2">
                    <a:lumMod val="60000"/>
                    <a:lumOff val="40000"/>
                  </a:schemeClr>
                </a:solidFill>
              </a:rPr>
              <a:t>Q4</a:t>
            </a:r>
            <a:endParaRPr lang="en-UM" sz="3200" b="1" dirty="0">
              <a:solidFill>
                <a:schemeClr val="bg2">
                  <a:lumMod val="60000"/>
                  <a:lumOff val="40000"/>
                </a:schemeClr>
              </a:solidFill>
            </a:endParaRPr>
          </a:p>
        </p:txBody>
      </p:sp>
    </p:spTree>
    <p:extLst>
      <p:ext uri="{BB962C8B-B14F-4D97-AF65-F5344CB8AC3E}">
        <p14:creationId xmlns:p14="http://schemas.microsoft.com/office/powerpoint/2010/main" val="2227016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EBBFB-E0D6-49AE-9B71-957BB36C1E48}"/>
              </a:ext>
            </a:extLst>
          </p:cNvPr>
          <p:cNvSpPr>
            <a:spLocks noGrp="1"/>
          </p:cNvSpPr>
          <p:nvPr>
            <p:ph type="title"/>
          </p:nvPr>
        </p:nvSpPr>
        <p:spPr>
          <a:xfrm>
            <a:off x="1143001" y="607358"/>
            <a:ext cx="9905998" cy="1003300"/>
          </a:xfrm>
        </p:spPr>
        <p:txBody>
          <a:bodyPr>
            <a:normAutofit/>
          </a:bodyPr>
          <a:lstStyle/>
          <a:p>
            <a:r>
              <a:rPr lang="en-US" sz="2000" b="1" dirty="0"/>
              <a:t>THIS IS A QUERY THAT </a:t>
            </a:r>
            <a:r>
              <a:rPr lang="en-NG" sz="2200" b="1" dirty="0"/>
              <a:t>List</a:t>
            </a:r>
            <a:r>
              <a:rPr lang="en-US" sz="2200" b="1" dirty="0"/>
              <a:t>S</a:t>
            </a:r>
            <a:r>
              <a:rPr lang="en-NG" sz="2200" b="1" dirty="0"/>
              <a:t> the customers operating in London and </a:t>
            </a:r>
            <a:r>
              <a:rPr lang="en-US" sz="2200" b="1" dirty="0"/>
              <a:t>THE </a:t>
            </a:r>
            <a:r>
              <a:rPr lang="en-NG" sz="2200" b="1" dirty="0"/>
              <a:t>total sales for each</a:t>
            </a:r>
            <a:r>
              <a:rPr lang="en-US" sz="2200" b="1" dirty="0"/>
              <a:t> OF THEM </a:t>
            </a:r>
            <a:r>
              <a:rPr lang="en-NG" sz="2400" b="1" dirty="0"/>
              <a:t>Round</a:t>
            </a:r>
            <a:r>
              <a:rPr lang="en-US" sz="2400" b="1" dirty="0"/>
              <a:t>ed</a:t>
            </a:r>
            <a:r>
              <a:rPr lang="en-NG" sz="2400" b="1" dirty="0"/>
              <a:t> to 2 decimal places</a:t>
            </a:r>
            <a:r>
              <a:rPr lang="en-NG" sz="2200" b="1" dirty="0"/>
              <a:t> </a:t>
            </a:r>
            <a:endParaRPr lang="en-UM" sz="2000" b="1" dirty="0"/>
          </a:p>
        </p:txBody>
      </p:sp>
      <p:pic>
        <p:nvPicPr>
          <p:cNvPr id="8" name="Content Placeholder 7">
            <a:extLst>
              <a:ext uri="{FF2B5EF4-FFF2-40B4-BE49-F238E27FC236}">
                <a16:creationId xmlns:a16="http://schemas.microsoft.com/office/drawing/2014/main" id="{F19CC89C-9A55-4CF9-92DE-FED93D69B1E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41413" y="2249486"/>
            <a:ext cx="4878387" cy="3656014"/>
          </a:xfrm>
        </p:spPr>
      </p:pic>
      <p:graphicFrame>
        <p:nvGraphicFramePr>
          <p:cNvPr id="11" name="Content Placeholder 10">
            <a:extLst>
              <a:ext uri="{FF2B5EF4-FFF2-40B4-BE49-F238E27FC236}">
                <a16:creationId xmlns:a16="http://schemas.microsoft.com/office/drawing/2014/main" id="{E4B310E5-90B8-41BF-A679-FE7BB2E20375}"/>
              </a:ext>
            </a:extLst>
          </p:cNvPr>
          <p:cNvGraphicFramePr>
            <a:graphicFrameLocks noGrp="1"/>
          </p:cNvGraphicFramePr>
          <p:nvPr>
            <p:ph sz="half" idx="2"/>
            <p:extLst>
              <p:ext uri="{D42A27DB-BD31-4B8C-83A1-F6EECF244321}">
                <p14:modId xmlns:p14="http://schemas.microsoft.com/office/powerpoint/2010/main" val="2888878952"/>
              </p:ext>
            </p:extLst>
          </p:nvPr>
        </p:nvGraphicFramePr>
        <p:xfrm>
          <a:off x="6172200" y="2249486"/>
          <a:ext cx="4875213" cy="3656014"/>
        </p:xfrm>
        <a:graphic>
          <a:graphicData uri="http://schemas.openxmlformats.org/drawingml/2006/table">
            <a:tbl>
              <a:tblPr firstRow="1" firstCol="1" bandRow="1">
                <a:tableStyleId>{5C22544A-7EE6-4342-B048-85BDC9FD1C3A}</a:tableStyleId>
              </a:tblPr>
              <a:tblGrid>
                <a:gridCol w="1624723">
                  <a:extLst>
                    <a:ext uri="{9D8B030D-6E8A-4147-A177-3AD203B41FA5}">
                      <a16:colId xmlns:a16="http://schemas.microsoft.com/office/drawing/2014/main" val="1459385627"/>
                    </a:ext>
                  </a:extLst>
                </a:gridCol>
                <a:gridCol w="1625245">
                  <a:extLst>
                    <a:ext uri="{9D8B030D-6E8A-4147-A177-3AD203B41FA5}">
                      <a16:colId xmlns:a16="http://schemas.microsoft.com/office/drawing/2014/main" val="2744780711"/>
                    </a:ext>
                  </a:extLst>
                </a:gridCol>
                <a:gridCol w="1625245">
                  <a:extLst>
                    <a:ext uri="{9D8B030D-6E8A-4147-A177-3AD203B41FA5}">
                      <a16:colId xmlns:a16="http://schemas.microsoft.com/office/drawing/2014/main" val="2352954741"/>
                    </a:ext>
                  </a:extLst>
                </a:gridCol>
              </a:tblGrid>
              <a:tr h="402833">
                <a:tc>
                  <a:txBody>
                    <a:bodyPr/>
                    <a:lstStyle/>
                    <a:p>
                      <a:pPr>
                        <a:lnSpc>
                          <a:spcPct val="107000"/>
                        </a:lnSpc>
                        <a:spcAft>
                          <a:spcPts val="0"/>
                        </a:spcAft>
                      </a:pPr>
                      <a:r>
                        <a:rPr lang="en-US" sz="1500" dirty="0">
                          <a:effectLst/>
                        </a:rPr>
                        <a:t>city</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tc>
                <a:tc>
                  <a:txBody>
                    <a:bodyPr/>
                    <a:lstStyle/>
                    <a:p>
                      <a:pPr>
                        <a:lnSpc>
                          <a:spcPct val="107000"/>
                        </a:lnSpc>
                        <a:spcAft>
                          <a:spcPts val="0"/>
                        </a:spcAft>
                      </a:pPr>
                      <a:r>
                        <a:rPr lang="en-US" sz="1500" dirty="0">
                          <a:effectLst/>
                        </a:rPr>
                        <a:t>customername</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tc>
                <a:tc>
                  <a:txBody>
                    <a:bodyPr/>
                    <a:lstStyle/>
                    <a:p>
                      <a:pPr>
                        <a:lnSpc>
                          <a:spcPct val="107000"/>
                        </a:lnSpc>
                        <a:spcAft>
                          <a:spcPts val="0"/>
                        </a:spcAft>
                      </a:pPr>
                      <a:r>
                        <a:rPr lang="en-US" sz="1500" dirty="0">
                          <a:effectLst/>
                        </a:rPr>
                        <a:t>Total_sales</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tc>
                <a:extLst>
                  <a:ext uri="{0D108BD9-81ED-4DB2-BD59-A6C34878D82A}">
                    <a16:rowId xmlns:a16="http://schemas.microsoft.com/office/drawing/2014/main" val="289929324"/>
                  </a:ext>
                </a:extLst>
              </a:tr>
              <a:tr h="811281">
                <a:tc>
                  <a:txBody>
                    <a:bodyPr/>
                    <a:lstStyle/>
                    <a:p>
                      <a:pPr>
                        <a:lnSpc>
                          <a:spcPct val="107000"/>
                        </a:lnSpc>
                        <a:spcAft>
                          <a:spcPts val="0"/>
                        </a:spcAft>
                      </a:pPr>
                      <a:r>
                        <a:rPr lang="en-UM" sz="1500" dirty="0">
                          <a:effectLst/>
                        </a:rPr>
                        <a:t>London</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tc>
                <a:tc>
                  <a:txBody>
                    <a:bodyPr/>
                    <a:lstStyle/>
                    <a:p>
                      <a:pPr>
                        <a:lnSpc>
                          <a:spcPct val="107000"/>
                        </a:lnSpc>
                        <a:spcAft>
                          <a:spcPts val="0"/>
                        </a:spcAft>
                      </a:pPr>
                      <a:r>
                        <a:rPr lang="en-UM" sz="1500" dirty="0">
                          <a:effectLst/>
                        </a:rPr>
                        <a:t>Seven Seas Imports</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tc>
                <a:tc>
                  <a:txBody>
                    <a:bodyPr/>
                    <a:lstStyle/>
                    <a:p>
                      <a:pPr>
                        <a:lnSpc>
                          <a:spcPct val="107000"/>
                        </a:lnSpc>
                        <a:spcAft>
                          <a:spcPts val="0"/>
                        </a:spcAft>
                      </a:pPr>
                      <a:r>
                        <a:rPr lang="en-UM" sz="1500" dirty="0">
                          <a:effectLst/>
                        </a:rPr>
                        <a:t>1010.62</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tc>
                <a:extLst>
                  <a:ext uri="{0D108BD9-81ED-4DB2-BD59-A6C34878D82A}">
                    <a16:rowId xmlns:a16="http://schemas.microsoft.com/office/drawing/2014/main" val="2775609624"/>
                  </a:ext>
                </a:extLst>
              </a:tr>
              <a:tr h="811281">
                <a:tc>
                  <a:txBody>
                    <a:bodyPr/>
                    <a:lstStyle/>
                    <a:p>
                      <a:pPr>
                        <a:lnSpc>
                          <a:spcPct val="107000"/>
                        </a:lnSpc>
                        <a:spcAft>
                          <a:spcPts val="0"/>
                        </a:spcAft>
                      </a:pPr>
                      <a:r>
                        <a:rPr lang="en-UM" sz="1500" dirty="0">
                          <a:effectLst/>
                        </a:rPr>
                        <a:t>London</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tc>
                <a:tc>
                  <a:txBody>
                    <a:bodyPr/>
                    <a:lstStyle/>
                    <a:p>
                      <a:pPr>
                        <a:lnSpc>
                          <a:spcPct val="107000"/>
                        </a:lnSpc>
                        <a:spcAft>
                          <a:spcPts val="0"/>
                        </a:spcAft>
                      </a:pPr>
                      <a:r>
                        <a:rPr lang="en-UM" sz="1500" dirty="0">
                          <a:effectLst/>
                        </a:rPr>
                        <a:t>Eastern Connection</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tc>
                <a:tc>
                  <a:txBody>
                    <a:bodyPr/>
                    <a:lstStyle/>
                    <a:p>
                      <a:pPr>
                        <a:lnSpc>
                          <a:spcPct val="107000"/>
                        </a:lnSpc>
                        <a:spcAft>
                          <a:spcPts val="0"/>
                        </a:spcAft>
                      </a:pPr>
                      <a:r>
                        <a:rPr lang="en-UM" sz="1500" dirty="0">
                          <a:effectLst/>
                        </a:rPr>
                        <a:t>355.18</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tc>
                <a:extLst>
                  <a:ext uri="{0D108BD9-81ED-4DB2-BD59-A6C34878D82A}">
                    <a16:rowId xmlns:a16="http://schemas.microsoft.com/office/drawing/2014/main" val="610321193"/>
                  </a:ext>
                </a:extLst>
              </a:tr>
              <a:tr h="402833">
                <a:tc>
                  <a:txBody>
                    <a:bodyPr/>
                    <a:lstStyle/>
                    <a:p>
                      <a:pPr>
                        <a:lnSpc>
                          <a:spcPct val="107000"/>
                        </a:lnSpc>
                        <a:spcAft>
                          <a:spcPts val="0"/>
                        </a:spcAft>
                      </a:pPr>
                      <a:r>
                        <a:rPr lang="en-UM" sz="1500" dirty="0">
                          <a:effectLst/>
                        </a:rPr>
                        <a:t>London</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tc>
                <a:tc>
                  <a:txBody>
                    <a:bodyPr/>
                    <a:lstStyle/>
                    <a:p>
                      <a:pPr>
                        <a:lnSpc>
                          <a:spcPct val="107000"/>
                        </a:lnSpc>
                        <a:spcAft>
                          <a:spcPts val="0"/>
                        </a:spcAft>
                      </a:pPr>
                      <a:r>
                        <a:rPr lang="en-UM" sz="1500" dirty="0">
                          <a:effectLst/>
                        </a:rPr>
                        <a:t>Around the Horn</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tc>
                <a:tc>
                  <a:txBody>
                    <a:bodyPr/>
                    <a:lstStyle/>
                    <a:p>
                      <a:pPr>
                        <a:lnSpc>
                          <a:spcPct val="107000"/>
                        </a:lnSpc>
                        <a:spcAft>
                          <a:spcPts val="0"/>
                        </a:spcAft>
                      </a:pPr>
                      <a:r>
                        <a:rPr lang="en-UM" sz="1500" dirty="0">
                          <a:effectLst/>
                        </a:rPr>
                        <a:t>235.97</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tc>
                <a:extLst>
                  <a:ext uri="{0D108BD9-81ED-4DB2-BD59-A6C34878D82A}">
                    <a16:rowId xmlns:a16="http://schemas.microsoft.com/office/drawing/2014/main" val="1945613903"/>
                  </a:ext>
                </a:extLst>
              </a:tr>
              <a:tr h="824953">
                <a:tc>
                  <a:txBody>
                    <a:bodyPr/>
                    <a:lstStyle/>
                    <a:p>
                      <a:pPr>
                        <a:lnSpc>
                          <a:spcPct val="107000"/>
                        </a:lnSpc>
                        <a:spcAft>
                          <a:spcPts val="0"/>
                        </a:spcAft>
                      </a:pPr>
                      <a:r>
                        <a:rPr lang="en-UM" sz="1500" dirty="0">
                          <a:effectLst/>
                        </a:rPr>
                        <a:t>London</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tc>
                <a:tc>
                  <a:txBody>
                    <a:bodyPr/>
                    <a:lstStyle/>
                    <a:p>
                      <a:pPr>
                        <a:lnSpc>
                          <a:spcPct val="107000"/>
                        </a:lnSpc>
                        <a:spcAft>
                          <a:spcPts val="0"/>
                        </a:spcAft>
                      </a:pPr>
                      <a:r>
                        <a:rPr lang="en-UM" sz="1500" dirty="0">
                          <a:effectLst/>
                        </a:rPr>
                        <a:t>Consolidated Holdings</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tc>
                <a:tc>
                  <a:txBody>
                    <a:bodyPr/>
                    <a:lstStyle/>
                    <a:p>
                      <a:pPr>
                        <a:lnSpc>
                          <a:spcPct val="107000"/>
                        </a:lnSpc>
                        <a:spcAft>
                          <a:spcPts val="0"/>
                        </a:spcAft>
                      </a:pPr>
                      <a:r>
                        <a:rPr lang="en-UM" sz="1500" dirty="0">
                          <a:effectLst/>
                        </a:rPr>
                        <a:t>101.62</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tc>
                <a:extLst>
                  <a:ext uri="{0D108BD9-81ED-4DB2-BD59-A6C34878D82A}">
                    <a16:rowId xmlns:a16="http://schemas.microsoft.com/office/drawing/2014/main" val="800864033"/>
                  </a:ext>
                </a:extLst>
              </a:tr>
              <a:tr h="402833">
                <a:tc>
                  <a:txBody>
                    <a:bodyPr/>
                    <a:lstStyle/>
                    <a:p>
                      <a:pPr>
                        <a:lnSpc>
                          <a:spcPct val="107000"/>
                        </a:lnSpc>
                        <a:spcAft>
                          <a:spcPts val="0"/>
                        </a:spcAft>
                      </a:pPr>
                      <a:r>
                        <a:rPr lang="en-UM" sz="1500" dirty="0">
                          <a:effectLst/>
                        </a:rPr>
                        <a:t>London</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tc>
                <a:tc>
                  <a:txBody>
                    <a:bodyPr/>
                    <a:lstStyle/>
                    <a:p>
                      <a:pPr>
                        <a:lnSpc>
                          <a:spcPct val="107000"/>
                        </a:lnSpc>
                        <a:spcAft>
                          <a:spcPts val="0"/>
                        </a:spcAft>
                      </a:pPr>
                      <a:r>
                        <a:rPr lang="en-UM" sz="1500" dirty="0">
                          <a:effectLst/>
                        </a:rPr>
                        <a:t>B''s Beverages</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tc>
                <a:tc>
                  <a:txBody>
                    <a:bodyPr/>
                    <a:lstStyle/>
                    <a:p>
                      <a:pPr>
                        <a:lnSpc>
                          <a:spcPct val="107000"/>
                        </a:lnSpc>
                        <a:spcAft>
                          <a:spcPts val="0"/>
                        </a:spcAft>
                      </a:pPr>
                      <a:r>
                        <a:rPr lang="en-UM" sz="1500" dirty="0">
                          <a:effectLst/>
                        </a:rPr>
                        <a:t>70.86</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tc>
                <a:extLst>
                  <a:ext uri="{0D108BD9-81ED-4DB2-BD59-A6C34878D82A}">
                    <a16:rowId xmlns:a16="http://schemas.microsoft.com/office/drawing/2014/main" val="2644883149"/>
                  </a:ext>
                </a:extLst>
              </a:tr>
            </a:tbl>
          </a:graphicData>
        </a:graphic>
      </p:graphicFrame>
      <p:sp>
        <p:nvSpPr>
          <p:cNvPr id="5" name="TextBox 4">
            <a:extLst>
              <a:ext uri="{FF2B5EF4-FFF2-40B4-BE49-F238E27FC236}">
                <a16:creationId xmlns:a16="http://schemas.microsoft.com/office/drawing/2014/main" id="{28ABACD8-31FD-4DB2-95C9-BDFBF4BCE051}"/>
              </a:ext>
            </a:extLst>
          </p:cNvPr>
          <p:cNvSpPr txBox="1"/>
          <p:nvPr/>
        </p:nvSpPr>
        <p:spPr>
          <a:xfrm>
            <a:off x="1141410" y="1576108"/>
            <a:ext cx="4878387" cy="523220"/>
          </a:xfrm>
          <a:prstGeom prst="rect">
            <a:avLst/>
          </a:prstGeom>
          <a:noFill/>
        </p:spPr>
        <p:txBody>
          <a:bodyPr wrap="square" rtlCol="0">
            <a:spAutoFit/>
          </a:bodyPr>
          <a:lstStyle/>
          <a:p>
            <a:pPr algn="ctr"/>
            <a:r>
              <a:rPr lang="en-US" sz="2800" dirty="0"/>
              <a:t>THE QUERY</a:t>
            </a:r>
            <a:endParaRPr lang="en-UM" sz="2800" dirty="0"/>
          </a:p>
        </p:txBody>
      </p:sp>
      <p:sp>
        <p:nvSpPr>
          <p:cNvPr id="6" name="TextBox 5">
            <a:extLst>
              <a:ext uri="{FF2B5EF4-FFF2-40B4-BE49-F238E27FC236}">
                <a16:creationId xmlns:a16="http://schemas.microsoft.com/office/drawing/2014/main" id="{D05763D8-DEBF-424F-BA8F-FACDCD527198}"/>
              </a:ext>
            </a:extLst>
          </p:cNvPr>
          <p:cNvSpPr txBox="1"/>
          <p:nvPr/>
        </p:nvSpPr>
        <p:spPr>
          <a:xfrm>
            <a:off x="6169021" y="1576108"/>
            <a:ext cx="4878387" cy="523220"/>
          </a:xfrm>
          <a:prstGeom prst="rect">
            <a:avLst/>
          </a:prstGeom>
          <a:noFill/>
        </p:spPr>
        <p:txBody>
          <a:bodyPr wrap="square" rtlCol="0">
            <a:spAutoFit/>
          </a:bodyPr>
          <a:lstStyle/>
          <a:p>
            <a:pPr algn="ctr"/>
            <a:r>
              <a:rPr lang="en-US" sz="2800" dirty="0"/>
              <a:t>THE RESULT</a:t>
            </a:r>
            <a:endParaRPr lang="en-UM" sz="2800" dirty="0"/>
          </a:p>
        </p:txBody>
      </p:sp>
      <p:sp>
        <p:nvSpPr>
          <p:cNvPr id="12" name="Rectangle 2">
            <a:extLst>
              <a:ext uri="{FF2B5EF4-FFF2-40B4-BE49-F238E27FC236}">
                <a16:creationId xmlns:a16="http://schemas.microsoft.com/office/drawing/2014/main" id="{B13B3C90-1F2C-4731-91B5-A01D8B5FB43A}"/>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M" dirty="0"/>
          </a:p>
        </p:txBody>
      </p:sp>
      <p:sp>
        <p:nvSpPr>
          <p:cNvPr id="13" name="Rectangle 12">
            <a:extLst>
              <a:ext uri="{FF2B5EF4-FFF2-40B4-BE49-F238E27FC236}">
                <a16:creationId xmlns:a16="http://schemas.microsoft.com/office/drawing/2014/main" id="{5E88EA6D-6C47-4943-846F-C62E5DDEA117}"/>
              </a:ext>
            </a:extLst>
          </p:cNvPr>
          <p:cNvSpPr/>
          <p:nvPr/>
        </p:nvSpPr>
        <p:spPr>
          <a:xfrm>
            <a:off x="5742377" y="139491"/>
            <a:ext cx="707245" cy="584775"/>
          </a:xfrm>
          <a:prstGeom prst="rect">
            <a:avLst/>
          </a:prstGeom>
        </p:spPr>
        <p:txBody>
          <a:bodyPr wrap="none">
            <a:spAutoFit/>
          </a:bodyPr>
          <a:lstStyle/>
          <a:p>
            <a:r>
              <a:rPr lang="en-US" sz="3200" b="1" dirty="0">
                <a:solidFill>
                  <a:schemeClr val="bg2">
                    <a:lumMod val="60000"/>
                    <a:lumOff val="40000"/>
                  </a:schemeClr>
                </a:solidFill>
              </a:rPr>
              <a:t>Q5</a:t>
            </a:r>
            <a:endParaRPr lang="en-UM" sz="3200" b="1" dirty="0">
              <a:solidFill>
                <a:schemeClr val="bg2">
                  <a:lumMod val="60000"/>
                  <a:lumOff val="40000"/>
                </a:schemeClr>
              </a:solidFill>
            </a:endParaRPr>
          </a:p>
        </p:txBody>
      </p:sp>
    </p:spTree>
    <p:extLst>
      <p:ext uri="{BB962C8B-B14F-4D97-AF65-F5344CB8AC3E}">
        <p14:creationId xmlns:p14="http://schemas.microsoft.com/office/powerpoint/2010/main" val="1104080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4DD30-9F72-46E0-B83D-C17E940F788D}"/>
              </a:ext>
            </a:extLst>
          </p:cNvPr>
          <p:cNvSpPr>
            <a:spLocks noGrp="1"/>
          </p:cNvSpPr>
          <p:nvPr>
            <p:ph type="title"/>
          </p:nvPr>
        </p:nvSpPr>
        <p:spPr>
          <a:xfrm>
            <a:off x="1293816" y="801904"/>
            <a:ext cx="9905998" cy="863600"/>
          </a:xfrm>
        </p:spPr>
        <p:txBody>
          <a:bodyPr>
            <a:normAutofit/>
          </a:bodyPr>
          <a:lstStyle/>
          <a:p>
            <a:r>
              <a:rPr lang="en-US" sz="2000" dirty="0"/>
              <a:t>THIS IS A QUERY THAt</a:t>
            </a:r>
            <a:r>
              <a:rPr lang="en-US" sz="2200" dirty="0"/>
              <a:t> shows</a:t>
            </a:r>
            <a:r>
              <a:rPr lang="en-NG" sz="2200" dirty="0"/>
              <a:t> customers who have placed more than one order on the same date.</a:t>
            </a:r>
            <a:endParaRPr lang="en-UM" sz="2200" dirty="0"/>
          </a:p>
        </p:txBody>
      </p:sp>
      <p:pic>
        <p:nvPicPr>
          <p:cNvPr id="8" name="Content Placeholder 7">
            <a:extLst>
              <a:ext uri="{FF2B5EF4-FFF2-40B4-BE49-F238E27FC236}">
                <a16:creationId xmlns:a16="http://schemas.microsoft.com/office/drawing/2014/main" id="{6B8B156B-3692-4A8E-95FB-37DD4B76973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92187" y="2622548"/>
            <a:ext cx="4713294" cy="3232152"/>
          </a:xfrm>
        </p:spPr>
      </p:pic>
      <p:graphicFrame>
        <p:nvGraphicFramePr>
          <p:cNvPr id="9" name="Content Placeholder 8">
            <a:extLst>
              <a:ext uri="{FF2B5EF4-FFF2-40B4-BE49-F238E27FC236}">
                <a16:creationId xmlns:a16="http://schemas.microsoft.com/office/drawing/2014/main" id="{D88E4416-0D74-4EEA-A328-B085B272A81E}"/>
              </a:ext>
            </a:extLst>
          </p:cNvPr>
          <p:cNvGraphicFramePr>
            <a:graphicFrameLocks noGrp="1"/>
          </p:cNvGraphicFramePr>
          <p:nvPr>
            <p:ph sz="half" idx="2"/>
            <p:extLst>
              <p:ext uri="{D42A27DB-BD31-4B8C-83A1-F6EECF244321}">
                <p14:modId xmlns:p14="http://schemas.microsoft.com/office/powerpoint/2010/main" val="2135175696"/>
              </p:ext>
            </p:extLst>
          </p:nvPr>
        </p:nvGraphicFramePr>
        <p:xfrm>
          <a:off x="6324600" y="3036887"/>
          <a:ext cx="4875214" cy="2360542"/>
        </p:xfrm>
        <a:graphic>
          <a:graphicData uri="http://schemas.openxmlformats.org/drawingml/2006/table">
            <a:tbl>
              <a:tblPr firstRow="1" firstCol="1" bandRow="1">
                <a:tableStyleId>{5C22544A-7EE6-4342-B048-85BDC9FD1C3A}</a:tableStyleId>
              </a:tblPr>
              <a:tblGrid>
                <a:gridCol w="1218543">
                  <a:extLst>
                    <a:ext uri="{9D8B030D-6E8A-4147-A177-3AD203B41FA5}">
                      <a16:colId xmlns:a16="http://schemas.microsoft.com/office/drawing/2014/main" val="1196172405"/>
                    </a:ext>
                  </a:extLst>
                </a:gridCol>
                <a:gridCol w="1218543">
                  <a:extLst>
                    <a:ext uri="{9D8B030D-6E8A-4147-A177-3AD203B41FA5}">
                      <a16:colId xmlns:a16="http://schemas.microsoft.com/office/drawing/2014/main" val="3067592791"/>
                    </a:ext>
                  </a:extLst>
                </a:gridCol>
                <a:gridCol w="1219064">
                  <a:extLst>
                    <a:ext uri="{9D8B030D-6E8A-4147-A177-3AD203B41FA5}">
                      <a16:colId xmlns:a16="http://schemas.microsoft.com/office/drawing/2014/main" val="2574040525"/>
                    </a:ext>
                  </a:extLst>
                </a:gridCol>
                <a:gridCol w="1219064">
                  <a:extLst>
                    <a:ext uri="{9D8B030D-6E8A-4147-A177-3AD203B41FA5}">
                      <a16:colId xmlns:a16="http://schemas.microsoft.com/office/drawing/2014/main" val="266775365"/>
                    </a:ext>
                  </a:extLst>
                </a:gridCol>
              </a:tblGrid>
              <a:tr h="947976">
                <a:tc>
                  <a:txBody>
                    <a:bodyPr/>
                    <a:lstStyle/>
                    <a:p>
                      <a:pPr>
                        <a:lnSpc>
                          <a:spcPct val="107000"/>
                        </a:lnSpc>
                        <a:spcAft>
                          <a:spcPts val="0"/>
                        </a:spcAft>
                      </a:pPr>
                      <a:r>
                        <a:rPr lang="en-US" sz="1500" dirty="0">
                          <a:effectLst/>
                        </a:rPr>
                        <a:t>customername</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tc>
                <a:tc>
                  <a:txBody>
                    <a:bodyPr/>
                    <a:lstStyle/>
                    <a:p>
                      <a:pPr>
                        <a:lnSpc>
                          <a:spcPct val="107000"/>
                        </a:lnSpc>
                        <a:spcAft>
                          <a:spcPts val="0"/>
                        </a:spcAft>
                      </a:pPr>
                      <a:r>
                        <a:rPr lang="en-US" sz="1500" dirty="0">
                          <a:effectLst/>
                        </a:rPr>
                        <a:t>customerid</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tc>
                <a:tc>
                  <a:txBody>
                    <a:bodyPr/>
                    <a:lstStyle/>
                    <a:p>
                      <a:pPr>
                        <a:lnSpc>
                          <a:spcPct val="107000"/>
                        </a:lnSpc>
                        <a:spcAft>
                          <a:spcPts val="0"/>
                        </a:spcAft>
                      </a:pPr>
                      <a:r>
                        <a:rPr lang="en-US" sz="1500" dirty="0">
                          <a:effectLst/>
                        </a:rPr>
                        <a:t>orderdate</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tc>
                <a:tc>
                  <a:txBody>
                    <a:bodyPr/>
                    <a:lstStyle/>
                    <a:p>
                      <a:pPr>
                        <a:lnSpc>
                          <a:spcPct val="107000"/>
                        </a:lnSpc>
                        <a:spcAft>
                          <a:spcPts val="0"/>
                        </a:spcAft>
                      </a:pPr>
                      <a:r>
                        <a:rPr lang="en-US" sz="1500" dirty="0">
                          <a:effectLst/>
                        </a:rPr>
                        <a:t>Number_of_orders</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tc>
                <a:extLst>
                  <a:ext uri="{0D108BD9-81ED-4DB2-BD59-A6C34878D82A}">
                    <a16:rowId xmlns:a16="http://schemas.microsoft.com/office/drawing/2014/main" val="507210158"/>
                  </a:ext>
                </a:extLst>
              </a:tr>
              <a:tr h="1412566">
                <a:tc>
                  <a:txBody>
                    <a:bodyPr/>
                    <a:lstStyle/>
                    <a:p>
                      <a:pPr>
                        <a:lnSpc>
                          <a:spcPct val="107000"/>
                        </a:lnSpc>
                        <a:spcAft>
                          <a:spcPts val="0"/>
                        </a:spcAft>
                      </a:pPr>
                      <a:r>
                        <a:rPr lang="en-US" sz="1500" dirty="0">
                          <a:effectLst/>
                        </a:rPr>
                        <a:t>Bottom-Dollar Marketse</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500" dirty="0">
                          <a:effectLst/>
                        </a:rPr>
                        <a:t>10</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500" dirty="0">
                          <a:effectLst/>
                        </a:rPr>
                        <a:t>1997-01-10 00:00:00</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tc>
                  <a:txBody>
                    <a:bodyPr/>
                    <a:lstStyle/>
                    <a:p>
                      <a:pPr>
                        <a:lnSpc>
                          <a:spcPct val="107000"/>
                        </a:lnSpc>
                        <a:spcAft>
                          <a:spcPts val="0"/>
                        </a:spcAft>
                      </a:pPr>
                      <a:r>
                        <a:rPr lang="en-US" sz="1500" dirty="0">
                          <a:effectLst/>
                        </a:rPr>
                        <a:t>2</a:t>
                      </a:r>
                      <a:endParaRPr lang="en-UM" sz="9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56313" marR="56313" marT="0" marB="0" anchor="ctr"/>
                </a:tc>
                <a:extLst>
                  <a:ext uri="{0D108BD9-81ED-4DB2-BD59-A6C34878D82A}">
                    <a16:rowId xmlns:a16="http://schemas.microsoft.com/office/drawing/2014/main" val="3235904473"/>
                  </a:ext>
                </a:extLst>
              </a:tr>
            </a:tbl>
          </a:graphicData>
        </a:graphic>
      </p:graphicFrame>
      <p:sp>
        <p:nvSpPr>
          <p:cNvPr id="5" name="TextBox 4">
            <a:extLst>
              <a:ext uri="{FF2B5EF4-FFF2-40B4-BE49-F238E27FC236}">
                <a16:creationId xmlns:a16="http://schemas.microsoft.com/office/drawing/2014/main" id="{79E90A16-475D-41DE-BEDA-D60F06EEA593}"/>
              </a:ext>
            </a:extLst>
          </p:cNvPr>
          <p:cNvSpPr txBox="1"/>
          <p:nvPr/>
        </p:nvSpPr>
        <p:spPr>
          <a:xfrm>
            <a:off x="909640" y="1837718"/>
            <a:ext cx="4878387" cy="523220"/>
          </a:xfrm>
          <a:prstGeom prst="rect">
            <a:avLst/>
          </a:prstGeom>
          <a:noFill/>
        </p:spPr>
        <p:txBody>
          <a:bodyPr wrap="square" rtlCol="0">
            <a:spAutoFit/>
          </a:bodyPr>
          <a:lstStyle/>
          <a:p>
            <a:pPr algn="ctr"/>
            <a:r>
              <a:rPr lang="en-US" sz="2800" dirty="0"/>
              <a:t>THE QUERY</a:t>
            </a:r>
            <a:endParaRPr lang="en-UM" sz="2800" dirty="0"/>
          </a:p>
        </p:txBody>
      </p:sp>
      <p:sp>
        <p:nvSpPr>
          <p:cNvPr id="6" name="TextBox 5">
            <a:extLst>
              <a:ext uri="{FF2B5EF4-FFF2-40B4-BE49-F238E27FC236}">
                <a16:creationId xmlns:a16="http://schemas.microsoft.com/office/drawing/2014/main" id="{91867763-5446-4C18-81E9-E4A0778B6F42}"/>
              </a:ext>
            </a:extLst>
          </p:cNvPr>
          <p:cNvSpPr txBox="1"/>
          <p:nvPr/>
        </p:nvSpPr>
        <p:spPr>
          <a:xfrm>
            <a:off x="6486521" y="2099328"/>
            <a:ext cx="4878387" cy="523220"/>
          </a:xfrm>
          <a:prstGeom prst="rect">
            <a:avLst/>
          </a:prstGeom>
          <a:noFill/>
        </p:spPr>
        <p:txBody>
          <a:bodyPr wrap="square" rtlCol="0">
            <a:spAutoFit/>
          </a:bodyPr>
          <a:lstStyle/>
          <a:p>
            <a:pPr algn="ctr"/>
            <a:r>
              <a:rPr lang="en-US" sz="2800" dirty="0"/>
              <a:t>THE RESULT</a:t>
            </a:r>
            <a:endParaRPr lang="en-UM" sz="2800" dirty="0"/>
          </a:p>
        </p:txBody>
      </p:sp>
      <p:sp>
        <p:nvSpPr>
          <p:cNvPr id="10" name="Rectangle 1">
            <a:extLst>
              <a:ext uri="{FF2B5EF4-FFF2-40B4-BE49-F238E27FC236}">
                <a16:creationId xmlns:a16="http://schemas.microsoft.com/office/drawing/2014/main" id="{A6B31BD7-B96F-4819-8EA3-8477BF524C48}"/>
              </a:ext>
            </a:extLst>
          </p:cNvPr>
          <p:cNvSpPr>
            <a:spLocks noChangeArrowheads="1"/>
          </p:cNvSpPr>
          <p:nvPr/>
        </p:nvSpPr>
        <p:spPr bwMode="auto">
          <a:xfrm>
            <a:off x="0" y="396845"/>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M" sz="2000" dirty="0"/>
          </a:p>
        </p:txBody>
      </p:sp>
      <p:sp>
        <p:nvSpPr>
          <p:cNvPr id="11" name="Rectangle 10">
            <a:extLst>
              <a:ext uri="{FF2B5EF4-FFF2-40B4-BE49-F238E27FC236}">
                <a16:creationId xmlns:a16="http://schemas.microsoft.com/office/drawing/2014/main" id="{CCEE19F9-B6AF-4EC0-B51B-64FA0B2CEE00}"/>
              </a:ext>
            </a:extLst>
          </p:cNvPr>
          <p:cNvSpPr/>
          <p:nvPr/>
        </p:nvSpPr>
        <p:spPr>
          <a:xfrm>
            <a:off x="5434404" y="224660"/>
            <a:ext cx="707245" cy="584775"/>
          </a:xfrm>
          <a:prstGeom prst="rect">
            <a:avLst/>
          </a:prstGeom>
        </p:spPr>
        <p:txBody>
          <a:bodyPr wrap="none">
            <a:spAutoFit/>
          </a:bodyPr>
          <a:lstStyle/>
          <a:p>
            <a:r>
              <a:rPr lang="en-US" sz="3200" b="1" dirty="0">
                <a:solidFill>
                  <a:schemeClr val="bg2">
                    <a:lumMod val="60000"/>
                    <a:lumOff val="40000"/>
                  </a:schemeClr>
                </a:solidFill>
              </a:rPr>
              <a:t>Q6</a:t>
            </a:r>
            <a:endParaRPr lang="en-UM" sz="3200" b="1" dirty="0">
              <a:solidFill>
                <a:schemeClr val="bg2">
                  <a:lumMod val="60000"/>
                  <a:lumOff val="40000"/>
                </a:schemeClr>
              </a:solidFill>
            </a:endParaRPr>
          </a:p>
        </p:txBody>
      </p:sp>
    </p:spTree>
    <p:extLst>
      <p:ext uri="{BB962C8B-B14F-4D97-AF65-F5344CB8AC3E}">
        <p14:creationId xmlns:p14="http://schemas.microsoft.com/office/powerpoint/2010/main" val="2124426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93E90-91A1-42FC-B5FD-29B77FF561B8}"/>
              </a:ext>
            </a:extLst>
          </p:cNvPr>
          <p:cNvSpPr>
            <a:spLocks noGrp="1"/>
          </p:cNvSpPr>
          <p:nvPr>
            <p:ph type="title"/>
          </p:nvPr>
        </p:nvSpPr>
        <p:spPr>
          <a:xfrm>
            <a:off x="1243012" y="715809"/>
            <a:ext cx="9905998" cy="875848"/>
          </a:xfrm>
        </p:spPr>
        <p:txBody>
          <a:bodyPr>
            <a:normAutofit fontScale="90000"/>
          </a:bodyPr>
          <a:lstStyle/>
          <a:p>
            <a:r>
              <a:rPr lang="en-US" sz="2000" dirty="0"/>
              <a:t>THIs is a query that </a:t>
            </a:r>
            <a:r>
              <a:rPr lang="en-NG" sz="2000" dirty="0"/>
              <a:t>Calculate</a:t>
            </a:r>
            <a:r>
              <a:rPr lang="en-US" sz="2000" dirty="0"/>
              <a:t>s</a:t>
            </a:r>
            <a:r>
              <a:rPr lang="en-NG" sz="2000" dirty="0"/>
              <a:t> the average discount given per product across all orders</a:t>
            </a:r>
            <a:r>
              <a:rPr lang="en-US" sz="2000" dirty="0"/>
              <a:t> </a:t>
            </a:r>
            <a:r>
              <a:rPr lang="en-NG" sz="2000" dirty="0"/>
              <a:t>Round</a:t>
            </a:r>
            <a:r>
              <a:rPr lang="en-US" sz="2000" dirty="0"/>
              <a:t>ed</a:t>
            </a:r>
            <a:r>
              <a:rPr lang="en-NG" sz="2000" dirty="0"/>
              <a:t> to 2 decimal places.</a:t>
            </a:r>
            <a:br>
              <a:rPr lang="en-UM" sz="2000" dirty="0"/>
            </a:br>
            <a:endParaRPr lang="en-UM" sz="2000" dirty="0"/>
          </a:p>
        </p:txBody>
      </p:sp>
      <p:pic>
        <p:nvPicPr>
          <p:cNvPr id="8" name="Content Placeholder 7">
            <a:extLst>
              <a:ext uri="{FF2B5EF4-FFF2-40B4-BE49-F238E27FC236}">
                <a16:creationId xmlns:a16="http://schemas.microsoft.com/office/drawing/2014/main" id="{6D8376BD-FA63-41AF-A82F-D2FA5F180E2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41413" y="2628900"/>
            <a:ext cx="4878387" cy="3149600"/>
          </a:xfrm>
        </p:spPr>
      </p:pic>
      <p:pic>
        <p:nvPicPr>
          <p:cNvPr id="11" name="Content Placeholder 10">
            <a:extLst>
              <a:ext uri="{FF2B5EF4-FFF2-40B4-BE49-F238E27FC236}">
                <a16:creationId xmlns:a16="http://schemas.microsoft.com/office/drawing/2014/main" id="{4BFF61C5-02A7-4359-8DF4-ABE08255ADF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91300" y="2413000"/>
            <a:ext cx="3492500" cy="3365500"/>
          </a:xfrm>
        </p:spPr>
      </p:pic>
      <p:sp>
        <p:nvSpPr>
          <p:cNvPr id="9" name="TextBox 8">
            <a:extLst>
              <a:ext uri="{FF2B5EF4-FFF2-40B4-BE49-F238E27FC236}">
                <a16:creationId xmlns:a16="http://schemas.microsoft.com/office/drawing/2014/main" id="{95831AA4-BAAE-48CC-ACF4-ACF13B7D7961}"/>
              </a:ext>
            </a:extLst>
          </p:cNvPr>
          <p:cNvSpPr txBox="1"/>
          <p:nvPr/>
        </p:nvSpPr>
        <p:spPr>
          <a:xfrm>
            <a:off x="1141412" y="1815028"/>
            <a:ext cx="4878387" cy="523220"/>
          </a:xfrm>
          <a:prstGeom prst="rect">
            <a:avLst/>
          </a:prstGeom>
          <a:noFill/>
        </p:spPr>
        <p:txBody>
          <a:bodyPr wrap="square" rtlCol="0">
            <a:spAutoFit/>
          </a:bodyPr>
          <a:lstStyle/>
          <a:p>
            <a:pPr algn="ctr"/>
            <a:r>
              <a:rPr lang="en-US" sz="2800" dirty="0"/>
              <a:t>THE QUERY</a:t>
            </a:r>
            <a:endParaRPr lang="en-UM" sz="2800" dirty="0"/>
          </a:p>
        </p:txBody>
      </p:sp>
      <p:sp>
        <p:nvSpPr>
          <p:cNvPr id="12" name="TextBox 11">
            <a:extLst>
              <a:ext uri="{FF2B5EF4-FFF2-40B4-BE49-F238E27FC236}">
                <a16:creationId xmlns:a16="http://schemas.microsoft.com/office/drawing/2014/main" id="{CD9FAD5D-235D-49B8-8830-DCE69999C7D8}"/>
              </a:ext>
            </a:extLst>
          </p:cNvPr>
          <p:cNvSpPr txBox="1"/>
          <p:nvPr/>
        </p:nvSpPr>
        <p:spPr>
          <a:xfrm>
            <a:off x="5898356" y="1588249"/>
            <a:ext cx="4878387" cy="523220"/>
          </a:xfrm>
          <a:prstGeom prst="rect">
            <a:avLst/>
          </a:prstGeom>
          <a:noFill/>
        </p:spPr>
        <p:txBody>
          <a:bodyPr wrap="square" rtlCol="0">
            <a:spAutoFit/>
          </a:bodyPr>
          <a:lstStyle/>
          <a:p>
            <a:pPr algn="ctr"/>
            <a:r>
              <a:rPr lang="en-US" sz="2800" dirty="0"/>
              <a:t> FIRST PORTION OF RESULT </a:t>
            </a:r>
            <a:endParaRPr lang="en-UM" sz="2800" dirty="0"/>
          </a:p>
        </p:txBody>
      </p:sp>
      <p:sp>
        <p:nvSpPr>
          <p:cNvPr id="13" name="Rectangle 12">
            <a:extLst>
              <a:ext uri="{FF2B5EF4-FFF2-40B4-BE49-F238E27FC236}">
                <a16:creationId xmlns:a16="http://schemas.microsoft.com/office/drawing/2014/main" id="{571CF079-9D0A-43CC-97F2-FBB6C937C51A}"/>
              </a:ext>
            </a:extLst>
          </p:cNvPr>
          <p:cNvSpPr/>
          <p:nvPr/>
        </p:nvSpPr>
        <p:spPr>
          <a:xfrm>
            <a:off x="5372879" y="51527"/>
            <a:ext cx="707245" cy="584775"/>
          </a:xfrm>
          <a:prstGeom prst="rect">
            <a:avLst/>
          </a:prstGeom>
        </p:spPr>
        <p:txBody>
          <a:bodyPr wrap="none">
            <a:spAutoFit/>
          </a:bodyPr>
          <a:lstStyle/>
          <a:p>
            <a:r>
              <a:rPr lang="en-US" sz="3200" b="1" dirty="0">
                <a:solidFill>
                  <a:schemeClr val="bg2">
                    <a:lumMod val="60000"/>
                    <a:lumOff val="40000"/>
                  </a:schemeClr>
                </a:solidFill>
              </a:rPr>
              <a:t>Q7</a:t>
            </a:r>
            <a:endParaRPr lang="en-UM" sz="3200" b="1" dirty="0">
              <a:solidFill>
                <a:schemeClr val="bg2">
                  <a:lumMod val="60000"/>
                  <a:lumOff val="40000"/>
                </a:schemeClr>
              </a:solidFill>
            </a:endParaRPr>
          </a:p>
        </p:txBody>
      </p:sp>
    </p:spTree>
    <p:extLst>
      <p:ext uri="{BB962C8B-B14F-4D97-AF65-F5344CB8AC3E}">
        <p14:creationId xmlns:p14="http://schemas.microsoft.com/office/powerpoint/2010/main" val="29084953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623</TotalTime>
  <Words>1070</Words>
  <Application>Microsoft Office PowerPoint</Application>
  <PresentationFormat>Widescreen</PresentationFormat>
  <Paragraphs>265</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BatangChe</vt:lpstr>
      <vt:lpstr>Malgun Gothic</vt:lpstr>
      <vt:lpstr>Arial</vt:lpstr>
      <vt:lpstr>Calibri</vt:lpstr>
      <vt:lpstr>Times New Roman</vt:lpstr>
      <vt:lpstr>Trebuchet MS</vt:lpstr>
      <vt:lpstr>Tw Cen MT</vt:lpstr>
      <vt:lpstr>Circuit</vt:lpstr>
      <vt:lpstr>SQL PROJECT: E-COMMERCE ANALYSIS</vt:lpstr>
      <vt:lpstr>PowerPoint Presentation</vt:lpstr>
      <vt:lpstr> THIS IS a query tHAT calculateS the total sales (in dollars) made by each employee considering the quantity and unit price of products sold. IT SHOWS THE EMPLOYEES FIRST AND LAST NAME, EMPLOYEE ID AND THE TOTAL SALES THEY Made Rounded to 2 decimal places </vt:lpstr>
      <vt:lpstr>THIS IS a query tHAT SHOWS the top 5 customers who have generated the most revenue. IT Shows the customer’s name and the total amount they Have spent Rounded to 2 decimal places. </vt:lpstr>
      <vt:lpstr>THIS IS A query tHAT displayS the total sales amount for each month in the year 1997 Rounded to 2 decimal places </vt:lpstr>
      <vt:lpstr>THIS IS A QUERY THAT SHOWS the average time (in days) taken to fulfil an order for each employee. Assuming shipping takes 3 or 5 days respectively depending on if the item was ordered in 1996 or 1997. </vt:lpstr>
      <vt:lpstr>THIS IS A QUERY THAT ListS the customers operating in London and THE total sales for each OF THEM Rounded to 2 decimal places </vt:lpstr>
      <vt:lpstr>THIS IS A QUERY THAt shows customers who have placed more than one order on the same date.</vt:lpstr>
      <vt:lpstr>THIs is a query that Calculates the average discount given per product across all orders Rounded to 2 decimal places. </vt:lpstr>
      <vt:lpstr>PowerPoint Presentation</vt:lpstr>
      <vt:lpstr>THIs is a query that For SHOWS each customer AND list the products they have ordered along with the total quantity of each product ordered.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THIS IS A QUERY THAT Ranks employees based on their total sales. it Shows the employee name, total sales and their rank. </vt:lpstr>
      <vt:lpstr>THIS IS A QUERY THAT displayS the total sales amount for each product category, grouped by country </vt:lpstr>
      <vt:lpstr>PowerPoint Presentation</vt:lpstr>
      <vt:lpstr>PowerPoint Presentation</vt:lpstr>
      <vt:lpstr>THIS IS A QUERY TO SHOW THE CalculatION OF the percentage growth in sales from one year to the next for each product </vt:lpstr>
      <vt:lpstr>THIS IS A QUERY THAT SHOWS THE CalculatION OF the percentile rank of each order based on the total quantity of products in the order </vt:lpstr>
      <vt:lpstr>PowerPoint Presentation</vt:lpstr>
      <vt:lpstr>PowerPoint Presentation</vt:lpstr>
      <vt:lpstr>PowerPoint Presentation</vt:lpstr>
      <vt:lpstr>THIS IS A QUERY THAT Identifies the products that have been sold but have never been reordered (ordered only once). </vt:lpstr>
      <vt:lpstr>THIS IS A QUERY THAT SHOWS the productS that has generated the most revenue in each category </vt:lpstr>
      <vt:lpstr>PowerPoint Presentation</vt:lpstr>
      <vt:lpstr>THIS IS A QUERY THAT DISPLAYS THE orders where the total price of all items exceeds $100 and contains at least one product with a discount of 5% or more.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74</cp:revision>
  <dcterms:created xsi:type="dcterms:W3CDTF">2025-08-30T17:53:17Z</dcterms:created>
  <dcterms:modified xsi:type="dcterms:W3CDTF">2025-09-02T15:54:30Z</dcterms:modified>
</cp:coreProperties>
</file>