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5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2" r:id="rId16"/>
    <p:sldId id="393" r:id="rId17"/>
    <p:sldId id="3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越川" initials="罗" lastIdx="1" clrIdx="0">
    <p:extLst>
      <p:ext uri="{19B8F6BF-5375-455C-9EA6-DF929625EA0E}">
        <p15:presenceInfo xmlns:p15="http://schemas.microsoft.com/office/powerpoint/2012/main" userId="6762cd38d2761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914C-2411-FDA1-80C5-E751CA6E9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B03477-495A-A8D2-416F-B82EBAA45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4A9D8-1352-57D6-8A18-295A9091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63BCB-E7C5-5484-C8CB-CFF73B3B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33F57-C129-EBDD-7AA5-106AF81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0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1FE80-CB2A-6360-17CE-B642F2CF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704C5-0E6B-D357-15A7-D5586C19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8E151-FD5E-5B65-FCAC-8055CAAC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96E5-C896-1DDA-1957-43164868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6ACDF-494E-5A4A-D90A-D094F640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7AC3E-A568-4B66-89F6-16A107859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9A802-7C93-F261-C96F-A2C16602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32768-6645-FCEF-B5FC-1CB858BB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9C4C7-49FE-92BC-1A90-91ACF6EE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D7A4-7B94-2715-9608-79D45878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8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ECAD-9D28-4DFE-BB88-DE41F9707759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-24"/>
            <a:ext cx="10972800" cy="714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dirty="0"/>
              <a:t>Title of Slide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2" hasCustomPrompt="1"/>
          </p:nvPr>
        </p:nvSpPr>
        <p:spPr>
          <a:xfrm>
            <a:off x="7239008" y="6172200"/>
            <a:ext cx="4940336" cy="309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(Citation: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22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88C1E-D4BC-ADDE-CDF2-1DDBCA6F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41D20-CA37-D48E-5F58-4C93A548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7812D-2476-8F3F-7455-A1039C3C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FEDAC-7548-B7D6-FC7A-F7613BDC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06394-F9EB-B030-4A1D-75FD9BA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6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8B09-7618-90A2-CAA6-A4DFDAB9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BCAB5-2512-AAA0-440F-4129EAD4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E82F4-5EBB-EB26-D522-BE422E9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6AB89-7D52-181E-60A8-57830194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5D2E7-C707-0398-57B1-4D26EFA5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1106-B201-F2D1-6BA4-4C9AE073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F3EB8-13FF-9FE7-793A-05CDF9C2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26E8E-A7BE-CAD4-FF0C-FB7221E5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1045F-4F8F-DCA5-23C9-ABBD8CFF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C9E89-8E24-88F5-8D21-5AAF45E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769FC-D316-8676-BFC2-D4623728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53A1-D3E3-0D7C-273E-33D780DC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6EC98-C099-4822-ABF3-68CA2BA4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E0653-6CEE-3FB0-92A8-3844A60B8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00644D-9291-B815-1AD7-692AC31D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4A2F72-10FC-1322-6BD1-204D6C55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663DC1-765D-E371-32A8-9B23F084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1F502-4E33-8833-2619-C90C2C91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D5972-1C84-5D09-327A-63B4DAA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5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8438-A4F4-59A8-5F58-DFBE17EA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C019E-14F1-968B-11B4-DEB36B43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23F563-5FE0-F431-D312-7422B215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E7258-4B5B-236D-E4F5-14E7244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528CFC-BF9D-13E7-94C3-7DF45486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87F58B-D1AD-B1B3-81D8-967002B1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53304-98D6-2E26-A4F6-75D6C4B8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93713-6419-39C3-E4FA-CBDCF861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85B12-1240-2A7D-7A16-15931A1F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BECC3-7BF5-57B9-CE90-00440F55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87F4-F6B5-29E3-33BD-37B0DCDF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369B2-21BB-B697-FD41-564A18A8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88B9E-3127-45D4-BD86-6A48241C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8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19941-5A49-FB44-1C97-94561515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0A5B8-F537-9ECD-AEFD-AD71BC1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7FA3B-A1CB-C63C-61AB-297698CC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BAFA4-32F2-090A-558F-159D7269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862D9-25F3-ACA9-7CE1-F0C81601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0A7DE-D295-AB21-1E1F-B10E7702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7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67AEA-E94A-6D99-B82D-2FBD4A4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EA43D-A1C8-3C29-3B74-10457596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6505D-DB8F-41E9-827C-7AC4DB0DF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FDD9-2C4F-4C1E-958B-8F1028AF7DA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BC4D7-FA56-7BDA-FDC6-6C2702B5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267DA-B785-C56B-D7A1-41A506475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46.xml"/><Relationship Id="rId7" Type="http://schemas.openxmlformats.org/officeDocument/2006/relationships/image" Target="../media/image2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49.xml"/><Relationship Id="rId7" Type="http://schemas.openxmlformats.org/officeDocument/2006/relationships/image" Target="../media/image2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hyperlink" Target="mailto:yuhangc3@illinois.edu" TargetMode="Externa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5.xml"/><Relationship Id="rId7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1.xml"/><Relationship Id="rId7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7.xml"/><Relationship Id="rId7" Type="http://schemas.openxmlformats.org/officeDocument/2006/relationships/image" Target="../media/image1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 flipV="1">
            <a:off x="0" y="-1"/>
            <a:ext cx="12192000" cy="3729355"/>
          </a:xfrm>
          <a:prstGeom prst="rect">
            <a:avLst/>
          </a:prstGeom>
          <a:gradFill>
            <a:gsLst>
              <a:gs pos="100000">
                <a:srgbClr val="1B4D2E"/>
              </a:gs>
              <a:gs pos="0">
                <a:srgbClr val="20623F">
                  <a:alpha val="10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2223136" y="1089026"/>
            <a:ext cx="7745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高光谱</a:t>
            </a:r>
            <a:r>
              <a:rPr lang="zh-CN" altLang="en-US" sz="3200" dirty="0" smtClean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数据处理</a:t>
            </a:r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软件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-317" y="3134360"/>
            <a:ext cx="12192000" cy="37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381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223136" y="1596391"/>
            <a:ext cx="7745095" cy="104965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技术培训</a:t>
            </a: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3188336" y="1738630"/>
            <a:ext cx="5841365" cy="0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9009707-5AE5-413F-E84B-737885305C4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151354" y="3849368"/>
            <a:ext cx="18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95000">
                      <a:srgbClr val="013529"/>
                    </a:gs>
                    <a:gs pos="6000">
                      <a:srgbClr val="297336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陈宇航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95000">
                    <a:srgbClr val="013529"/>
                  </a:gs>
                  <a:gs pos="6000">
                    <a:srgbClr val="297336"/>
                  </a:gs>
                </a:gsLst>
                <a:lin ang="2700000" scaled="1"/>
              </a:gra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4A1FBCD-A08B-736C-9786-9EF28A78DE7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22" y="4610765"/>
            <a:ext cx="6218321" cy="1365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75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计算基础三维表型模块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78B071-DE9D-E5D6-421C-EB6B5F7A0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211" y="1243724"/>
            <a:ext cx="9061577" cy="109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49170-A0A9-88C5-BB5B-638F0AC28E5F}"/>
              </a:ext>
            </a:extLst>
          </p:cNvPr>
          <p:cNvSpPr txBox="1"/>
          <p:nvPr/>
        </p:nvSpPr>
        <p:spPr>
          <a:xfrm>
            <a:off x="1648326" y="2670381"/>
            <a:ext cx="897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此模块计算植物的基础三维表型，包括株高，冠幅，长短轴长度，黄叶比例等。然后输出</a:t>
            </a:r>
            <a:r>
              <a:rPr lang="en-US" altLang="zh-CN" dirty="0"/>
              <a:t>csv</a:t>
            </a:r>
            <a:r>
              <a:rPr lang="zh-CN" altLang="en-US" dirty="0"/>
              <a:t>表格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AEE480-090D-E2CE-1C55-F725E9706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704" y="3670841"/>
            <a:ext cx="690658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计算外接形状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674929" y="2294120"/>
            <a:ext cx="79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此模块可以直接计算植物垂直投影下外接圆，并保存为</a:t>
            </a:r>
            <a:r>
              <a:rPr lang="en-US" altLang="zh-CN" dirty="0"/>
              <a:t>csv</a:t>
            </a:r>
            <a:r>
              <a:rPr lang="zh-CN" altLang="en-US" dirty="0"/>
              <a:t>表格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78D7D1-78F9-2A10-7C26-4416BABD8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204" y="1038123"/>
            <a:ext cx="9071937" cy="1211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D48F75-4DF2-A1FC-6F51-541E69A5C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66" y="2663452"/>
            <a:ext cx="5802934" cy="2198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44308-B91C-5569-C85C-A2620C5DC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2" y="4988020"/>
            <a:ext cx="8869013" cy="590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10219F-9747-693F-5A8C-3FE9A5839E1F}"/>
              </a:ext>
            </a:extLst>
          </p:cNvPr>
          <p:cNvSpPr txBox="1"/>
          <p:nvPr/>
        </p:nvSpPr>
        <p:spPr>
          <a:xfrm>
            <a:off x="6479005" y="2959768"/>
            <a:ext cx="39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凸包显示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2F4BF1-5C27-D117-B371-69A872E64788}"/>
              </a:ext>
            </a:extLst>
          </p:cNvPr>
          <p:cNvSpPr txBox="1"/>
          <p:nvPr/>
        </p:nvSpPr>
        <p:spPr>
          <a:xfrm>
            <a:off x="1674929" y="5578652"/>
            <a:ext cx="873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csv</a:t>
            </a:r>
            <a:r>
              <a:rPr lang="zh-CN" altLang="en-US" dirty="0"/>
              <a:t>保存外接形状信息</a:t>
            </a:r>
          </a:p>
        </p:txBody>
      </p:sp>
    </p:spTree>
    <p:extLst>
      <p:ext uri="{BB962C8B-B14F-4D97-AF65-F5344CB8AC3E}">
        <p14:creationId xmlns:p14="http://schemas.microsoft.com/office/powerpoint/2010/main" val="248560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切片计算面积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462298"/>
            <a:ext cx="797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切片计算面积会将植物垂直切片并统计每一层的面积，并输出柱状图和</a:t>
            </a:r>
            <a:r>
              <a:rPr lang="en-US" altLang="zh-CN" dirty="0"/>
              <a:t>csv</a:t>
            </a:r>
            <a:r>
              <a:rPr lang="zh-CN" altLang="en-US" dirty="0"/>
              <a:t>表格，普通切片默认以厘米为单位进行切片，也可以根据层数进行切片，最多切</a:t>
            </a:r>
            <a:r>
              <a:rPr lang="en-US" altLang="zh-CN" dirty="0"/>
              <a:t>100</a:t>
            </a:r>
            <a:r>
              <a:rPr lang="zh-CN" altLang="en-US" dirty="0"/>
              <a:t>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A72225-415D-96FC-79FE-B06AABC01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328" y="1125377"/>
            <a:ext cx="9545344" cy="11272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3CD9C5-49B4-2ACE-C894-FE98483FB8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675" y="3300421"/>
            <a:ext cx="3352231" cy="25293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5669F1-DCC3-C52C-B5EE-BA2FFBA6A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701" y="3471602"/>
            <a:ext cx="3066682" cy="22722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598FFE-5CFC-12E7-EC66-4D8B1821BB02}"/>
              </a:ext>
            </a:extLst>
          </p:cNvPr>
          <p:cNvSpPr txBox="1"/>
          <p:nvPr/>
        </p:nvSpPr>
        <p:spPr>
          <a:xfrm>
            <a:off x="2509730" y="589788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默认切片结果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BDB4DF-03E1-325C-0326-3C88C6FC7DDE}"/>
              </a:ext>
            </a:extLst>
          </p:cNvPr>
          <p:cNvSpPr txBox="1"/>
          <p:nvPr/>
        </p:nvSpPr>
        <p:spPr>
          <a:xfrm>
            <a:off x="7309469" y="586635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r>
              <a:rPr lang="en-US" altLang="zh-CN" dirty="0"/>
              <a:t>100</a:t>
            </a:r>
            <a:r>
              <a:rPr lang="zh-CN" altLang="en-US" dirty="0"/>
              <a:t>层切片结果</a:t>
            </a:r>
          </a:p>
        </p:txBody>
      </p:sp>
    </p:spTree>
    <p:extLst>
      <p:ext uri="{BB962C8B-B14F-4D97-AF65-F5344CB8AC3E}">
        <p14:creationId xmlns:p14="http://schemas.microsoft.com/office/powerpoint/2010/main" val="381675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三角面片化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871144" y="2389708"/>
            <a:ext cx="797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此模块能将处理好的三维点云三角面片化，无需进行前置数据处理就能直接处理，转换后的文件为只有网格数据的</a:t>
            </a:r>
            <a:r>
              <a:rPr lang="en-US" altLang="zh-CN" dirty="0"/>
              <a:t>ply</a:t>
            </a:r>
            <a:r>
              <a:rPr lang="zh-CN" altLang="en-US" dirty="0"/>
              <a:t>文件。此</a:t>
            </a:r>
            <a:r>
              <a:rPr lang="en-US" altLang="zh-CN" dirty="0"/>
              <a:t>ply</a:t>
            </a:r>
            <a:r>
              <a:rPr lang="zh-CN" altLang="en-US" dirty="0"/>
              <a:t>文件只能用于之后的群体模拟。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932B8-C689-8FDC-64EB-56ED331A5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280" y="1150937"/>
            <a:ext cx="9581439" cy="9629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841059-7C3E-FA49-C8FB-22371BAB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321" y="3382582"/>
            <a:ext cx="4008354" cy="27406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C22E81-229A-9042-C503-CC1174CC3159}"/>
              </a:ext>
            </a:extLst>
          </p:cNvPr>
          <p:cNvSpPr txBox="1"/>
          <p:nvPr/>
        </p:nvSpPr>
        <p:spPr>
          <a:xfrm>
            <a:off x="6448926" y="4313320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三角面片化后的</a:t>
            </a:r>
            <a:r>
              <a:rPr lang="en-US" altLang="zh-CN" dirty="0"/>
              <a:t>ply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63104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光线追踪计算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47A2C-0203-3E0D-2A3C-A3DAB9299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555" y="1103877"/>
            <a:ext cx="6462890" cy="29110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5ECB8D-FF7C-B505-8BFA-CBFADA39D1D1}"/>
              </a:ext>
            </a:extLst>
          </p:cNvPr>
          <p:cNvSpPr txBox="1"/>
          <p:nvPr/>
        </p:nvSpPr>
        <p:spPr>
          <a:xfrm>
            <a:off x="2033337" y="4174958"/>
            <a:ext cx="79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光线追踪计算植物冠层光分布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0FFBE-B565-2FF8-D52D-F66FD83C79B0}"/>
              </a:ext>
            </a:extLst>
          </p:cNvPr>
          <p:cNvSpPr txBox="1"/>
          <p:nvPr/>
        </p:nvSpPr>
        <p:spPr>
          <a:xfrm>
            <a:off x="2096770" y="4602078"/>
            <a:ext cx="835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模拟模式分为单次模拟和全天模拟。单次模拟只需要输入时刻的值，全天模拟需要输入开始时刻，结束时刻以及间隔时间，输入时间需要转换成十进制（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06 = 12.1)</a:t>
            </a:r>
          </a:p>
          <a:p>
            <a:r>
              <a:rPr lang="en-US" altLang="zh-CN" dirty="0"/>
              <a:t>3D</a:t>
            </a:r>
            <a:r>
              <a:rPr lang="zh-CN" altLang="en-US" dirty="0"/>
              <a:t>模型文件是群体模拟计算得出的数据，气候数据文件可以不选择，如果选择气候文件，气候数据文件里面必须含有输入的模拟计算的日期。</a:t>
            </a:r>
          </a:p>
        </p:txBody>
      </p:sp>
    </p:spTree>
    <p:extLst>
      <p:ext uri="{BB962C8B-B14F-4D97-AF65-F5344CB8AC3E}">
        <p14:creationId xmlns:p14="http://schemas.microsoft.com/office/powerpoint/2010/main" val="329375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光线追踪计算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04BBDF9-965B-1B99-3709-7F5F46068FED}"/>
              </a:ext>
            </a:extLst>
          </p:cNvPr>
          <p:cNvSpPr txBox="1"/>
          <p:nvPr/>
        </p:nvSpPr>
        <p:spPr>
          <a:xfrm>
            <a:off x="1708484" y="1167063"/>
            <a:ext cx="8355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光线追踪空间范围：包含</a:t>
            </a:r>
            <a:r>
              <a:rPr lang="en-US" altLang="zh-CN" dirty="0"/>
              <a:t>6</a:t>
            </a:r>
            <a:r>
              <a:rPr lang="zh-CN" altLang="en-US" dirty="0"/>
              <a:t>个值，分别是</a:t>
            </a:r>
            <a:r>
              <a:rPr lang="en-US" altLang="zh-CN" dirty="0"/>
              <a:t>x</a:t>
            </a:r>
            <a:r>
              <a:rPr lang="zh-CN" altLang="en-US" dirty="0"/>
              <a:t>最大最小值，</a:t>
            </a:r>
            <a:r>
              <a:rPr lang="en-US" altLang="zh-CN" dirty="0"/>
              <a:t>y</a:t>
            </a:r>
            <a:r>
              <a:rPr lang="zh-CN" altLang="en-US" dirty="0"/>
              <a:t>最大值最小值，</a:t>
            </a:r>
            <a:r>
              <a:rPr lang="en-US" altLang="zh-CN" dirty="0"/>
              <a:t>z</a:t>
            </a:r>
            <a:r>
              <a:rPr lang="zh-CN" altLang="en-US" dirty="0"/>
              <a:t>最大值最小值。这</a:t>
            </a:r>
            <a:r>
              <a:rPr lang="en-US" altLang="zh-CN" dirty="0"/>
              <a:t>6</a:t>
            </a:r>
            <a:r>
              <a:rPr lang="zh-CN" altLang="en-US" dirty="0"/>
              <a:t>个值规范了光线的分布空间大小。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纬度：代表模拟群体所在纬度。需要转换成</a:t>
            </a:r>
            <a:r>
              <a:rPr lang="en-US" altLang="zh-CN" dirty="0"/>
              <a:t>10</a:t>
            </a:r>
            <a:r>
              <a:rPr lang="zh-CN" altLang="en-US" dirty="0"/>
              <a:t>进制（如</a:t>
            </a:r>
            <a:r>
              <a:rPr lang="en-US" altLang="zh-CN" dirty="0"/>
              <a:t>40.1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当地正午太阳时间：需要转换成</a:t>
            </a:r>
            <a:r>
              <a:rPr lang="en-US" altLang="zh-CN" dirty="0"/>
              <a:t>10</a:t>
            </a:r>
            <a:r>
              <a:rPr lang="zh-CN" altLang="en-US" dirty="0"/>
              <a:t>进制（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06 = 12.1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日：为模拟日期，值范围为</a:t>
            </a:r>
            <a:r>
              <a:rPr lang="en-US" altLang="zh-CN" dirty="0"/>
              <a:t>1-365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光线间距：一般为</a:t>
            </a:r>
            <a:r>
              <a:rPr lang="en-US" altLang="zh-CN" dirty="0"/>
              <a:t>0.1</a:t>
            </a:r>
            <a:r>
              <a:rPr lang="zh-CN" altLang="en-US" dirty="0"/>
              <a:t>，单位为厘米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大气透射率值：范围</a:t>
            </a:r>
            <a:r>
              <a:rPr lang="en-US" altLang="zh-CN" dirty="0"/>
              <a:t>0-1</a:t>
            </a:r>
            <a:r>
              <a:rPr lang="zh-CN" altLang="en-US" dirty="0"/>
              <a:t>，一般为</a:t>
            </a:r>
            <a:r>
              <a:rPr lang="en-US" altLang="zh-CN" dirty="0"/>
              <a:t>0.7</a:t>
            </a:r>
            <a:r>
              <a:rPr lang="zh-CN" altLang="en-US" dirty="0"/>
              <a:t>或</a:t>
            </a:r>
            <a:r>
              <a:rPr lang="en-US" altLang="zh-CN" dirty="0"/>
              <a:t>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叶片反射率：范围</a:t>
            </a:r>
            <a:r>
              <a:rPr lang="en-US" altLang="zh-CN" dirty="0"/>
              <a:t>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叶片透射率：范围</a:t>
            </a:r>
            <a:r>
              <a:rPr lang="en-US" altLang="zh-CN" dirty="0"/>
              <a:t>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3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文件批量处理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5ECB8D-FF7C-B505-8BFA-CBFADA39D1D1}"/>
              </a:ext>
            </a:extLst>
          </p:cNvPr>
          <p:cNvSpPr txBox="1"/>
          <p:nvPr/>
        </p:nvSpPr>
        <p:spPr>
          <a:xfrm>
            <a:off x="1859113" y="2862017"/>
            <a:ext cx="7994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单个点云处理参数调整完成后可以进行批量处理，批量处理会采用单文件处理的参数值。</a:t>
            </a:r>
            <a:endParaRPr lang="en-US" altLang="zh-CN" dirty="0"/>
          </a:p>
          <a:p>
            <a:r>
              <a:rPr lang="zh-CN" altLang="en-US" dirty="0"/>
              <a:t>选择批量处理后批量处理按钮解锁，点击批量处理后根据文件夹中所有</a:t>
            </a:r>
            <a:r>
              <a:rPr lang="en-US" altLang="zh-CN" dirty="0"/>
              <a:t>ply</a:t>
            </a:r>
            <a:r>
              <a:rPr lang="zh-CN" altLang="en-US" dirty="0"/>
              <a:t>文件逐件处理。</a:t>
            </a:r>
            <a:endParaRPr lang="en-US" altLang="zh-CN" dirty="0"/>
          </a:p>
          <a:p>
            <a:r>
              <a:rPr lang="zh-CN" altLang="en-US" dirty="0"/>
              <a:t>处理完成后可以将中间步骤产生的中间</a:t>
            </a:r>
            <a:r>
              <a:rPr lang="en-US" altLang="zh-CN" dirty="0"/>
              <a:t>ply</a:t>
            </a:r>
            <a:r>
              <a:rPr lang="zh-CN" altLang="en-US" dirty="0"/>
              <a:t>文件批量删除。请根据需要点击不同的按钮删除对应种类的中间文件。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44D202-7344-20D0-7AD2-8B62086B3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881" y="1118215"/>
            <a:ext cx="8706237" cy="14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4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技术支持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55D385-D8EC-79D6-B356-36D718CB424C}"/>
              </a:ext>
            </a:extLst>
          </p:cNvPr>
          <p:cNvSpPr txBox="1"/>
          <p:nvPr/>
        </p:nvSpPr>
        <p:spPr>
          <a:xfrm>
            <a:off x="2096770" y="1461837"/>
            <a:ext cx="810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邮箱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6"/>
              </a:rPr>
              <a:t>yuhangc3@illinois.edu</a:t>
            </a:r>
            <a:endParaRPr lang="en-US" altLang="zh-CN" dirty="0" smtClean="0"/>
          </a:p>
          <a:p>
            <a:r>
              <a:rPr lang="zh-CN" altLang="en-US" dirty="0" smtClean="0"/>
              <a:t>微</a:t>
            </a:r>
            <a:r>
              <a:rPr lang="zh-CN" altLang="en-US" dirty="0"/>
              <a:t>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719947077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1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 flipV="1">
            <a:off x="0" y="-1"/>
            <a:ext cx="12192000" cy="3729355"/>
          </a:xfrm>
          <a:prstGeom prst="rect">
            <a:avLst/>
          </a:prstGeom>
          <a:gradFill>
            <a:gsLst>
              <a:gs pos="100000">
                <a:srgbClr val="1B4D2E"/>
              </a:gs>
              <a:gs pos="0">
                <a:srgbClr val="20623F">
                  <a:alpha val="10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2223136" y="1089026"/>
            <a:ext cx="7745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高光谱</a:t>
            </a:r>
            <a:r>
              <a:rPr lang="zh-CN" altLang="en-US" sz="3200" dirty="0" smtClean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数据处理</a:t>
            </a:r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软件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3018" y="3128645"/>
            <a:ext cx="12192000" cy="37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381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223136" y="1596391"/>
            <a:ext cx="7745095" cy="104965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功能说明</a:t>
            </a: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3188336" y="1738630"/>
            <a:ext cx="5841365" cy="0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单圆角矩形 7"/>
          <p:cNvSpPr/>
          <p:nvPr>
            <p:custDataLst>
              <p:tags r:id="rId7"/>
            </p:custDataLst>
          </p:nvPr>
        </p:nvSpPr>
        <p:spPr>
          <a:xfrm>
            <a:off x="179539" y="3273355"/>
            <a:ext cx="4285615" cy="585470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高</a:t>
            </a: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光谱数据处理</a:t>
            </a:r>
            <a:endParaRPr lang="zh-CN" altLang="en-US" sz="2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20685" y="274321"/>
            <a:ext cx="2386330" cy="309245"/>
            <a:chOff x="9702" y="517"/>
            <a:chExt cx="4247" cy="550"/>
          </a:xfrm>
        </p:grpSpPr>
        <p:pic>
          <p:nvPicPr>
            <p:cNvPr id="12" name="图片 11" descr="文本&#10;&#10;描述已自动生成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" y="517"/>
              <a:ext cx="2502" cy="550"/>
            </a:xfrm>
            <a:prstGeom prst="rect">
              <a:avLst/>
            </a:prstGeom>
          </p:spPr>
        </p:pic>
        <p:pic>
          <p:nvPicPr>
            <p:cNvPr id="13" name="图片 12" descr="徽标&#10;&#10;中度可信度描述已自动生成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7" y="649"/>
              <a:ext cx="1442" cy="286"/>
            </a:xfrm>
            <a:prstGeom prst="rect">
              <a:avLst/>
            </a:prstGeom>
          </p:spPr>
        </p:pic>
      </p:grpSp>
      <p:sp>
        <p:nvSpPr>
          <p:cNvPr id="18" name="单圆角矩形 7">
            <a:extLst>
              <a:ext uri="{FF2B5EF4-FFF2-40B4-BE49-F238E27FC236}">
                <a16:creationId xmlns:a16="http://schemas.microsoft.com/office/drawing/2014/main" id="{D240FF91-08C1-C9CC-73AC-CC23D185E02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9539" y="4347139"/>
            <a:ext cx="4285615" cy="585470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植物表型参数分析</a:t>
            </a:r>
            <a:endParaRPr lang="zh-CN" altLang="en-US" sz="2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  <p:sp>
        <p:nvSpPr>
          <p:cNvPr id="20" name="单圆角矩形 7">
            <a:extLst>
              <a:ext uri="{FF2B5EF4-FFF2-40B4-BE49-F238E27FC236}">
                <a16:creationId xmlns:a16="http://schemas.microsoft.com/office/drawing/2014/main" id="{4357ACC9-F7FB-9434-A15E-CC660B8770D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09018" y="3283020"/>
            <a:ext cx="4285615" cy="585470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光谱指数分析</a:t>
            </a:r>
            <a:endParaRPr lang="zh-CN" altLang="en-US" sz="2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  <p:sp>
        <p:nvSpPr>
          <p:cNvPr id="22" name="单圆角矩形 7">
            <a:extLst>
              <a:ext uri="{FF2B5EF4-FFF2-40B4-BE49-F238E27FC236}">
                <a16:creationId xmlns:a16="http://schemas.microsoft.com/office/drawing/2014/main" id="{F7B987FF-8475-5B9D-2F1A-FEEE190CD72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09018" y="4409293"/>
            <a:ext cx="4285615" cy="698112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群体建模、光线追踪计算冠层光分布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高光谱</a:t>
              </a:r>
              <a:r>
                <a:rPr lang="zh-CN" alt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数据处理</a:t>
              </a: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软件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F11D9E-6659-8BF1-5BFF-927E3BFB6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682" y="1170680"/>
            <a:ext cx="6403416" cy="4684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点云数据前处理模块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1619B0-9273-CBE7-917C-6E48AECBD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770" y="1075730"/>
            <a:ext cx="6901614" cy="1233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6018A7-7313-ED56-2D82-C7FAD9B86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770" y="2469630"/>
            <a:ext cx="947219" cy="3473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487361-952A-7160-BA5F-49BBDDEE87E4}"/>
              </a:ext>
            </a:extLst>
          </p:cNvPr>
          <p:cNvSpPr txBox="1"/>
          <p:nvPr/>
        </p:nvSpPr>
        <p:spPr>
          <a:xfrm>
            <a:off x="3188368" y="2469630"/>
            <a:ext cx="570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打开文件按钮点击后显示文件选择框选取处理文件，同时文本框中也会更新路径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0ADFB4-995C-4F2F-ECE0-35F33DD84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770" y="3160371"/>
            <a:ext cx="947219" cy="3481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55A8DC6-2E95-A705-F5DB-514D0DE87115}"/>
              </a:ext>
            </a:extLst>
          </p:cNvPr>
          <p:cNvSpPr txBox="1"/>
          <p:nvPr/>
        </p:nvSpPr>
        <p:spPr>
          <a:xfrm>
            <a:off x="3188368" y="3160371"/>
            <a:ext cx="595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打开文件夹为批量处理时选取多个文件所属的文件夹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1E5E96-9761-6978-3034-29E6D3F1A9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770" y="3758611"/>
            <a:ext cx="947219" cy="32691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9E0969A-1836-1EA6-DF75-73A61F562401}"/>
              </a:ext>
            </a:extLst>
          </p:cNvPr>
          <p:cNvSpPr txBox="1"/>
          <p:nvPr/>
        </p:nvSpPr>
        <p:spPr>
          <a:xfrm>
            <a:off x="3188368" y="3758611"/>
            <a:ext cx="545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单个文件处理为读取点云文件提取数据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C6D9ABE-F674-E5A0-0BB5-433FF03579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6770" y="4227470"/>
            <a:ext cx="957227" cy="34731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BE67B6B-B738-0235-58B0-C88A2E82123B}"/>
              </a:ext>
            </a:extLst>
          </p:cNvPr>
          <p:cNvSpPr txBox="1"/>
          <p:nvPr/>
        </p:nvSpPr>
        <p:spPr>
          <a:xfrm>
            <a:off x="3188368" y="418493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查看为打开文件后进行点云数据可视化，加载速度取决于点云大小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3EA5FF8-EA00-2CE9-B46E-BBE0174C6C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2840" y="4687907"/>
            <a:ext cx="947219" cy="3212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D771A45-B394-5BAE-1BC2-7176E9578AA2}"/>
              </a:ext>
            </a:extLst>
          </p:cNvPr>
          <p:cNvSpPr txBox="1"/>
          <p:nvPr/>
        </p:nvSpPr>
        <p:spPr>
          <a:xfrm>
            <a:off x="3188368" y="459851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此按钮可以直接选取点云文件可视化浏览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CD1E88-69AD-6EBD-2958-F395F3DB51A4}"/>
              </a:ext>
            </a:extLst>
          </p:cNvPr>
          <p:cNvSpPr txBox="1"/>
          <p:nvPr/>
        </p:nvSpPr>
        <p:spPr>
          <a:xfrm>
            <a:off x="2101980" y="5273247"/>
            <a:ext cx="812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注意：此模块选择处理的数据只能是点云格式，后缀为</a:t>
            </a:r>
            <a:r>
              <a:rPr lang="en-US" altLang="zh-CN" dirty="0">
                <a:solidFill>
                  <a:srgbClr val="FF0000"/>
                </a:solidFill>
              </a:rPr>
              <a:t>ply</a:t>
            </a:r>
            <a:r>
              <a:rPr lang="zh-CN" altLang="en-US" dirty="0">
                <a:solidFill>
                  <a:srgbClr val="FF0000"/>
                </a:solidFill>
              </a:rPr>
              <a:t>的文件，不支持含有三角曲面格式的</a:t>
            </a:r>
            <a:r>
              <a:rPr lang="en-US" altLang="zh-CN" dirty="0">
                <a:solidFill>
                  <a:srgbClr val="FF0000"/>
                </a:solidFill>
              </a:rPr>
              <a:t>ply</a:t>
            </a:r>
            <a:r>
              <a:rPr lang="zh-CN" altLang="en-US" dirty="0">
                <a:solidFill>
                  <a:srgbClr val="FF0000"/>
                </a:solidFill>
              </a:rPr>
              <a:t>文件，否则会导致异常。</a:t>
            </a:r>
          </a:p>
        </p:txBody>
      </p:sp>
    </p:spTree>
    <p:extLst>
      <p:ext uri="{BB962C8B-B14F-4D97-AF65-F5344CB8AC3E}">
        <p14:creationId xmlns:p14="http://schemas.microsoft.com/office/powerpoint/2010/main" val="423780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点云数据处理模块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EE5CA0-51EA-E2AA-59EC-AB7B11450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697" y="1004571"/>
            <a:ext cx="7252605" cy="32107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2304047" y="4668253"/>
            <a:ext cx="7970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此模块为点云数据的详细处理，在处理完一项流程后下一步可行的操作按钮会解锁，顺序为：处理</a:t>
            </a:r>
            <a:r>
              <a:rPr lang="en-US" altLang="zh-CN" dirty="0"/>
              <a:t>-&gt; </a:t>
            </a:r>
            <a:r>
              <a:rPr lang="zh-CN" altLang="en-US" dirty="0"/>
              <a:t>查看，保存</a:t>
            </a:r>
            <a:r>
              <a:rPr lang="en-US" altLang="zh-CN" dirty="0"/>
              <a:t>-&gt;</a:t>
            </a:r>
            <a:r>
              <a:rPr lang="zh-CN" altLang="en-US" dirty="0"/>
              <a:t>下一步骤处理（超绿</a:t>
            </a:r>
            <a:r>
              <a:rPr lang="en-US" altLang="zh-CN" dirty="0"/>
              <a:t>EXG</a:t>
            </a:r>
            <a:r>
              <a:rPr lang="zh-CN" altLang="en-US" dirty="0"/>
              <a:t>部分除外，需要先保存才能查看）。查看按钮可以将数据可视化以查看输入参数效果。每一步都可以重复进行以得到理想的参数和效果。保存按钮会将所属步骤的处理结果保存为</a:t>
            </a:r>
            <a:r>
              <a:rPr lang="en-US" altLang="zh-CN" dirty="0"/>
              <a:t>ply</a:t>
            </a:r>
            <a:r>
              <a:rPr lang="zh-CN" altLang="en-US" dirty="0"/>
              <a:t>点云文件。</a:t>
            </a:r>
          </a:p>
        </p:txBody>
      </p:sp>
    </p:spTree>
    <p:extLst>
      <p:ext uri="{BB962C8B-B14F-4D97-AF65-F5344CB8AC3E}">
        <p14:creationId xmlns:p14="http://schemas.microsoft.com/office/powerpoint/2010/main" val="2871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超绿算法去噪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0F322-FD27-99F9-FA63-35C3A5E2D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05" y="1170680"/>
            <a:ext cx="9798989" cy="1211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2FDD52-F351-EF72-2BAA-0C53A39E211F}"/>
              </a:ext>
            </a:extLst>
          </p:cNvPr>
          <p:cNvSpPr txBox="1"/>
          <p:nvPr/>
        </p:nvSpPr>
        <p:spPr>
          <a:xfrm>
            <a:off x="1196505" y="2803357"/>
            <a:ext cx="979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超绿算法去噪能过滤掉三维点云数据中不是植物的部分，通过阈值的大小来改变过滤的强度。</a:t>
            </a:r>
            <a:endParaRPr lang="en-US" altLang="zh-CN" dirty="0"/>
          </a:p>
          <a:p>
            <a:r>
              <a:rPr lang="zh-CN" altLang="en-US" dirty="0"/>
              <a:t>阈值越高，过滤的越激进，一般在</a:t>
            </a:r>
            <a:r>
              <a:rPr lang="en-US" altLang="zh-CN" dirty="0"/>
              <a:t>30</a:t>
            </a:r>
            <a:r>
              <a:rPr lang="zh-CN" altLang="en-US" dirty="0"/>
              <a:t>到</a:t>
            </a:r>
            <a:r>
              <a:rPr lang="en-US" altLang="zh-CN" dirty="0"/>
              <a:t>40</a:t>
            </a:r>
            <a:r>
              <a:rPr lang="zh-CN" altLang="en-US"/>
              <a:t>之间。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3763F8-1755-27F6-0EAE-14DB1CAFD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599" y="3596039"/>
            <a:ext cx="2817396" cy="2451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5F551F-F925-845E-3EE6-93844FA01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8418" y="3429000"/>
            <a:ext cx="2388269" cy="25149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890054-6ED5-9CDF-D8C2-6703B400F75E}"/>
              </a:ext>
            </a:extLst>
          </p:cNvPr>
          <p:cNvSpPr txBox="1"/>
          <p:nvPr/>
        </p:nvSpPr>
        <p:spPr>
          <a:xfrm>
            <a:off x="1524000" y="6047935"/>
            <a:ext cx="25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阈值为</a:t>
            </a:r>
            <a:r>
              <a:rPr lang="en-US" altLang="zh-CN" dirty="0"/>
              <a:t>30</a:t>
            </a:r>
            <a:r>
              <a:rPr lang="zh-CN" altLang="en-US" dirty="0"/>
              <a:t>时效果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3453EF-4E03-8FEF-D8FA-46A82A9FD5DC}"/>
              </a:ext>
            </a:extLst>
          </p:cNvPr>
          <p:cNvSpPr txBox="1"/>
          <p:nvPr/>
        </p:nvSpPr>
        <p:spPr>
          <a:xfrm>
            <a:off x="6899599" y="6105085"/>
            <a:ext cx="29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阈值为</a:t>
            </a:r>
            <a:r>
              <a:rPr lang="en-US" altLang="zh-CN" dirty="0"/>
              <a:t>70</a:t>
            </a:r>
            <a:r>
              <a:rPr lang="zh-CN" altLang="en-US" dirty="0"/>
              <a:t>时效果</a:t>
            </a:r>
          </a:p>
        </p:txBody>
      </p:sp>
    </p:spTree>
    <p:extLst>
      <p:ext uri="{BB962C8B-B14F-4D97-AF65-F5344CB8AC3E}">
        <p14:creationId xmlns:p14="http://schemas.microsoft.com/office/powerpoint/2010/main" val="104622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点云降噪处理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335851"/>
            <a:ext cx="797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删除与点云的距离比起其他邻域的平均距离远的点。</a:t>
            </a:r>
            <a:endParaRPr lang="en-US" altLang="zh-CN" dirty="0"/>
          </a:p>
          <a:p>
            <a:r>
              <a:rPr lang="zh-CN" altLang="en-US" dirty="0"/>
              <a:t>平均距离值用于指定邻域点的数量</a:t>
            </a:r>
            <a:r>
              <a:rPr lang="en-US" altLang="zh-CN" dirty="0"/>
              <a:t>,</a:t>
            </a:r>
            <a:r>
              <a:rPr lang="zh-CN" altLang="en-US" dirty="0"/>
              <a:t>以便计算平均距离。</a:t>
            </a:r>
            <a:endParaRPr lang="en-US" altLang="zh-CN" dirty="0"/>
          </a:p>
          <a:p>
            <a:r>
              <a:rPr lang="zh-CN" altLang="en-US" dirty="0"/>
              <a:t>标准差基于点云的平均距离的标准差来设置阈值。阈值越小</a:t>
            </a:r>
            <a:r>
              <a:rPr lang="en-US" altLang="zh-CN" dirty="0"/>
              <a:t>,</a:t>
            </a:r>
            <a:r>
              <a:rPr lang="zh-CN" altLang="en-US" dirty="0"/>
              <a:t>滤波效果越明显。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D7D2-31E3-FC9C-08B5-57F13F031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071" y="1081693"/>
            <a:ext cx="9457857" cy="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体素下采样处理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335851"/>
            <a:ext cx="797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体素下采样能在保留点云有效特征信息的前提下减小数据大小。采样值越大，结果越稀疏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E2075-88C1-2C26-5034-2D69CE2CC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646" y="1324119"/>
            <a:ext cx="7531487" cy="64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AA54D3-F72E-E820-99E9-1112AE2F9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084" y="3192351"/>
            <a:ext cx="2694652" cy="2001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E9B274-5C4D-51EB-2DBE-53FF498F0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2265" y="3203155"/>
            <a:ext cx="2920086" cy="22637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9675C5-21F9-D5C6-F24B-E8D96DF4D5B4}"/>
              </a:ext>
            </a:extLst>
          </p:cNvPr>
          <p:cNvSpPr txBox="1"/>
          <p:nvPr/>
        </p:nvSpPr>
        <p:spPr>
          <a:xfrm>
            <a:off x="1726532" y="5661427"/>
            <a:ext cx="311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采样值为</a:t>
            </a:r>
            <a:r>
              <a:rPr lang="en-US" altLang="zh-CN" dirty="0"/>
              <a:t>0.7</a:t>
            </a:r>
            <a:r>
              <a:rPr lang="zh-CN" altLang="en-US" dirty="0"/>
              <a:t>时效果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8F266F-1153-4EA6-C527-D5BEB168FEA2}"/>
              </a:ext>
            </a:extLst>
          </p:cNvPr>
          <p:cNvSpPr txBox="1"/>
          <p:nvPr/>
        </p:nvSpPr>
        <p:spPr>
          <a:xfrm>
            <a:off x="6509084" y="5653402"/>
            <a:ext cx="2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采样值为</a:t>
            </a:r>
            <a:r>
              <a:rPr lang="en-US" altLang="zh-CN" dirty="0"/>
              <a:t>0.07</a:t>
            </a:r>
            <a:r>
              <a:rPr lang="zh-CN" altLang="en-US" dirty="0"/>
              <a:t>时效果</a:t>
            </a:r>
          </a:p>
        </p:txBody>
      </p:sp>
    </p:spTree>
    <p:extLst>
      <p:ext uri="{BB962C8B-B14F-4D97-AF65-F5344CB8AC3E}">
        <p14:creationId xmlns:p14="http://schemas.microsoft.com/office/powerpoint/2010/main" val="261266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聚类去噪处理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462298"/>
            <a:ext cx="797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通过聚类的方式去除噪点。</a:t>
            </a:r>
            <a:endParaRPr lang="en-US" altLang="zh-CN" dirty="0"/>
          </a:p>
          <a:p>
            <a:r>
              <a:rPr lang="zh-CN" altLang="en-US" dirty="0"/>
              <a:t>距离表示聚类的邻域距离，最小点数表示形成类的最小点数，点云阈值表示低于此值的类会被过滤掉。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157E5-9136-9EDA-98D6-1DF9632F3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01" y="1245529"/>
            <a:ext cx="10163598" cy="10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59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921</Words>
  <Application>Microsoft Office PowerPoint</Application>
  <PresentationFormat>宽屏</PresentationFormat>
  <Paragraphs>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思源宋体 CN Heavy</vt:lpstr>
      <vt:lpstr>思源黑体 CN Bold</vt:lpstr>
      <vt:lpstr>思源黑体 CN Medium</vt:lpstr>
      <vt:lpstr>思源黑体 CN Regular</vt:lpstr>
      <vt:lpstr>等线</vt:lpstr>
      <vt:lpstr>等线 Light</vt:lpstr>
      <vt:lpstr>Arial</vt:lpstr>
      <vt:lpstr>Office 主题​​</vt:lpstr>
      <vt:lpstr>技术培训</vt:lpstr>
      <vt:lpstr>功能说明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技术培训</dc:title>
  <dc:creator>罗 越川</dc:creator>
  <cp:lastModifiedBy>AlexChen</cp:lastModifiedBy>
  <cp:revision>8</cp:revision>
  <dcterms:created xsi:type="dcterms:W3CDTF">2023-06-19T01:10:40Z</dcterms:created>
  <dcterms:modified xsi:type="dcterms:W3CDTF">2023-06-29T07:33:01Z</dcterms:modified>
</cp:coreProperties>
</file>