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FDAE0-B549-26D4-90D9-EA01AABF4552}" v="399" dt="2022-10-19T17:33:36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8C808-2C3B-4925-8F4A-0BC65C162C8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6A4E6B8-5264-4453-BFF6-4A60AD0DF0EA}">
      <dgm:prSet/>
      <dgm:spPr/>
      <dgm:t>
        <a:bodyPr/>
        <a:lstStyle/>
        <a:p>
          <a:r>
            <a:rPr lang="en-US"/>
            <a:t>ištraukus žmogų ant ledo, reikia su juo kuo toliau šliaužti nuo pavojingos vietos ir kuo greičiau jį pristatyti į šiltą vietą;</a:t>
          </a:r>
        </a:p>
      </dgm:t>
    </dgm:pt>
    <dgm:pt modelId="{2DE397E8-5BDD-46AE-903C-8DD167FC9BFA}" type="parTrans" cxnId="{A2E6CDBF-77A9-44B8-B487-8ACB67874D7F}">
      <dgm:prSet/>
      <dgm:spPr/>
      <dgm:t>
        <a:bodyPr/>
        <a:lstStyle/>
        <a:p>
          <a:endParaRPr lang="en-US"/>
        </a:p>
      </dgm:t>
    </dgm:pt>
    <dgm:pt modelId="{83F0C271-4155-44D2-8556-BED98E518A7C}" type="sibTrans" cxnId="{A2E6CDBF-77A9-44B8-B487-8ACB67874D7F}">
      <dgm:prSet/>
      <dgm:spPr/>
      <dgm:t>
        <a:bodyPr/>
        <a:lstStyle/>
        <a:p>
          <a:endParaRPr lang="en-US"/>
        </a:p>
      </dgm:t>
    </dgm:pt>
    <dgm:pt modelId="{E19A9125-363C-4BBD-8815-74601D103C2F}">
      <dgm:prSet/>
      <dgm:spPr/>
      <dgm:t>
        <a:bodyPr/>
        <a:lstStyle/>
        <a:p>
          <a:r>
            <a:rPr lang="en-US"/>
            <a:t>čia nukentėjusįjį sušildyti, pagirdyti karšta arbata, perrengti sausais drabužiais, suteikti pirmąją medicinos pagalbą.</a:t>
          </a:r>
        </a:p>
      </dgm:t>
    </dgm:pt>
    <dgm:pt modelId="{6FF9386A-883F-477E-9265-41A31A6B7ABF}" type="parTrans" cxnId="{65BB16F0-5B6B-4EB8-8A1A-1CE71076CA29}">
      <dgm:prSet/>
      <dgm:spPr/>
      <dgm:t>
        <a:bodyPr/>
        <a:lstStyle/>
        <a:p>
          <a:endParaRPr lang="en-US"/>
        </a:p>
      </dgm:t>
    </dgm:pt>
    <dgm:pt modelId="{A4FACD80-AB68-4975-8872-D85039113154}" type="sibTrans" cxnId="{65BB16F0-5B6B-4EB8-8A1A-1CE71076CA29}">
      <dgm:prSet/>
      <dgm:spPr/>
      <dgm:t>
        <a:bodyPr/>
        <a:lstStyle/>
        <a:p>
          <a:endParaRPr lang="en-US"/>
        </a:p>
      </dgm:t>
    </dgm:pt>
    <dgm:pt modelId="{5439546F-6D3A-42D6-A8A8-0B888005516A}" type="pres">
      <dgm:prSet presAssocID="{4018C808-2C3B-4925-8F4A-0BC65C162C8E}" presName="linear" presStyleCnt="0">
        <dgm:presLayoutVars>
          <dgm:animLvl val="lvl"/>
          <dgm:resizeHandles val="exact"/>
        </dgm:presLayoutVars>
      </dgm:prSet>
      <dgm:spPr/>
    </dgm:pt>
    <dgm:pt modelId="{75C9D36E-8512-425D-87E2-7E8007DA442E}" type="pres">
      <dgm:prSet presAssocID="{D6A4E6B8-5264-4453-BFF6-4A60AD0DF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16B70C-302F-4889-83F6-709325B17384}" type="pres">
      <dgm:prSet presAssocID="{83F0C271-4155-44D2-8556-BED98E518A7C}" presName="spacer" presStyleCnt="0"/>
      <dgm:spPr/>
    </dgm:pt>
    <dgm:pt modelId="{1BBB1D9D-5293-4482-B139-C315250C53FE}" type="pres">
      <dgm:prSet presAssocID="{E19A9125-363C-4BBD-8815-74601D103C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7C445-99F8-46F1-92AB-5989B9C32E7B}" type="presOf" srcId="{E19A9125-363C-4BBD-8815-74601D103C2F}" destId="{1BBB1D9D-5293-4482-B139-C315250C53FE}" srcOrd="0" destOrd="0" presId="urn:microsoft.com/office/officeart/2005/8/layout/vList2"/>
    <dgm:cxn modelId="{AA82D39A-0C7D-4D51-905C-80524C172158}" type="presOf" srcId="{D6A4E6B8-5264-4453-BFF6-4A60AD0DF0EA}" destId="{75C9D36E-8512-425D-87E2-7E8007DA442E}" srcOrd="0" destOrd="0" presId="urn:microsoft.com/office/officeart/2005/8/layout/vList2"/>
    <dgm:cxn modelId="{A2E6CDBF-77A9-44B8-B487-8ACB67874D7F}" srcId="{4018C808-2C3B-4925-8F4A-0BC65C162C8E}" destId="{D6A4E6B8-5264-4453-BFF6-4A60AD0DF0EA}" srcOrd="0" destOrd="0" parTransId="{2DE397E8-5BDD-46AE-903C-8DD167FC9BFA}" sibTransId="{83F0C271-4155-44D2-8556-BED98E518A7C}"/>
    <dgm:cxn modelId="{65BB16F0-5B6B-4EB8-8A1A-1CE71076CA29}" srcId="{4018C808-2C3B-4925-8F4A-0BC65C162C8E}" destId="{E19A9125-363C-4BBD-8815-74601D103C2F}" srcOrd="1" destOrd="0" parTransId="{6FF9386A-883F-477E-9265-41A31A6B7ABF}" sibTransId="{A4FACD80-AB68-4975-8872-D85039113154}"/>
    <dgm:cxn modelId="{F3D4B3FC-9434-4D84-9A26-128C326BDE07}" type="presOf" srcId="{4018C808-2C3B-4925-8F4A-0BC65C162C8E}" destId="{5439546F-6D3A-42D6-A8A8-0B888005516A}" srcOrd="0" destOrd="0" presId="urn:microsoft.com/office/officeart/2005/8/layout/vList2"/>
    <dgm:cxn modelId="{56020471-1226-44A9-B85F-79480D903387}" type="presParOf" srcId="{5439546F-6D3A-42D6-A8A8-0B888005516A}" destId="{75C9D36E-8512-425D-87E2-7E8007DA442E}" srcOrd="0" destOrd="0" presId="urn:microsoft.com/office/officeart/2005/8/layout/vList2"/>
    <dgm:cxn modelId="{9A89EE9F-7B7E-46F0-ADA7-27ECADA48966}" type="presParOf" srcId="{5439546F-6D3A-42D6-A8A8-0B888005516A}" destId="{1C16B70C-302F-4889-83F6-709325B17384}" srcOrd="1" destOrd="0" presId="urn:microsoft.com/office/officeart/2005/8/layout/vList2"/>
    <dgm:cxn modelId="{20281910-0B32-47F0-9A0C-26DB3A7603B2}" type="presParOf" srcId="{5439546F-6D3A-42D6-A8A8-0B888005516A}" destId="{1BBB1D9D-5293-4482-B139-C315250C53F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9D36E-8512-425D-87E2-7E8007DA442E}">
      <dsp:nvSpPr>
        <dsp:cNvPr id="0" name=""/>
        <dsp:cNvSpPr/>
      </dsp:nvSpPr>
      <dsp:spPr>
        <a:xfrm>
          <a:off x="0" y="105800"/>
          <a:ext cx="6666833" cy="25693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ištraukus žmogų ant ledo, reikia su juo kuo toliau šliaužti nuo pavojingos vietos ir kuo greičiau jį pristatyti į šiltą vietą;</a:t>
          </a:r>
        </a:p>
      </dsp:txBody>
      <dsp:txXfrm>
        <a:off x="125424" y="231224"/>
        <a:ext cx="6415985" cy="2318471"/>
      </dsp:txXfrm>
    </dsp:sp>
    <dsp:sp modelId="{1BBB1D9D-5293-4482-B139-C315250C53FE}">
      <dsp:nvSpPr>
        <dsp:cNvPr id="0" name=""/>
        <dsp:cNvSpPr/>
      </dsp:nvSpPr>
      <dsp:spPr>
        <a:xfrm>
          <a:off x="0" y="2778799"/>
          <a:ext cx="6666833" cy="256931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čia nukentėjusįjį sušildyti, pagirdyti karšta arbata, perrengti sausais drabužiais, suteikti pirmąją medicinos pagalbą.</a:t>
          </a:r>
        </a:p>
      </dsp:txBody>
      <dsp:txXfrm>
        <a:off x="125424" y="2904223"/>
        <a:ext cx="6415985" cy="231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outdoor, shore, dune, crosswalk&#10;&#10;Description automatically generated">
            <a:extLst>
              <a:ext uri="{FF2B5EF4-FFF2-40B4-BE49-F238E27FC236}">
                <a16:creationId xmlns:a16="http://schemas.microsoft.com/office/drawing/2014/main" id="{872A444E-E6A6-4CCF-D802-939809E3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260" y="-389"/>
            <a:ext cx="12261010" cy="68587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DAAE60-6FAB-1943-046E-2AFD8F62ACB3}"/>
              </a:ext>
            </a:extLst>
          </p:cNvPr>
          <p:cNvSpPr/>
          <p:nvPr/>
        </p:nvSpPr>
        <p:spPr>
          <a:xfrm>
            <a:off x="-69011" y="-4313"/>
            <a:ext cx="4399469" cy="6857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>
              <a:cs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0075" y="929"/>
            <a:ext cx="5190227" cy="1783750"/>
          </a:xfrm>
        </p:spPr>
        <p:txBody>
          <a:bodyPr>
            <a:normAutofit fontScale="90000"/>
          </a:bodyPr>
          <a:lstStyle/>
          <a:p>
            <a:r>
              <a:rPr lang="en-US" sz="6600" b="1" i="1" dirty="0">
                <a:latin typeface="Sitka Text"/>
                <a:cs typeface="Calibri Light"/>
              </a:rPr>
              <a:t>Kaip </a:t>
            </a:r>
            <a:r>
              <a:rPr lang="en-US" sz="6600" b="1" i="1" dirty="0" err="1">
                <a:latin typeface="Sitka Text"/>
                <a:cs typeface="Calibri Light"/>
              </a:rPr>
              <a:t>elgtis</a:t>
            </a:r>
            <a:r>
              <a:rPr lang="en-US" sz="6600" b="1" i="1" dirty="0">
                <a:latin typeface="Sitka Text"/>
                <a:cs typeface="Calibri Light"/>
              </a:rPr>
              <a:t> ant </a:t>
            </a:r>
            <a:r>
              <a:rPr lang="en-US" sz="6600" b="1" i="1" dirty="0" err="1">
                <a:latin typeface="Sitka Text"/>
                <a:cs typeface="Calibri Light"/>
              </a:rPr>
              <a:t>ledo</a:t>
            </a:r>
            <a:endParaRPr lang="en-US" sz="5400" b="1" i="1" dirty="0" err="1">
              <a:latin typeface="Sitka Tex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5132" y="4349661"/>
            <a:ext cx="5707811" cy="1785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>
                <a:solidFill>
                  <a:srgbClr val="000000"/>
                </a:solidFill>
                <a:cs typeface="Calibri"/>
              </a:rPr>
              <a:t>Gabrieliaus</a:t>
            </a:r>
            <a:r>
              <a:rPr lang="en-US" sz="36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rgbClr val="000000"/>
                </a:solidFill>
                <a:cs typeface="Calibri"/>
              </a:rPr>
              <a:t>Baliūno</a:t>
            </a:r>
            <a:r>
              <a:rPr lang="en-US" sz="36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rgbClr val="000000"/>
                </a:solidFill>
                <a:cs typeface="Calibri"/>
              </a:rPr>
              <a:t>prezentacija</a:t>
            </a:r>
            <a:endParaRPr lang="en-US" sz="36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845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03FE752-BBF1-52A0-5858-8B6FAA790A6C}"/>
              </a:ext>
            </a:extLst>
          </p:cNvPr>
          <p:cNvSpPr/>
          <p:nvPr/>
        </p:nvSpPr>
        <p:spPr>
          <a:xfrm>
            <a:off x="16651857" y="5358442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904F7C71-2A16-5A01-912D-E06C2695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3450" y="-1389258"/>
            <a:ext cx="18184481" cy="11893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E01995-D38C-EB52-215C-79AD5983CB12}"/>
              </a:ext>
            </a:extLst>
          </p:cNvPr>
          <p:cNvSpPr txBox="1"/>
          <p:nvPr/>
        </p:nvSpPr>
        <p:spPr>
          <a:xfrm>
            <a:off x="1235888" y="79216"/>
            <a:ext cx="1219735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Šiame</a:t>
            </a:r>
            <a:r>
              <a:rPr lang="en-US" sz="6000" dirty="0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sz="6000" dirty="0" err="1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pristatyme</a:t>
            </a:r>
            <a:r>
              <a:rPr lang="en-US" sz="6000" dirty="0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sz="6000" dirty="0" err="1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pristatysiu</a:t>
            </a:r>
            <a:r>
              <a:rPr lang="en-US" sz="6000" dirty="0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sz="6000" dirty="0" err="1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apie</a:t>
            </a:r>
            <a:r>
              <a:rPr lang="en-US" sz="6000" dirty="0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sz="6000" dirty="0" err="1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saugumą</a:t>
            </a:r>
            <a:r>
              <a:rPr lang="en-US" sz="6000" dirty="0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 ant </a:t>
            </a:r>
            <a:r>
              <a:rPr lang="en-US" sz="6000" dirty="0" err="1">
                <a:solidFill>
                  <a:srgbClr val="FF0000"/>
                </a:solidFill>
                <a:highlight>
                  <a:srgbClr val="008000"/>
                </a:highlight>
                <a:ea typeface="+mn-lt"/>
                <a:cs typeface="+mn-lt"/>
              </a:rPr>
              <a:t>ledo</a:t>
            </a:r>
            <a:endParaRPr lang="en-US" sz="6000" dirty="0" err="1">
              <a:solidFill>
                <a:srgbClr val="FF0000"/>
              </a:solidFill>
              <a:highlight>
                <a:srgbClr val="008000"/>
              </a:highlight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9009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B39D-177A-1938-016B-8C9A07C0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ea typeface="+mj-lt"/>
                <a:cs typeface="+mj-lt"/>
              </a:rPr>
              <a:t>Kaip </a:t>
            </a:r>
            <a:r>
              <a:rPr lang="en-US" sz="6000" dirty="0" err="1">
                <a:ea typeface="+mj-lt"/>
                <a:cs typeface="+mj-lt"/>
              </a:rPr>
              <a:t>atpažinti</a:t>
            </a:r>
            <a:r>
              <a:rPr lang="en-US" sz="6000" dirty="0">
                <a:ea typeface="+mj-lt"/>
                <a:cs typeface="+mj-lt"/>
              </a:rPr>
              <a:t> </a:t>
            </a:r>
            <a:r>
              <a:rPr lang="en-US" sz="6000" dirty="0" err="1">
                <a:ea typeface="+mj-lt"/>
                <a:cs typeface="+mj-lt"/>
              </a:rPr>
              <a:t>netvirtą</a:t>
            </a:r>
            <a:r>
              <a:rPr lang="en-US" sz="6000" dirty="0">
                <a:ea typeface="+mj-lt"/>
                <a:cs typeface="+mj-lt"/>
              </a:rPr>
              <a:t> </a:t>
            </a:r>
            <a:r>
              <a:rPr lang="en-US" sz="6000" dirty="0" err="1">
                <a:ea typeface="+mj-lt"/>
                <a:cs typeface="+mj-lt"/>
              </a:rPr>
              <a:t>ledą</a:t>
            </a:r>
            <a:endParaRPr lang="en-US" sz="6000" dirty="0" err="1">
              <a:cs typeface="Calibri Light" panose="020F0302020204030204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840D-A33D-B288-BE69-4B5C8E0E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1494946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Ledas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laikomas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tvirtu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,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jeigu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jo storis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yra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daugiau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kaip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7 cm.</a:t>
            </a:r>
          </a:p>
          <a:p>
            <a:pPr marL="0" indent="0">
              <a:buNone/>
            </a:pPr>
            <a:endParaRPr lang="en-US" sz="3600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Tačiau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,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kad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 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ledas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išlaikytų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grupę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žmonių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,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jis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turi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būti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ne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plonesnis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kaip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12 cm.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Tvirtas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ledas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visada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turi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mėlyną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arba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žalią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atspalvį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, o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matinės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baltos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spalvos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arba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geltono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atspalvio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ledas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yra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ea typeface="+mn-lt"/>
                <a:cs typeface="+mn-lt"/>
              </a:rPr>
              <a:t>netvirtas</a:t>
            </a:r>
            <a:r>
              <a:rPr lang="en-US" sz="3600" dirty="0">
                <a:solidFill>
                  <a:schemeClr val="accent6"/>
                </a:solidFill>
                <a:ea typeface="+mn-lt"/>
                <a:cs typeface="+mn-lt"/>
              </a:rPr>
              <a:t>.</a:t>
            </a:r>
            <a:endParaRPr lang="en-US" sz="3600">
              <a:solidFill>
                <a:schemeClr val="accent6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5700E6-8136-7D37-3778-FEA5995E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2457926"/>
            <a:ext cx="13756254" cy="619432"/>
          </a:xfrm>
          <a:prstGeom prst="rect">
            <a:avLst/>
          </a:prstGeom>
        </p:spPr>
      </p:pic>
      <p:pic>
        <p:nvPicPr>
          <p:cNvPr id="5" name="Picture 5" descr="A picture containing text, swimming&#10;&#10;Description automatically generated">
            <a:extLst>
              <a:ext uri="{FF2B5EF4-FFF2-40B4-BE49-F238E27FC236}">
                <a16:creationId xmlns:a16="http://schemas.microsoft.com/office/drawing/2014/main" id="{11804F99-147F-22EC-A6D8-887913E0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83" y="3753583"/>
            <a:ext cx="8623539" cy="12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2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DA454DF-E8DC-0FA5-094B-40A90C82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0" y="-6526228"/>
            <a:ext cx="10205048" cy="5734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267E9-EB5D-CAF4-0A5D-B1ED61C7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974" y="63201"/>
            <a:ext cx="9164128" cy="764846"/>
          </a:xfrm>
        </p:spPr>
        <p:txBody>
          <a:bodyPr>
            <a:noAutofit/>
          </a:bodyPr>
          <a:lstStyle/>
          <a:p>
            <a:r>
              <a:rPr lang="en-US" sz="6000" dirty="0" err="1">
                <a:cs typeface="Calibri Light"/>
              </a:rPr>
              <a:t>Prieš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lipant</a:t>
            </a:r>
            <a:r>
              <a:rPr lang="en-US" sz="6000" dirty="0">
                <a:cs typeface="Calibri Light"/>
              </a:rPr>
              <a:t> ant </a:t>
            </a:r>
            <a:r>
              <a:rPr lang="en-US" sz="6000" dirty="0" err="1">
                <a:cs typeface="Calibri Light"/>
              </a:rPr>
              <a:t>ledo</a:t>
            </a:r>
            <a:endParaRPr lang="en-US" sz="60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EF59-6358-A042-0AD3-EA262B14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747324"/>
            <a:ext cx="11349486" cy="62060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apsidairykite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ar</a:t>
            </a:r>
            <a:r>
              <a:rPr lang="en-US" dirty="0">
                <a:ea typeface="+mn-lt"/>
                <a:cs typeface="+mn-lt"/>
              </a:rPr>
              <a:t> arti </a:t>
            </a:r>
            <a:r>
              <a:rPr lang="en-US" dirty="0" err="1">
                <a:ea typeface="+mn-lt"/>
                <a:cs typeface="+mn-lt"/>
              </a:rPr>
              <a:t>nėra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praminto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takelio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Jeigu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yra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eikite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jomis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nes</a:t>
            </a:r>
            <a:r>
              <a:rPr lang="en-US" dirty="0">
                <a:ea typeface="+mn-lt"/>
                <a:cs typeface="+mn-lt"/>
              </a:rPr>
              <a:t> tai </a:t>
            </a:r>
            <a:r>
              <a:rPr lang="en-US" dirty="0" err="1">
                <a:ea typeface="+mn-lt"/>
                <a:cs typeface="+mn-lt"/>
              </a:rPr>
              <a:t>jau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išbandytas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kelias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einant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ledu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reikia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turėti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lazdą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Jeigu</a:t>
            </a:r>
            <a:r>
              <a:rPr lang="en-US" dirty="0">
                <a:ea typeface="+mn-lt"/>
                <a:cs typeface="+mn-lt"/>
              </a:rPr>
              <a:t> į </a:t>
            </a:r>
            <a:r>
              <a:rPr lang="en-US" dirty="0" err="1">
                <a:ea typeface="+mn-lt"/>
                <a:cs typeface="+mn-lt"/>
              </a:rPr>
              <a:t>ledą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sudavus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lazda</a:t>
            </a:r>
            <a:r>
              <a:rPr lang="en-US" dirty="0">
                <a:ea typeface="+mn-lt"/>
                <a:cs typeface="+mn-lt"/>
              </a:rPr>
              <a:t> ant jo </a:t>
            </a:r>
            <a:r>
              <a:rPr lang="en-US" dirty="0" err="1">
                <a:ea typeface="+mn-lt"/>
                <a:cs typeface="+mn-lt"/>
              </a:rPr>
              <a:t>pasirodo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vanduo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reikia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nedelsiant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grįžti</a:t>
            </a:r>
            <a:r>
              <a:rPr lang="en-US" dirty="0">
                <a:ea typeface="+mn-lt"/>
                <a:cs typeface="+mn-lt"/>
              </a:rPr>
              <a:t> į </a:t>
            </a:r>
            <a:r>
              <a:rPr lang="en-US" dirty="0" err="1">
                <a:ea typeface="+mn-lt"/>
                <a:cs typeface="+mn-lt"/>
              </a:rPr>
              <a:t>krantą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reikia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čiuožiant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neatitraukiant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ledo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Jeigu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slidėmis</a:t>
            </a:r>
            <a:r>
              <a:rPr lang="en-US" dirty="0">
                <a:ea typeface="+mn-lt"/>
                <a:cs typeface="+mn-lt"/>
              </a:rPr>
              <a:t>, tai </a:t>
            </a:r>
            <a:r>
              <a:rPr lang="en-US" dirty="0" err="1">
                <a:ea typeface="+mn-lt"/>
                <a:cs typeface="+mn-lt"/>
              </a:rPr>
              <a:t>atsisekite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slidžių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tvirtinimus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greitai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galima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būtų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nusimesti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kojų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Slidžių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lazdas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laikykite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rankose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plaštakų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neprakiškite</a:t>
            </a:r>
            <a:r>
              <a:rPr lang="en-US" dirty="0">
                <a:ea typeface="+mn-lt"/>
                <a:cs typeface="+mn-lt"/>
              </a:rPr>
              <a:t> pro </a:t>
            </a:r>
            <a:r>
              <a:rPr lang="en-US" dirty="0" err="1">
                <a:ea typeface="+mn-lt"/>
                <a:cs typeface="+mn-lt"/>
              </a:rPr>
              <a:t>kilpas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jeigu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ledu</a:t>
            </a:r>
            <a:r>
              <a:rPr lang="en-US" dirty="0">
                <a:ea typeface="+mn-lt"/>
                <a:cs typeface="+mn-lt"/>
              </a:rPr>
              <a:t> eina </a:t>
            </a:r>
            <a:r>
              <a:rPr lang="en-US" dirty="0" err="1">
                <a:ea typeface="+mn-lt"/>
                <a:cs typeface="+mn-lt"/>
              </a:rPr>
              <a:t>grupė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žmonių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reikia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laikytis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atstumo</a:t>
            </a:r>
            <a:r>
              <a:rPr lang="en-US" dirty="0">
                <a:ea typeface="+mn-lt"/>
                <a:cs typeface="+mn-lt"/>
              </a:rPr>
              <a:t> ne </a:t>
            </a:r>
            <a:r>
              <a:rPr lang="en-US" dirty="0" err="1">
                <a:ea typeface="+mn-lt"/>
                <a:cs typeface="+mn-lt"/>
              </a:rPr>
              <a:t>mažiau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kaip</a:t>
            </a:r>
            <a:r>
              <a:rPr lang="en-US" dirty="0">
                <a:ea typeface="+mn-lt"/>
                <a:cs typeface="+mn-lt"/>
              </a:rPr>
              <a:t> 5 </a:t>
            </a:r>
            <a:r>
              <a:rPr lang="en-US" dirty="0" err="1">
                <a:ea typeface="+mn-lt"/>
                <a:cs typeface="+mn-lt"/>
              </a:rPr>
              <a:t>metrai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einant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ledu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reikia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aplenkti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vietas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kurios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užneštos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sniegu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pripustytos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pusnių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nes</a:t>
            </a:r>
            <a:r>
              <a:rPr lang="en-US" dirty="0">
                <a:ea typeface="+mn-lt"/>
                <a:cs typeface="+mn-lt"/>
              </a:rPr>
              <a:t> po </a:t>
            </a:r>
            <a:r>
              <a:rPr lang="en-US" dirty="0" err="1">
                <a:ea typeface="+mn-lt"/>
                <a:cs typeface="+mn-lt"/>
              </a:rPr>
              <a:t>sniegu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visada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plonesnis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ypač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atsargiems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reikia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būti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kranto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silpnesnis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būti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įtrūkimų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ledas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labai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pavojingas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atodrėkių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metu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ant </a:t>
            </a:r>
            <a:r>
              <a:rPr lang="en-US" dirty="0" err="1">
                <a:ea typeface="+mn-lt"/>
                <a:cs typeface="+mn-lt"/>
              </a:rPr>
              <a:t>ledo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ypač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mėgsta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žaisti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vaikai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nepalikite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jų</a:t>
            </a:r>
            <a:r>
              <a:rPr lang="en-US" dirty="0">
                <a:ea typeface="+mn-lt"/>
                <a:cs typeface="+mn-lt"/>
              </a:rPr>
              <a:t> be </a:t>
            </a:r>
            <a:r>
              <a:rPr lang="en-US" dirty="0" err="1">
                <a:ea typeface="+mn-lt"/>
                <a:cs typeface="+mn-lt"/>
              </a:rPr>
              <a:t>priežiūros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3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6A504-8884-1BC2-CF5E-D2D7B298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Jei ilūžote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9A7B-3EF3-E6C4-0C9E-0CA20AAF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endParaRPr lang="en-US" sz="2600" b="1">
              <a:latin typeface="Calibri Light"/>
              <a:ea typeface="+mn-lt"/>
              <a:cs typeface="Calibri Light"/>
            </a:endParaRPr>
          </a:p>
          <a:p>
            <a:pPr>
              <a:spcBef>
                <a:spcPct val="0"/>
              </a:spcBef>
            </a:pPr>
            <a:r>
              <a:rPr lang="en-US" sz="2600" err="1">
                <a:latin typeface="Calibri Light"/>
                <a:cs typeface="Calibri Light"/>
              </a:rPr>
              <a:t>nepraraskite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savitvardos</a:t>
            </a:r>
            <a:r>
              <a:rPr lang="en-US" sz="2600">
                <a:latin typeface="Calibri Light"/>
                <a:cs typeface="Calibri Light"/>
              </a:rPr>
              <a:t>;</a:t>
            </a:r>
            <a:endParaRPr lang="en-US" sz="260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sz="2600" err="1">
                <a:latin typeface="Calibri Light"/>
                <a:cs typeface="Calibri Light"/>
              </a:rPr>
              <a:t>ropškitės</a:t>
            </a:r>
            <a:r>
              <a:rPr lang="en-US" sz="2600">
                <a:latin typeface="Calibri Light"/>
                <a:cs typeface="Calibri Light"/>
              </a:rPr>
              <a:t> ant </a:t>
            </a:r>
            <a:r>
              <a:rPr lang="en-US" sz="2600" err="1">
                <a:latin typeface="Calibri Light"/>
                <a:cs typeface="Calibri Light"/>
              </a:rPr>
              <a:t>ledo</a:t>
            </a:r>
            <a:r>
              <a:rPr lang="en-US" sz="2600">
                <a:latin typeface="Calibri Light"/>
                <a:cs typeface="Calibri Light"/>
              </a:rPr>
              <a:t> į </a:t>
            </a:r>
            <a:r>
              <a:rPr lang="en-US" sz="2600" err="1">
                <a:latin typeface="Calibri Light"/>
                <a:cs typeface="Calibri Light"/>
              </a:rPr>
              <a:t>tą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pusę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iš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kurios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atėjote</a:t>
            </a:r>
            <a:r>
              <a:rPr lang="en-US" sz="2600">
                <a:latin typeface="Calibri Light"/>
                <a:cs typeface="Calibri Light"/>
              </a:rPr>
              <a:t>, o ne </a:t>
            </a:r>
            <a:r>
              <a:rPr lang="en-US" sz="2600" err="1">
                <a:latin typeface="Calibri Light"/>
                <a:cs typeface="Calibri Light"/>
              </a:rPr>
              <a:t>plaukite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pirmyn</a:t>
            </a:r>
            <a:r>
              <a:rPr lang="en-US" sz="2600">
                <a:latin typeface="Calibri Light"/>
                <a:cs typeface="Calibri Light"/>
              </a:rPr>
              <a:t>;</a:t>
            </a:r>
            <a:endParaRPr lang="en-US" sz="260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sz="2600" err="1">
                <a:latin typeface="Calibri Light"/>
                <a:cs typeface="Calibri Light"/>
              </a:rPr>
              <a:t>nesikapanokite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vandenyje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ir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visu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kūno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svoriu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neužgulkite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ledo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krašto</a:t>
            </a:r>
            <a:r>
              <a:rPr lang="en-US" sz="2600">
                <a:latin typeface="Calibri Light"/>
                <a:cs typeface="Calibri Light"/>
              </a:rPr>
              <a:t>. Ant </a:t>
            </a:r>
            <a:r>
              <a:rPr lang="en-US" sz="2600" err="1">
                <a:latin typeface="Calibri Light"/>
                <a:cs typeface="Calibri Light"/>
              </a:rPr>
              <a:t>ledo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užšliaužti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reikia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plačiai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ištiesus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rankas</a:t>
            </a:r>
            <a:r>
              <a:rPr lang="en-US" sz="2600">
                <a:latin typeface="Calibri Light"/>
                <a:cs typeface="Calibri Light"/>
              </a:rPr>
              <a:t>, </a:t>
            </a:r>
            <a:r>
              <a:rPr lang="en-US" sz="2600" err="1">
                <a:latin typeface="Calibri Light"/>
                <a:cs typeface="Calibri Light"/>
              </a:rPr>
              <a:t>kad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padidėtų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atramos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plotas</a:t>
            </a:r>
            <a:r>
              <a:rPr lang="en-US" sz="2600">
                <a:latin typeface="Calibri Light"/>
                <a:cs typeface="Calibri Light"/>
              </a:rPr>
              <a:t>. </a:t>
            </a:r>
            <a:r>
              <a:rPr lang="en-US" sz="2600" err="1">
                <a:latin typeface="Calibri Light"/>
                <a:cs typeface="Calibri Light"/>
              </a:rPr>
              <a:t>Pasistenkite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kaip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galima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daugiau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krūtine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užgulti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ledą</a:t>
            </a:r>
            <a:r>
              <a:rPr lang="en-US" sz="2600">
                <a:latin typeface="Calibri Light"/>
                <a:cs typeface="Calibri Light"/>
              </a:rPr>
              <a:t>, </a:t>
            </a:r>
            <a:r>
              <a:rPr lang="en-US" sz="2600" err="1">
                <a:latin typeface="Calibri Light"/>
                <a:cs typeface="Calibri Light"/>
              </a:rPr>
              <a:t>paskui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atsargiai</a:t>
            </a:r>
            <a:r>
              <a:rPr lang="en-US" sz="2600">
                <a:latin typeface="Calibri Light"/>
                <a:cs typeface="Calibri Light"/>
              </a:rPr>
              <a:t> ant jo </a:t>
            </a:r>
            <a:r>
              <a:rPr lang="en-US" sz="2600" err="1">
                <a:latin typeface="Calibri Light"/>
                <a:cs typeface="Calibri Light"/>
              </a:rPr>
              <a:t>iškelti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vieną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koją</a:t>
            </a:r>
            <a:r>
              <a:rPr lang="en-US" sz="2600">
                <a:latin typeface="Calibri Light"/>
                <a:cs typeface="Calibri Light"/>
              </a:rPr>
              <a:t>, po to </a:t>
            </a:r>
            <a:r>
              <a:rPr lang="en-US" sz="2600" err="1">
                <a:latin typeface="Calibri Light"/>
                <a:cs typeface="Calibri Light"/>
              </a:rPr>
              <a:t>kitą</a:t>
            </a:r>
            <a:r>
              <a:rPr lang="en-US" sz="2600">
                <a:latin typeface="Calibri Light"/>
                <a:cs typeface="Calibri Light"/>
              </a:rPr>
              <a:t>;</a:t>
            </a:r>
            <a:endParaRPr lang="en-US" sz="260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sz="2600" err="1">
                <a:latin typeface="Calibri Light"/>
                <a:cs typeface="Calibri Light"/>
              </a:rPr>
              <a:t>užšliaužus</a:t>
            </a:r>
            <a:r>
              <a:rPr lang="en-US" sz="2600">
                <a:latin typeface="Calibri Light"/>
                <a:cs typeface="Calibri Light"/>
              </a:rPr>
              <a:t> ant </a:t>
            </a:r>
            <a:r>
              <a:rPr lang="en-US" sz="2600" err="1">
                <a:latin typeface="Calibri Light"/>
                <a:cs typeface="Calibri Light"/>
              </a:rPr>
              <a:t>ledo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negalima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tuojau</a:t>
            </a:r>
            <a:r>
              <a:rPr lang="en-US" sz="2600">
                <a:latin typeface="Calibri Light"/>
                <a:cs typeface="Calibri Light"/>
              </a:rPr>
              <a:t> pat </a:t>
            </a:r>
            <a:r>
              <a:rPr lang="en-US" sz="2600" err="1">
                <a:latin typeface="Calibri Light"/>
                <a:cs typeface="Calibri Light"/>
              </a:rPr>
              <a:t>stotis</a:t>
            </a:r>
            <a:r>
              <a:rPr lang="en-US" sz="2600">
                <a:latin typeface="Calibri Light"/>
                <a:cs typeface="Calibri Light"/>
              </a:rPr>
              <a:t>, </a:t>
            </a:r>
            <a:r>
              <a:rPr lang="en-US" sz="2600" err="1">
                <a:latin typeface="Calibri Light"/>
                <a:cs typeface="Calibri Light"/>
              </a:rPr>
              <a:t>reikia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nusiridenti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nuo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eketės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kuo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toliau</a:t>
            </a:r>
            <a:r>
              <a:rPr lang="en-US" sz="2600">
                <a:latin typeface="Calibri Light"/>
                <a:cs typeface="Calibri Light"/>
              </a:rPr>
              <a:t> į </a:t>
            </a:r>
            <a:r>
              <a:rPr lang="en-US" sz="2600" err="1">
                <a:latin typeface="Calibri Light"/>
                <a:cs typeface="Calibri Light"/>
              </a:rPr>
              <a:t>tą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pusę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iš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kur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atėjote</a:t>
            </a:r>
            <a:r>
              <a:rPr lang="en-US" sz="2600">
                <a:latin typeface="Calibri Light"/>
                <a:cs typeface="Calibri Light"/>
              </a:rPr>
              <a:t>, </a:t>
            </a:r>
            <a:r>
              <a:rPr lang="en-US" sz="2600" err="1">
                <a:latin typeface="Calibri Light"/>
                <a:cs typeface="Calibri Light"/>
              </a:rPr>
              <a:t>nes</a:t>
            </a:r>
            <a:r>
              <a:rPr lang="en-US" sz="2600">
                <a:latin typeface="Calibri Light"/>
                <a:cs typeface="Calibri Light"/>
              </a:rPr>
              <a:t> ten </a:t>
            </a:r>
            <a:r>
              <a:rPr lang="en-US" sz="2600" err="1">
                <a:latin typeface="Calibri Light"/>
                <a:cs typeface="Calibri Light"/>
              </a:rPr>
              <a:t>ledas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tvirtesnis</a:t>
            </a:r>
            <a:r>
              <a:rPr lang="en-US" sz="2600">
                <a:latin typeface="Calibri Light"/>
                <a:cs typeface="Calibri Light"/>
              </a:rPr>
              <a:t>. Tik </a:t>
            </a:r>
            <a:r>
              <a:rPr lang="en-US" sz="2600" err="1">
                <a:latin typeface="Calibri Light"/>
                <a:cs typeface="Calibri Light"/>
              </a:rPr>
              <a:t>išlipus</a:t>
            </a:r>
            <a:r>
              <a:rPr lang="en-US" sz="2600">
                <a:latin typeface="Calibri Light"/>
                <a:cs typeface="Calibri Light"/>
              </a:rPr>
              <a:t> ant </a:t>
            </a:r>
            <a:r>
              <a:rPr lang="en-US" sz="2600" err="1">
                <a:latin typeface="Calibri Light"/>
                <a:cs typeface="Calibri Light"/>
              </a:rPr>
              <a:t>kranto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reikia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bėgti</a:t>
            </a:r>
            <a:r>
              <a:rPr lang="en-US" sz="2600">
                <a:latin typeface="Calibri Light"/>
                <a:cs typeface="Calibri Light"/>
              </a:rPr>
              <a:t>, </a:t>
            </a:r>
            <a:r>
              <a:rPr lang="en-US" sz="2600" err="1">
                <a:latin typeface="Calibri Light"/>
                <a:cs typeface="Calibri Light"/>
              </a:rPr>
              <a:t>kad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sušiltumėte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ir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kuo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greičiau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pasiekti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šiltą</a:t>
            </a:r>
            <a:r>
              <a:rPr lang="en-US" sz="2600">
                <a:latin typeface="Calibri Light"/>
                <a:cs typeface="Calibri Light"/>
              </a:rPr>
              <a:t> </a:t>
            </a:r>
            <a:r>
              <a:rPr lang="en-US" sz="2600" err="1">
                <a:latin typeface="Calibri Light"/>
                <a:cs typeface="Calibri Light"/>
              </a:rPr>
              <a:t>vietą</a:t>
            </a:r>
            <a:r>
              <a:rPr lang="en-US" sz="2600">
                <a:latin typeface="Calibri Light"/>
                <a:cs typeface="Calibri Light"/>
              </a:rPr>
              <a:t>.</a:t>
            </a:r>
            <a:endParaRPr lang="en-US" sz="260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sz="2600">
              <a:ea typeface="+mn-lt"/>
              <a:cs typeface="+mn-lt"/>
            </a:endParaRPr>
          </a:p>
          <a:p>
            <a:endParaRPr lang="en-US" sz="26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D8FD14-9943-9BF5-0BD2-6B23B617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" y="3415"/>
            <a:ext cx="3818446" cy="28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A51D7-606F-CF77-A5E3-7C5A7EE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" y="-851139"/>
            <a:ext cx="5814240" cy="1556870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Gelbėjant skęstantįjį</a:t>
            </a:r>
            <a:endParaRPr lang="en-US" sz="400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B0E183E-EC65-6077-4D62-26E9AF49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" y="695527"/>
            <a:ext cx="8114616" cy="55746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jeigu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pamatėte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skęstantį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žmogų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tuoj</a:t>
            </a:r>
            <a:r>
              <a:rPr lang="en-US" sz="2400" dirty="0">
                <a:ea typeface="+mn-lt"/>
                <a:cs typeface="+mn-lt"/>
              </a:rPr>
              <a:t> pat </a:t>
            </a:r>
            <a:r>
              <a:rPr lang="en-US" sz="2400" dirty="0" err="1">
                <a:ea typeface="+mn-lt"/>
                <a:cs typeface="+mn-lt"/>
              </a:rPr>
              <a:t>šaukite</a:t>
            </a:r>
            <a:r>
              <a:rPr lang="en-US" sz="2400" dirty="0">
                <a:ea typeface="+mn-lt"/>
                <a:cs typeface="+mn-lt"/>
              </a:rPr>
              <a:t> jam, </a:t>
            </a:r>
            <a:r>
              <a:rPr lang="en-US" sz="2400" dirty="0" err="1">
                <a:ea typeface="+mn-lt"/>
                <a:cs typeface="+mn-lt"/>
              </a:rPr>
              <a:t>kad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skubate</a:t>
            </a:r>
            <a:r>
              <a:rPr lang="en-US" sz="2400" dirty="0">
                <a:ea typeface="+mn-lt"/>
                <a:cs typeface="+mn-lt"/>
              </a:rPr>
              <a:t> į </a:t>
            </a:r>
            <a:r>
              <a:rPr lang="en-US" sz="2400" dirty="0" err="1">
                <a:ea typeface="+mn-lt"/>
                <a:cs typeface="+mn-lt"/>
              </a:rPr>
              <a:t>pagalbą</a:t>
            </a:r>
            <a:r>
              <a:rPr lang="en-US" sz="2400" dirty="0">
                <a:ea typeface="+mn-lt"/>
                <a:cs typeface="+mn-lt"/>
              </a:rPr>
              <a:t>;</a:t>
            </a:r>
            <a:endParaRPr lang="en-US" sz="2400">
              <a:cs typeface="Calibri" panose="020F0502020204030204"/>
            </a:endParaRPr>
          </a:p>
          <a:p>
            <a:r>
              <a:rPr lang="en-US" sz="2400" dirty="0" err="1">
                <a:ea typeface="+mn-lt"/>
                <a:cs typeface="+mn-lt"/>
              </a:rPr>
              <a:t>gelbėjant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reikia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veikti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greitai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ryžtingai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nes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žiemą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vandenyje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žmogus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greitai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sušąla</a:t>
            </a:r>
            <a:r>
              <a:rPr lang="en-US" sz="2400" dirty="0">
                <a:ea typeface="+mn-lt"/>
                <a:cs typeface="+mn-lt"/>
              </a:rPr>
              <a:t>, o </a:t>
            </a:r>
            <a:r>
              <a:rPr lang="en-US" sz="2400" dirty="0" err="1">
                <a:ea typeface="+mn-lt"/>
                <a:cs typeface="+mn-lt"/>
              </a:rPr>
              <a:t>permirkę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drabužiai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neleidžia</a:t>
            </a:r>
            <a:r>
              <a:rPr lang="en-US" sz="2400" dirty="0">
                <a:ea typeface="+mn-lt"/>
                <a:cs typeface="+mn-lt"/>
              </a:rPr>
              <a:t> jam </a:t>
            </a:r>
            <a:r>
              <a:rPr lang="en-US" sz="2400" dirty="0" err="1">
                <a:ea typeface="+mn-lt"/>
                <a:cs typeface="+mn-lt"/>
              </a:rPr>
              <a:t>ilgai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išsilaikyti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vandens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paviršiuje</a:t>
            </a:r>
            <a:r>
              <a:rPr lang="en-US" sz="2400" dirty="0">
                <a:ea typeface="+mn-lt"/>
                <a:cs typeface="+mn-lt"/>
              </a:rPr>
              <a:t>;</a:t>
            </a:r>
            <a:endParaRPr lang="en-US" sz="2400">
              <a:cs typeface="Calibri"/>
            </a:endParaRPr>
          </a:p>
          <a:p>
            <a:r>
              <a:rPr lang="en-US" sz="2400" dirty="0" err="1">
                <a:ea typeface="+mn-lt"/>
                <a:cs typeface="+mn-lt"/>
              </a:rPr>
              <a:t>artintis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eketės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reikia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labai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atsargiai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geriausia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šliaužte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plačiai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ištiesus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rankas</a:t>
            </a:r>
            <a:r>
              <a:rPr lang="en-US" sz="2400" dirty="0">
                <a:ea typeface="+mn-lt"/>
                <a:cs typeface="+mn-lt"/>
              </a:rPr>
              <a:t>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Jei </a:t>
            </a:r>
            <a:r>
              <a:rPr lang="en-US" sz="2400" dirty="0" err="1">
                <a:ea typeface="+mn-lt"/>
                <a:cs typeface="+mn-lt"/>
              </a:rPr>
              <a:t>yra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galimybė</a:t>
            </a:r>
            <a:r>
              <a:rPr lang="en-US" sz="2400" dirty="0">
                <a:ea typeface="+mn-lt"/>
                <a:cs typeface="+mn-lt"/>
              </a:rPr>
              <a:t>, po </a:t>
            </a:r>
            <a:r>
              <a:rPr lang="en-US" sz="2400" dirty="0" err="1">
                <a:ea typeface="+mn-lt"/>
                <a:cs typeface="+mn-lt"/>
              </a:rPr>
              <a:t>savimi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pakiškite</a:t>
            </a:r>
            <a:r>
              <a:rPr lang="en-US" sz="2400" dirty="0">
                <a:ea typeface="+mn-lt"/>
                <a:cs typeface="+mn-lt"/>
              </a:rPr>
              <a:t> slides </a:t>
            </a:r>
            <a:r>
              <a:rPr lang="en-US" sz="2400" dirty="0" err="1">
                <a:ea typeface="+mn-lt"/>
                <a:cs typeface="+mn-lt"/>
              </a:rPr>
              <a:t>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lentą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šliaužkite</a:t>
            </a:r>
            <a:r>
              <a:rPr lang="en-US" sz="2400" dirty="0">
                <a:ea typeface="+mn-lt"/>
                <a:cs typeface="+mn-lt"/>
              </a:rPr>
              <a:t> ant </a:t>
            </a:r>
            <a:r>
              <a:rPr lang="en-US" sz="2400" dirty="0" err="1">
                <a:ea typeface="+mn-lt"/>
                <a:cs typeface="+mn-lt"/>
              </a:rPr>
              <a:t>jos</a:t>
            </a:r>
            <a:r>
              <a:rPr lang="en-US" sz="2400" dirty="0">
                <a:ea typeface="+mn-lt"/>
                <a:cs typeface="+mn-lt"/>
              </a:rPr>
              <a:t>;</a:t>
            </a:r>
            <a:endParaRPr lang="en-US" sz="2400">
              <a:cs typeface="Calibri"/>
            </a:endParaRPr>
          </a:p>
          <a:p>
            <a:r>
              <a:rPr lang="en-US" sz="2400" err="1">
                <a:ea typeface="+mn-lt"/>
                <a:cs typeface="+mn-lt"/>
              </a:rPr>
              <a:t>prišliaužti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prie</a:t>
            </a:r>
            <a:r>
              <a:rPr lang="en-US" sz="2400" dirty="0">
                <a:ea typeface="+mn-lt"/>
                <a:cs typeface="+mn-lt"/>
              </a:rPr>
              <a:t> pat </a:t>
            </a:r>
            <a:r>
              <a:rPr lang="en-US" sz="2400" err="1">
                <a:ea typeface="+mn-lt"/>
                <a:cs typeface="+mn-lt"/>
              </a:rPr>
              <a:t>eketės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krašto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negalima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nes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ledas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įlūš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jeigu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err="1">
                <a:ea typeface="+mn-lt"/>
                <a:cs typeface="+mn-lt"/>
              </a:rPr>
              <a:t>mėginsite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skęstančiajam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paduoti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ranką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jį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traukti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Ledas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išlaiko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žmogų</a:t>
            </a:r>
            <a:r>
              <a:rPr lang="en-US" sz="2400" dirty="0">
                <a:ea typeface="+mn-lt"/>
                <a:cs typeface="+mn-lt"/>
              </a:rPr>
              <a:t> tik </a:t>
            </a:r>
            <a:r>
              <a:rPr lang="en-US" sz="2400" err="1">
                <a:ea typeface="+mn-lt"/>
                <a:cs typeface="+mn-lt"/>
              </a:rPr>
              <a:t>už</a:t>
            </a:r>
            <a:r>
              <a:rPr lang="en-US" sz="2400" dirty="0">
                <a:ea typeface="+mn-lt"/>
                <a:cs typeface="+mn-lt"/>
              </a:rPr>
              <a:t> 3–4 m </a:t>
            </a:r>
            <a:r>
              <a:rPr lang="en-US" sz="2400" err="1">
                <a:ea typeface="+mn-lt"/>
                <a:cs typeface="+mn-lt"/>
              </a:rPr>
              <a:t>nuo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eketės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krašto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todėl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skęstančiajam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reikia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paduoti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slidę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slidžių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lazdą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lentą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numesti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virvę</a:t>
            </a:r>
            <a:r>
              <a:rPr lang="en-US" sz="2400" dirty="0">
                <a:ea typeface="+mn-lt"/>
                <a:cs typeface="+mn-lt"/>
              </a:rPr>
              <a:t>.  </a:t>
            </a:r>
            <a:r>
              <a:rPr lang="en-US" sz="2400" err="1">
                <a:ea typeface="+mn-lt"/>
                <a:cs typeface="+mn-lt"/>
              </a:rPr>
              <a:t>Jeigu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nelaimės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vietoje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yra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keli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gelbėtojai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jie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gali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paimti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vienas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kitą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kojų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atsigulę</a:t>
            </a:r>
            <a:r>
              <a:rPr lang="en-US" sz="2400" dirty="0">
                <a:ea typeface="+mn-lt"/>
                <a:cs typeface="+mn-lt"/>
              </a:rPr>
              <a:t> ant </a:t>
            </a:r>
            <a:r>
              <a:rPr lang="en-US" sz="2400" err="1">
                <a:ea typeface="+mn-lt"/>
                <a:cs typeface="+mn-lt"/>
              </a:rPr>
              <a:t>ledo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sudaryti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grandinę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iki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eketės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>
              <a:cs typeface="Calibri" panose="020F0502020204030204"/>
            </a:endParaRPr>
          </a:p>
        </p:txBody>
      </p:sp>
      <p:pic>
        <p:nvPicPr>
          <p:cNvPr id="34" name="Picture 34" descr="A picture containing text, water, water sport, sport&#10;&#10;Description automatically generated">
            <a:extLst>
              <a:ext uri="{FF2B5EF4-FFF2-40B4-BE49-F238E27FC236}">
                <a16:creationId xmlns:a16="http://schemas.microsoft.com/office/drawing/2014/main" id="{FBF2DDC1-745A-9A4E-AEDF-98D664CA9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2" r="25937" b="-2"/>
          <a:stretch/>
        </p:blipFill>
        <p:spPr>
          <a:xfrm>
            <a:off x="8243239" y="799365"/>
            <a:ext cx="2585922" cy="2210153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BBC7738F-CDCA-DEE8-CC5D-D6D4E170A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1"/>
          <a:stretch/>
        </p:blipFill>
        <p:spPr>
          <a:xfrm>
            <a:off x="8356632" y="3375824"/>
            <a:ext cx="2330424" cy="224326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A2041-FEBE-985F-DA52-5D9AF3D6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Išgelbėjus žmogų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0EEE3-7D01-8CC5-3319-D3EFE3B0D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36238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9">
            <a:extLst>
              <a:ext uri="{FF2B5EF4-FFF2-40B4-BE49-F238E27FC236}">
                <a16:creationId xmlns:a16="http://schemas.microsoft.com/office/drawing/2014/main" id="{54CDD8EA-E34A-8256-0F90-E55FB0620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47" y="-1707"/>
            <a:ext cx="4244016" cy="2835753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C95FEA12-0CAE-301B-3534-191E5A77E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69" y="4412051"/>
            <a:ext cx="3740449" cy="23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Kaip elgtis ant ledo</vt:lpstr>
      <vt:lpstr>PowerPoint Presentation</vt:lpstr>
      <vt:lpstr>Kaip atpažinti netvirtą ledą </vt:lpstr>
      <vt:lpstr>Prieš lipant ant ledo</vt:lpstr>
      <vt:lpstr>Jei ilūžote</vt:lpstr>
      <vt:lpstr>Gelbėjant skęstantįjį</vt:lpstr>
      <vt:lpstr>Išgelbėjus žmogų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2022-10-19T16:43:43Z</dcterms:created>
  <dcterms:modified xsi:type="dcterms:W3CDTF">2022-10-19T17:34:04Z</dcterms:modified>
</cp:coreProperties>
</file>