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8" r:id="rId7"/>
    <p:sldId id="270" r:id="rId8"/>
    <p:sldId id="274" r:id="rId9"/>
    <p:sldId id="269" r:id="rId10"/>
    <p:sldId id="261" r:id="rId11"/>
    <p:sldId id="265" r:id="rId12"/>
    <p:sldId id="272" r:id="rId13"/>
    <p:sldId id="273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6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C0D8E-D79E-4699-8390-776D948EF76F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16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6031F-8573-4CFA-B4B6-9EF367237E4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1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F878A-21B1-43A4-B3AE-2CE4C8F7CCD3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79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31963"/>
            <a:ext cx="5100638" cy="40592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7438" y="1731963"/>
            <a:ext cx="5100637" cy="40592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1CF34-6981-4280-9FFE-F41D77A3E2D2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8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3ADDE-3EFA-41CE-97E8-30324B6F13A9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8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6C20-771E-4F9C-A2CF-30868955AA37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27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B0F2B-7E5E-4D1D-B8E0-3F0CB8EE2B31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51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4D55E-C469-49A5-B5E0-4ADB522FE885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78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66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837BC-91F3-4977-B055-B47949760082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87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72855-D1BB-4BD9-A918-1B23E336AEF8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82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0450" y="609600"/>
            <a:ext cx="2587625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13650" cy="5181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3BBF2-C332-45C2-8ADA-5B8E0B19F3C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21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678738" y="58832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5883275"/>
            <a:ext cx="6672263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14013" y="5883275"/>
            <a:ext cx="754062" cy="365125"/>
          </a:xfrm>
        </p:spPr>
        <p:txBody>
          <a:bodyPr/>
          <a:lstStyle>
            <a:lvl1pPr>
              <a:defRPr/>
            </a:lvl1pPr>
          </a:lstStyle>
          <a:p>
            <a:fld id="{8CA95F96-EDA6-437A-9DF3-C5815E1ACC94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0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8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10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5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B2FE-3DF3-443E-8800-D5C3EED22F8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E85E-03F2-4082-B7F4-2AB2E6639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09600"/>
            <a:ext cx="1035367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Trebuchet MS" panose="020B060302020202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31963"/>
            <a:ext cx="10353675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anose="020B0503020204020204" pitchFamily="34" charset="-122"/>
              </a:rPr>
              <a:t>单击此处编辑母版文本样式</a:t>
            </a:r>
          </a:p>
          <a:p>
            <a:pPr lvl="1"/>
            <a:r>
              <a:rPr lang="zh-CN" altLang="zh-CN">
                <a:sym typeface="微软雅黑" panose="020B0503020204020204" pitchFamily="34" charset="-122"/>
              </a:rPr>
              <a:t>第二级</a:t>
            </a:r>
          </a:p>
          <a:p>
            <a:pPr lvl="2"/>
            <a:r>
              <a:rPr lang="zh-CN" altLang="zh-CN">
                <a:sym typeface="微软雅黑" panose="020B0503020204020204" pitchFamily="34" charset="-122"/>
              </a:rPr>
              <a:t>第三级</a:t>
            </a:r>
          </a:p>
          <a:p>
            <a:pPr lvl="3"/>
            <a:r>
              <a:rPr lang="zh-CN" altLang="zh-CN">
                <a:sym typeface="微软雅黑" panose="020B0503020204020204" pitchFamily="34" charset="-122"/>
              </a:rPr>
              <a:t>第四级</a:t>
            </a:r>
          </a:p>
          <a:p>
            <a:pPr lvl="4"/>
            <a:r>
              <a:rPr lang="zh-CN" altLang="zh-CN">
                <a:sym typeface="微软雅黑" panose="020B0503020204020204" pitchFamily="34" charset="-122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8738" y="58832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2F2F2"/>
                </a:solidFill>
              </a:defRPr>
            </a:lvl1pPr>
          </a:lstStyle>
          <a:p>
            <a:fld id="{2539CBD7-106B-46F5-AD9D-6E0455049C63}" type="datetime1">
              <a:rPr lang="zh-CN" altLang="en-US"/>
              <a:pPr/>
              <a:t>2019/1/10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5883275"/>
            <a:ext cx="6672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2F2F2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4013" y="5883275"/>
            <a:ext cx="754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2F2F2"/>
                </a:solidFill>
              </a:defRPr>
            </a:lvl1pPr>
          </a:lstStyle>
          <a:p>
            <a:fld id="{9750C509-A4A0-4EEC-8B3B-EC4DFE5EDBD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480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marL="457200" indent="-457200"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  <a:lvl2pPr marL="4572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2pPr>
      <a:lvl3pPr marL="4572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3pPr>
      <a:lvl4pPr marL="4572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4pPr>
      <a:lvl5pPr marL="4572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9pPr>
    </p:titleStyle>
    <p:bodyStyle>
      <a:lvl1pPr marL="342900" indent="-3048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solidFill>
            <a:schemeClr val="tx2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20725" indent="-269875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solidFill>
            <a:schemeClr val="tx2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1025525" indent="-214313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solidFill>
            <a:schemeClr val="tx2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385888" indent="-214313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solidFill>
            <a:schemeClr val="tx2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1673225" indent="-214313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solidFill>
            <a:schemeClr val="tx2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" TargetMode="External"/><Relationship Id="rId7" Type="http://schemas.openxmlformats.org/officeDocument/2006/relationships/hyperlink" Target="http://rest-assured.io/" TargetMode="External"/><Relationship Id="rId2" Type="http://schemas.openxmlformats.org/officeDocument/2006/relationships/hyperlink" Target="https://github.com/alibaba/p3c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joel-costigliola.github.io/assertj/" TargetMode="External"/><Relationship Id="rId5" Type="http://schemas.openxmlformats.org/officeDocument/2006/relationships/hyperlink" Target="https://site.mockito.org/" TargetMode="External"/><Relationship Id="rId4" Type="http://schemas.openxmlformats.org/officeDocument/2006/relationships/hyperlink" Target="https://junit.org/junit4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绿"/>
          <p:cNvSpPr>
            <a:spLocks noChangeArrowheads="1"/>
          </p:cNvSpPr>
          <p:nvPr/>
        </p:nvSpPr>
        <p:spPr bwMode="auto">
          <a:xfrm rot="19200000">
            <a:off x="-1617663" y="-1506538"/>
            <a:ext cx="3236913" cy="4318001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黄"/>
          <p:cNvSpPr>
            <a:spLocks noChangeArrowheads="1"/>
          </p:cNvSpPr>
          <p:nvPr/>
        </p:nvSpPr>
        <p:spPr bwMode="auto">
          <a:xfrm rot="19800000">
            <a:off x="-1617663" y="-1531938"/>
            <a:ext cx="3236913" cy="4318001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蓝"/>
          <p:cNvSpPr>
            <a:spLocks noChangeArrowheads="1"/>
          </p:cNvSpPr>
          <p:nvPr/>
        </p:nvSpPr>
        <p:spPr bwMode="auto">
          <a:xfrm rot="20400000">
            <a:off x="-1617663" y="-1557338"/>
            <a:ext cx="3236913" cy="4318001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红"/>
          <p:cNvSpPr>
            <a:spLocks noChangeArrowheads="1"/>
          </p:cNvSpPr>
          <p:nvPr/>
        </p:nvSpPr>
        <p:spPr bwMode="auto">
          <a:xfrm rot="21000000">
            <a:off x="-1617663" y="-1531938"/>
            <a:ext cx="3236913" cy="4318001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8" name="组合 12"/>
          <p:cNvGrpSpPr>
            <a:grpSpLocks/>
          </p:cNvGrpSpPr>
          <p:nvPr/>
        </p:nvGrpSpPr>
        <p:grpSpPr bwMode="auto">
          <a:xfrm>
            <a:off x="-20638" y="4330700"/>
            <a:ext cx="12201526" cy="157163"/>
            <a:chOff x="0" y="0"/>
            <a:chExt cx="12204377" cy="156751"/>
          </a:xfrm>
        </p:grpSpPr>
        <p:sp>
          <p:nvSpPr>
            <p:cNvPr id="3079" name="绿"/>
            <p:cNvSpPr>
              <a:spLocks noChangeArrowheads="1"/>
            </p:cNvSpPr>
            <p:nvPr/>
          </p:nvSpPr>
          <p:spPr bwMode="auto">
            <a:xfrm rot="10800000">
              <a:off x="0" y="0"/>
              <a:ext cx="3049200" cy="156751"/>
            </a:xfrm>
            <a:prstGeom prst="rect">
              <a:avLst/>
            </a:prstGeom>
            <a:solidFill>
              <a:srgbClr val="029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893213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" name="黄"/>
            <p:cNvSpPr>
              <a:spLocks noChangeArrowheads="1"/>
            </p:cNvSpPr>
            <p:nvPr/>
          </p:nvSpPr>
          <p:spPr bwMode="auto">
            <a:xfrm rot="10800000">
              <a:off x="3051725" y="0"/>
              <a:ext cx="3049200" cy="156751"/>
            </a:xfrm>
            <a:prstGeom prst="rect">
              <a:avLst/>
            </a:prstGeom>
            <a:solidFill>
              <a:srgbClr val="FFF3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893213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1" name="蓝"/>
            <p:cNvSpPr>
              <a:spLocks noChangeArrowheads="1"/>
            </p:cNvSpPr>
            <p:nvPr/>
          </p:nvSpPr>
          <p:spPr bwMode="auto">
            <a:xfrm rot="10800000">
              <a:off x="6103451" y="0"/>
              <a:ext cx="3049200" cy="156751"/>
            </a:xfrm>
            <a:prstGeom prst="rect">
              <a:avLst/>
            </a:prstGeom>
            <a:solidFill>
              <a:srgbClr val="009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893213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2" name="红"/>
            <p:cNvSpPr>
              <a:spLocks noChangeArrowheads="1"/>
            </p:cNvSpPr>
            <p:nvPr/>
          </p:nvSpPr>
          <p:spPr bwMode="auto">
            <a:xfrm rot="10800000">
              <a:off x="9155177" y="0"/>
              <a:ext cx="3049200" cy="156751"/>
            </a:xfrm>
            <a:prstGeom prst="rect">
              <a:avLst/>
            </a:prstGeom>
            <a:solidFill>
              <a:srgbClr val="D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cap="rnd" cmpd="sng">
                  <a:solidFill>
                    <a:srgbClr val="893213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3" name="标题 6"/>
          <p:cNvSpPr>
            <a:spLocks noGrp="1" noChangeArrowheads="1"/>
          </p:cNvSpPr>
          <p:nvPr>
            <p:ph type="title"/>
          </p:nvPr>
        </p:nvSpPr>
        <p:spPr>
          <a:xfrm>
            <a:off x="1865312" y="2481263"/>
            <a:ext cx="9786497" cy="1828800"/>
          </a:xfrm>
          <a:ln/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TIMELINE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副标题 10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210947" y="5554217"/>
            <a:ext cx="9440862" cy="1049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3" indent="0" algn="r"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成员：宫斌凯 邹璇霖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6513" indent="0" algn="r"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徐翼扬 秦哲煜</a:t>
            </a:r>
          </a:p>
        </p:txBody>
      </p:sp>
    </p:spTree>
    <p:extLst>
      <p:ext uri="{BB962C8B-B14F-4D97-AF65-F5344CB8AC3E}">
        <p14:creationId xmlns:p14="http://schemas.microsoft.com/office/powerpoint/2010/main" val="18158207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红"/>
          <p:cNvSpPr>
            <a:spLocks noChangeArrowheads="1"/>
          </p:cNvSpPr>
          <p:nvPr/>
        </p:nvSpPr>
        <p:spPr bwMode="auto"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1" name="绿"/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7172" name="黄"/>
          <p:cNvSpPr>
            <a:spLocks noChangeArrowheads="1"/>
          </p:cNvSpPr>
          <p:nvPr/>
        </p:nvSpPr>
        <p:spPr bwMode="auto">
          <a:xfrm rot="2001579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系统测试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蓝"/>
          <p:cNvSpPr>
            <a:spLocks noChangeArrowheads="1"/>
          </p:cNvSpPr>
          <p:nvPr/>
        </p:nvSpPr>
        <p:spPr bwMode="auto"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4114"/>
              </p:ext>
            </p:extLst>
          </p:nvPr>
        </p:nvGraphicFramePr>
        <p:xfrm>
          <a:off x="2770496" y="620973"/>
          <a:ext cx="9044279" cy="5494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4053">
                  <a:extLst>
                    <a:ext uri="{9D8B030D-6E8A-4147-A177-3AD203B41FA5}">
                      <a16:colId xmlns:a16="http://schemas.microsoft.com/office/drawing/2014/main" val="126772705"/>
                    </a:ext>
                  </a:extLst>
                </a:gridCol>
                <a:gridCol w="419889">
                  <a:extLst>
                    <a:ext uri="{9D8B030D-6E8A-4147-A177-3AD203B41FA5}">
                      <a16:colId xmlns:a16="http://schemas.microsoft.com/office/drawing/2014/main" val="3137808581"/>
                    </a:ext>
                  </a:extLst>
                </a:gridCol>
                <a:gridCol w="1226342">
                  <a:extLst>
                    <a:ext uri="{9D8B030D-6E8A-4147-A177-3AD203B41FA5}">
                      <a16:colId xmlns:a16="http://schemas.microsoft.com/office/drawing/2014/main" val="2301854169"/>
                    </a:ext>
                  </a:extLst>
                </a:gridCol>
                <a:gridCol w="1332982">
                  <a:extLst>
                    <a:ext uri="{9D8B030D-6E8A-4147-A177-3AD203B41FA5}">
                      <a16:colId xmlns:a16="http://schemas.microsoft.com/office/drawing/2014/main" val="3856317459"/>
                    </a:ext>
                  </a:extLst>
                </a:gridCol>
                <a:gridCol w="1484053">
                  <a:extLst>
                    <a:ext uri="{9D8B030D-6E8A-4147-A177-3AD203B41FA5}">
                      <a16:colId xmlns:a16="http://schemas.microsoft.com/office/drawing/2014/main" val="277336707"/>
                    </a:ext>
                  </a:extLst>
                </a:gridCol>
                <a:gridCol w="1246337">
                  <a:extLst>
                    <a:ext uri="{9D8B030D-6E8A-4147-A177-3AD203B41FA5}">
                      <a16:colId xmlns:a16="http://schemas.microsoft.com/office/drawing/2014/main" val="2222584467"/>
                    </a:ext>
                  </a:extLst>
                </a:gridCol>
                <a:gridCol w="1246337">
                  <a:extLst>
                    <a:ext uri="{9D8B030D-6E8A-4147-A177-3AD203B41FA5}">
                      <a16:colId xmlns:a16="http://schemas.microsoft.com/office/drawing/2014/main" val="2228338663"/>
                    </a:ext>
                  </a:extLst>
                </a:gridCol>
                <a:gridCol w="604286">
                  <a:extLst>
                    <a:ext uri="{9D8B030D-6E8A-4147-A177-3AD203B41FA5}">
                      <a16:colId xmlns:a16="http://schemas.microsoft.com/office/drawing/2014/main" val="1961478981"/>
                    </a:ext>
                  </a:extLst>
                </a:gridCol>
              </a:tblGrid>
              <a:tr h="1625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测试用例编号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优先级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测试描述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预置条件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测试步骤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预期输出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是否自动化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实测结果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137193229"/>
                  </a:ext>
                </a:extLst>
              </a:tr>
              <a:tr h="1529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login_1</a:t>
                      </a:r>
                      <a:endParaRPr 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高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登录时直接点击登录按钮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用户未登陆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1.</a:t>
                      </a:r>
                      <a:r>
                        <a:rPr lang="zh-CN" altLang="en-US" sz="600" u="none" strike="noStrike">
                          <a:effectLst/>
                        </a:rPr>
                        <a:t>点击右上角的头像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弹出登录，注册选择菜单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否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通过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4003931223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2.</a:t>
                      </a:r>
                      <a:r>
                        <a:rPr lang="zh-CN" altLang="en-US" sz="600" u="none" strike="noStrike">
                          <a:effectLst/>
                        </a:rPr>
                        <a:t>选择登录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弹出登陆窗口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65073"/>
                  </a:ext>
                </a:extLst>
              </a:tr>
              <a:tr h="2656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3.</a:t>
                      </a:r>
                      <a:r>
                        <a:rPr lang="zh-CN" altLang="en-US" sz="600" u="none" strike="noStrike">
                          <a:effectLst/>
                        </a:rPr>
                        <a:t>点击登录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显示“邮箱和密码不能为空”错误信息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962"/>
                  </a:ext>
                </a:extLst>
              </a:tr>
              <a:tr h="1625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2073583652"/>
                  </a:ext>
                </a:extLst>
              </a:tr>
              <a:tr h="1529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login_2</a:t>
                      </a:r>
                      <a:endParaRPr 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高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登录时只输入不合格式的邮箱就点击登录按钮</a:t>
                      </a:r>
                      <a:endParaRPr lang="zh-CN" altLang="en-US" sz="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用户未登陆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1.</a:t>
                      </a:r>
                      <a:r>
                        <a:rPr lang="zh-CN" altLang="en-US" sz="600" u="none" strike="noStrike">
                          <a:effectLst/>
                        </a:rPr>
                        <a:t>点击右上角的头像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弹出登录，注册选择菜单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否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通过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179231022"/>
                  </a:ext>
                </a:extLst>
              </a:tr>
              <a:tr h="2575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2.</a:t>
                      </a:r>
                      <a:r>
                        <a:rPr lang="zh-CN" altLang="en-US" sz="600" u="none" strike="noStrike">
                          <a:effectLst/>
                        </a:rPr>
                        <a:t>选择登录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弹出登陆窗口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48705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3.</a:t>
                      </a:r>
                      <a:r>
                        <a:rPr lang="zh-CN" altLang="en-US" sz="600" u="none" strike="noStrike">
                          <a:effectLst/>
                        </a:rPr>
                        <a:t>输入不合格式的邮箱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5614"/>
                  </a:ext>
                </a:extLst>
              </a:tr>
              <a:tr h="2656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4.</a:t>
                      </a:r>
                      <a:r>
                        <a:rPr lang="zh-CN" altLang="en-US" sz="600" u="none" strike="noStrike">
                          <a:effectLst/>
                        </a:rPr>
                        <a:t>点击登录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显示“邮箱邮箱不符合格式”错误信息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5681"/>
                  </a:ext>
                </a:extLst>
              </a:tr>
              <a:tr h="1625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4050088878"/>
                  </a:ext>
                </a:extLst>
              </a:tr>
              <a:tr h="1529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login_3</a:t>
                      </a:r>
                      <a:endParaRPr 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高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登录时只输入正确格式的邮箱就点击登录按钮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用户未登陆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1.</a:t>
                      </a:r>
                      <a:r>
                        <a:rPr lang="zh-CN" altLang="en-US" sz="600" u="none" strike="noStrike">
                          <a:effectLst/>
                        </a:rPr>
                        <a:t>点击右上角的头像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弹出登录，注册选择菜单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否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通过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612615018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2.</a:t>
                      </a:r>
                      <a:r>
                        <a:rPr lang="zh-CN" altLang="en-US" sz="600" u="none" strike="noStrike">
                          <a:effectLst/>
                        </a:rPr>
                        <a:t>选择登录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弹出登陆窗口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58513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3.</a:t>
                      </a:r>
                      <a:r>
                        <a:rPr lang="zh-CN" altLang="en-US" sz="600" u="none" strike="noStrike">
                          <a:effectLst/>
                        </a:rPr>
                        <a:t>输入正确格式的邮箱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23415"/>
                  </a:ext>
                </a:extLst>
              </a:tr>
              <a:tr h="2656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4.</a:t>
                      </a:r>
                      <a:r>
                        <a:rPr lang="zh-CN" altLang="en-US" sz="600" u="none" strike="noStrike" dirty="0">
                          <a:effectLst/>
                        </a:rPr>
                        <a:t>点击登录</a:t>
                      </a:r>
                      <a:endParaRPr lang="zh-CN" altLang="en-US" sz="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显示“密码不能为空”错误信息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73537"/>
                  </a:ext>
                </a:extLst>
              </a:tr>
              <a:tr h="1625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3679761111"/>
                  </a:ext>
                </a:extLst>
              </a:tr>
              <a:tr h="1529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login_4</a:t>
                      </a:r>
                      <a:endParaRPr 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高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登录时只输入密码就点击登录按钮</a:t>
                      </a:r>
                      <a:endParaRPr lang="zh-CN" altLang="en-US" sz="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用户未登陆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1.</a:t>
                      </a:r>
                      <a:r>
                        <a:rPr lang="zh-CN" altLang="en-US" sz="600" u="none" strike="noStrike">
                          <a:effectLst/>
                        </a:rPr>
                        <a:t>点击右上角的头像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弹出登录，注册选择菜单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否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通过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1630647488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2.</a:t>
                      </a:r>
                      <a:r>
                        <a:rPr lang="zh-CN" altLang="en-US" sz="600" u="none" strike="noStrike">
                          <a:effectLst/>
                        </a:rPr>
                        <a:t>选择登录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弹出登陆窗口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87564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3.</a:t>
                      </a:r>
                      <a:r>
                        <a:rPr lang="zh-CN" altLang="en-US" sz="600" u="none" strike="noStrike">
                          <a:effectLst/>
                        </a:rPr>
                        <a:t>输入任意密码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43719"/>
                  </a:ext>
                </a:extLst>
              </a:tr>
              <a:tr h="2656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4.</a:t>
                      </a:r>
                      <a:r>
                        <a:rPr lang="zh-CN" altLang="en-US" sz="600" u="none" strike="noStrike">
                          <a:effectLst/>
                        </a:rPr>
                        <a:t>点击登录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显示“邮箱不能为空”错误信息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71952"/>
                  </a:ext>
                </a:extLst>
              </a:tr>
              <a:tr h="1625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3695033541"/>
                  </a:ext>
                </a:extLst>
              </a:tr>
              <a:tr h="15292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login_5</a:t>
                      </a:r>
                      <a:endParaRPr 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高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登录时输入错误的邮箱和密码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用户未登陆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1.</a:t>
                      </a:r>
                      <a:r>
                        <a:rPr lang="zh-CN" altLang="en-US" sz="600" u="none" strike="noStrike">
                          <a:effectLst/>
                        </a:rPr>
                        <a:t>点击右上角的头像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弹出登录，注册选择菜单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否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通过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2812390215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2.</a:t>
                      </a:r>
                      <a:r>
                        <a:rPr lang="zh-CN" altLang="en-US" sz="600" u="none" strike="noStrike">
                          <a:effectLst/>
                        </a:rPr>
                        <a:t>选择登录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弹出登陆窗口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83121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3.</a:t>
                      </a:r>
                      <a:r>
                        <a:rPr lang="zh-CN" altLang="en-US" sz="600" u="none" strike="noStrike">
                          <a:effectLst/>
                        </a:rPr>
                        <a:t>输入正确格式邮箱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56660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4.</a:t>
                      </a:r>
                      <a:r>
                        <a:rPr lang="zh-CN" altLang="en-US" sz="600" u="none" strike="noStrike">
                          <a:effectLst/>
                        </a:rPr>
                        <a:t>输入任意密码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93307"/>
                  </a:ext>
                </a:extLst>
              </a:tr>
              <a:tr h="2656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5.</a:t>
                      </a:r>
                      <a:r>
                        <a:rPr lang="zh-CN" altLang="en-US" sz="600" u="none" strike="noStrike">
                          <a:effectLst/>
                        </a:rPr>
                        <a:t>点击登录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显示“错误的邮箱或密码”错误信息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9878"/>
                  </a:ext>
                </a:extLst>
              </a:tr>
              <a:tr h="1625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3641970103"/>
                  </a:ext>
                </a:extLst>
              </a:tr>
              <a:tr h="15292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login_6</a:t>
                      </a:r>
                      <a:endParaRPr 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高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登录时输入正确的邮箱和密码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用户未登陆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1.</a:t>
                      </a:r>
                      <a:r>
                        <a:rPr lang="zh-CN" altLang="en-US" sz="600" u="none" strike="noStrike">
                          <a:effectLst/>
                        </a:rPr>
                        <a:t>点击右上角的头像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弹出登录，注册选择菜单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否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通过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extLst>
                  <a:ext uri="{0D108BD9-81ED-4DB2-BD59-A6C34878D82A}">
                    <a16:rowId xmlns:a16="http://schemas.microsoft.com/office/drawing/2014/main" val="4089362199"/>
                  </a:ext>
                </a:extLst>
              </a:tr>
              <a:tr h="152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2.</a:t>
                      </a:r>
                      <a:r>
                        <a:rPr lang="zh-CN" altLang="en-US" sz="600" u="none" strike="noStrike">
                          <a:effectLst/>
                        </a:rPr>
                        <a:t>选择登录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弹出登陆窗口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84170"/>
                  </a:ext>
                </a:extLst>
              </a:tr>
              <a:tr h="1625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3.</a:t>
                      </a:r>
                      <a:r>
                        <a:rPr lang="zh-CN" altLang="en-US" sz="600" u="none" strike="noStrike">
                          <a:effectLst/>
                        </a:rPr>
                        <a:t>输入正确的邮箱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12882"/>
                  </a:ext>
                </a:extLst>
              </a:tr>
              <a:tr h="1625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4.</a:t>
                      </a:r>
                      <a:r>
                        <a:rPr lang="zh-CN" altLang="en-US" sz="600" u="none" strike="noStrike">
                          <a:effectLst/>
                        </a:rPr>
                        <a:t>输入正确的密码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76140"/>
                  </a:ext>
                </a:extLst>
              </a:tr>
              <a:tr h="1609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5.</a:t>
                      </a:r>
                      <a:r>
                        <a:rPr lang="zh-CN" altLang="en-US" sz="600" u="none" strike="noStrike">
                          <a:effectLst/>
                        </a:rPr>
                        <a:t>点击登录</a:t>
                      </a:r>
                      <a:endParaRPr lang="zh-CN" altLang="en-US" sz="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回到首页，显示用户头像</a:t>
                      </a:r>
                      <a:endParaRPr lang="zh-CN" altLang="en-US" sz="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47" marR="5947" marT="594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1888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9B86-4681-45B1-BEF5-1E54AD18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独立场景设计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DACA46B-426C-40FC-8B7D-FD8D1C4B1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340" y="3744830"/>
            <a:ext cx="5216038" cy="1316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211BB3-F545-4B37-BD2E-45333D4B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06" y="1837520"/>
            <a:ext cx="5216038" cy="17570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6D7FF4E-8E02-4277-B492-5E6BD506D248}"/>
              </a:ext>
            </a:extLst>
          </p:cNvPr>
          <p:cNvSpPr txBox="1"/>
          <p:nvPr/>
        </p:nvSpPr>
        <p:spPr>
          <a:xfrm>
            <a:off x="2785273" y="1749245"/>
            <a:ext cx="308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典型场景：登陆，发送消息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75550D-2AC3-4452-8161-902868377975}"/>
              </a:ext>
            </a:extLst>
          </p:cNvPr>
          <p:cNvSpPr txBox="1"/>
          <p:nvPr/>
        </p:nvSpPr>
        <p:spPr>
          <a:xfrm>
            <a:off x="2785273" y="2236727"/>
            <a:ext cx="3250223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难点：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参数传递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获取登陆时生成的</a:t>
            </a:r>
            <a:r>
              <a:rPr lang="en-US" altLang="zh-CN" dirty="0"/>
              <a:t>token</a:t>
            </a:r>
            <a:r>
              <a:rPr lang="zh-CN" altLang="en-US" dirty="0"/>
              <a:t>，作为发送消息时</a:t>
            </a:r>
            <a:r>
              <a:rPr lang="en-US" altLang="zh-CN" dirty="0"/>
              <a:t>header</a:t>
            </a:r>
            <a:r>
              <a:rPr lang="zh-CN" altLang="en-US" dirty="0"/>
              <a:t>的参数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用户阻塞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增加思考时间</a:t>
            </a:r>
          </a:p>
        </p:txBody>
      </p:sp>
      <p:sp>
        <p:nvSpPr>
          <p:cNvPr id="11" name="绿">
            <a:extLst>
              <a:ext uri="{FF2B5EF4-FFF2-40B4-BE49-F238E27FC236}">
                <a16:creationId xmlns:a16="http://schemas.microsoft.com/office/drawing/2014/main" id="{609CB0E5-6227-4B25-B7D2-ADFA0831D652}"/>
              </a:ext>
            </a:extLst>
          </p:cNvPr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12" name="蓝">
            <a:extLst>
              <a:ext uri="{FF2B5EF4-FFF2-40B4-BE49-F238E27FC236}">
                <a16:creationId xmlns:a16="http://schemas.microsoft.com/office/drawing/2014/main" id="{5032E6D1-1046-4AA3-9567-B6FABFBE0C4A}"/>
              </a:ext>
            </a:extLst>
          </p:cNvPr>
          <p:cNvSpPr>
            <a:spLocks noChangeArrowheads="1"/>
          </p:cNvSpPr>
          <p:nvPr/>
        </p:nvSpPr>
        <p:spPr bwMode="auto"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黄">
            <a:extLst>
              <a:ext uri="{FF2B5EF4-FFF2-40B4-BE49-F238E27FC236}">
                <a16:creationId xmlns:a16="http://schemas.microsoft.com/office/drawing/2014/main" id="{76E4335A-3AF8-4320-B52A-832D868C39CB}"/>
              </a:ext>
            </a:extLst>
          </p:cNvPr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红">
            <a:extLst>
              <a:ext uri="{FF2B5EF4-FFF2-40B4-BE49-F238E27FC236}">
                <a16:creationId xmlns:a16="http://schemas.microsoft.com/office/drawing/2014/main" id="{AC25B127-D60D-4916-9A52-717695E4553E}"/>
              </a:ext>
            </a:extLst>
          </p:cNvPr>
          <p:cNvSpPr>
            <a:spLocks noChangeArrowheads="1"/>
          </p:cNvSpPr>
          <p:nvPr/>
        </p:nvSpPr>
        <p:spPr bwMode="auto">
          <a:xfrm rot="20015795">
            <a:off x="-407988" y="4384675"/>
            <a:ext cx="3046413" cy="719138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性能测试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71E22-CA76-4DB3-ADC4-2F4795E6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混合场景设计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F81E9C-F26E-401D-88A0-FFDB858B0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237" y="2197191"/>
            <a:ext cx="5204341" cy="21248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3D198A-0CF0-4E2C-973C-979D64970F8D}"/>
              </a:ext>
            </a:extLst>
          </p:cNvPr>
          <p:cNvSpPr txBox="1"/>
          <p:nvPr/>
        </p:nvSpPr>
        <p:spPr>
          <a:xfrm>
            <a:off x="3012408" y="2061131"/>
            <a:ext cx="2628900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两个串联链路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执行不同的操作流程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逐步增加并发数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测试结果为请求成功率率百分之百，响应时间为</a:t>
            </a:r>
            <a:r>
              <a:rPr lang="en-US" altLang="zh-CN" dirty="0"/>
              <a:t>35m</a:t>
            </a:r>
            <a:r>
              <a:rPr lang="zh-CN" altLang="en-US" dirty="0"/>
              <a:t>上下。</a:t>
            </a:r>
            <a:endParaRPr lang="en-US" altLang="zh-CN" dirty="0"/>
          </a:p>
        </p:txBody>
      </p:sp>
      <p:sp>
        <p:nvSpPr>
          <p:cNvPr id="6" name="绿">
            <a:extLst>
              <a:ext uri="{FF2B5EF4-FFF2-40B4-BE49-F238E27FC236}">
                <a16:creationId xmlns:a16="http://schemas.microsoft.com/office/drawing/2014/main" id="{14E421FF-F253-4368-838A-5E9E9AB98DE3}"/>
              </a:ext>
            </a:extLst>
          </p:cNvPr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7" name="蓝">
            <a:extLst>
              <a:ext uri="{FF2B5EF4-FFF2-40B4-BE49-F238E27FC236}">
                <a16:creationId xmlns:a16="http://schemas.microsoft.com/office/drawing/2014/main" id="{E3A27578-9983-4C74-962C-E26735D32C8F}"/>
              </a:ext>
            </a:extLst>
          </p:cNvPr>
          <p:cNvSpPr>
            <a:spLocks noChangeArrowheads="1"/>
          </p:cNvSpPr>
          <p:nvPr/>
        </p:nvSpPr>
        <p:spPr bwMode="auto"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黄">
            <a:extLst>
              <a:ext uri="{FF2B5EF4-FFF2-40B4-BE49-F238E27FC236}">
                <a16:creationId xmlns:a16="http://schemas.microsoft.com/office/drawing/2014/main" id="{72EE9250-7746-43B2-9316-8F955F978A91}"/>
              </a:ext>
            </a:extLst>
          </p:cNvPr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红">
            <a:extLst>
              <a:ext uri="{FF2B5EF4-FFF2-40B4-BE49-F238E27FC236}">
                <a16:creationId xmlns:a16="http://schemas.microsoft.com/office/drawing/2014/main" id="{7B5E495E-0C91-401B-AC05-F9579F4E9ABA}"/>
              </a:ext>
            </a:extLst>
          </p:cNvPr>
          <p:cNvSpPr>
            <a:spLocks noChangeArrowheads="1"/>
          </p:cNvSpPr>
          <p:nvPr/>
        </p:nvSpPr>
        <p:spPr bwMode="auto">
          <a:xfrm rot="20015795">
            <a:off x="-407988" y="4384675"/>
            <a:ext cx="3046413" cy="719138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性能测试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8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绿"/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8195" name="蓝"/>
          <p:cNvSpPr>
            <a:spLocks noChangeArrowheads="1"/>
          </p:cNvSpPr>
          <p:nvPr/>
        </p:nvSpPr>
        <p:spPr bwMode="auto"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6" name="黄"/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7" name="红"/>
          <p:cNvSpPr>
            <a:spLocks noChangeArrowheads="1"/>
          </p:cNvSpPr>
          <p:nvPr/>
        </p:nvSpPr>
        <p:spPr bwMode="auto">
          <a:xfrm rot="20015795">
            <a:off x="-407988" y="4384675"/>
            <a:ext cx="3046413" cy="719138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性能测试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429" y="597208"/>
            <a:ext cx="896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峰值测试、容量测试和疲劳测试计划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69" y="1604850"/>
            <a:ext cx="5400000" cy="11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69" y="5016575"/>
            <a:ext cx="5400081" cy="10421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969" y="3137686"/>
            <a:ext cx="560952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301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绿"/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8195" name="蓝"/>
          <p:cNvSpPr>
            <a:spLocks noChangeArrowheads="1"/>
          </p:cNvSpPr>
          <p:nvPr/>
        </p:nvSpPr>
        <p:spPr bwMode="auto"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6" name="黄"/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7" name="红"/>
          <p:cNvSpPr>
            <a:spLocks noChangeArrowheads="1"/>
          </p:cNvSpPr>
          <p:nvPr/>
        </p:nvSpPr>
        <p:spPr bwMode="auto">
          <a:xfrm rot="20015795">
            <a:off x="-407988" y="4384675"/>
            <a:ext cx="3046413" cy="719138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性能测试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9429" y="512731"/>
            <a:ext cx="896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峰值测试、容量测试和疲劳测试结果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666589" y="1436047"/>
            <a:ext cx="10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峰值：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66589" y="2860895"/>
            <a:ext cx="76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9429" y="4284499"/>
            <a:ext cx="9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疲劳：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59" y="4396307"/>
            <a:ext cx="5257143" cy="152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59" y="1054046"/>
            <a:ext cx="5238095" cy="11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059" y="2601367"/>
            <a:ext cx="5323809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374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27527" y="2486879"/>
            <a:ext cx="6536946" cy="188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2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绿"/>
          <p:cNvSpPr>
            <a:spLocks noChangeArrowheads="1"/>
          </p:cNvSpPr>
          <p:nvPr/>
        </p:nvSpPr>
        <p:spPr bwMode="auto">
          <a:xfrm rot="10800000">
            <a:off x="-20638" y="4330700"/>
            <a:ext cx="3046413" cy="157163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黄"/>
          <p:cNvSpPr>
            <a:spLocks noChangeArrowheads="1"/>
          </p:cNvSpPr>
          <p:nvPr/>
        </p:nvSpPr>
        <p:spPr bwMode="auto">
          <a:xfrm rot="10800000">
            <a:off x="3028950" y="4330700"/>
            <a:ext cx="3049588" cy="157163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蓝"/>
          <p:cNvSpPr>
            <a:spLocks noChangeArrowheads="1"/>
          </p:cNvSpPr>
          <p:nvPr/>
        </p:nvSpPr>
        <p:spPr bwMode="auto">
          <a:xfrm rot="10800000">
            <a:off x="6080125" y="4330700"/>
            <a:ext cx="3049588" cy="157163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红"/>
          <p:cNvSpPr>
            <a:spLocks noChangeArrowheads="1"/>
          </p:cNvSpPr>
          <p:nvPr/>
        </p:nvSpPr>
        <p:spPr bwMode="auto">
          <a:xfrm rot="10800000">
            <a:off x="9131300" y="4330700"/>
            <a:ext cx="3049588" cy="157163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" name="文本框 24"/>
          <p:cNvSpPr>
            <a:spLocks noChangeArrowheads="1"/>
          </p:cNvSpPr>
          <p:nvPr/>
        </p:nvSpPr>
        <p:spPr bwMode="auto">
          <a:xfrm>
            <a:off x="1171575" y="914400"/>
            <a:ext cx="3876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目录 CONTENT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07" name="文本占位符 4"/>
          <p:cNvSpPr>
            <a:spLocks noGrp="1" noChangeArrowheads="1"/>
          </p:cNvSpPr>
          <p:nvPr>
            <p:ph sz="quarter" idx="4294967295"/>
          </p:nvPr>
        </p:nvSpPr>
        <p:spPr>
          <a:xfrm>
            <a:off x="245268" y="3436937"/>
            <a:ext cx="2514600" cy="727075"/>
          </a:xfrm>
          <a:ln/>
        </p:spPr>
        <p:txBody>
          <a:bodyPr anchor="b"/>
          <a:lstStyle/>
          <a:p>
            <a:pPr marL="36513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 DEMO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8" name="文本占位符 5"/>
          <p:cNvSpPr>
            <a:spLocks noGrp="1" noChangeArrowheads="1"/>
          </p:cNvSpPr>
          <p:nvPr>
            <p:ph sz="quarter" idx="4294967295"/>
          </p:nvPr>
        </p:nvSpPr>
        <p:spPr>
          <a:xfrm>
            <a:off x="3236911" y="3446463"/>
            <a:ext cx="2633663" cy="708025"/>
          </a:xfrm>
          <a:ln/>
        </p:spPr>
        <p:txBody>
          <a:bodyPr anchor="b"/>
          <a:lstStyle/>
          <a:p>
            <a:pPr marL="36513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9" name="文本占位符 6"/>
          <p:cNvSpPr>
            <a:spLocks noGrp="1" noChangeArrowheads="1"/>
          </p:cNvSpPr>
          <p:nvPr>
            <p:ph sz="quarter" idx="4294967295"/>
          </p:nvPr>
        </p:nvSpPr>
        <p:spPr>
          <a:xfrm>
            <a:off x="6843713" y="3582988"/>
            <a:ext cx="1522412" cy="571500"/>
          </a:xfrm>
          <a:ln/>
        </p:spPr>
        <p:txBody>
          <a:bodyPr anchor="b"/>
          <a:lstStyle/>
          <a:p>
            <a:pPr marL="36513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系统测试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0" name="文本占位符 7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829800" y="3582988"/>
            <a:ext cx="1652587" cy="571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6513" indent="0" algn="ctr"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性能测试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744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绿"/>
          <p:cNvSpPr>
            <a:spLocks noChangeArrowheads="1"/>
          </p:cNvSpPr>
          <p:nvPr/>
        </p:nvSpPr>
        <p:spPr bwMode="auto">
          <a:xfrm rot="20015795">
            <a:off x="-393700" y="1195388"/>
            <a:ext cx="3046413" cy="719137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  <a:sym typeface="Staccato222 BT" pitchFamily="2" charset="0"/>
              </a:rPr>
              <a:t> 介绍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  <a:sym typeface="Staccato222 BT" pitchFamily="2" charset="0"/>
              </a:rPr>
              <a:t>&amp;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  <a:sym typeface="Staccato222 BT" pitchFamily="2" charset="0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  <a:sym typeface="Staccato222 BT" pitchFamily="2" charset="0"/>
              </a:rPr>
              <a:t>DEMO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  <a:sym typeface="Staccato222 BT" pitchFamily="2" charset="0"/>
              </a:rPr>
              <a:t> 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5123" name="黄"/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4" name="蓝"/>
          <p:cNvSpPr>
            <a:spLocks noChangeArrowheads="1"/>
          </p:cNvSpPr>
          <p:nvPr/>
        </p:nvSpPr>
        <p:spPr bwMode="auto"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5" name="红"/>
          <p:cNvSpPr>
            <a:spLocks noChangeArrowheads="1"/>
          </p:cNvSpPr>
          <p:nvPr/>
        </p:nvSpPr>
        <p:spPr bwMode="auto"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2844" y="1484566"/>
            <a:ext cx="6428704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分工：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marR="0" lvl="0" indent="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邹璇霖：桌面端服务层 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+ 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系统测试</a:t>
            </a:r>
            <a:endParaRPr lang="en-US" altLang="zh-CN" sz="24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宫斌凯：桌面端界面 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+ 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性能测试</a:t>
            </a:r>
            <a:endParaRPr lang="en-US" altLang="zh-CN" sz="24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徐翼扬：网页端 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+ 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后端 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&amp; 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代码单元测试</a:t>
            </a:r>
            <a:endParaRPr lang="en-US" altLang="zh-CN" sz="24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秦哲煜：性能测试</a:t>
            </a:r>
            <a:endParaRPr lang="zh-CN" altLang="en-US" sz="24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1314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黄"/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7" name="红"/>
          <p:cNvSpPr>
            <a:spLocks noChangeArrowheads="1"/>
          </p:cNvSpPr>
          <p:nvPr/>
        </p:nvSpPr>
        <p:spPr bwMode="auto"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8" name="蓝"/>
          <p:cNvSpPr>
            <a:spLocks noChangeArrowheads="1"/>
          </p:cNvSpPr>
          <p:nvPr/>
        </p:nvSpPr>
        <p:spPr bwMode="auto">
          <a:xfrm rot="20015795">
            <a:off x="-393700" y="2273300"/>
            <a:ext cx="3046413" cy="719138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后端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单元测试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绿"/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42376" y="489661"/>
            <a:ext cx="6456331" cy="462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设计思想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dirty="0"/>
              <a:t>① 代码静态分析：人工审查 </a:t>
            </a:r>
            <a:r>
              <a:rPr lang="en-US" altLang="zh-CN" dirty="0"/>
              <a:t>&amp; </a:t>
            </a:r>
            <a:r>
              <a:rPr lang="zh-CN" altLang="en-US" dirty="0"/>
              <a:t>静态测试工具分析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② 代码动态测试：设计测试用例</a:t>
            </a:r>
            <a:r>
              <a:rPr lang="en-US" altLang="zh-CN" dirty="0"/>
              <a:t> &amp; </a:t>
            </a:r>
            <a:r>
              <a:rPr lang="zh-CN" altLang="en-US" dirty="0"/>
              <a:t>覆盖度测试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相关测试工具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dirty="0"/>
              <a:t>① 代码静态分析：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hlinkClick r:id="rId2"/>
              </a:rPr>
              <a:t>Alibaba P3C</a:t>
            </a:r>
            <a:r>
              <a:rPr lang="en-US" altLang="zh-CN" dirty="0"/>
              <a:t>  </a:t>
            </a:r>
            <a:r>
              <a:rPr lang="en-US" altLang="zh-CN" dirty="0" err="1">
                <a:hlinkClick r:id="rId3"/>
              </a:rPr>
              <a:t>ESLint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② 代码动态测试：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hlinkClick r:id="rId4"/>
              </a:rPr>
              <a:t>Junit 4</a:t>
            </a:r>
            <a:r>
              <a:rPr lang="en-US" altLang="zh-CN" dirty="0"/>
              <a:t>  </a:t>
            </a:r>
            <a:r>
              <a:rPr lang="en-US" altLang="zh-CN" dirty="0">
                <a:hlinkClick r:id="rId5"/>
              </a:rPr>
              <a:t>Mockito</a:t>
            </a:r>
            <a:r>
              <a:rPr lang="en-US" altLang="zh-CN" dirty="0"/>
              <a:t>  </a:t>
            </a:r>
            <a:r>
              <a:rPr lang="en-US" altLang="zh-CN" dirty="0">
                <a:hlinkClick r:id="rId6"/>
              </a:rPr>
              <a:t>AssertJ</a:t>
            </a:r>
            <a:r>
              <a:rPr lang="en-US" altLang="zh-CN" dirty="0"/>
              <a:t>  </a:t>
            </a:r>
            <a:r>
              <a:rPr lang="en-US" altLang="zh-CN" dirty="0">
                <a:hlinkClick r:id="rId7"/>
              </a:rPr>
              <a:t>REST-assured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42406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黄"/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7" name="红"/>
          <p:cNvSpPr>
            <a:spLocks noChangeArrowheads="1"/>
          </p:cNvSpPr>
          <p:nvPr/>
        </p:nvSpPr>
        <p:spPr bwMode="auto"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8" name="蓝"/>
          <p:cNvSpPr>
            <a:spLocks noChangeArrowheads="1"/>
          </p:cNvSpPr>
          <p:nvPr/>
        </p:nvSpPr>
        <p:spPr bwMode="auto">
          <a:xfrm rot="20015795">
            <a:off x="-393700" y="2273300"/>
            <a:ext cx="3046413" cy="719138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后端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单元测试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绿"/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CCB9E3B-BCDD-4012-992D-5FF456B7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60" y="3032931"/>
            <a:ext cx="7683150" cy="34473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CFBE96-C025-4E57-A3B0-3723EFFD8D3C}"/>
              </a:ext>
            </a:extLst>
          </p:cNvPr>
          <p:cNvSpPr txBox="1"/>
          <p:nvPr/>
        </p:nvSpPr>
        <p:spPr>
          <a:xfrm>
            <a:off x="3008960" y="1444032"/>
            <a:ext cx="3889976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通过静态测试工具，发现以下问题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接口没有 </a:t>
            </a:r>
            <a:r>
              <a:rPr lang="en-US" altLang="zh-CN" sz="1600" dirty="0">
                <a:latin typeface="+mn-ea"/>
              </a:rPr>
              <a:t>Javadoc </a:t>
            </a:r>
            <a:r>
              <a:rPr lang="zh-CN" altLang="en-US" sz="1600" dirty="0">
                <a:latin typeface="+mn-ea"/>
              </a:rPr>
              <a:t>注释，不便于协作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部分命名不规范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460D04-2150-4669-BC1B-75598D33F2D9}"/>
              </a:ext>
            </a:extLst>
          </p:cNvPr>
          <p:cNvSpPr txBox="1"/>
          <p:nvPr/>
        </p:nvSpPr>
        <p:spPr>
          <a:xfrm>
            <a:off x="2534970" y="298764"/>
            <a:ext cx="830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解决的关键问题（一）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4973017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黄"/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7" name="红"/>
          <p:cNvSpPr>
            <a:spLocks noChangeArrowheads="1"/>
          </p:cNvSpPr>
          <p:nvPr/>
        </p:nvSpPr>
        <p:spPr bwMode="auto"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8" name="蓝"/>
          <p:cNvSpPr>
            <a:spLocks noChangeArrowheads="1"/>
          </p:cNvSpPr>
          <p:nvPr/>
        </p:nvSpPr>
        <p:spPr bwMode="auto">
          <a:xfrm rot="20015795">
            <a:off x="-393700" y="2273300"/>
            <a:ext cx="3046413" cy="719138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后端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单元测试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绿"/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4970" y="298764"/>
            <a:ext cx="830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解决的关键问题（二）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C2F581-44CD-4783-95EE-E39BEA7EA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8" r="11418"/>
          <a:stretch/>
        </p:blipFill>
        <p:spPr>
          <a:xfrm>
            <a:off x="3008960" y="3325208"/>
            <a:ext cx="7921782" cy="1143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FA88B0-45F1-431C-80CB-444216DB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60" y="4851016"/>
            <a:ext cx="8550381" cy="15088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8A9CF6-02B9-4EAC-8DAB-5B9B9FEA374E}"/>
              </a:ext>
            </a:extLst>
          </p:cNvPr>
          <p:cNvSpPr txBox="1"/>
          <p:nvPr/>
        </p:nvSpPr>
        <p:spPr>
          <a:xfrm>
            <a:off x="3008960" y="1444032"/>
            <a:ext cx="4019049" cy="1197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通过设计单元测试，发现以下问题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在注册用户时未能正确验证用户名重复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未根据文档返回正确的状态码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13401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黄"/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7" name="红"/>
          <p:cNvSpPr>
            <a:spLocks noChangeArrowheads="1"/>
          </p:cNvSpPr>
          <p:nvPr/>
        </p:nvSpPr>
        <p:spPr bwMode="auto"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8" name="蓝"/>
          <p:cNvSpPr>
            <a:spLocks noChangeArrowheads="1"/>
          </p:cNvSpPr>
          <p:nvPr/>
        </p:nvSpPr>
        <p:spPr bwMode="auto">
          <a:xfrm rot="20015795">
            <a:off x="-393700" y="2273300"/>
            <a:ext cx="3046413" cy="719138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后端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单元测试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绿"/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4970" y="298764"/>
            <a:ext cx="830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相关代码</a:t>
            </a:r>
            <a:endParaRPr lang="en-US" altLang="zh-CN" sz="2400" dirty="0"/>
          </a:p>
        </p:txBody>
      </p:sp>
      <p:pic>
        <p:nvPicPr>
          <p:cNvPr id="10" name="Picture 6" descr="http://192.168.31.24:8080/%E5%B1%8F%E5%B9%95%E5%BF%AB%E7%85%A7%202019-01-10%20%E4%B8%8B%E5%8D%886.26.22.png">
            <a:extLst>
              <a:ext uri="{FF2B5EF4-FFF2-40B4-BE49-F238E27FC236}">
                <a16:creationId xmlns:a16="http://schemas.microsoft.com/office/drawing/2014/main" id="{931D83BB-4094-46E5-B053-1B88BEB9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06" y="1324253"/>
            <a:ext cx="8228555" cy="477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42273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黄"/>
          <p:cNvSpPr>
            <a:spLocks noChangeArrowheads="1"/>
          </p:cNvSpPr>
          <p:nvPr/>
        </p:nvSpPr>
        <p:spPr bwMode="auto">
          <a:xfrm rot="2001579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7" name="红"/>
          <p:cNvSpPr>
            <a:spLocks noChangeArrowheads="1"/>
          </p:cNvSpPr>
          <p:nvPr/>
        </p:nvSpPr>
        <p:spPr bwMode="auto"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8" name="蓝"/>
          <p:cNvSpPr>
            <a:spLocks noChangeArrowheads="1"/>
          </p:cNvSpPr>
          <p:nvPr/>
        </p:nvSpPr>
        <p:spPr bwMode="auto">
          <a:xfrm rot="20015795">
            <a:off x="-393700" y="2273300"/>
            <a:ext cx="3046413" cy="719138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后端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单元测试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绿"/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93293" y="48966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测试结果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3293" y="1399823"/>
            <a:ext cx="67490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代码静态分析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符合 </a:t>
            </a:r>
            <a:r>
              <a:rPr lang="en-US" altLang="zh-CN" dirty="0"/>
              <a:t>P3C </a:t>
            </a:r>
            <a:r>
              <a:rPr lang="zh-CN" altLang="en-US" dirty="0"/>
              <a:t>规范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符合 </a:t>
            </a:r>
            <a:r>
              <a:rPr lang="en-US" altLang="zh-CN" dirty="0"/>
              <a:t>Airbnb </a:t>
            </a:r>
            <a:r>
              <a:rPr lang="zh-CN" altLang="en-US" dirty="0"/>
              <a:t>规范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代码动态测试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API </a:t>
            </a:r>
            <a:r>
              <a:rPr lang="zh-CN" altLang="en-US" dirty="0"/>
              <a:t>包达到 </a:t>
            </a:r>
            <a:r>
              <a:rPr lang="en-US" altLang="zh-CN" dirty="0"/>
              <a:t>Jacoco </a:t>
            </a:r>
            <a:r>
              <a:rPr lang="zh-CN" altLang="en-US" dirty="0"/>
              <a:t>分支覆盖度</a:t>
            </a:r>
            <a:r>
              <a:rPr lang="en-US" altLang="zh-CN" dirty="0"/>
              <a:t>100%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API </a:t>
            </a:r>
            <a:r>
              <a:rPr lang="zh-CN" altLang="en-US" dirty="0"/>
              <a:t>包达到指令覆盖</a:t>
            </a:r>
            <a:r>
              <a:rPr lang="en-US" altLang="zh-CN" dirty="0"/>
              <a:t>98%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219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红"/>
          <p:cNvSpPr>
            <a:spLocks noChangeArrowheads="1"/>
          </p:cNvSpPr>
          <p:nvPr/>
        </p:nvSpPr>
        <p:spPr bwMode="auto"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1" name="绿"/>
          <p:cNvSpPr>
            <a:spLocks noChangeArrowheads="1"/>
          </p:cNvSpPr>
          <p:nvPr/>
        </p:nvSpPr>
        <p:spPr bwMode="auto">
          <a:xfrm rot="2001579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  <a:sym typeface="Staccato222 BT" pitchFamily="2" charset="0"/>
            </a:endParaRPr>
          </a:p>
        </p:txBody>
      </p:sp>
      <p:sp>
        <p:nvSpPr>
          <p:cNvPr id="7172" name="黄"/>
          <p:cNvSpPr>
            <a:spLocks noChangeArrowheads="1"/>
          </p:cNvSpPr>
          <p:nvPr/>
        </p:nvSpPr>
        <p:spPr bwMode="auto">
          <a:xfrm rot="2001579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ccato222 BT" pitchFamily="2" charset="0"/>
                <a:ea typeface="微软雅黑" panose="020B0503020204020204" pitchFamily="34" charset="-122"/>
                <a:cs typeface="+mn-cs"/>
              </a:rPr>
              <a:t>系统测试</a:t>
            </a: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3" name="蓝"/>
          <p:cNvSpPr>
            <a:spLocks noChangeArrowheads="1"/>
          </p:cNvSpPr>
          <p:nvPr/>
        </p:nvSpPr>
        <p:spPr bwMode="auto"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 cmpd="sng">
                <a:solidFill>
                  <a:srgbClr val="89321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ccato222 BT" pitchFamily="2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09" y="1018606"/>
            <a:ext cx="8892474" cy="45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294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石板">
  <a:themeElements>
    <a:clrScheme name="">
      <a:dk1>
        <a:srgbClr val="212123"/>
      </a:dk1>
      <a:lt1>
        <a:srgbClr val="FFFFFF"/>
      </a:lt1>
      <a:dk2>
        <a:srgbClr val="000000"/>
      </a:dk2>
      <a:lt2>
        <a:srgbClr val="FFFFFF"/>
      </a:lt2>
      <a:accent1>
        <a:srgbClr val="BC451B"/>
      </a:accent1>
      <a:accent2>
        <a:srgbClr val="D3BA68"/>
      </a:accent2>
      <a:accent3>
        <a:srgbClr val="AAAAAA"/>
      </a:accent3>
      <a:accent4>
        <a:srgbClr val="DADADA"/>
      </a:accent4>
      <a:accent5>
        <a:srgbClr val="DAB0AB"/>
      </a:accent5>
      <a:accent6>
        <a:srgbClr val="BFA85E"/>
      </a:accent6>
      <a:hlink>
        <a:srgbClr val="E98052"/>
      </a:hlink>
      <a:folHlink>
        <a:srgbClr val="F4B69B"/>
      </a:folHlink>
    </a:clrScheme>
    <a:fontScheme name="石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670</Words>
  <Application>Microsoft Office PowerPoint</Application>
  <PresentationFormat>宽屏</PresentationFormat>
  <Paragraphs>203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Staccato222 BT</vt:lpstr>
      <vt:lpstr>等线</vt:lpstr>
      <vt:lpstr>等线 Light</vt:lpstr>
      <vt:lpstr>宋体</vt:lpstr>
      <vt:lpstr>微软雅黑</vt:lpstr>
      <vt:lpstr>Arial</vt:lpstr>
      <vt:lpstr>Trebuchet MS</vt:lpstr>
      <vt:lpstr>Wingdings 2</vt:lpstr>
      <vt:lpstr>Office 主题​​</vt:lpstr>
      <vt:lpstr>石板</vt:lpstr>
      <vt:lpstr>TIMELINE 项目介绍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独立场景设计</vt:lpstr>
      <vt:lpstr>混合场景设计</vt:lpstr>
      <vt:lpstr>PowerPoint 演示文稿</vt:lpstr>
      <vt:lpstr>PowerPoint 演示文稿</vt:lpstr>
      <vt:lpstr>PowerPoint 演示文稿</vt:lpstr>
    </vt:vector>
  </TitlesOfParts>
  <Company>HaseeComputer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存储方案设计</dc:title>
  <dc:creator>Gbk</dc:creator>
  <cp:lastModifiedBy>Gbk</cp:lastModifiedBy>
  <cp:revision>31</cp:revision>
  <dcterms:created xsi:type="dcterms:W3CDTF">2018-12-09T12:17:28Z</dcterms:created>
  <dcterms:modified xsi:type="dcterms:W3CDTF">2019-01-10T12:05:09Z</dcterms:modified>
</cp:coreProperties>
</file>