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9" r:id="rId7"/>
    <p:sldId id="267" r:id="rId8"/>
    <p:sldId id="261" r:id="rId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8BBC-C37B-473F-9A0E-6A05855AB0C2}" v="20" dt="2022-03-05T20:31:4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-9894600" y="5992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-524592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-9894600" y="5992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-5245920" y="5992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-6827400" y="4275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-3760560" y="42750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-9894600" y="5992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-6827400" y="5992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-3760560" y="59925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-9894600" y="42750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-5245920" y="4275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-9894600" y="3174120"/>
            <a:ext cx="9071640" cy="439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-5245920" y="4275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-9894600" y="5992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-524592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-5245920" y="5992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bs-BA" sz="33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-5245920" y="4275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-9894600" y="59925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bs-BA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-9894600" y="31741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bs-BA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-9894600" y="42750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s-BA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bs-BA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s-B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bs-BA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s-BA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s-BA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s-BA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-9894600" y="81136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bs-B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-6951240" y="8113680"/>
            <a:ext cx="3195000" cy="3909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bs-B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-3171240" y="81136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FA81F73-4E4A-47B7-8D12-D7EF9BF55BBE}" type="slidenum">
              <a:rPr lang="bs-BA" sz="1400" b="0" strike="noStrike" spc="-1">
                <a:latin typeface="Times New Roman"/>
              </a:rPr>
              <a:t>‹#›</a:t>
            </a:fld>
            <a:endParaRPr lang="bs-BA" sz="14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80000" y="177120"/>
            <a:ext cx="4770000" cy="2800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7"/>
          <p:cNvSpPr txBox="1"/>
          <p:nvPr/>
        </p:nvSpPr>
        <p:spPr>
          <a:xfrm>
            <a:off x="468000" y="201960"/>
            <a:ext cx="3704040" cy="29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2000" b="1" strike="noStrike" spc="-1">
                <a:solidFill>
                  <a:srgbClr val="FFFFFF"/>
                </a:solidFill>
                <a:latin typeface="Calibri"/>
              </a:rPr>
              <a:t>BAZE PODATAKA 2</a:t>
            </a:r>
            <a:endParaRPr lang="bs-BA" sz="2000" b="0" strike="noStrike" spc="-1">
              <a:latin typeface="Calibri"/>
            </a:endParaRPr>
          </a:p>
        </p:txBody>
      </p:sp>
      <p:sp>
        <p:nvSpPr>
          <p:cNvPr id="7" name="TextShape 8"/>
          <p:cNvSpPr txBox="1"/>
          <p:nvPr/>
        </p:nvSpPr>
        <p:spPr>
          <a:xfrm>
            <a:off x="7175160" y="189000"/>
            <a:ext cx="2027520" cy="26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bs-BA" sz="1050" b="1" strike="noStrike" spc="-1">
                <a:solidFill>
                  <a:srgbClr val="21409A"/>
                </a:solidFill>
                <a:latin typeface="Calibri"/>
              </a:rPr>
              <a:t>FAKULTET INFORMACIJSKIH</a:t>
            </a:r>
            <a:endParaRPr lang="bs-BA" sz="1050" b="0" strike="noStrike" spc="-1"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bs-BA" sz="1050" b="1" strike="noStrike" spc="-1">
                <a:solidFill>
                  <a:srgbClr val="21409A"/>
                </a:solidFill>
                <a:latin typeface="Calibri"/>
              </a:rPr>
              <a:t>TEHNOLOGIJA MOSTAR</a:t>
            </a:r>
            <a:endParaRPr lang="bs-BA" sz="1050" b="0" strike="noStrike" spc="-1">
              <a:latin typeface="Calibri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1609920" y="1215000"/>
            <a:ext cx="6860880" cy="3600360"/>
            <a:chOff x="1609920" y="1215000"/>
            <a:chExt cx="6860880" cy="3600360"/>
          </a:xfrm>
        </p:grpSpPr>
        <p:sp>
          <p:nvSpPr>
            <p:cNvPr id="9" name="Freeform 10"/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1" name="Freeform 12"/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2" name="Freeform 13"/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3" name="Freeform 14"/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4" name="Freeform 15"/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5" name="Freeform 16"/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6" name="Freeform 17"/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7" name="Freeform 18"/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8" name="Freeform 19"/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9" name="Freeform 20"/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0" name="Freeform 21"/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grpSp>
        <p:nvGrpSpPr>
          <p:cNvPr id="21" name="Group 22"/>
          <p:cNvGrpSpPr/>
          <p:nvPr/>
        </p:nvGrpSpPr>
        <p:grpSpPr>
          <a:xfrm>
            <a:off x="9366120" y="177120"/>
            <a:ext cx="533880" cy="280080"/>
            <a:chOff x="9366120" y="177120"/>
            <a:chExt cx="533880" cy="280080"/>
          </a:xfrm>
        </p:grpSpPr>
        <p:sp>
          <p:nvSpPr>
            <p:cNvPr id="22" name="Freeform 23"/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3" name="Freeform 24"/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4" name="Freeform 25"/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5" name="Freeform 26"/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6" name="Freeform 27"/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7" name="Freeform 28"/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8" name="Freeform 29"/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9" name="Freeform 30"/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0" name="Freeform 31"/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1" name="Freeform 32"/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32" name="Freeform 33"/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3" name="Freeform 34"/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sp>
        <p:nvSpPr>
          <p:cNvPr id="34" name="CustomShape 35"/>
          <p:cNvSpPr/>
          <p:nvPr/>
        </p:nvSpPr>
        <p:spPr>
          <a:xfrm>
            <a:off x="1058040" y="729000"/>
            <a:ext cx="796392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sql/samples/adventureworks-install-configure?view=sql-server-ver15&amp;tabs=ssm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03520" y="1995840"/>
            <a:ext cx="8472960" cy="167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bs-BA" sz="4400" b="1" strike="noStrike" spc="-1" dirty="0">
                <a:solidFill>
                  <a:srgbClr val="000000"/>
                </a:solidFill>
                <a:latin typeface="Calibri"/>
              </a:rPr>
              <a:t>SETUP BAZA ADVENTUREWORKS20</a:t>
            </a:r>
            <a:r>
              <a:rPr lang="bs-Latn-BA" sz="4400" b="1" strike="noStrike" spc="-1" dirty="0">
                <a:solidFill>
                  <a:srgbClr val="000000"/>
                </a:solidFill>
                <a:latin typeface="Calibri"/>
              </a:rPr>
              <a:t>17</a:t>
            </a:r>
            <a:r>
              <a:rPr lang="bs-BA" sz="4400" b="1" strike="noStrike" spc="-1" dirty="0">
                <a:solidFill>
                  <a:srgbClr val="000000"/>
                </a:solidFill>
                <a:latin typeface="Calibri"/>
              </a:rPr>
              <a:t>, NORTHWIND I PUBS</a:t>
            </a:r>
            <a:endParaRPr lang="bs-BA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80000" y="540000"/>
            <a:ext cx="9673574" cy="20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1" strike="noStrike" spc="-1" dirty="0">
                <a:latin typeface="Calibri"/>
                <a:ea typeface="Microsoft YaHei"/>
              </a:rPr>
              <a:t>PREUZIMANJE BAZE ADVENTUREWORKS 2014</a:t>
            </a:r>
            <a:r>
              <a:rPr lang="bs-Latn-BA" sz="1400" b="1" spc="-1" dirty="0">
                <a:latin typeface="Calibri"/>
                <a:ea typeface="Microsoft YaHei"/>
              </a:rPr>
              <a:t>, 2016, 2017 ili 2019</a:t>
            </a:r>
            <a:endParaRPr lang="bs-BA" sz="1400" b="0" strike="noStrike" spc="-1" dirty="0"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79999" y="777140"/>
            <a:ext cx="9673573" cy="481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 dirty="0">
                <a:latin typeface="Calibri"/>
              </a:rPr>
              <a:t>Preuzeti bazu na adresi</a:t>
            </a:r>
            <a:endParaRPr lang="bs-Latn-BA" sz="1400" b="0" strike="noStrike" spc="-1" dirty="0">
              <a:latin typeface="Calibri"/>
            </a:endParaRPr>
          </a:p>
          <a:p>
            <a:r>
              <a:rPr lang="en-US" sz="1400" spc="-1" dirty="0">
                <a:latin typeface="Calibri"/>
                <a:hlinkClick r:id="rId2"/>
              </a:rPr>
              <a:t>https://docs.microsoft.com/en-us/sql/samples/adventureworks-install-configure?view=sql-server-ver15&amp;tabs=ssms</a:t>
            </a:r>
            <a:endParaRPr lang="bs-Latn-BA" sz="1400" spc="-1" dirty="0">
              <a:latin typeface="Calibri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180001" y="1385864"/>
            <a:ext cx="1465920" cy="39604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 dirty="0">
                <a:latin typeface="Calibri"/>
              </a:rPr>
              <a:t>Na navedenom linku </a:t>
            </a:r>
            <a:r>
              <a:rPr lang="bs-Latn-BA" sz="1400" b="0" strike="noStrike" spc="-1" dirty="0">
                <a:latin typeface="Calibri"/>
              </a:rPr>
              <a:t>preuzeti jednu od verziju shodno karakteristikama računara i instaliranoj verziji MS SQL Servera.</a:t>
            </a:r>
          </a:p>
          <a:p>
            <a:endParaRPr lang="bs-Latn-BA" sz="1400" spc="-1" dirty="0">
              <a:latin typeface="Calibri"/>
            </a:endParaRPr>
          </a:p>
          <a:p>
            <a:r>
              <a:rPr lang="bs-Latn-BA" sz="1400" b="0" strike="noStrike" spc="-1" dirty="0">
                <a:latin typeface="Calibri"/>
              </a:rPr>
              <a:t>Preuzima se </a:t>
            </a:r>
            <a:r>
              <a:rPr lang="bs-Latn-BA" sz="1400" b="1" strike="noStrike" spc="-1" dirty="0">
                <a:latin typeface="Calibri"/>
              </a:rPr>
              <a:t>.</a:t>
            </a:r>
            <a:r>
              <a:rPr lang="bs-Latn-BA" sz="1400" b="1" strike="noStrike" spc="-1" dirty="0" err="1">
                <a:latin typeface="Calibri"/>
              </a:rPr>
              <a:t>bak</a:t>
            </a:r>
            <a:r>
              <a:rPr lang="bs-Latn-BA" sz="1400" b="0" strike="noStrike" spc="-1" dirty="0">
                <a:latin typeface="Calibri"/>
              </a:rPr>
              <a:t> </a:t>
            </a:r>
            <a:r>
              <a:rPr lang="bs-Latn-BA" sz="1400" b="0" strike="noStrike" spc="-1" dirty="0" err="1">
                <a:latin typeface="Calibri"/>
              </a:rPr>
              <a:t>fajl</a:t>
            </a:r>
            <a:r>
              <a:rPr lang="bs-Latn-BA" sz="1400" b="0" strike="noStrike" spc="-1" dirty="0">
                <a:latin typeface="Calibri"/>
              </a:rPr>
              <a:t>.</a:t>
            </a:r>
          </a:p>
          <a:p>
            <a:endParaRPr lang="bs-BA" sz="1400" b="0" strike="noStrike" spc="-1" dirty="0">
              <a:latin typeface="Calibri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C853DE-019D-43B1-8416-CF51189B8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550504"/>
            <a:ext cx="8207651" cy="36754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80000" y="540000"/>
            <a:ext cx="4770000" cy="20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1" strike="noStrike" spc="-1">
                <a:latin typeface="Calibri"/>
                <a:ea typeface="Microsoft YaHei"/>
              </a:rPr>
              <a:t>REAKTIVIRANJE BAZE PODATAKA</a:t>
            </a:r>
            <a:endParaRPr lang="bs-BA" sz="1400" b="0" strike="noStrike" spc="-1"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80000" y="822960"/>
            <a:ext cx="4770000" cy="41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400" b="0" strike="noStrike" spc="-1">
                <a:latin typeface="Calibri"/>
                <a:ea typeface="Microsoft YaHei"/>
              </a:rPr>
              <a:t>U ManagementStudio desnim tasterom na </a:t>
            </a:r>
            <a:r>
              <a:rPr lang="en-US" sz="1400" b="1" i="1" strike="noStrike" spc="-1">
                <a:latin typeface="Calibri"/>
                <a:ea typeface="Microsoft YaHei"/>
              </a:rPr>
              <a:t>Database</a:t>
            </a:r>
            <a:r>
              <a:rPr lang="en-US" sz="1400" b="0" strike="noStrike" spc="-1">
                <a:latin typeface="Calibri"/>
                <a:ea typeface="Microsoft YaHei"/>
              </a:rPr>
              <a:t> aktivirati iska</a:t>
            </a:r>
            <a:r>
              <a:rPr lang="bs-BA" sz="1400" b="0" strike="noStrike" spc="-1">
                <a:latin typeface="Calibri"/>
                <a:ea typeface="Microsoft YaHei"/>
              </a:rPr>
              <a:t>čući meni, a zatim odabrati opciju </a:t>
            </a:r>
            <a:r>
              <a:rPr lang="bs-BA" sz="1400" b="1" i="1" strike="noStrike" spc="-1">
                <a:latin typeface="Calibri"/>
                <a:ea typeface="Microsoft YaHei"/>
              </a:rPr>
              <a:t>Restore Database</a:t>
            </a:r>
            <a:r>
              <a:rPr lang="bs-BA" sz="1400" b="0" strike="noStrike" spc="-1">
                <a:latin typeface="Calibri"/>
                <a:ea typeface="Microsoft YaHei"/>
              </a:rPr>
              <a:t>.</a:t>
            </a:r>
            <a:endParaRPr lang="bs-BA" sz="1400" b="0" strike="noStrike" spc="-1"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5130000" y="540000"/>
            <a:ext cx="4770000" cy="20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1" strike="noStrike" spc="-1" dirty="0">
                <a:latin typeface="Calibri"/>
                <a:ea typeface="Microsoft YaHei"/>
              </a:rPr>
              <a:t>DEFINIRANJE PUTANJE DO ADVENTUREWORKS2014</a:t>
            </a:r>
            <a:r>
              <a:rPr lang="bs-Latn-BA" sz="1400" b="1" strike="noStrike" spc="-1" dirty="0">
                <a:latin typeface="Calibri"/>
                <a:ea typeface="Microsoft YaHei"/>
              </a:rPr>
              <a:t> (2016, 2017)</a:t>
            </a:r>
            <a:endParaRPr lang="bs-BA" sz="1400" b="0" strike="noStrike" spc="-1" dirty="0">
              <a:latin typeface="Calibri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310625" y="4869158"/>
            <a:ext cx="4770000" cy="41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 dirty="0">
                <a:latin typeface="Calibri"/>
                <a:ea typeface="Microsoft YaHei"/>
              </a:rPr>
              <a:t>Odabrati </a:t>
            </a:r>
            <a:r>
              <a:rPr lang="bs-BA" sz="1400" b="1" i="1" strike="noStrike" spc="-1" dirty="0">
                <a:latin typeface="Calibri"/>
                <a:ea typeface="Microsoft YaHei"/>
              </a:rPr>
              <a:t>Device</a:t>
            </a:r>
            <a:r>
              <a:rPr lang="bs-BA" sz="1400" b="0" strike="noStrike" spc="-1" dirty="0">
                <a:latin typeface="Calibri"/>
                <a:ea typeface="Microsoft YaHei"/>
              </a:rPr>
              <a:t>, a zatim prema prethodno definiranoj putanji locirati Adventure Works.</a:t>
            </a:r>
            <a:endParaRPr lang="bs-BA" sz="1400" b="0" strike="noStrike" spc="-1" dirty="0">
              <a:latin typeface="Calibri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39342A-DC83-49B7-A896-11339A520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7" y="1543336"/>
            <a:ext cx="3520745" cy="310160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0274E3-AE42-4025-BE1C-9563B596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90" y="843892"/>
            <a:ext cx="4554019" cy="3982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6748" y="5094134"/>
            <a:ext cx="4770000" cy="41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 dirty="0">
                <a:latin typeface="Calibri"/>
                <a:ea typeface="Microsoft YaHei"/>
              </a:rPr>
              <a:t>Konačni prozor sa selektiranim </a:t>
            </a:r>
            <a:r>
              <a:rPr lang="bs-BA" sz="1400" b="1" strike="noStrike" spc="-1" dirty="0">
                <a:latin typeface="Calibri"/>
                <a:ea typeface="Microsoft YaHei"/>
              </a:rPr>
              <a:t>AdventureWorks</a:t>
            </a:r>
            <a:r>
              <a:rPr lang="bs-BA" sz="1400" b="0" strike="noStrike" spc="-1" dirty="0">
                <a:latin typeface="Calibri"/>
                <a:ea typeface="Microsoft YaHei"/>
              </a:rPr>
              <a:t>.</a:t>
            </a:r>
            <a:r>
              <a:rPr lang="bs-BA" sz="1400" b="1" strike="noStrike" spc="-1" dirty="0">
                <a:latin typeface="Calibri"/>
                <a:ea typeface="Microsoft YaHei"/>
              </a:rPr>
              <a:t>bak</a:t>
            </a:r>
            <a:r>
              <a:rPr lang="bs-BA" sz="1400" b="0" strike="noStrike" spc="-1" dirty="0">
                <a:latin typeface="Calibri"/>
                <a:ea typeface="Microsoft YaHei"/>
              </a:rPr>
              <a:t> dokumentom.</a:t>
            </a:r>
            <a:endParaRPr lang="bs-BA" sz="1400" b="0" strike="noStrike" spc="-1" dirty="0">
              <a:latin typeface="Calibri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C8191F-1B33-4B29-A4FD-F97C1CF6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8" y="927017"/>
            <a:ext cx="4394733" cy="383512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678938-BFE9-4FAD-89A0-B01F3984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12" y="1043926"/>
            <a:ext cx="5356913" cy="36075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ECC445D-7E61-4710-8EE4-2CBADA31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169"/>
            <a:ext cx="4770783" cy="398966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281B53-E047-4F3B-88A0-86B97D85F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76" y="1434169"/>
            <a:ext cx="4847290" cy="3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8A0E2D-577B-4174-BDFC-DB2E91D5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722"/>
            <a:ext cx="5106865" cy="347753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A894B3-05A2-4816-8341-AE43CA87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1" y="1172926"/>
            <a:ext cx="4394733" cy="38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80000" y="4297680"/>
            <a:ext cx="4770000" cy="41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>
                <a:latin typeface="Calibri"/>
                <a:ea typeface="Microsoft YaHei"/>
              </a:rPr>
              <a:t>Konačni prozor sa selektiranim </a:t>
            </a:r>
            <a:r>
              <a:rPr lang="bs-BA" sz="1400" b="1" strike="noStrike" spc="-1">
                <a:latin typeface="Calibri"/>
                <a:ea typeface="Microsoft YaHei"/>
              </a:rPr>
              <a:t>AdventureWorks</a:t>
            </a:r>
            <a:r>
              <a:rPr lang="bs-BA" sz="1400" b="0" strike="noStrike" spc="-1">
                <a:latin typeface="Calibri"/>
                <a:ea typeface="Microsoft YaHei"/>
              </a:rPr>
              <a:t>.</a:t>
            </a:r>
            <a:r>
              <a:rPr lang="bs-BA" sz="1400" b="1" strike="noStrike" spc="-1">
                <a:latin typeface="Calibri"/>
                <a:ea typeface="Microsoft YaHei"/>
              </a:rPr>
              <a:t>bak</a:t>
            </a:r>
            <a:r>
              <a:rPr lang="bs-BA" sz="1400" b="0" strike="noStrike" spc="-1">
                <a:latin typeface="Calibri"/>
                <a:ea typeface="Microsoft YaHei"/>
              </a:rPr>
              <a:t> dokumentom.</a:t>
            </a:r>
            <a:endParaRPr lang="bs-BA" sz="1400" b="0" strike="noStrike" spc="-1"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030541" y="5410506"/>
            <a:ext cx="6124199" cy="2600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BA" sz="1400" b="0" strike="noStrike" spc="-1" dirty="0">
                <a:latin typeface="Calibri"/>
                <a:ea typeface="Microsoft YaHei"/>
              </a:rPr>
              <a:t>Izgled liste baza nakon </a:t>
            </a:r>
            <a:r>
              <a:rPr lang="bs-BA" sz="1400" b="1" strike="noStrike" spc="-1" dirty="0">
                <a:latin typeface="Calibri"/>
                <a:ea typeface="Microsoft YaHei"/>
              </a:rPr>
              <a:t>restore</a:t>
            </a:r>
            <a:r>
              <a:rPr lang="bs-BA" sz="1400" b="0" strike="noStrike" spc="-1" dirty="0">
                <a:latin typeface="Calibri"/>
                <a:ea typeface="Microsoft YaHei"/>
              </a:rPr>
              <a:t> procesa. Baza AdventureWorks 2014 je na listi baza.</a:t>
            </a:r>
            <a:endParaRPr lang="bs-BA" sz="1400" b="0" strike="noStrike" spc="-1" dirty="0">
              <a:latin typeface="Calibri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433EE9-52A9-4ABA-A780-5D646166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" y="962110"/>
            <a:ext cx="4886252" cy="3315671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9FFB90-A956-4460-9222-FBEA5141E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9" y="603059"/>
            <a:ext cx="3875048" cy="203558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1AC09-ADCC-406C-A4B8-A0088829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1" y="2835275"/>
            <a:ext cx="2048287" cy="25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5DA07-2B87-48DF-A8B9-3FC9A1C134BC}"/>
              </a:ext>
            </a:extLst>
          </p:cNvPr>
          <p:cNvSpPr txBox="1"/>
          <p:nvPr/>
        </p:nvSpPr>
        <p:spPr>
          <a:xfrm>
            <a:off x="350043" y="902206"/>
            <a:ext cx="843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400" dirty="0">
                <a:latin typeface="Calibri" panose="020F0502020204030204" pitchFamily="34" charset="0"/>
                <a:cs typeface="Calibri" panose="020F0502020204030204" pitchFamily="34" charset="0"/>
              </a:rPr>
              <a:t>Za reaktiviranje baza Northwind i Pubs potrebno je pokrenuti skriptu </a:t>
            </a:r>
            <a:r>
              <a:rPr lang="bs-Latn-BA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instnwnd</a:t>
            </a:r>
            <a:r>
              <a:rPr lang="bs-Latn-BA" sz="140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bs-Latn-BA" sz="1400" i="1" dirty="0">
                <a:latin typeface="Calibri" panose="020F0502020204030204" pitchFamily="34" charset="0"/>
                <a:cs typeface="Calibri" panose="020F0502020204030204" pitchFamily="34" charset="0"/>
              </a:rPr>
              <a:t>instpubs.</a:t>
            </a:r>
            <a:r>
              <a:rPr lang="bs-Latn-BA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ECC8-0092-47B5-B65B-DFB46268566A}"/>
              </a:ext>
            </a:extLst>
          </p:cNvPr>
          <p:cNvSpPr txBox="1"/>
          <p:nvPr/>
        </p:nvSpPr>
        <p:spPr>
          <a:xfrm>
            <a:off x="350043" y="520666"/>
            <a:ext cx="657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NORTHWIND I PUBS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245315-FEE6-48CB-866A-229F93376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1290108"/>
            <a:ext cx="5040311" cy="215025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DED986-CAAF-42C6-9948-B6254EB9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93" y="3520485"/>
            <a:ext cx="5457826" cy="196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2022-03-05T19:31:35Z</dcterms:created>
  <dcterms:modified xsi:type="dcterms:W3CDTF">2022-03-05T20:47:21Z</dcterms:modified>
  <dc:language/>
</cp:coreProperties>
</file>