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79" r:id="rId6"/>
    <p:sldId id="281" r:id="rId7"/>
    <p:sldId id="280" r:id="rId8"/>
    <p:sldId id="283" r:id="rId9"/>
    <p:sldId id="282" r:id="rId10"/>
    <p:sldId id="261" r:id="rId11"/>
    <p:sldId id="262" r:id="rId12"/>
    <p:sldId id="263" r:id="rId13"/>
    <p:sldId id="267" r:id="rId14"/>
    <p:sldId id="268" r:id="rId15"/>
    <p:sldId id="270" r:id="rId16"/>
    <p:sldId id="264" r:id="rId17"/>
    <p:sldId id="275" r:id="rId18"/>
    <p:sldId id="265" r:id="rId19"/>
    <p:sldId id="266" r:id="rId20"/>
    <p:sldId id="272" r:id="rId21"/>
    <p:sldId id="274" r:id="rId22"/>
    <p:sldId id="284" r:id="rId23"/>
    <p:sldId id="285" r:id="rId24"/>
    <p:sldId id="286" r:id="rId25"/>
    <p:sldId id="287" r:id="rId26"/>
    <p:sldId id="288" r:id="rId27"/>
    <p:sldId id="289" r:id="rId28"/>
    <p:sldId id="290" r:id="rId29"/>
    <p:sldId id="291" r:id="rId30"/>
    <p:sldId id="292" r:id="rId31"/>
    <p:sldId id="293" r:id="rId32"/>
    <p:sldId id="294" r:id="rId33"/>
    <p:sldId id="295" r:id="rId34"/>
    <p:sldId id="296" r:id="rId35"/>
    <p:sldId id="297" r:id="rId36"/>
    <p:sldId id="298" r:id="rId37"/>
    <p:sldId id="300" r:id="rId38"/>
    <p:sldId id="299"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81" d="100"/>
          <a:sy n="81" d="100"/>
        </p:scale>
        <p:origin x="-288" y="1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8/8/2015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8/8/2015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8/8/2015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1410" y="4777381"/>
            <a:ext cx="9906001"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8/8/2015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8/8/2015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8/8/2015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8/8/2015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8/8/2015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8/8/2015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8/8/2015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8/8/2015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s-ES" smtClean="0"/>
              <a:t>Haga clic para modificar el estilo de título del patrón</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8/8/2015</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8/8/2015</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00000"/>
        <a:buFont typeface="Arial"/>
        <a:buChar char="•"/>
        <a:defRPr sz="20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00000"/>
        <a:buFont typeface="Arial"/>
        <a:buChar char="•"/>
        <a:defRPr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00000"/>
        <a:buFont typeface="Arial"/>
        <a:buChar char="•"/>
        <a:defRPr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 Id="rId5" Type="http://schemas.openxmlformats.org/officeDocument/2006/relationships/image" Target="../media/image21.png"/><Relationship Id="rId4" Type="http://schemas.openxmlformats.org/officeDocument/2006/relationships/image" Target="../media/image2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 Id="rId5" Type="http://schemas.openxmlformats.org/officeDocument/2006/relationships/image" Target="../media/image25.png"/><Relationship Id="rId4" Type="http://schemas.openxmlformats.org/officeDocument/2006/relationships/image" Target="../media/image2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smtClean="0"/>
              <a:t>Modulo IX				 PHP</a:t>
            </a:r>
            <a:endParaRPr lang="es-MX" dirty="0"/>
          </a:p>
        </p:txBody>
      </p:sp>
      <p:sp>
        <p:nvSpPr>
          <p:cNvPr id="3" name="Subtítulo 2"/>
          <p:cNvSpPr>
            <a:spLocks noGrp="1"/>
          </p:cNvSpPr>
          <p:nvPr>
            <p:ph type="subTitle" idx="1"/>
          </p:nvPr>
        </p:nvSpPr>
        <p:spPr/>
        <p:txBody>
          <a:bodyPr/>
          <a:lstStyle/>
          <a:p>
            <a:r>
              <a:rPr lang="es-MX" dirty="0" smtClean="0"/>
              <a:t>Sesión 2</a:t>
            </a:r>
            <a:endParaRPr lang="es-MX" dirty="0"/>
          </a:p>
        </p:txBody>
      </p:sp>
    </p:spTree>
    <p:extLst>
      <p:ext uri="{BB962C8B-B14F-4D97-AF65-F5344CB8AC3E}">
        <p14:creationId xmlns:p14="http://schemas.microsoft.com/office/powerpoint/2010/main" val="40229528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Ejercicio practico</a:t>
            </a:r>
            <a:endParaRPr lang="es-MX" dirty="0"/>
          </a:p>
        </p:txBody>
      </p:sp>
      <p:sp>
        <p:nvSpPr>
          <p:cNvPr id="3" name="Marcador de contenido 2"/>
          <p:cNvSpPr>
            <a:spLocks noGrp="1"/>
          </p:cNvSpPr>
          <p:nvPr>
            <p:ph idx="1"/>
          </p:nvPr>
        </p:nvSpPr>
        <p:spPr>
          <a:xfrm>
            <a:off x="1141413" y="2514600"/>
            <a:ext cx="9905998" cy="1479998"/>
          </a:xfrm>
        </p:spPr>
        <p:txBody>
          <a:bodyPr/>
          <a:lstStyle/>
          <a:p>
            <a:r>
              <a:rPr lang="es-MX" dirty="0" smtClean="0"/>
              <a:t>Realizar </a:t>
            </a:r>
            <a:r>
              <a:rPr lang="es-MX" dirty="0"/>
              <a:t>el ejercicio que se muestra en la </a:t>
            </a:r>
            <a:r>
              <a:rPr lang="es-MX" b="1" i="1" dirty="0"/>
              <a:t>pagina </a:t>
            </a:r>
            <a:r>
              <a:rPr lang="es-MX" b="1" i="1" dirty="0" smtClean="0"/>
              <a:t>17 </a:t>
            </a:r>
            <a:r>
              <a:rPr lang="es-MX" dirty="0"/>
              <a:t>de su manual. Donde </a:t>
            </a:r>
            <a:r>
              <a:rPr lang="es-MX" dirty="0" smtClean="0"/>
              <a:t>crearemos distintas funciones de sistema </a:t>
            </a:r>
            <a:endParaRPr lang="es-MX" dirty="0"/>
          </a:p>
        </p:txBody>
      </p:sp>
    </p:spTree>
    <p:extLst>
      <p:ext uri="{BB962C8B-B14F-4D97-AF65-F5344CB8AC3E}">
        <p14:creationId xmlns:p14="http://schemas.microsoft.com/office/powerpoint/2010/main" val="28274838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3" y="609600"/>
            <a:ext cx="9905998" cy="678287"/>
          </a:xfrm>
        </p:spPr>
        <p:txBody>
          <a:bodyPr/>
          <a:lstStyle/>
          <a:p>
            <a:r>
              <a:rPr lang="es-MX" dirty="0" smtClean="0"/>
              <a:t>Sentencias básicas</a:t>
            </a:r>
            <a:endParaRPr lang="es-MX" dirty="0"/>
          </a:p>
        </p:txBody>
      </p:sp>
      <p:sp>
        <p:nvSpPr>
          <p:cNvPr id="3" name="Marcador de contenido 2"/>
          <p:cNvSpPr>
            <a:spLocks noGrp="1"/>
          </p:cNvSpPr>
          <p:nvPr>
            <p:ph sz="half" idx="1"/>
          </p:nvPr>
        </p:nvSpPr>
        <p:spPr>
          <a:xfrm>
            <a:off x="1141413" y="1455314"/>
            <a:ext cx="9905999" cy="4726546"/>
          </a:xfrm>
        </p:spPr>
        <p:txBody>
          <a:bodyPr>
            <a:normAutofit/>
          </a:bodyPr>
          <a:lstStyle/>
          <a:p>
            <a:pPr algn="just"/>
            <a:r>
              <a:rPr lang="es-MX" dirty="0" smtClean="0"/>
              <a:t>Una sentencia puede ser una asignación, una llamada de función, un ciclo, una sentencia condicional, o incluso una sentencia que no hace nada (una sentencia vacía).</a:t>
            </a:r>
          </a:p>
          <a:p>
            <a:pPr algn="just"/>
            <a:endParaRPr lang="es-MX" dirty="0" smtClean="0"/>
          </a:p>
          <a:p>
            <a:pPr algn="just"/>
            <a:r>
              <a:rPr lang="es-MX" dirty="0" smtClean="0"/>
              <a:t>Las sentencias pueden agruparse en un conjunto de sentencias, encapsulándose entre llaves.</a:t>
            </a:r>
          </a:p>
          <a:p>
            <a:pPr marL="0" indent="0">
              <a:buNone/>
            </a:pPr>
            <a:endParaRPr lang="es-MX" dirty="0"/>
          </a:p>
          <a:p>
            <a:pPr marL="0" indent="0" algn="ctr">
              <a:buNone/>
            </a:pPr>
            <a:r>
              <a:rPr lang="es-MX" sz="8800" b="1" dirty="0" smtClean="0"/>
              <a:t>{   }</a:t>
            </a:r>
            <a:endParaRPr lang="es-MX" sz="8800" b="1" dirty="0"/>
          </a:p>
        </p:txBody>
      </p:sp>
    </p:spTree>
    <p:extLst>
      <p:ext uri="{BB962C8B-B14F-4D97-AF65-F5344CB8AC3E}">
        <p14:creationId xmlns:p14="http://schemas.microsoft.com/office/powerpoint/2010/main" val="14145278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3" y="609600"/>
            <a:ext cx="9905998" cy="584782"/>
          </a:xfrm>
        </p:spPr>
        <p:txBody>
          <a:bodyPr/>
          <a:lstStyle/>
          <a:p>
            <a:r>
              <a:rPr lang="es-MX" dirty="0" smtClean="0"/>
              <a:t>If / </a:t>
            </a:r>
            <a:r>
              <a:rPr lang="es-MX" dirty="0" err="1" smtClean="0"/>
              <a:t>else</a:t>
            </a:r>
            <a:r>
              <a:rPr lang="es-MX" dirty="0" smtClean="0"/>
              <a:t>                                                              </a:t>
            </a:r>
            <a:endParaRPr lang="es-MX" dirty="0"/>
          </a:p>
        </p:txBody>
      </p:sp>
      <p:sp>
        <p:nvSpPr>
          <p:cNvPr id="3" name="Marcador de contenido 2"/>
          <p:cNvSpPr>
            <a:spLocks noGrp="1"/>
          </p:cNvSpPr>
          <p:nvPr>
            <p:ph idx="1"/>
          </p:nvPr>
        </p:nvSpPr>
        <p:spPr>
          <a:xfrm>
            <a:off x="1141413" y="1300766"/>
            <a:ext cx="9905998" cy="1493949"/>
          </a:xfrm>
        </p:spPr>
        <p:txBody>
          <a:bodyPr>
            <a:normAutofit/>
          </a:bodyPr>
          <a:lstStyle/>
          <a:p>
            <a:r>
              <a:rPr lang="es-MX" sz="1800" dirty="0" smtClean="0"/>
              <a:t>Esta permite ejecutar un bloque de instrucciones si la condición es </a:t>
            </a:r>
            <a:r>
              <a:rPr lang="es-MX" sz="1800" b="1" i="1" dirty="0" smtClean="0">
                <a:effectLst>
                  <a:glow rad="38100">
                    <a:schemeClr val="bg1">
                      <a:lumMod val="50000"/>
                      <a:lumOff val="50000"/>
                      <a:alpha val="20000"/>
                    </a:schemeClr>
                  </a:glow>
                </a:effectLst>
              </a:rPr>
              <a:t>verdadera</a:t>
            </a:r>
            <a:r>
              <a:rPr lang="es-MX" sz="1800" dirty="0" smtClean="0"/>
              <a:t> y otro bloque de condiciones si esta es </a:t>
            </a:r>
            <a:r>
              <a:rPr lang="es-MX" sz="1800" b="1" i="1" dirty="0" smtClean="0">
                <a:effectLst>
                  <a:glow rad="38100">
                    <a:schemeClr val="bg1">
                      <a:lumMod val="50000"/>
                      <a:lumOff val="50000"/>
                      <a:alpha val="20000"/>
                    </a:schemeClr>
                  </a:glow>
                </a:effectLst>
              </a:rPr>
              <a:t>falsa</a:t>
            </a:r>
          </a:p>
          <a:p>
            <a:endParaRPr lang="es-MX" sz="1800" b="1" i="1" dirty="0">
              <a:effectLst>
                <a:glow rad="38100">
                  <a:schemeClr val="bg1">
                    <a:lumMod val="50000"/>
                    <a:lumOff val="50000"/>
                    <a:alpha val="20000"/>
                  </a:schemeClr>
                </a:glow>
              </a:effectLst>
            </a:endParaRPr>
          </a:p>
          <a:p>
            <a:r>
              <a:rPr lang="es-MX" sz="1800" dirty="0"/>
              <a:t>La sintaxis es la siguiente: </a:t>
            </a:r>
          </a:p>
        </p:txBody>
      </p:sp>
      <p:pic>
        <p:nvPicPr>
          <p:cNvPr id="5" name="Imagen 4"/>
          <p:cNvPicPr>
            <a:picLocks noChangeAspect="1"/>
          </p:cNvPicPr>
          <p:nvPr/>
        </p:nvPicPr>
        <p:blipFill>
          <a:blip r:embed="rId2"/>
          <a:stretch>
            <a:fillRect/>
          </a:stretch>
        </p:blipFill>
        <p:spPr>
          <a:xfrm>
            <a:off x="1310744" y="2901099"/>
            <a:ext cx="9736667" cy="3783036"/>
          </a:xfrm>
          <a:prstGeom prst="rect">
            <a:avLst/>
          </a:prstGeom>
        </p:spPr>
      </p:pic>
    </p:spTree>
    <p:extLst>
      <p:ext uri="{BB962C8B-B14F-4D97-AF65-F5344CB8AC3E}">
        <p14:creationId xmlns:p14="http://schemas.microsoft.com/office/powerpoint/2010/main" val="17707714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3" y="609600"/>
            <a:ext cx="9905998" cy="665408"/>
          </a:xfrm>
        </p:spPr>
        <p:txBody>
          <a:bodyPr/>
          <a:lstStyle/>
          <a:p>
            <a:r>
              <a:rPr lang="es-MX" dirty="0" smtClean="0"/>
              <a:t>Ejemplo                                                               </a:t>
            </a:r>
            <a:endParaRPr lang="es-MX" dirty="0"/>
          </a:p>
        </p:txBody>
      </p:sp>
      <p:sp>
        <p:nvSpPr>
          <p:cNvPr id="3" name="2 Marcador de contenido"/>
          <p:cNvSpPr>
            <a:spLocks noGrp="1"/>
          </p:cNvSpPr>
          <p:nvPr>
            <p:ph sz="half" idx="1"/>
          </p:nvPr>
        </p:nvSpPr>
        <p:spPr>
          <a:xfrm>
            <a:off x="1102775" y="1495023"/>
            <a:ext cx="4876800" cy="707266"/>
          </a:xfrm>
        </p:spPr>
        <p:txBody>
          <a:bodyPr/>
          <a:lstStyle/>
          <a:p>
            <a:r>
              <a:rPr lang="es-MX" dirty="0" smtClean="0"/>
              <a:t>Ejercicio de la pagina 18 del manual</a:t>
            </a:r>
            <a:endParaRPr lang="es-MX"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1994" y="2224088"/>
            <a:ext cx="4784569" cy="43386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004509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3" y="609600"/>
            <a:ext cx="9905998" cy="884349"/>
          </a:xfrm>
        </p:spPr>
        <p:txBody>
          <a:bodyPr/>
          <a:lstStyle/>
          <a:p>
            <a:r>
              <a:rPr lang="es-MX" dirty="0" smtClean="0"/>
              <a:t>Ejercicio practico</a:t>
            </a:r>
            <a:endParaRPr lang="es-MX" dirty="0"/>
          </a:p>
        </p:txBody>
      </p:sp>
      <p:sp>
        <p:nvSpPr>
          <p:cNvPr id="8" name="Marcador de contenido 7"/>
          <p:cNvSpPr>
            <a:spLocks noGrp="1"/>
          </p:cNvSpPr>
          <p:nvPr>
            <p:ph sz="half" idx="1"/>
          </p:nvPr>
        </p:nvSpPr>
        <p:spPr>
          <a:xfrm>
            <a:off x="1141411" y="1622739"/>
            <a:ext cx="9638205" cy="4168462"/>
          </a:xfrm>
        </p:spPr>
        <p:txBody>
          <a:bodyPr/>
          <a:lstStyle/>
          <a:p>
            <a:pPr algn="just"/>
            <a:r>
              <a:rPr lang="es-MX" dirty="0" smtClean="0"/>
              <a:t>Realizar un código que contenga la variable de tipo numérica que contenga la calificación de un alumno, después mediante la sentencia de comparación </a:t>
            </a:r>
            <a:r>
              <a:rPr lang="es-MX" sz="3600" b="1" dirty="0" smtClean="0">
                <a:solidFill>
                  <a:srgbClr val="FF0000"/>
                </a:solidFill>
              </a:rPr>
              <a:t>if</a:t>
            </a:r>
            <a:r>
              <a:rPr lang="es-MX" dirty="0" smtClean="0"/>
              <a:t> que compare la calificación con el pase que es 70 si la calificación es mayor a 70 que se imprima en pantalla la calificación y un mensaje de felicitación por ser aprobado el curso, en caso contrario de igual manera se deberá mostrar en pantalla la  calificación solo que ahora acompañado de un mensaje hacia el alumno diciéndole que ha reprobado. </a:t>
            </a:r>
            <a:endParaRPr lang="es-MX" dirty="0"/>
          </a:p>
        </p:txBody>
      </p:sp>
    </p:spTree>
    <p:extLst>
      <p:ext uri="{BB962C8B-B14F-4D97-AF65-F5344CB8AC3E}">
        <p14:creationId xmlns:p14="http://schemas.microsoft.com/office/powerpoint/2010/main" val="12184942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3" y="609600"/>
            <a:ext cx="9905998" cy="884349"/>
          </a:xfrm>
        </p:spPr>
        <p:txBody>
          <a:bodyPr/>
          <a:lstStyle/>
          <a:p>
            <a:r>
              <a:rPr lang="es-MX" dirty="0" smtClean="0"/>
              <a:t>Ejercicio practico</a:t>
            </a:r>
            <a:endParaRPr lang="es-MX" dirty="0"/>
          </a:p>
        </p:txBody>
      </p:sp>
      <p:sp>
        <p:nvSpPr>
          <p:cNvPr id="8" name="Marcador de contenido 7"/>
          <p:cNvSpPr>
            <a:spLocks noGrp="1"/>
          </p:cNvSpPr>
          <p:nvPr>
            <p:ph sz="half" idx="1"/>
          </p:nvPr>
        </p:nvSpPr>
        <p:spPr>
          <a:xfrm>
            <a:off x="1141411" y="1622739"/>
            <a:ext cx="9638205" cy="4168462"/>
          </a:xfrm>
        </p:spPr>
        <p:txBody>
          <a:bodyPr/>
          <a:lstStyle/>
          <a:p>
            <a:pPr algn="just"/>
            <a:r>
              <a:rPr lang="es-MX" dirty="0" smtClean="0"/>
              <a:t>Realizar un código en el cual mediante la sentencia condicional </a:t>
            </a:r>
            <a:r>
              <a:rPr lang="es-MX" sz="3600" b="1" dirty="0" smtClean="0">
                <a:solidFill>
                  <a:srgbClr val="FF0000"/>
                </a:solidFill>
              </a:rPr>
              <a:t>if</a:t>
            </a:r>
            <a:r>
              <a:rPr lang="es-MX" dirty="0" smtClean="0"/>
              <a:t>, compare la temperatura actual con 20° C si la temperatura actual es mayor que 20° C se deberá mostrar en pantalla la leyenda “hace calor</a:t>
            </a:r>
            <a:r>
              <a:rPr lang="es-MX" dirty="0" smtClean="0"/>
              <a:t>”, si es menor a 20 grados un mensaje de "Clim</a:t>
            </a:r>
            <a:r>
              <a:rPr lang="es-MX" dirty="0" smtClean="0"/>
              <a:t>a fresco", </a:t>
            </a:r>
            <a:r>
              <a:rPr lang="es-MX" dirty="0" smtClean="0"/>
              <a:t> si es igual a 20°c imprimir </a:t>
            </a:r>
            <a:r>
              <a:rPr lang="es-MX" dirty="0" smtClean="0"/>
              <a:t>mensaje que ustedes </a:t>
            </a:r>
            <a:r>
              <a:rPr lang="es-MX" dirty="0" err="1" smtClean="0"/>
              <a:t>desen</a:t>
            </a:r>
            <a:r>
              <a:rPr lang="es-MX" smtClean="0"/>
              <a:t>.</a:t>
            </a:r>
          </a:p>
          <a:p>
            <a:pPr algn="just"/>
            <a:endParaRPr lang="es-MX" dirty="0"/>
          </a:p>
        </p:txBody>
      </p:sp>
    </p:spTree>
    <p:extLst>
      <p:ext uri="{BB962C8B-B14F-4D97-AF65-F5344CB8AC3E}">
        <p14:creationId xmlns:p14="http://schemas.microsoft.com/office/powerpoint/2010/main" val="20307954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3" y="609600"/>
            <a:ext cx="9905998" cy="584782"/>
          </a:xfrm>
        </p:spPr>
        <p:txBody>
          <a:bodyPr/>
          <a:lstStyle/>
          <a:p>
            <a:r>
              <a:rPr lang="es-MX" dirty="0" smtClean="0"/>
              <a:t>for                                                                    </a:t>
            </a:r>
            <a:endParaRPr lang="es-MX" dirty="0"/>
          </a:p>
        </p:txBody>
      </p:sp>
      <p:sp>
        <p:nvSpPr>
          <p:cNvPr id="3" name="Marcador de contenido 2"/>
          <p:cNvSpPr>
            <a:spLocks noGrp="1"/>
          </p:cNvSpPr>
          <p:nvPr>
            <p:ph idx="1"/>
          </p:nvPr>
        </p:nvSpPr>
        <p:spPr>
          <a:xfrm>
            <a:off x="1141413" y="1300767"/>
            <a:ext cx="9905998" cy="1532586"/>
          </a:xfrm>
        </p:spPr>
        <p:txBody>
          <a:bodyPr>
            <a:normAutofit/>
          </a:bodyPr>
          <a:lstStyle/>
          <a:p>
            <a:r>
              <a:rPr lang="es-MX" sz="1800" dirty="0" smtClean="0"/>
              <a:t>Sentencia que se realiza repetidas veces a un trozo aislado de código, hasta que la condición asignada a dicho bucle deje de cumplirse.</a:t>
            </a:r>
          </a:p>
          <a:p>
            <a:endParaRPr lang="es-MX" sz="1800" dirty="0"/>
          </a:p>
          <a:p>
            <a:r>
              <a:rPr lang="es-MX" sz="1800" dirty="0" smtClean="0"/>
              <a:t>Sintaxis:</a:t>
            </a:r>
            <a:endParaRPr lang="es-MX" sz="1800" dirty="0"/>
          </a:p>
        </p:txBody>
      </p:sp>
      <p:pic>
        <p:nvPicPr>
          <p:cNvPr id="5" name="Imagen 4"/>
          <p:cNvPicPr>
            <a:picLocks noChangeAspect="1"/>
          </p:cNvPicPr>
          <p:nvPr/>
        </p:nvPicPr>
        <p:blipFill>
          <a:blip r:embed="rId2"/>
          <a:stretch>
            <a:fillRect/>
          </a:stretch>
        </p:blipFill>
        <p:spPr>
          <a:xfrm>
            <a:off x="3359110" y="2833353"/>
            <a:ext cx="4903560" cy="3714818"/>
          </a:xfrm>
          <a:prstGeom prst="rect">
            <a:avLst/>
          </a:prstGeom>
        </p:spPr>
      </p:pic>
      <p:sp>
        <p:nvSpPr>
          <p:cNvPr id="6" name="Marcador de contenido 2"/>
          <p:cNvSpPr txBox="1">
            <a:spLocks/>
          </p:cNvSpPr>
          <p:nvPr/>
        </p:nvSpPr>
        <p:spPr>
          <a:xfrm>
            <a:off x="8724923" y="2649461"/>
            <a:ext cx="3291066" cy="1532586"/>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buClr>
              <a:buSzPct val="100000"/>
              <a:buFont typeface="Arial"/>
              <a:buChar char="•"/>
              <a:defRPr sz="20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00000"/>
              <a:buFont typeface="Arial"/>
              <a:buChar char="•"/>
              <a:defRPr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00000"/>
              <a:buFont typeface="Arial"/>
              <a:buChar char="•"/>
              <a:defRPr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r>
              <a:rPr lang="es-MX" sz="1800" dirty="0" smtClean="0"/>
              <a:t>Pagina 19 del manual</a:t>
            </a:r>
            <a:endParaRPr lang="es-MX" sz="1800" dirty="0"/>
          </a:p>
        </p:txBody>
      </p:sp>
    </p:spTree>
    <p:extLst>
      <p:ext uri="{BB962C8B-B14F-4D97-AF65-F5344CB8AC3E}">
        <p14:creationId xmlns:p14="http://schemas.microsoft.com/office/powerpoint/2010/main" val="40197305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3" y="609600"/>
            <a:ext cx="9905998" cy="588135"/>
          </a:xfrm>
        </p:spPr>
        <p:txBody>
          <a:bodyPr/>
          <a:lstStyle/>
          <a:p>
            <a:r>
              <a:rPr lang="es-MX" dirty="0" err="1" smtClean="0"/>
              <a:t>For</a:t>
            </a:r>
            <a:r>
              <a:rPr lang="es-MX" dirty="0" smtClean="0"/>
              <a:t> </a:t>
            </a:r>
            <a:endParaRPr lang="es-MX" dirty="0"/>
          </a:p>
        </p:txBody>
      </p:sp>
      <p:pic>
        <p:nvPicPr>
          <p:cNvPr id="6" name="Imagen 5"/>
          <p:cNvPicPr>
            <a:picLocks noChangeAspect="1"/>
          </p:cNvPicPr>
          <p:nvPr/>
        </p:nvPicPr>
        <p:blipFill>
          <a:blip r:embed="rId2"/>
          <a:stretch>
            <a:fillRect/>
          </a:stretch>
        </p:blipFill>
        <p:spPr>
          <a:xfrm>
            <a:off x="3167017" y="1551836"/>
            <a:ext cx="5854789" cy="4910909"/>
          </a:xfrm>
          <a:prstGeom prst="rect">
            <a:avLst/>
          </a:prstGeom>
        </p:spPr>
      </p:pic>
    </p:spTree>
    <p:extLst>
      <p:ext uri="{BB962C8B-B14F-4D97-AF65-F5344CB8AC3E}">
        <p14:creationId xmlns:p14="http://schemas.microsoft.com/office/powerpoint/2010/main" val="8580022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3" y="609600"/>
            <a:ext cx="9905998" cy="584782"/>
          </a:xfrm>
        </p:spPr>
        <p:txBody>
          <a:bodyPr>
            <a:normAutofit/>
          </a:bodyPr>
          <a:lstStyle/>
          <a:p>
            <a:r>
              <a:rPr lang="es-MX" dirty="0" smtClean="0"/>
              <a:t>Switch case                                                                </a:t>
            </a:r>
            <a:endParaRPr lang="es-MX" dirty="0"/>
          </a:p>
        </p:txBody>
      </p:sp>
      <p:sp>
        <p:nvSpPr>
          <p:cNvPr id="3" name="Marcador de contenido 2"/>
          <p:cNvSpPr>
            <a:spLocks noGrp="1"/>
          </p:cNvSpPr>
          <p:nvPr>
            <p:ph idx="1"/>
          </p:nvPr>
        </p:nvSpPr>
        <p:spPr>
          <a:xfrm>
            <a:off x="1141413" y="1300766"/>
            <a:ext cx="3636649" cy="4893971"/>
          </a:xfrm>
        </p:spPr>
        <p:txBody>
          <a:bodyPr>
            <a:normAutofit/>
          </a:bodyPr>
          <a:lstStyle/>
          <a:p>
            <a:r>
              <a:rPr lang="es-MX" sz="1800" dirty="0" smtClean="0"/>
              <a:t>Esta evalúa y compara cada expresión, de la sentencia case con la expresión que evaluamos, si llegamos al final de la lista case y encuentra una condición verdadera, ejecuta el código bloque que haya en default.</a:t>
            </a:r>
          </a:p>
          <a:p>
            <a:endParaRPr lang="es-MX" sz="1800" dirty="0"/>
          </a:p>
          <a:p>
            <a:r>
              <a:rPr lang="es-MX" sz="1800" dirty="0" smtClean="0"/>
              <a:t>Esta se utiliza en casos donde hay acciones dependientes de muchos valores iniciales.</a:t>
            </a:r>
            <a:endParaRPr lang="es-MX" sz="1800" dirty="0"/>
          </a:p>
        </p:txBody>
      </p:sp>
      <p:pic>
        <p:nvPicPr>
          <p:cNvPr id="4" name="Imagen 3"/>
          <p:cNvPicPr>
            <a:picLocks noChangeAspect="1"/>
          </p:cNvPicPr>
          <p:nvPr/>
        </p:nvPicPr>
        <p:blipFill>
          <a:blip r:embed="rId2"/>
          <a:stretch>
            <a:fillRect/>
          </a:stretch>
        </p:blipFill>
        <p:spPr>
          <a:xfrm>
            <a:off x="6014434" y="1300766"/>
            <a:ext cx="5186730" cy="4970617"/>
          </a:xfrm>
          <a:prstGeom prst="rect">
            <a:avLst/>
          </a:prstGeom>
        </p:spPr>
      </p:pic>
    </p:spTree>
    <p:extLst>
      <p:ext uri="{BB962C8B-B14F-4D97-AF65-F5344CB8AC3E}">
        <p14:creationId xmlns:p14="http://schemas.microsoft.com/office/powerpoint/2010/main" val="19161428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3" y="609600"/>
            <a:ext cx="9905998" cy="584782"/>
          </a:xfrm>
        </p:spPr>
        <p:txBody>
          <a:bodyPr>
            <a:normAutofit/>
          </a:bodyPr>
          <a:lstStyle/>
          <a:p>
            <a:r>
              <a:rPr lang="es-MX" dirty="0" smtClean="0"/>
              <a:t>Switch case                                                                </a:t>
            </a:r>
            <a:endParaRPr lang="es-MX" dirty="0"/>
          </a:p>
        </p:txBody>
      </p:sp>
      <p:pic>
        <p:nvPicPr>
          <p:cNvPr id="5" name="Imagen 4"/>
          <p:cNvPicPr>
            <a:picLocks noChangeAspect="1"/>
          </p:cNvPicPr>
          <p:nvPr/>
        </p:nvPicPr>
        <p:blipFill>
          <a:blip r:embed="rId2"/>
          <a:stretch>
            <a:fillRect/>
          </a:stretch>
        </p:blipFill>
        <p:spPr>
          <a:xfrm>
            <a:off x="3850939" y="1579204"/>
            <a:ext cx="4486946" cy="5054413"/>
          </a:xfrm>
          <a:prstGeom prst="rect">
            <a:avLst/>
          </a:prstGeom>
        </p:spPr>
      </p:pic>
    </p:spTree>
    <p:extLst>
      <p:ext uri="{BB962C8B-B14F-4D97-AF65-F5344CB8AC3E}">
        <p14:creationId xmlns:p14="http://schemas.microsoft.com/office/powerpoint/2010/main" val="42563318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3" y="609600"/>
            <a:ext cx="9905998" cy="523741"/>
          </a:xfrm>
        </p:spPr>
        <p:txBody>
          <a:bodyPr>
            <a:normAutofit fontScale="90000"/>
          </a:bodyPr>
          <a:lstStyle/>
          <a:p>
            <a:r>
              <a:rPr lang="es-MX" dirty="0" smtClean="0"/>
              <a:t>funciones</a:t>
            </a:r>
            <a:endParaRPr lang="es-MX" dirty="0"/>
          </a:p>
        </p:txBody>
      </p:sp>
      <p:sp>
        <p:nvSpPr>
          <p:cNvPr id="3" name="Marcador de contenido 2"/>
          <p:cNvSpPr>
            <a:spLocks noGrp="1"/>
          </p:cNvSpPr>
          <p:nvPr>
            <p:ph idx="1"/>
          </p:nvPr>
        </p:nvSpPr>
        <p:spPr>
          <a:xfrm>
            <a:off x="1141413" y="1262131"/>
            <a:ext cx="9905998" cy="4529070"/>
          </a:xfrm>
        </p:spPr>
        <p:txBody>
          <a:bodyPr/>
          <a:lstStyle/>
          <a:p>
            <a:r>
              <a:rPr lang="es-MX" dirty="0" smtClean="0">
                <a:latin typeface="+mj-lt"/>
              </a:rPr>
              <a:t>Las funciones permiten resolver una tarea en especifico.</a:t>
            </a:r>
          </a:p>
          <a:p>
            <a:endParaRPr lang="es-MX" dirty="0" smtClean="0">
              <a:latin typeface="+mj-lt"/>
            </a:endParaRPr>
          </a:p>
          <a:p>
            <a:r>
              <a:rPr lang="es-MX" dirty="0" smtClean="0">
                <a:latin typeface="+mj-lt"/>
              </a:rPr>
              <a:t>Una función no es mas que un bloque de código al que le pasamos una serie de parámetros y nos devuelve un valor.</a:t>
            </a:r>
          </a:p>
          <a:p>
            <a:endParaRPr lang="es-MX" dirty="0" smtClean="0">
              <a:latin typeface="+mj-lt"/>
            </a:endParaRPr>
          </a:p>
          <a:p>
            <a:r>
              <a:rPr lang="es-MX" dirty="0" smtClean="0">
                <a:latin typeface="+mj-lt"/>
              </a:rPr>
              <a:t>Para declarar una función debemos utilizar la instrucción </a:t>
            </a:r>
            <a:r>
              <a:rPr lang="es-MX" b="1" dirty="0" smtClean="0">
                <a:latin typeface="+mj-lt"/>
              </a:rPr>
              <a:t>“functión” </a:t>
            </a:r>
            <a:r>
              <a:rPr lang="es-MX" dirty="0" smtClean="0">
                <a:latin typeface="+mj-lt"/>
              </a:rPr>
              <a:t>seguido del nombre que se le va a dar, y después entre paréntesis la lista de argumentos separados por comas, aunque también habrá funciones que no recojan  ningún parámetro.</a:t>
            </a:r>
            <a:endParaRPr lang="es-MX" b="1" dirty="0">
              <a:latin typeface="+mj-lt"/>
            </a:endParaRPr>
          </a:p>
        </p:txBody>
      </p:sp>
    </p:spTree>
    <p:extLst>
      <p:ext uri="{BB962C8B-B14F-4D97-AF65-F5344CB8AC3E}">
        <p14:creationId xmlns:p14="http://schemas.microsoft.com/office/powerpoint/2010/main" val="2833506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stretch>
            <a:fillRect/>
          </a:stretch>
        </p:blipFill>
        <p:spPr>
          <a:xfrm>
            <a:off x="4932610" y="493690"/>
            <a:ext cx="4853926" cy="5922880"/>
          </a:xfrm>
          <a:prstGeom prst="rect">
            <a:avLst/>
          </a:prstGeom>
        </p:spPr>
      </p:pic>
      <p:sp>
        <p:nvSpPr>
          <p:cNvPr id="3" name="Título 1"/>
          <p:cNvSpPr>
            <a:spLocks noGrp="1"/>
          </p:cNvSpPr>
          <p:nvPr>
            <p:ph type="title"/>
          </p:nvPr>
        </p:nvSpPr>
        <p:spPr>
          <a:xfrm>
            <a:off x="832319" y="648237"/>
            <a:ext cx="9905998" cy="584782"/>
          </a:xfrm>
        </p:spPr>
        <p:txBody>
          <a:bodyPr>
            <a:normAutofit/>
          </a:bodyPr>
          <a:lstStyle/>
          <a:p>
            <a:r>
              <a:rPr lang="es-MX" dirty="0" smtClean="0"/>
              <a:t>Switch case                                                                </a:t>
            </a:r>
            <a:endParaRPr lang="es-MX" dirty="0"/>
          </a:p>
        </p:txBody>
      </p:sp>
      <p:sp>
        <p:nvSpPr>
          <p:cNvPr id="2" name="1 CuadroTexto"/>
          <p:cNvSpPr txBox="1"/>
          <p:nvPr/>
        </p:nvSpPr>
        <p:spPr>
          <a:xfrm>
            <a:off x="1081825" y="1618376"/>
            <a:ext cx="2498502" cy="369332"/>
          </a:xfrm>
          <a:prstGeom prst="rect">
            <a:avLst/>
          </a:prstGeom>
          <a:noFill/>
        </p:spPr>
        <p:txBody>
          <a:bodyPr wrap="square" rtlCol="0">
            <a:spAutoFit/>
          </a:bodyPr>
          <a:lstStyle/>
          <a:p>
            <a:r>
              <a:rPr lang="es-MX" dirty="0" smtClean="0"/>
              <a:t>Pagina 20</a:t>
            </a:r>
            <a:endParaRPr lang="es-MX" dirty="0"/>
          </a:p>
        </p:txBody>
      </p:sp>
    </p:spTree>
    <p:extLst>
      <p:ext uri="{BB962C8B-B14F-4D97-AF65-F5344CB8AC3E}">
        <p14:creationId xmlns:p14="http://schemas.microsoft.com/office/powerpoint/2010/main" val="5806717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3" y="609600"/>
            <a:ext cx="9905998" cy="884349"/>
          </a:xfrm>
        </p:spPr>
        <p:txBody>
          <a:bodyPr/>
          <a:lstStyle/>
          <a:p>
            <a:r>
              <a:rPr lang="es-MX" dirty="0" smtClean="0"/>
              <a:t>Ejercicio practico</a:t>
            </a:r>
            <a:endParaRPr lang="es-MX" dirty="0"/>
          </a:p>
        </p:txBody>
      </p:sp>
      <p:sp>
        <p:nvSpPr>
          <p:cNvPr id="8" name="Marcador de contenido 7"/>
          <p:cNvSpPr>
            <a:spLocks noGrp="1"/>
          </p:cNvSpPr>
          <p:nvPr>
            <p:ph sz="half" idx="1"/>
          </p:nvPr>
        </p:nvSpPr>
        <p:spPr>
          <a:xfrm>
            <a:off x="1141411" y="1622739"/>
            <a:ext cx="9638205" cy="4168462"/>
          </a:xfrm>
        </p:spPr>
        <p:txBody>
          <a:bodyPr/>
          <a:lstStyle/>
          <a:p>
            <a:r>
              <a:rPr lang="es-MX" dirty="0" smtClean="0"/>
              <a:t>Realizar un código en el cual crearemos un menú de comidas con ayuda de la sentencia </a:t>
            </a:r>
            <a:r>
              <a:rPr lang="es-MX" sz="3600" b="1" dirty="0" smtClean="0">
                <a:solidFill>
                  <a:srgbClr val="FF0000"/>
                </a:solidFill>
              </a:rPr>
              <a:t>switch case.</a:t>
            </a:r>
            <a:endParaRPr lang="es-MX" dirty="0" smtClean="0">
              <a:effectLst>
                <a:glow rad="38100">
                  <a:schemeClr val="bg1">
                    <a:lumMod val="50000"/>
                    <a:lumOff val="50000"/>
                    <a:alpha val="20000"/>
                  </a:schemeClr>
                </a:glow>
              </a:effectLst>
            </a:endParaRPr>
          </a:p>
          <a:p>
            <a:r>
              <a:rPr lang="es-MX" dirty="0" smtClean="0"/>
              <a:t> nuestro menú deberá de tener mínimo 3 opciones de comidas, y el usuario podrá elegir entre esas 3 opciones y la opción que sea elegida se deberá mostrar en la pantalla.</a:t>
            </a:r>
            <a:endParaRPr lang="es-MX" dirty="0"/>
          </a:p>
        </p:txBody>
      </p:sp>
    </p:spTree>
    <p:extLst>
      <p:ext uri="{BB962C8B-B14F-4D97-AF65-F5344CB8AC3E}">
        <p14:creationId xmlns:p14="http://schemas.microsoft.com/office/powerpoint/2010/main" val="2024880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smtClean="0"/>
              <a:t>FORMULARIOS</a:t>
            </a:r>
            <a:endParaRPr lang="es-MX" dirty="0"/>
          </a:p>
        </p:txBody>
      </p:sp>
    </p:spTree>
    <p:extLst>
      <p:ext uri="{BB962C8B-B14F-4D97-AF65-F5344CB8AC3E}">
        <p14:creationId xmlns:p14="http://schemas.microsoft.com/office/powerpoint/2010/main" val="17565631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FORMULARIOS</a:t>
            </a:r>
            <a:endParaRPr lang="es-MX" dirty="0"/>
          </a:p>
        </p:txBody>
      </p:sp>
      <p:sp>
        <p:nvSpPr>
          <p:cNvPr id="3" name="Marcador de contenido 2"/>
          <p:cNvSpPr>
            <a:spLocks noGrp="1"/>
          </p:cNvSpPr>
          <p:nvPr>
            <p:ph idx="1"/>
          </p:nvPr>
        </p:nvSpPr>
        <p:spPr/>
        <p:txBody>
          <a:bodyPr/>
          <a:lstStyle/>
          <a:p>
            <a:r>
              <a:rPr lang="es-MX" dirty="0">
                <a:effectLst/>
              </a:rPr>
              <a:t>es un documento, ya sea físico o digital, diseñado con el propósito de que el usuario introduzca datos estructurados (nombre, apellidos, dirección, etc.) en las zonas del documento destinadas a ese propósito, para ser almacenados y procesados posteriormente</a:t>
            </a:r>
            <a:r>
              <a:rPr lang="es-MX" dirty="0" smtClean="0">
                <a:effectLst/>
              </a:rPr>
              <a:t>.</a:t>
            </a:r>
          </a:p>
          <a:p>
            <a:endParaRPr lang="es-MX" dirty="0">
              <a:effectLst/>
            </a:endParaRPr>
          </a:p>
          <a:p>
            <a:r>
              <a:rPr lang="es-MX" dirty="0">
                <a:effectLst/>
              </a:rPr>
              <a:t>En informática, un formulario consta de un conjunto de campos de datos solicitados por un determinado programa, los cuales se almacenarán para su procesamiento y posterior uso.</a:t>
            </a:r>
            <a:endParaRPr lang="es-MX" dirty="0"/>
          </a:p>
        </p:txBody>
      </p:sp>
    </p:spTree>
    <p:extLst>
      <p:ext uri="{BB962C8B-B14F-4D97-AF65-F5344CB8AC3E}">
        <p14:creationId xmlns:p14="http://schemas.microsoft.com/office/powerpoint/2010/main" val="12944421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¿Para que sirven?</a:t>
            </a:r>
            <a:endParaRPr lang="es-MX" dirty="0"/>
          </a:p>
        </p:txBody>
      </p:sp>
      <p:sp>
        <p:nvSpPr>
          <p:cNvPr id="3" name="Marcador de contenido 2"/>
          <p:cNvSpPr>
            <a:spLocks noGrp="1"/>
          </p:cNvSpPr>
          <p:nvPr>
            <p:ph idx="1"/>
          </p:nvPr>
        </p:nvSpPr>
        <p:spPr>
          <a:xfrm>
            <a:off x="6158409" y="2213018"/>
            <a:ext cx="5272266" cy="3124201"/>
          </a:xfrm>
        </p:spPr>
        <p:txBody>
          <a:bodyPr/>
          <a:lstStyle/>
          <a:p>
            <a:r>
              <a:rPr lang="es-MX" dirty="0">
                <a:effectLst/>
              </a:rPr>
              <a:t>son muy útiles para registrar </a:t>
            </a:r>
            <a:r>
              <a:rPr lang="es-MX" dirty="0" smtClean="0">
                <a:effectLst/>
              </a:rPr>
              <a:t>usuarios</a:t>
            </a:r>
          </a:p>
          <a:p>
            <a:r>
              <a:rPr lang="es-MX" dirty="0" smtClean="0">
                <a:effectLst/>
              </a:rPr>
              <a:t>realizar encuestas</a:t>
            </a:r>
          </a:p>
          <a:p>
            <a:r>
              <a:rPr lang="es-MX" dirty="0" smtClean="0">
                <a:effectLst/>
              </a:rPr>
              <a:t>acceder </a:t>
            </a:r>
            <a:r>
              <a:rPr lang="es-MX" dirty="0">
                <a:effectLst/>
              </a:rPr>
              <a:t>a sistemas restringidos, etc.</a:t>
            </a:r>
            <a:endParaRPr lang="es-MX" dirty="0"/>
          </a:p>
        </p:txBody>
      </p:sp>
      <p:pic>
        <p:nvPicPr>
          <p:cNvPr id="1026" name="Picture 2" descr="http://www.culturaelsalvador.co/wp-content/uploads/2014/03/incognit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8189" y="2398690"/>
            <a:ext cx="2823444" cy="2752859"/>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16030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¿Cómo están hechos?</a:t>
            </a:r>
            <a:endParaRPr lang="es-MX" dirty="0"/>
          </a:p>
        </p:txBody>
      </p:sp>
      <p:sp>
        <p:nvSpPr>
          <p:cNvPr id="3" name="Marcador de contenido 2"/>
          <p:cNvSpPr>
            <a:spLocks noGrp="1"/>
          </p:cNvSpPr>
          <p:nvPr>
            <p:ph idx="1"/>
          </p:nvPr>
        </p:nvSpPr>
        <p:spPr>
          <a:xfrm>
            <a:off x="1141413" y="2241997"/>
            <a:ext cx="9905998" cy="1428483"/>
          </a:xfrm>
        </p:spPr>
        <p:txBody>
          <a:bodyPr/>
          <a:lstStyle/>
          <a:p>
            <a:r>
              <a:rPr lang="es-MX" dirty="0" smtClean="0"/>
              <a:t>Generalmente los formularios web se construyen mediante etiquetas </a:t>
            </a:r>
            <a:r>
              <a:rPr lang="es-MX" b="1" i="1" dirty="0" smtClean="0"/>
              <a:t>HTML, </a:t>
            </a:r>
            <a:r>
              <a:rPr lang="es-MX" dirty="0"/>
              <a:t>aunque </a:t>
            </a:r>
            <a:r>
              <a:rPr lang="es-MX" dirty="0" smtClean="0"/>
              <a:t>también </a:t>
            </a:r>
            <a:r>
              <a:rPr lang="es-MX" dirty="0"/>
              <a:t>pueden emplearse otras tecnologías como flash, java</a:t>
            </a:r>
          </a:p>
        </p:txBody>
      </p:sp>
      <p:sp>
        <p:nvSpPr>
          <p:cNvPr id="4" name="CuadroTexto 3"/>
          <p:cNvSpPr txBox="1"/>
          <p:nvPr/>
        </p:nvSpPr>
        <p:spPr>
          <a:xfrm>
            <a:off x="1966733" y="4546242"/>
            <a:ext cx="8255357" cy="1015663"/>
          </a:xfrm>
          <a:prstGeom prst="rect">
            <a:avLst/>
          </a:prstGeom>
          <a:noFill/>
        </p:spPr>
        <p:txBody>
          <a:bodyPr wrap="square" rtlCol="0">
            <a:spAutoFit/>
          </a:bodyPr>
          <a:lstStyle/>
          <a:p>
            <a:pPr algn="ctr"/>
            <a:r>
              <a:rPr lang="es-MX" sz="6000" b="1" i="1" dirty="0" smtClean="0"/>
              <a:t>&lt;form&gt;…&lt;/form&gt;</a:t>
            </a:r>
            <a:endParaRPr lang="es-MX" sz="6000" b="1" i="1" dirty="0"/>
          </a:p>
        </p:txBody>
      </p:sp>
    </p:spTree>
    <p:extLst>
      <p:ext uri="{BB962C8B-B14F-4D97-AF65-F5344CB8AC3E}">
        <p14:creationId xmlns:p14="http://schemas.microsoft.com/office/powerpoint/2010/main" val="29448421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Campos de entrada      &lt;input&gt;</a:t>
            </a:r>
            <a:br>
              <a:rPr lang="es-MX" dirty="0" smtClean="0"/>
            </a:br>
            <a:r>
              <a:rPr lang="es-MX" dirty="0"/>
              <a:t/>
            </a:r>
            <a:br>
              <a:rPr lang="es-MX" dirty="0"/>
            </a:br>
            <a:r>
              <a:rPr lang="es-MX" dirty="0" smtClean="0"/>
              <a:t>	</a:t>
            </a:r>
            <a:r>
              <a:rPr lang="es-MX" sz="2400" b="1" dirty="0" smtClean="0"/>
              <a:t>Cuadros </a:t>
            </a:r>
            <a:r>
              <a:rPr lang="es-MX" sz="2400" b="1" dirty="0"/>
              <a:t>de texto</a:t>
            </a:r>
          </a:p>
        </p:txBody>
      </p:sp>
      <p:sp>
        <p:nvSpPr>
          <p:cNvPr id="3" name="Marcador de contenido 2"/>
          <p:cNvSpPr>
            <a:spLocks noGrp="1"/>
          </p:cNvSpPr>
          <p:nvPr>
            <p:ph idx="1"/>
          </p:nvPr>
        </p:nvSpPr>
        <p:spPr>
          <a:xfrm>
            <a:off x="1141413" y="2666999"/>
            <a:ext cx="9905998" cy="3643649"/>
          </a:xfrm>
        </p:spPr>
        <p:txBody>
          <a:bodyPr/>
          <a:lstStyle/>
          <a:p>
            <a:r>
              <a:rPr lang="es-MX" dirty="0" smtClean="0"/>
              <a:t>Esta etiqueta define la introducción de variables a introducir.</a:t>
            </a:r>
          </a:p>
          <a:p>
            <a:r>
              <a:rPr lang="es-MX" dirty="0" smtClean="0"/>
              <a:t>Se le pueden agregar distintos atributos:</a:t>
            </a:r>
          </a:p>
          <a:p>
            <a:pPr lvl="1">
              <a:buFont typeface="Wingdings" panose="05000000000000000000" pitchFamily="2" charset="2"/>
              <a:buChar char="ü"/>
            </a:pPr>
            <a:r>
              <a:rPr lang="es-MX" b="1" i="1" dirty="0" smtClean="0"/>
              <a:t>Type </a:t>
            </a:r>
            <a:r>
              <a:rPr lang="es-MX" dirty="0" smtClean="0"/>
              <a:t>= “ ” este nos indica que tipo de variable vamos a introducir.</a:t>
            </a:r>
          </a:p>
          <a:p>
            <a:pPr lvl="1">
              <a:buFont typeface="Wingdings" panose="05000000000000000000" pitchFamily="2" charset="2"/>
              <a:buChar char="ü"/>
            </a:pPr>
            <a:r>
              <a:rPr lang="es-MX" b="1" i="1" dirty="0" smtClean="0"/>
              <a:t>Name</a:t>
            </a:r>
            <a:r>
              <a:rPr lang="es-MX" dirty="0" smtClean="0"/>
              <a:t> = “ ” </a:t>
            </a:r>
            <a:r>
              <a:rPr lang="es-MX" dirty="0">
                <a:effectLst/>
              </a:rPr>
              <a:t>Indicará el nombre que se asigna a un determinado campo</a:t>
            </a:r>
            <a:r>
              <a:rPr lang="es-MX" dirty="0" smtClean="0">
                <a:effectLst/>
              </a:rPr>
              <a:t>.</a:t>
            </a:r>
          </a:p>
        </p:txBody>
      </p:sp>
    </p:spTree>
    <p:extLst>
      <p:ext uri="{BB962C8B-B14F-4D97-AF65-F5344CB8AC3E}">
        <p14:creationId xmlns:p14="http://schemas.microsoft.com/office/powerpoint/2010/main" val="24117921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Type = “text”</a:t>
            </a:r>
            <a:endParaRPr lang="es-MX" dirty="0"/>
          </a:p>
        </p:txBody>
      </p:sp>
      <p:sp>
        <p:nvSpPr>
          <p:cNvPr id="3" name="Marcador de contenido 2"/>
          <p:cNvSpPr>
            <a:spLocks noGrp="1"/>
          </p:cNvSpPr>
          <p:nvPr>
            <p:ph idx="1"/>
          </p:nvPr>
        </p:nvSpPr>
        <p:spPr/>
        <p:txBody>
          <a:bodyPr/>
          <a:lstStyle/>
          <a:p>
            <a:pPr lvl="1"/>
            <a:r>
              <a:rPr lang="es-MX" sz="2400" b="1" i="1" dirty="0" smtClean="0">
                <a:effectLst/>
              </a:rPr>
              <a:t>Maxlenght</a:t>
            </a:r>
            <a:r>
              <a:rPr lang="es-MX" sz="2400" dirty="0" smtClean="0">
                <a:effectLst/>
              </a:rPr>
              <a:t> = “ “ </a:t>
            </a:r>
            <a:r>
              <a:rPr lang="es-MX" dirty="0" smtClean="0">
                <a:effectLst/>
              </a:rPr>
              <a:t>Seguido </a:t>
            </a:r>
            <a:r>
              <a:rPr lang="es-MX" dirty="0">
                <a:effectLst/>
              </a:rPr>
              <a:t>de un valor que limitará el número máximo de carácteres a introducir en ese campo.</a:t>
            </a:r>
          </a:p>
          <a:p>
            <a:pPr lvl="1"/>
            <a:r>
              <a:rPr lang="es-MX" sz="2400" b="1" i="1" dirty="0" smtClean="0">
                <a:effectLst/>
              </a:rPr>
              <a:t>Size</a:t>
            </a:r>
            <a:r>
              <a:rPr lang="es-MX" sz="2400" dirty="0" smtClean="0">
                <a:effectLst/>
              </a:rPr>
              <a:t> = “ "</a:t>
            </a:r>
            <a:r>
              <a:rPr lang="es-MX" dirty="0">
                <a:effectLst/>
              </a:rPr>
              <a:t> Seguido de un valor que limitará el numero de carácteres a mostrar en pantalla.</a:t>
            </a:r>
          </a:p>
          <a:p>
            <a:pPr lvl="1"/>
            <a:r>
              <a:rPr lang="es-MX" sz="2400" b="1" i="1" dirty="0" smtClean="0">
                <a:effectLst/>
              </a:rPr>
              <a:t>Value</a:t>
            </a:r>
            <a:r>
              <a:rPr lang="es-MX" sz="2400" dirty="0" smtClean="0">
                <a:effectLst/>
              </a:rPr>
              <a:t> =“ "</a:t>
            </a:r>
            <a:r>
              <a:rPr lang="es-MX" sz="2400" dirty="0">
                <a:effectLst/>
              </a:rPr>
              <a:t> </a:t>
            </a:r>
            <a:r>
              <a:rPr lang="es-MX" dirty="0">
                <a:effectLst/>
              </a:rPr>
              <a:t>Indica que no hay valor inicial del campo.</a:t>
            </a:r>
          </a:p>
          <a:p>
            <a:endParaRPr lang="es-MX" dirty="0"/>
          </a:p>
        </p:txBody>
      </p:sp>
    </p:spTree>
    <p:extLst>
      <p:ext uri="{BB962C8B-B14F-4D97-AF65-F5344CB8AC3E}">
        <p14:creationId xmlns:p14="http://schemas.microsoft.com/office/powerpoint/2010/main" val="34057958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p:cNvPicPr>
            <a:picLocks noChangeAspect="1"/>
          </p:cNvPicPr>
          <p:nvPr/>
        </p:nvPicPr>
        <p:blipFill>
          <a:blip r:embed="rId2"/>
          <a:stretch>
            <a:fillRect/>
          </a:stretch>
        </p:blipFill>
        <p:spPr>
          <a:xfrm>
            <a:off x="2687990" y="3603202"/>
            <a:ext cx="6812837" cy="1985292"/>
          </a:xfrm>
          <a:prstGeom prst="rect">
            <a:avLst/>
          </a:prstGeom>
        </p:spPr>
      </p:pic>
      <p:pic>
        <p:nvPicPr>
          <p:cNvPr id="7" name="Imagen 6"/>
          <p:cNvPicPr>
            <a:picLocks noChangeAspect="1"/>
          </p:cNvPicPr>
          <p:nvPr/>
        </p:nvPicPr>
        <p:blipFill>
          <a:blip r:embed="rId3"/>
          <a:stretch>
            <a:fillRect/>
          </a:stretch>
        </p:blipFill>
        <p:spPr>
          <a:xfrm>
            <a:off x="1583941" y="1474831"/>
            <a:ext cx="9020937" cy="1216853"/>
          </a:xfrm>
          <a:prstGeom prst="rect">
            <a:avLst/>
          </a:prstGeom>
        </p:spPr>
      </p:pic>
    </p:spTree>
    <p:extLst>
      <p:ext uri="{BB962C8B-B14F-4D97-AF65-F5344CB8AC3E}">
        <p14:creationId xmlns:p14="http://schemas.microsoft.com/office/powerpoint/2010/main" val="21087847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Type = “password”</a:t>
            </a:r>
            <a:endParaRPr lang="es-MX" dirty="0"/>
          </a:p>
        </p:txBody>
      </p:sp>
      <p:sp>
        <p:nvSpPr>
          <p:cNvPr id="3" name="Marcador de contenido 2"/>
          <p:cNvSpPr>
            <a:spLocks noGrp="1"/>
          </p:cNvSpPr>
          <p:nvPr>
            <p:ph idx="1"/>
          </p:nvPr>
        </p:nvSpPr>
        <p:spPr>
          <a:xfrm>
            <a:off x="1141412" y="2221606"/>
            <a:ext cx="9905998" cy="1673181"/>
          </a:xfrm>
        </p:spPr>
        <p:txBody>
          <a:bodyPr/>
          <a:lstStyle/>
          <a:p>
            <a:r>
              <a:rPr lang="es-MX" dirty="0" smtClean="0">
                <a:effectLst/>
              </a:rPr>
              <a:t>en </a:t>
            </a:r>
            <a:r>
              <a:rPr lang="es-MX" dirty="0">
                <a:effectLst/>
              </a:rPr>
              <a:t>Indica que el campo a introducir será una palabra de paso. Mostrará asteriscos en lugar de letras escritas. Sus atributos serán los mismos que </a:t>
            </a:r>
            <a:r>
              <a:rPr lang="es-MX" dirty="0" smtClean="0">
                <a:effectLst/>
              </a:rPr>
              <a:t>para text</a:t>
            </a:r>
            <a:r>
              <a:rPr lang="es-MX" sz="1000" dirty="0">
                <a:effectLst/>
              </a:rPr>
              <a:t>.</a:t>
            </a:r>
            <a:endParaRPr lang="es-MX" dirty="0">
              <a:effectLst/>
            </a:endParaRPr>
          </a:p>
          <a:p>
            <a:endParaRPr lang="es-MX" dirty="0"/>
          </a:p>
        </p:txBody>
      </p:sp>
      <p:pic>
        <p:nvPicPr>
          <p:cNvPr id="4" name="Imagen 3"/>
          <p:cNvPicPr>
            <a:picLocks noChangeAspect="1"/>
          </p:cNvPicPr>
          <p:nvPr/>
        </p:nvPicPr>
        <p:blipFill>
          <a:blip r:embed="rId2"/>
          <a:stretch>
            <a:fillRect/>
          </a:stretch>
        </p:blipFill>
        <p:spPr>
          <a:xfrm>
            <a:off x="3114775" y="3650187"/>
            <a:ext cx="5959269" cy="952837"/>
          </a:xfrm>
          <a:prstGeom prst="rect">
            <a:avLst/>
          </a:prstGeom>
        </p:spPr>
      </p:pic>
      <p:pic>
        <p:nvPicPr>
          <p:cNvPr id="5" name="Imagen 4"/>
          <p:cNvPicPr>
            <a:picLocks noChangeAspect="1"/>
          </p:cNvPicPr>
          <p:nvPr/>
        </p:nvPicPr>
        <p:blipFill>
          <a:blip r:embed="rId3"/>
          <a:stretch>
            <a:fillRect/>
          </a:stretch>
        </p:blipFill>
        <p:spPr>
          <a:xfrm>
            <a:off x="1942519" y="5198675"/>
            <a:ext cx="8303780" cy="616236"/>
          </a:xfrm>
          <a:prstGeom prst="rect">
            <a:avLst/>
          </a:prstGeom>
        </p:spPr>
      </p:pic>
    </p:spTree>
    <p:extLst>
      <p:ext uri="{BB962C8B-B14F-4D97-AF65-F5344CB8AC3E}">
        <p14:creationId xmlns:p14="http://schemas.microsoft.com/office/powerpoint/2010/main" val="2202579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3" y="609600"/>
            <a:ext cx="9905998" cy="536620"/>
          </a:xfrm>
        </p:spPr>
        <p:txBody>
          <a:bodyPr>
            <a:normAutofit fontScale="90000"/>
          </a:bodyPr>
          <a:lstStyle/>
          <a:p>
            <a:r>
              <a:rPr lang="es-MX" dirty="0" smtClean="0"/>
              <a:t>Funciones de usuario                                          </a:t>
            </a:r>
            <a:endParaRPr lang="es-MX" dirty="0"/>
          </a:p>
        </p:txBody>
      </p:sp>
      <p:pic>
        <p:nvPicPr>
          <p:cNvPr id="4" name="Imagen 3"/>
          <p:cNvPicPr>
            <a:picLocks noChangeAspect="1"/>
          </p:cNvPicPr>
          <p:nvPr/>
        </p:nvPicPr>
        <p:blipFill>
          <a:blip r:embed="rId2"/>
          <a:stretch>
            <a:fillRect/>
          </a:stretch>
        </p:blipFill>
        <p:spPr>
          <a:xfrm>
            <a:off x="1480326" y="1349195"/>
            <a:ext cx="9228172" cy="4884179"/>
          </a:xfrm>
          <a:prstGeom prst="rect">
            <a:avLst/>
          </a:prstGeom>
        </p:spPr>
      </p:pic>
    </p:spTree>
    <p:extLst>
      <p:ext uri="{BB962C8B-B14F-4D97-AF65-F5344CB8AC3E}">
        <p14:creationId xmlns:p14="http://schemas.microsoft.com/office/powerpoint/2010/main" val="19678734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Type = </a:t>
            </a:r>
            <a:r>
              <a:rPr lang="es-MX" dirty="0" smtClean="0"/>
              <a:t>“checkbox”</a:t>
            </a:r>
            <a:endParaRPr lang="es-MX" dirty="0"/>
          </a:p>
        </p:txBody>
      </p:sp>
      <p:sp>
        <p:nvSpPr>
          <p:cNvPr id="3" name="Marcador de contenido 2"/>
          <p:cNvSpPr>
            <a:spLocks noGrp="1"/>
          </p:cNvSpPr>
          <p:nvPr>
            <p:ph idx="1"/>
          </p:nvPr>
        </p:nvSpPr>
        <p:spPr>
          <a:xfrm>
            <a:off x="1141413" y="2215167"/>
            <a:ext cx="9905998" cy="3576034"/>
          </a:xfrm>
        </p:spPr>
        <p:txBody>
          <a:bodyPr/>
          <a:lstStyle/>
          <a:p>
            <a:r>
              <a:rPr lang="es-MX" dirty="0">
                <a:effectLst/>
              </a:rPr>
              <a:t>El campo se elegirá marcando de entre varias opciones una casilla cuadrada.</a:t>
            </a:r>
          </a:p>
          <a:p>
            <a:r>
              <a:rPr lang="es-MX" dirty="0" smtClean="0"/>
              <a:t>Nos permite elegir varias opciones.</a:t>
            </a:r>
          </a:p>
          <a:p>
            <a:r>
              <a:rPr lang="es-MX" dirty="0" smtClean="0"/>
              <a:t>Puede contener los atributos:</a:t>
            </a:r>
          </a:p>
          <a:p>
            <a:pPr marL="0" indent="0">
              <a:buNone/>
            </a:pPr>
            <a:endParaRPr lang="es-MX" dirty="0" smtClean="0"/>
          </a:p>
          <a:p>
            <a:pPr lvl="1"/>
            <a:r>
              <a:rPr lang="es-MX" sz="2400" b="1" dirty="0">
                <a:effectLst/>
              </a:rPr>
              <a:t>value</a:t>
            </a:r>
            <a:r>
              <a:rPr lang="es-MX" dirty="0">
                <a:effectLst/>
              </a:rPr>
              <a:t>="" Entre comillas se indicará el valor de la casilla.</a:t>
            </a:r>
          </a:p>
          <a:p>
            <a:pPr lvl="1"/>
            <a:r>
              <a:rPr lang="es-MX" sz="2400" b="1" dirty="0">
                <a:effectLst/>
              </a:rPr>
              <a:t>checked</a:t>
            </a:r>
            <a:r>
              <a:rPr lang="es-MX" dirty="0">
                <a:effectLst/>
              </a:rPr>
              <a:t> </a:t>
            </a:r>
            <a:r>
              <a:rPr lang="es-MX" dirty="0" smtClean="0">
                <a:effectLst/>
              </a:rPr>
              <a:t>= “ ” La </a:t>
            </a:r>
            <a:r>
              <a:rPr lang="es-MX" dirty="0">
                <a:effectLst/>
              </a:rPr>
              <a:t>casilla aparecerá marcada por defecto.</a:t>
            </a:r>
          </a:p>
          <a:p>
            <a:endParaRPr lang="es-MX" dirty="0"/>
          </a:p>
        </p:txBody>
      </p:sp>
    </p:spTree>
    <p:extLst>
      <p:ext uri="{BB962C8B-B14F-4D97-AF65-F5344CB8AC3E}">
        <p14:creationId xmlns:p14="http://schemas.microsoft.com/office/powerpoint/2010/main" val="24885445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Conector recto 6"/>
          <p:cNvCxnSpPr/>
          <p:nvPr/>
        </p:nvCxnSpPr>
        <p:spPr>
          <a:xfrm flipH="1">
            <a:off x="6001555" y="528034"/>
            <a:ext cx="50508" cy="5640946"/>
          </a:xfrm>
          <a:prstGeom prst="line">
            <a:avLst/>
          </a:prstGeom>
        </p:spPr>
        <p:style>
          <a:lnRef idx="3">
            <a:schemeClr val="accent2"/>
          </a:lnRef>
          <a:fillRef idx="0">
            <a:schemeClr val="accent2"/>
          </a:fillRef>
          <a:effectRef idx="2">
            <a:schemeClr val="accent2"/>
          </a:effectRef>
          <a:fontRef idx="minor">
            <a:schemeClr val="tx1"/>
          </a:fontRef>
        </p:style>
      </p:cxnSp>
      <p:pic>
        <p:nvPicPr>
          <p:cNvPr id="2" name="Imagen 1"/>
          <p:cNvPicPr>
            <a:picLocks noChangeAspect="1"/>
          </p:cNvPicPr>
          <p:nvPr/>
        </p:nvPicPr>
        <p:blipFill>
          <a:blip r:embed="rId2"/>
          <a:stretch>
            <a:fillRect/>
          </a:stretch>
        </p:blipFill>
        <p:spPr>
          <a:xfrm>
            <a:off x="1891012" y="3438658"/>
            <a:ext cx="2425993" cy="1506828"/>
          </a:xfrm>
          <a:prstGeom prst="rect">
            <a:avLst/>
          </a:prstGeom>
        </p:spPr>
      </p:pic>
      <p:pic>
        <p:nvPicPr>
          <p:cNvPr id="3" name="Imagen 2"/>
          <p:cNvPicPr>
            <a:picLocks noChangeAspect="1"/>
          </p:cNvPicPr>
          <p:nvPr/>
        </p:nvPicPr>
        <p:blipFill>
          <a:blip r:embed="rId3"/>
          <a:stretch>
            <a:fillRect/>
          </a:stretch>
        </p:blipFill>
        <p:spPr>
          <a:xfrm>
            <a:off x="7683823" y="3492589"/>
            <a:ext cx="2542570" cy="1452897"/>
          </a:xfrm>
          <a:prstGeom prst="rect">
            <a:avLst/>
          </a:prstGeom>
        </p:spPr>
      </p:pic>
      <p:pic>
        <p:nvPicPr>
          <p:cNvPr id="4" name="Imagen 3"/>
          <p:cNvPicPr>
            <a:picLocks noChangeAspect="1"/>
          </p:cNvPicPr>
          <p:nvPr/>
        </p:nvPicPr>
        <p:blipFill>
          <a:blip r:embed="rId4"/>
          <a:stretch>
            <a:fillRect/>
          </a:stretch>
        </p:blipFill>
        <p:spPr>
          <a:xfrm>
            <a:off x="810697" y="987245"/>
            <a:ext cx="4586625" cy="1614287"/>
          </a:xfrm>
          <a:prstGeom prst="rect">
            <a:avLst/>
          </a:prstGeom>
        </p:spPr>
      </p:pic>
      <p:pic>
        <p:nvPicPr>
          <p:cNvPr id="6" name="Imagen 5"/>
          <p:cNvPicPr>
            <a:picLocks noChangeAspect="1"/>
          </p:cNvPicPr>
          <p:nvPr/>
        </p:nvPicPr>
        <p:blipFill>
          <a:blip r:embed="rId5"/>
          <a:stretch>
            <a:fillRect/>
          </a:stretch>
        </p:blipFill>
        <p:spPr>
          <a:xfrm>
            <a:off x="6640455" y="761696"/>
            <a:ext cx="4629307" cy="2065383"/>
          </a:xfrm>
          <a:prstGeom prst="rect">
            <a:avLst/>
          </a:prstGeom>
        </p:spPr>
      </p:pic>
    </p:spTree>
    <p:extLst>
      <p:ext uri="{BB962C8B-B14F-4D97-AF65-F5344CB8AC3E}">
        <p14:creationId xmlns:p14="http://schemas.microsoft.com/office/powerpoint/2010/main" val="22623415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Type = </a:t>
            </a:r>
            <a:r>
              <a:rPr lang="es-MX" dirty="0" smtClean="0"/>
              <a:t>“radio”</a:t>
            </a:r>
            <a:endParaRPr lang="es-MX" dirty="0"/>
          </a:p>
        </p:txBody>
      </p:sp>
      <p:sp>
        <p:nvSpPr>
          <p:cNvPr id="3" name="Marcador de contenido 2"/>
          <p:cNvSpPr>
            <a:spLocks noGrp="1"/>
          </p:cNvSpPr>
          <p:nvPr>
            <p:ph idx="1"/>
          </p:nvPr>
        </p:nvSpPr>
        <p:spPr>
          <a:xfrm>
            <a:off x="1141413" y="2215167"/>
            <a:ext cx="9905998" cy="3576034"/>
          </a:xfrm>
        </p:spPr>
        <p:txBody>
          <a:bodyPr/>
          <a:lstStyle/>
          <a:p>
            <a:r>
              <a:rPr lang="es-MX" dirty="0">
                <a:effectLst/>
              </a:rPr>
              <a:t>El campo se elegirá marcando de entre varias opciones una casilla circular.</a:t>
            </a:r>
            <a:r>
              <a:rPr lang="es-MX" dirty="0" smtClean="0">
                <a:effectLst/>
              </a:rPr>
              <a:t>.</a:t>
            </a:r>
            <a:endParaRPr lang="es-MX" dirty="0">
              <a:effectLst/>
            </a:endParaRPr>
          </a:p>
          <a:p>
            <a:r>
              <a:rPr lang="es-MX" dirty="0" smtClean="0"/>
              <a:t>Nos permite elegir 1 sola opción entre varias.</a:t>
            </a:r>
          </a:p>
          <a:p>
            <a:r>
              <a:rPr lang="es-MX" dirty="0" smtClean="0"/>
              <a:t>Puede contener los atributos:</a:t>
            </a:r>
          </a:p>
          <a:p>
            <a:pPr marL="0" indent="0">
              <a:buNone/>
            </a:pPr>
            <a:endParaRPr lang="es-MX" dirty="0" smtClean="0"/>
          </a:p>
          <a:p>
            <a:pPr lvl="1"/>
            <a:r>
              <a:rPr lang="es-MX" sz="2400" b="1" dirty="0">
                <a:effectLst/>
              </a:rPr>
              <a:t>value</a:t>
            </a:r>
            <a:r>
              <a:rPr lang="es-MX" dirty="0">
                <a:effectLst/>
              </a:rPr>
              <a:t>="" Entre comillas se indicará el valor de la casilla.</a:t>
            </a:r>
          </a:p>
          <a:p>
            <a:pPr lvl="1"/>
            <a:r>
              <a:rPr lang="es-MX" sz="2400" b="1" dirty="0">
                <a:effectLst/>
              </a:rPr>
              <a:t>checked</a:t>
            </a:r>
            <a:r>
              <a:rPr lang="es-MX" dirty="0">
                <a:effectLst/>
              </a:rPr>
              <a:t> </a:t>
            </a:r>
            <a:r>
              <a:rPr lang="es-MX" dirty="0" smtClean="0">
                <a:effectLst/>
              </a:rPr>
              <a:t>= “ ” La </a:t>
            </a:r>
            <a:r>
              <a:rPr lang="es-MX" dirty="0">
                <a:effectLst/>
              </a:rPr>
              <a:t>casilla aparecerá marcada por defecto.</a:t>
            </a:r>
          </a:p>
          <a:p>
            <a:endParaRPr lang="es-MX" dirty="0"/>
          </a:p>
        </p:txBody>
      </p:sp>
    </p:spTree>
    <p:extLst>
      <p:ext uri="{BB962C8B-B14F-4D97-AF65-F5344CB8AC3E}">
        <p14:creationId xmlns:p14="http://schemas.microsoft.com/office/powerpoint/2010/main" val="22693977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Conector recto 6"/>
          <p:cNvCxnSpPr/>
          <p:nvPr/>
        </p:nvCxnSpPr>
        <p:spPr>
          <a:xfrm>
            <a:off x="5937160" y="502276"/>
            <a:ext cx="12879" cy="5653825"/>
          </a:xfrm>
          <a:prstGeom prst="line">
            <a:avLst/>
          </a:prstGeom>
        </p:spPr>
        <p:style>
          <a:lnRef idx="3">
            <a:schemeClr val="accent2"/>
          </a:lnRef>
          <a:fillRef idx="0">
            <a:schemeClr val="accent2"/>
          </a:fillRef>
          <a:effectRef idx="2">
            <a:schemeClr val="accent2"/>
          </a:effectRef>
          <a:fontRef idx="minor">
            <a:schemeClr val="tx1"/>
          </a:fontRef>
        </p:style>
      </p:cxnSp>
      <p:pic>
        <p:nvPicPr>
          <p:cNvPr id="9" name="Imagen 8"/>
          <p:cNvPicPr>
            <a:picLocks noChangeAspect="1"/>
          </p:cNvPicPr>
          <p:nvPr/>
        </p:nvPicPr>
        <p:blipFill>
          <a:blip r:embed="rId2"/>
          <a:stretch>
            <a:fillRect/>
          </a:stretch>
        </p:blipFill>
        <p:spPr>
          <a:xfrm>
            <a:off x="1596726" y="3085429"/>
            <a:ext cx="2715747" cy="2297940"/>
          </a:xfrm>
          <a:prstGeom prst="rect">
            <a:avLst/>
          </a:prstGeom>
        </p:spPr>
      </p:pic>
      <p:pic>
        <p:nvPicPr>
          <p:cNvPr id="10" name="Imagen 9"/>
          <p:cNvPicPr>
            <a:picLocks noChangeAspect="1"/>
          </p:cNvPicPr>
          <p:nvPr/>
        </p:nvPicPr>
        <p:blipFill>
          <a:blip r:embed="rId3"/>
          <a:stretch>
            <a:fillRect/>
          </a:stretch>
        </p:blipFill>
        <p:spPr>
          <a:xfrm>
            <a:off x="501763" y="665274"/>
            <a:ext cx="4905675" cy="1532251"/>
          </a:xfrm>
          <a:prstGeom prst="rect">
            <a:avLst/>
          </a:prstGeom>
        </p:spPr>
      </p:pic>
      <p:pic>
        <p:nvPicPr>
          <p:cNvPr id="11" name="Imagen 10"/>
          <p:cNvPicPr>
            <a:picLocks noChangeAspect="1"/>
          </p:cNvPicPr>
          <p:nvPr/>
        </p:nvPicPr>
        <p:blipFill>
          <a:blip r:embed="rId4"/>
          <a:stretch>
            <a:fillRect/>
          </a:stretch>
        </p:blipFill>
        <p:spPr>
          <a:xfrm>
            <a:off x="6479762" y="665274"/>
            <a:ext cx="5180020" cy="1442099"/>
          </a:xfrm>
          <a:prstGeom prst="rect">
            <a:avLst/>
          </a:prstGeom>
        </p:spPr>
      </p:pic>
      <p:pic>
        <p:nvPicPr>
          <p:cNvPr id="12" name="Imagen 11"/>
          <p:cNvPicPr>
            <a:picLocks noChangeAspect="1"/>
          </p:cNvPicPr>
          <p:nvPr/>
        </p:nvPicPr>
        <p:blipFill>
          <a:blip r:embed="rId5"/>
          <a:stretch>
            <a:fillRect/>
          </a:stretch>
        </p:blipFill>
        <p:spPr>
          <a:xfrm>
            <a:off x="7704942" y="3085429"/>
            <a:ext cx="2729660" cy="2217849"/>
          </a:xfrm>
          <a:prstGeom prst="rect">
            <a:avLst/>
          </a:prstGeom>
        </p:spPr>
      </p:pic>
    </p:spTree>
    <p:extLst>
      <p:ext uri="{BB962C8B-B14F-4D97-AF65-F5344CB8AC3E}">
        <p14:creationId xmlns:p14="http://schemas.microsoft.com/office/powerpoint/2010/main" val="33077000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&lt;textarea&gt;</a:t>
            </a:r>
            <a:endParaRPr lang="es-MX" dirty="0"/>
          </a:p>
        </p:txBody>
      </p:sp>
      <p:sp>
        <p:nvSpPr>
          <p:cNvPr id="3" name="Marcador de contenido 2"/>
          <p:cNvSpPr>
            <a:spLocks noGrp="1"/>
          </p:cNvSpPr>
          <p:nvPr>
            <p:ph idx="1"/>
          </p:nvPr>
        </p:nvSpPr>
        <p:spPr/>
        <p:txBody>
          <a:bodyPr/>
          <a:lstStyle/>
          <a:p>
            <a:r>
              <a:rPr lang="es-MX" dirty="0">
                <a:effectLst/>
              </a:rPr>
              <a:t>define un control de entrada de texto de varias líneas.</a:t>
            </a:r>
          </a:p>
          <a:p>
            <a:r>
              <a:rPr lang="es-MX" dirty="0">
                <a:effectLst/>
              </a:rPr>
              <a:t>Un área de texto puede contener un número ilimitado de caracteres, y hace que el texto en una fuente de ancho </a:t>
            </a:r>
            <a:r>
              <a:rPr lang="es-MX" dirty="0" smtClean="0">
                <a:effectLst/>
              </a:rPr>
              <a:t>fijo.</a:t>
            </a:r>
            <a:endParaRPr lang="es-MX" dirty="0">
              <a:effectLst/>
            </a:endParaRPr>
          </a:p>
          <a:p>
            <a:r>
              <a:rPr lang="es-MX" dirty="0">
                <a:effectLst/>
              </a:rPr>
              <a:t>El tamaño de un área de texto puede ser regulado por los </a:t>
            </a:r>
            <a:r>
              <a:rPr lang="es-MX" dirty="0" smtClean="0">
                <a:effectLst/>
              </a:rPr>
              <a:t>cols = columnas </a:t>
            </a:r>
            <a:r>
              <a:rPr lang="es-MX" dirty="0">
                <a:effectLst/>
              </a:rPr>
              <a:t>y </a:t>
            </a:r>
            <a:r>
              <a:rPr lang="es-MX" dirty="0" smtClean="0">
                <a:effectLst/>
              </a:rPr>
              <a:t>rows = filas, </a:t>
            </a:r>
            <a:r>
              <a:rPr lang="es-MX" dirty="0">
                <a:effectLst/>
              </a:rPr>
              <a:t>atributos, o incluso </a:t>
            </a:r>
            <a:r>
              <a:rPr lang="es-MX" dirty="0" smtClean="0">
                <a:effectLst/>
              </a:rPr>
              <a:t>mejor.</a:t>
            </a:r>
            <a:endParaRPr lang="es-MX" dirty="0"/>
          </a:p>
        </p:txBody>
      </p:sp>
    </p:spTree>
    <p:extLst>
      <p:ext uri="{BB962C8B-B14F-4D97-AF65-F5344CB8AC3E}">
        <p14:creationId xmlns:p14="http://schemas.microsoft.com/office/powerpoint/2010/main" val="17445463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stretch>
            <a:fillRect/>
          </a:stretch>
        </p:blipFill>
        <p:spPr>
          <a:xfrm>
            <a:off x="1684516" y="991839"/>
            <a:ext cx="9413825" cy="1596646"/>
          </a:xfrm>
          <a:prstGeom prst="rect">
            <a:avLst/>
          </a:prstGeom>
        </p:spPr>
      </p:pic>
      <p:pic>
        <p:nvPicPr>
          <p:cNvPr id="6" name="Imagen 5"/>
          <p:cNvPicPr>
            <a:picLocks noChangeAspect="1"/>
          </p:cNvPicPr>
          <p:nvPr/>
        </p:nvPicPr>
        <p:blipFill>
          <a:blip r:embed="rId3"/>
          <a:stretch>
            <a:fillRect/>
          </a:stretch>
        </p:blipFill>
        <p:spPr>
          <a:xfrm>
            <a:off x="6661195" y="2960195"/>
            <a:ext cx="2990850" cy="3152775"/>
          </a:xfrm>
          <a:prstGeom prst="rect">
            <a:avLst/>
          </a:prstGeom>
        </p:spPr>
      </p:pic>
      <p:pic>
        <p:nvPicPr>
          <p:cNvPr id="7" name="Imagen 6"/>
          <p:cNvPicPr>
            <a:picLocks noChangeAspect="1"/>
          </p:cNvPicPr>
          <p:nvPr/>
        </p:nvPicPr>
        <p:blipFill>
          <a:blip r:embed="rId4"/>
          <a:stretch>
            <a:fillRect/>
          </a:stretch>
        </p:blipFill>
        <p:spPr>
          <a:xfrm>
            <a:off x="2043850" y="3749227"/>
            <a:ext cx="3801614" cy="1312170"/>
          </a:xfrm>
          <a:prstGeom prst="rect">
            <a:avLst/>
          </a:prstGeom>
        </p:spPr>
      </p:pic>
    </p:spTree>
    <p:extLst>
      <p:ext uri="{BB962C8B-B14F-4D97-AF65-F5344CB8AC3E}">
        <p14:creationId xmlns:p14="http://schemas.microsoft.com/office/powerpoint/2010/main" val="26475367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3" y="609600"/>
            <a:ext cx="9905998" cy="729803"/>
          </a:xfrm>
        </p:spPr>
        <p:txBody>
          <a:bodyPr/>
          <a:lstStyle/>
          <a:p>
            <a:r>
              <a:rPr lang="es-MX" dirty="0" smtClean="0"/>
              <a:t>&lt;select&gt;</a:t>
            </a:r>
            <a:endParaRPr lang="es-MX" dirty="0"/>
          </a:p>
        </p:txBody>
      </p:sp>
      <p:sp>
        <p:nvSpPr>
          <p:cNvPr id="3" name="Marcador de contenido 2"/>
          <p:cNvSpPr>
            <a:spLocks noGrp="1"/>
          </p:cNvSpPr>
          <p:nvPr>
            <p:ph idx="1"/>
          </p:nvPr>
        </p:nvSpPr>
        <p:spPr>
          <a:xfrm>
            <a:off x="1141413" y="1507901"/>
            <a:ext cx="9905998" cy="2355762"/>
          </a:xfrm>
        </p:spPr>
        <p:txBody>
          <a:bodyPr/>
          <a:lstStyle/>
          <a:p>
            <a:r>
              <a:rPr lang="es-MX" dirty="0">
                <a:effectLst/>
              </a:rPr>
              <a:t>se utiliza para crear una lista desplegable.</a:t>
            </a:r>
          </a:p>
          <a:p>
            <a:r>
              <a:rPr lang="es-MX" dirty="0" smtClean="0">
                <a:effectLst/>
              </a:rPr>
              <a:t>Las</a:t>
            </a:r>
            <a:r>
              <a:rPr lang="es-MX" dirty="0">
                <a:effectLst/>
              </a:rPr>
              <a:t> </a:t>
            </a:r>
            <a:r>
              <a:rPr lang="es-MX" dirty="0" smtClean="0">
                <a:effectLst/>
              </a:rPr>
              <a:t>etiquetas &lt;</a:t>
            </a:r>
            <a:r>
              <a:rPr lang="es-MX" b="1" dirty="0" smtClean="0">
                <a:effectLst/>
              </a:rPr>
              <a:t>option</a:t>
            </a:r>
            <a:r>
              <a:rPr lang="es-MX" dirty="0">
                <a:effectLst/>
              </a:rPr>
              <a:t>&gt; </a:t>
            </a:r>
            <a:r>
              <a:rPr lang="es-MX" dirty="0" smtClean="0">
                <a:effectLst/>
              </a:rPr>
              <a:t>en </a:t>
            </a:r>
            <a:r>
              <a:rPr lang="es-MX" dirty="0">
                <a:effectLst/>
              </a:rPr>
              <a:t>el interior del elemento &lt;</a:t>
            </a:r>
            <a:r>
              <a:rPr lang="es-MX" b="1" dirty="0">
                <a:effectLst/>
              </a:rPr>
              <a:t>select</a:t>
            </a:r>
            <a:r>
              <a:rPr lang="es-MX" dirty="0">
                <a:effectLst/>
              </a:rPr>
              <a:t>&gt; definen las opciones disponibles en la lista.</a:t>
            </a:r>
          </a:p>
          <a:p>
            <a:pPr marL="0" indent="0">
              <a:buNone/>
            </a:pPr>
            <a:r>
              <a:rPr lang="es-MX" dirty="0"/>
              <a:t/>
            </a:r>
            <a:br>
              <a:rPr lang="es-MX" dirty="0"/>
            </a:br>
            <a:endParaRPr lang="es-MX" dirty="0"/>
          </a:p>
        </p:txBody>
      </p:sp>
      <p:pic>
        <p:nvPicPr>
          <p:cNvPr id="4" name="Imagen 3"/>
          <p:cNvPicPr>
            <a:picLocks noChangeAspect="1"/>
          </p:cNvPicPr>
          <p:nvPr/>
        </p:nvPicPr>
        <p:blipFill>
          <a:blip r:embed="rId2"/>
          <a:stretch>
            <a:fillRect/>
          </a:stretch>
        </p:blipFill>
        <p:spPr>
          <a:xfrm>
            <a:off x="1515480" y="3628555"/>
            <a:ext cx="3907149" cy="2553304"/>
          </a:xfrm>
          <a:prstGeom prst="rect">
            <a:avLst/>
          </a:prstGeom>
        </p:spPr>
      </p:pic>
      <p:pic>
        <p:nvPicPr>
          <p:cNvPr id="5" name="Imagen 4"/>
          <p:cNvPicPr>
            <a:picLocks noChangeAspect="1"/>
          </p:cNvPicPr>
          <p:nvPr/>
        </p:nvPicPr>
        <p:blipFill>
          <a:blip r:embed="rId3"/>
          <a:stretch>
            <a:fillRect/>
          </a:stretch>
        </p:blipFill>
        <p:spPr>
          <a:xfrm>
            <a:off x="7302322" y="3693619"/>
            <a:ext cx="1410385" cy="2488240"/>
          </a:xfrm>
          <a:prstGeom prst="rect">
            <a:avLst/>
          </a:prstGeom>
        </p:spPr>
      </p:pic>
    </p:spTree>
    <p:extLst>
      <p:ext uri="{BB962C8B-B14F-4D97-AF65-F5344CB8AC3E}">
        <p14:creationId xmlns:p14="http://schemas.microsoft.com/office/powerpoint/2010/main" val="2522974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3" y="609600"/>
            <a:ext cx="9905998" cy="1038896"/>
          </a:xfrm>
        </p:spPr>
        <p:txBody>
          <a:bodyPr/>
          <a:lstStyle/>
          <a:p>
            <a:r>
              <a:rPr lang="es-MX" dirty="0" smtClean="0"/>
              <a:t>Ejercicio practico</a:t>
            </a:r>
            <a:endParaRPr lang="es-MX" dirty="0"/>
          </a:p>
        </p:txBody>
      </p:sp>
      <p:sp>
        <p:nvSpPr>
          <p:cNvPr id="3" name="Marcador de contenido 2"/>
          <p:cNvSpPr>
            <a:spLocks noGrp="1"/>
          </p:cNvSpPr>
          <p:nvPr>
            <p:ph idx="1"/>
          </p:nvPr>
        </p:nvSpPr>
        <p:spPr>
          <a:xfrm>
            <a:off x="1141413" y="1907145"/>
            <a:ext cx="9905998" cy="3124201"/>
          </a:xfrm>
        </p:spPr>
        <p:txBody>
          <a:bodyPr/>
          <a:lstStyle/>
          <a:p>
            <a:r>
              <a:rPr lang="es-MX" dirty="0" smtClean="0"/>
              <a:t>Realizar un código que contenga un ejemplo de cada campo que pudiera tener un formulario, es decir vamos a crear un catalogo de campos para formulario</a:t>
            </a:r>
            <a:endParaRPr lang="es-MX" dirty="0"/>
          </a:p>
        </p:txBody>
      </p:sp>
    </p:spTree>
    <p:extLst>
      <p:ext uri="{BB962C8B-B14F-4D97-AF65-F5344CB8AC3E}">
        <p14:creationId xmlns:p14="http://schemas.microsoft.com/office/powerpoint/2010/main" val="42535863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3" y="609600"/>
            <a:ext cx="9905998" cy="1038896"/>
          </a:xfrm>
        </p:spPr>
        <p:txBody>
          <a:bodyPr/>
          <a:lstStyle/>
          <a:p>
            <a:r>
              <a:rPr lang="es-MX" dirty="0" smtClean="0"/>
              <a:t>Ejercicio practico</a:t>
            </a:r>
            <a:endParaRPr lang="es-MX" dirty="0"/>
          </a:p>
        </p:txBody>
      </p:sp>
      <p:sp>
        <p:nvSpPr>
          <p:cNvPr id="3" name="Marcador de contenido 2"/>
          <p:cNvSpPr>
            <a:spLocks noGrp="1"/>
          </p:cNvSpPr>
          <p:nvPr>
            <p:ph idx="1"/>
          </p:nvPr>
        </p:nvSpPr>
        <p:spPr>
          <a:xfrm>
            <a:off x="1141413" y="1907145"/>
            <a:ext cx="9905998" cy="3124201"/>
          </a:xfrm>
        </p:spPr>
        <p:txBody>
          <a:bodyPr/>
          <a:lstStyle/>
          <a:p>
            <a:r>
              <a:rPr lang="es-MX" dirty="0" smtClean="0"/>
              <a:t>Realizar el formulario de la pagina 21 de su manual</a:t>
            </a:r>
            <a:endParaRPr lang="es-MX" dirty="0"/>
          </a:p>
        </p:txBody>
      </p:sp>
    </p:spTree>
    <p:extLst>
      <p:ext uri="{BB962C8B-B14F-4D97-AF65-F5344CB8AC3E}">
        <p14:creationId xmlns:p14="http://schemas.microsoft.com/office/powerpoint/2010/main" val="3496202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3" y="609600"/>
            <a:ext cx="9905998" cy="523741"/>
          </a:xfrm>
        </p:spPr>
        <p:txBody>
          <a:bodyPr>
            <a:normAutofit fontScale="90000"/>
          </a:bodyPr>
          <a:lstStyle/>
          <a:p>
            <a:r>
              <a:rPr lang="es-MX" dirty="0" smtClean="0"/>
              <a:t>Función del sistema                                                </a:t>
            </a:r>
            <a:endParaRPr lang="es-MX" dirty="0"/>
          </a:p>
        </p:txBody>
      </p:sp>
      <p:pic>
        <p:nvPicPr>
          <p:cNvPr id="4" name="Imagen 3"/>
          <p:cNvPicPr>
            <a:picLocks noChangeAspect="1"/>
          </p:cNvPicPr>
          <p:nvPr/>
        </p:nvPicPr>
        <p:blipFill>
          <a:blip r:embed="rId2"/>
          <a:stretch>
            <a:fillRect/>
          </a:stretch>
        </p:blipFill>
        <p:spPr>
          <a:xfrm>
            <a:off x="2893860" y="1902988"/>
            <a:ext cx="6401104" cy="3544776"/>
          </a:xfrm>
          <a:prstGeom prst="rect">
            <a:avLst/>
          </a:prstGeom>
        </p:spPr>
      </p:pic>
    </p:spTree>
    <p:extLst>
      <p:ext uri="{BB962C8B-B14F-4D97-AF65-F5344CB8AC3E}">
        <p14:creationId xmlns:p14="http://schemas.microsoft.com/office/powerpoint/2010/main" val="3099830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Ejercicio practico</a:t>
            </a:r>
            <a:endParaRPr lang="es-MX" dirty="0"/>
          </a:p>
        </p:txBody>
      </p:sp>
      <p:sp>
        <p:nvSpPr>
          <p:cNvPr id="3" name="Marcador de contenido 2"/>
          <p:cNvSpPr>
            <a:spLocks noGrp="1"/>
          </p:cNvSpPr>
          <p:nvPr>
            <p:ph idx="1"/>
          </p:nvPr>
        </p:nvSpPr>
        <p:spPr>
          <a:xfrm>
            <a:off x="1141413" y="2514600"/>
            <a:ext cx="9905998" cy="1479998"/>
          </a:xfrm>
        </p:spPr>
        <p:txBody>
          <a:bodyPr/>
          <a:lstStyle/>
          <a:p>
            <a:r>
              <a:rPr lang="es-MX" dirty="0" smtClean="0"/>
              <a:t>Realizar función de usuario que se muestra en la </a:t>
            </a:r>
            <a:r>
              <a:rPr lang="es-MX" b="1" i="1" dirty="0" smtClean="0"/>
              <a:t>pagina 14 </a:t>
            </a:r>
            <a:r>
              <a:rPr lang="es-MX" dirty="0" smtClean="0"/>
              <a:t>de su manual.</a:t>
            </a:r>
          </a:p>
          <a:p>
            <a:r>
              <a:rPr lang="es-MX" dirty="0" smtClean="0"/>
              <a:t>Función del usuario, la cual os dice el numero de argumentos que tenemos en nuestra función</a:t>
            </a:r>
            <a:endParaRPr lang="es-MX" dirty="0"/>
          </a:p>
        </p:txBody>
      </p:sp>
    </p:spTree>
    <p:extLst>
      <p:ext uri="{BB962C8B-B14F-4D97-AF65-F5344CB8AC3E}">
        <p14:creationId xmlns:p14="http://schemas.microsoft.com/office/powerpoint/2010/main" val="1517493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Ejercicio practico</a:t>
            </a:r>
            <a:endParaRPr lang="es-MX" dirty="0"/>
          </a:p>
        </p:txBody>
      </p:sp>
      <p:sp>
        <p:nvSpPr>
          <p:cNvPr id="3" name="Marcador de contenido 2"/>
          <p:cNvSpPr>
            <a:spLocks noGrp="1"/>
          </p:cNvSpPr>
          <p:nvPr>
            <p:ph idx="1"/>
          </p:nvPr>
        </p:nvSpPr>
        <p:spPr>
          <a:xfrm>
            <a:off x="1141413" y="2514600"/>
            <a:ext cx="9905998" cy="1479998"/>
          </a:xfrm>
        </p:spPr>
        <p:txBody>
          <a:bodyPr/>
          <a:lstStyle/>
          <a:p>
            <a:r>
              <a:rPr lang="es-MX" dirty="0" smtClean="0"/>
              <a:t>Realizar función del sistema que se muestra en la </a:t>
            </a:r>
            <a:r>
              <a:rPr lang="es-MX" b="1" i="1" dirty="0" smtClean="0"/>
              <a:t>pagina 14 </a:t>
            </a:r>
            <a:r>
              <a:rPr lang="es-MX" dirty="0" smtClean="0"/>
              <a:t>de su manual.</a:t>
            </a:r>
          </a:p>
          <a:p>
            <a:r>
              <a:rPr lang="es-MX" dirty="0" smtClean="0"/>
              <a:t>Función del sistema, que nos ayuda a obtener la raíz cuadrada de un numero. </a:t>
            </a:r>
            <a:endParaRPr lang="es-MX" dirty="0"/>
          </a:p>
        </p:txBody>
      </p:sp>
    </p:spTree>
    <p:extLst>
      <p:ext uri="{BB962C8B-B14F-4D97-AF65-F5344CB8AC3E}">
        <p14:creationId xmlns:p14="http://schemas.microsoft.com/office/powerpoint/2010/main" val="2515759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3" y="609600"/>
            <a:ext cx="9905998" cy="523741"/>
          </a:xfrm>
        </p:spPr>
        <p:txBody>
          <a:bodyPr>
            <a:normAutofit fontScale="90000"/>
          </a:bodyPr>
          <a:lstStyle/>
          <a:p>
            <a:r>
              <a:rPr lang="es-MX" dirty="0" smtClean="0"/>
              <a:t>Función del sistema    pow()                                </a:t>
            </a:r>
            <a:endParaRPr lang="es-MX" dirty="0"/>
          </a:p>
        </p:txBody>
      </p:sp>
      <p:sp>
        <p:nvSpPr>
          <p:cNvPr id="5" name="Marcador de contenido 2"/>
          <p:cNvSpPr>
            <a:spLocks noGrp="1"/>
          </p:cNvSpPr>
          <p:nvPr>
            <p:ph idx="1"/>
          </p:nvPr>
        </p:nvSpPr>
        <p:spPr>
          <a:xfrm>
            <a:off x="1141413" y="2150772"/>
            <a:ext cx="9905998" cy="1571222"/>
          </a:xfrm>
        </p:spPr>
        <p:txBody>
          <a:bodyPr>
            <a:normAutofit/>
          </a:bodyPr>
          <a:lstStyle/>
          <a:p>
            <a:r>
              <a:rPr lang="es-MX" dirty="0" smtClean="0"/>
              <a:t>Para obtener una raíz diferente de la cubica se utiliza la función </a:t>
            </a:r>
            <a:r>
              <a:rPr lang="es-MX" b="1" i="1" dirty="0" smtClean="0"/>
              <a:t>POW(X,Y)</a:t>
            </a:r>
          </a:p>
          <a:p>
            <a:r>
              <a:rPr lang="es-MX" dirty="0" smtClean="0">
                <a:effectLst>
                  <a:glow rad="38100">
                    <a:schemeClr val="bg1">
                      <a:lumMod val="50000"/>
                      <a:lumOff val="50000"/>
                      <a:alpha val="20000"/>
                    </a:schemeClr>
                  </a:glow>
                </a:effectLst>
              </a:rPr>
              <a:t>Esta función devuelve el valor de X elevado a la potencia Y</a:t>
            </a:r>
          </a:p>
          <a:p>
            <a:r>
              <a:rPr lang="es-MX" dirty="0" smtClean="0">
                <a:effectLst>
                  <a:glow rad="38100">
                    <a:schemeClr val="bg1">
                      <a:lumMod val="50000"/>
                      <a:lumOff val="50000"/>
                      <a:alpha val="20000"/>
                    </a:schemeClr>
                  </a:glow>
                </a:effectLst>
              </a:rPr>
              <a:t>Esta función solo es funcional para PHP 4 y sus versiones siguientes</a:t>
            </a:r>
          </a:p>
          <a:p>
            <a:endParaRPr lang="es-MX" b="1" i="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3842" y="3510834"/>
            <a:ext cx="4252213" cy="3005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22766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141413" y="609600"/>
            <a:ext cx="9905998" cy="832834"/>
          </a:xfrm>
        </p:spPr>
        <p:txBody>
          <a:bodyPr/>
          <a:lstStyle/>
          <a:p>
            <a:r>
              <a:rPr lang="es-MX" dirty="0" smtClean="0"/>
              <a:t>Otras funciones del sistema</a:t>
            </a:r>
            <a:endParaRPr lang="es-MX"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79" y="4142505"/>
            <a:ext cx="2543406" cy="14340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Marcador de contenido 2"/>
          <p:cNvSpPr>
            <a:spLocks noGrp="1"/>
          </p:cNvSpPr>
          <p:nvPr>
            <p:ph idx="1"/>
          </p:nvPr>
        </p:nvSpPr>
        <p:spPr>
          <a:xfrm>
            <a:off x="1141413" y="2150772"/>
            <a:ext cx="9905998" cy="1571222"/>
          </a:xfrm>
        </p:spPr>
        <p:txBody>
          <a:bodyPr>
            <a:normAutofit/>
          </a:bodyPr>
          <a:lstStyle/>
          <a:p>
            <a:r>
              <a:rPr lang="es-MX" dirty="0" smtClean="0"/>
              <a:t>Función del sistema que nos muestra la información de php que tenemos instalado en nuestro equipo</a:t>
            </a:r>
            <a:endParaRPr lang="es-MX" dirty="0" smtClean="0">
              <a:effectLst>
                <a:glow rad="38100">
                  <a:schemeClr val="bg1">
                    <a:lumMod val="50000"/>
                    <a:lumOff val="50000"/>
                    <a:alpha val="20000"/>
                  </a:schemeClr>
                </a:glow>
              </a:effectLst>
            </a:endParaRPr>
          </a:p>
          <a:p>
            <a:endParaRPr lang="es-MX" b="1" i="1" dirty="0"/>
          </a:p>
        </p:txBody>
      </p:sp>
    </p:spTree>
    <p:extLst>
      <p:ext uri="{BB962C8B-B14F-4D97-AF65-F5344CB8AC3E}">
        <p14:creationId xmlns:p14="http://schemas.microsoft.com/office/powerpoint/2010/main" val="2290970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Ejercicio practico</a:t>
            </a:r>
            <a:endParaRPr lang="es-MX" dirty="0"/>
          </a:p>
        </p:txBody>
      </p:sp>
      <p:sp>
        <p:nvSpPr>
          <p:cNvPr id="3" name="Marcador de contenido 2"/>
          <p:cNvSpPr>
            <a:spLocks noGrp="1"/>
          </p:cNvSpPr>
          <p:nvPr>
            <p:ph idx="1"/>
          </p:nvPr>
        </p:nvSpPr>
        <p:spPr>
          <a:xfrm>
            <a:off x="1141413" y="2514600"/>
            <a:ext cx="9905998" cy="1479998"/>
          </a:xfrm>
        </p:spPr>
        <p:txBody>
          <a:bodyPr/>
          <a:lstStyle/>
          <a:p>
            <a:r>
              <a:rPr lang="es-MX" dirty="0" smtClean="0"/>
              <a:t>Realizar el ejercicio que se muestra en la </a:t>
            </a:r>
            <a:r>
              <a:rPr lang="es-MX" b="1" i="1" dirty="0" smtClean="0"/>
              <a:t>pagina 16 </a:t>
            </a:r>
            <a:r>
              <a:rPr lang="es-MX" dirty="0" smtClean="0"/>
              <a:t>de su manual. Donde creamos una función</a:t>
            </a:r>
            <a:endParaRPr lang="es-MX" dirty="0"/>
          </a:p>
        </p:txBody>
      </p:sp>
    </p:spTree>
    <p:extLst>
      <p:ext uri="{BB962C8B-B14F-4D97-AF65-F5344CB8AC3E}">
        <p14:creationId xmlns:p14="http://schemas.microsoft.com/office/powerpoint/2010/main" val="7696149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lla">
  <a:themeElements>
    <a:clrScheme name="Mesh">
      <a:dk1>
        <a:sysClr val="windowText" lastClr="000000"/>
      </a:dk1>
      <a:lt1>
        <a:sysClr val="window" lastClr="FFFFFF"/>
      </a:lt1>
      <a:dk2>
        <a:srgbClr val="363D46"/>
      </a:dk2>
      <a:lt2>
        <a:srgbClr val="EBEBEB"/>
      </a:lt2>
      <a:accent1>
        <a:srgbClr val="5AD0B8"/>
      </a:accent1>
      <a:accent2>
        <a:srgbClr val="47BB7E"/>
      </a:accent2>
      <a:accent3>
        <a:srgbClr val="96CD4B"/>
      </a:accent3>
      <a:accent4>
        <a:srgbClr val="61C7DD"/>
      </a:accent4>
      <a:accent5>
        <a:srgbClr val="2495CF"/>
      </a:accent5>
      <a:accent6>
        <a:srgbClr val="5A74D1"/>
      </a:accent6>
      <a:hlink>
        <a:srgbClr val="72CEBB"/>
      </a:hlink>
      <a:folHlink>
        <a:srgbClr val="98E6D6"/>
      </a:folHlink>
    </a:clrScheme>
    <a:fontScheme name="Mesh">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 xmlns:thm15="http://schemas.microsoft.com/office/thememl/2012/main" name="Mesh" id="{789EC3FE-34FD-429C-9918-760025E6C145}" vid="{0F262FD6-3409-4039-A531-64BD4D2F99E4}"/>
    </a:ext>
  </a:extLst>
</a:theme>
</file>

<file path=docProps/app.xml><?xml version="1.0" encoding="utf-8"?>
<Properties xmlns="http://schemas.openxmlformats.org/officeDocument/2006/extended-properties" xmlns:vt="http://schemas.openxmlformats.org/officeDocument/2006/docPropsVTypes">
  <Template>TC103457485[[fn=Malla]]</Template>
  <TotalTime>636</TotalTime>
  <Words>1054</Words>
  <Application>Microsoft Office PowerPoint</Application>
  <PresentationFormat>Personalizado</PresentationFormat>
  <Paragraphs>107</Paragraphs>
  <Slides>38</Slides>
  <Notes>0</Notes>
  <HiddenSlides>0</HiddenSlides>
  <MMClips>0</MMClips>
  <ScaleCrop>false</ScaleCrop>
  <HeadingPairs>
    <vt:vector size="4" baseType="variant">
      <vt:variant>
        <vt:lpstr>Tema</vt:lpstr>
      </vt:variant>
      <vt:variant>
        <vt:i4>1</vt:i4>
      </vt:variant>
      <vt:variant>
        <vt:lpstr>Títulos de diapositiva</vt:lpstr>
      </vt:variant>
      <vt:variant>
        <vt:i4>38</vt:i4>
      </vt:variant>
    </vt:vector>
  </HeadingPairs>
  <TitlesOfParts>
    <vt:vector size="39" baseType="lpstr">
      <vt:lpstr>Malla</vt:lpstr>
      <vt:lpstr>Modulo IX     PHP</vt:lpstr>
      <vt:lpstr>funciones</vt:lpstr>
      <vt:lpstr>Funciones de usuario                                          </vt:lpstr>
      <vt:lpstr>Función del sistema                                                </vt:lpstr>
      <vt:lpstr>Ejercicio practico</vt:lpstr>
      <vt:lpstr>Ejercicio practico</vt:lpstr>
      <vt:lpstr>Función del sistema    pow()                                </vt:lpstr>
      <vt:lpstr>Otras funciones del sistema</vt:lpstr>
      <vt:lpstr>Ejercicio practico</vt:lpstr>
      <vt:lpstr>Ejercicio practico</vt:lpstr>
      <vt:lpstr>Sentencias básicas</vt:lpstr>
      <vt:lpstr>If / else                                                              </vt:lpstr>
      <vt:lpstr>Ejemplo                                                               </vt:lpstr>
      <vt:lpstr>Ejercicio practico</vt:lpstr>
      <vt:lpstr>Ejercicio practico</vt:lpstr>
      <vt:lpstr>for                                                                    </vt:lpstr>
      <vt:lpstr>For </vt:lpstr>
      <vt:lpstr>Switch case                                                                </vt:lpstr>
      <vt:lpstr>Switch case                                                                </vt:lpstr>
      <vt:lpstr>Switch case                                                                </vt:lpstr>
      <vt:lpstr>Ejercicio practico</vt:lpstr>
      <vt:lpstr>FORMULARIOS</vt:lpstr>
      <vt:lpstr>FORMULARIOS</vt:lpstr>
      <vt:lpstr>¿Para que sirven?</vt:lpstr>
      <vt:lpstr>¿Cómo están hechos?</vt:lpstr>
      <vt:lpstr>Campos de entrada      &lt;input&gt;   Cuadros de texto</vt:lpstr>
      <vt:lpstr>Type = “text”</vt:lpstr>
      <vt:lpstr>Presentación de PowerPoint</vt:lpstr>
      <vt:lpstr>Type = “password”</vt:lpstr>
      <vt:lpstr>Type = “checkbox”</vt:lpstr>
      <vt:lpstr>Presentación de PowerPoint</vt:lpstr>
      <vt:lpstr>Type = “radio”</vt:lpstr>
      <vt:lpstr>Presentación de PowerPoint</vt:lpstr>
      <vt:lpstr>&lt;textarea&gt;</vt:lpstr>
      <vt:lpstr>Presentación de PowerPoint</vt:lpstr>
      <vt:lpstr>&lt;select&gt;</vt:lpstr>
      <vt:lpstr>Ejercicio practico</vt:lpstr>
      <vt:lpstr>Ejercicio practico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Modulo IX     PHP</dc:title>
  <dc:creator>gretel gzz</dc:creator>
  <cp:lastModifiedBy>dahc_2@hotmail.com</cp:lastModifiedBy>
  <cp:revision>51</cp:revision>
  <dcterms:created xsi:type="dcterms:W3CDTF">2014-10-16T03:18:02Z</dcterms:created>
  <dcterms:modified xsi:type="dcterms:W3CDTF">2015-08-08T17:27:45Z</dcterms:modified>
</cp:coreProperties>
</file>