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8" r:id="rId16"/>
    <p:sldId id="275" r:id="rId17"/>
    <p:sldId id="276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2" r:id="rId32"/>
    <p:sldId id="291" r:id="rId33"/>
    <p:sldId id="293" r:id="rId34"/>
    <p:sldId id="294" r:id="rId35"/>
    <p:sldId id="295" r:id="rId36"/>
    <p:sldId id="296" r:id="rId37"/>
    <p:sldId id="297" r:id="rId38"/>
    <p:sldId id="298" r:id="rId39"/>
  </p:sldIdLst>
  <p:sldSz cx="12192000" cy="6858000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ambria Math" panose="02040503050406030204" pitchFamily="18" charset="0"/>
      <p:regular r:id="rId45"/>
    </p:embeddedFont>
    <p:embeddedFont>
      <p:font typeface="Roboto" panose="02000000000000000000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pos="696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ipVj9fIB78Vuiry/lLEAlFmZW9Z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DFFE0D4-1BA1-28C2-628D-6D77D6182A94}" name="Dinesh Nair" initials="DN" userId="S::dinesh.nair@herovired.onmicrosoft.com::bf340634-e948-44b2-a63a-3c23048ffc2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FC4"/>
    <a:srgbClr val="F970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C2A2C2-9156-40A8-B130-3D2242D07B8A}" v="21" dt="2023-02-20T07:42:29.543"/>
    <p1510:client id="{F7021069-8969-44BD-EB7A-149229CADB7F}" v="9" dt="2023-02-20T07:31:43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28" autoAdjust="0"/>
  </p:normalViewPr>
  <p:slideViewPr>
    <p:cSldViewPr snapToGrid="0" showGuides="1">
      <p:cViewPr varScale="1">
        <p:scale>
          <a:sx n="63" d="100"/>
          <a:sy n="63" d="100"/>
        </p:scale>
        <p:origin x="732" y="52"/>
      </p:cViewPr>
      <p:guideLst>
        <p:guide orient="horz" pos="4176"/>
        <p:guide pos="6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63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6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 Bhimesh" userId="8cbc0f08-a9cb-46c3-b564-c1b3742cd6d0" providerId="ADAL" clId="{7AC2A2C2-9156-40A8-B130-3D2242D07B8A}"/>
    <pc:docChg chg="modSld">
      <pc:chgData name="S Bhimesh" userId="8cbc0f08-a9cb-46c3-b564-c1b3742cd6d0" providerId="ADAL" clId="{7AC2A2C2-9156-40A8-B130-3D2242D07B8A}" dt="2023-02-20T07:42:29.543" v="21"/>
      <pc:docMkLst>
        <pc:docMk/>
      </pc:docMkLst>
      <pc:sldChg chg="delCm">
        <pc:chgData name="S Bhimesh" userId="8cbc0f08-a9cb-46c3-b564-c1b3742cd6d0" providerId="ADAL" clId="{7AC2A2C2-9156-40A8-B130-3D2242D07B8A}" dt="2023-02-20T07:42:29.543" v="21"/>
        <pc:sldMkLst>
          <pc:docMk/>
          <pc:sldMk cId="0" sldId="26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S Bhimesh" userId="8cbc0f08-a9cb-46c3-b564-c1b3742cd6d0" providerId="ADAL" clId="{7AC2A2C2-9156-40A8-B130-3D2242D07B8A}" dt="2023-02-20T07:42:29.543" v="21"/>
              <pc2:cmMkLst xmlns:pc2="http://schemas.microsoft.com/office/powerpoint/2019/9/main/command">
                <pc:docMk/>
                <pc:sldMk cId="0" sldId="262"/>
                <pc2:cmMk id="{22E3954F-88E2-408A-8DB3-B931A3D52FA4}"/>
              </pc2:cmMkLst>
            </pc226:cmChg>
          </p:ext>
        </pc:extLst>
      </pc:sldChg>
      <pc:sldChg chg="modSp mod delCm modCm">
        <pc:chgData name="S Bhimesh" userId="8cbc0f08-a9cb-46c3-b564-c1b3742cd6d0" providerId="ADAL" clId="{7AC2A2C2-9156-40A8-B130-3D2242D07B8A}" dt="2023-02-20T07:38:30.218" v="8"/>
        <pc:sldMkLst>
          <pc:docMk/>
          <pc:sldMk cId="3244196423" sldId="276"/>
        </pc:sldMkLst>
        <pc:spChg chg="mod">
          <ac:chgData name="S Bhimesh" userId="8cbc0f08-a9cb-46c3-b564-c1b3742cd6d0" providerId="ADAL" clId="{7AC2A2C2-9156-40A8-B130-3D2242D07B8A}" dt="2023-02-20T07:38:12.711" v="4" actId="20577"/>
          <ac:spMkLst>
            <pc:docMk/>
            <pc:sldMk cId="3244196423" sldId="276"/>
            <ac:spMk id="3" creationId="{C4998734-DB34-63B3-B30B-8A840E5EF50C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S Bhimesh" userId="8cbc0f08-a9cb-46c3-b564-c1b3742cd6d0" providerId="ADAL" clId="{7AC2A2C2-9156-40A8-B130-3D2242D07B8A}" dt="2023-02-20T07:38:30.218" v="8"/>
              <pc2:cmMkLst xmlns:pc2="http://schemas.microsoft.com/office/powerpoint/2019/9/main/command">
                <pc:docMk/>
                <pc:sldMk cId="3244196423" sldId="276"/>
                <pc2:cmMk id="{D08B25FE-554D-491B-9280-5F096A1167C3}"/>
              </pc2:cmMkLst>
            </pc226:cmChg>
          </p:ext>
        </pc:extLst>
      </pc:sldChg>
      <pc:sldChg chg="modSp mod delCm modCm">
        <pc:chgData name="S Bhimesh" userId="8cbc0f08-a9cb-46c3-b564-c1b3742cd6d0" providerId="ADAL" clId="{7AC2A2C2-9156-40A8-B130-3D2242D07B8A}" dt="2023-02-20T07:38:22.601" v="7"/>
        <pc:sldMkLst>
          <pc:docMk/>
          <pc:sldMk cId="1026010943" sldId="278"/>
        </pc:sldMkLst>
        <pc:spChg chg="mod">
          <ac:chgData name="S Bhimesh" userId="8cbc0f08-a9cb-46c3-b564-c1b3742cd6d0" providerId="ADAL" clId="{7AC2A2C2-9156-40A8-B130-3D2242D07B8A}" dt="2023-02-20T07:38:20.307" v="6" actId="20577"/>
          <ac:spMkLst>
            <pc:docMk/>
            <pc:sldMk cId="1026010943" sldId="278"/>
            <ac:spMk id="3" creationId="{70520E35-3831-FD0F-229C-81F14DCA6A4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S Bhimesh" userId="8cbc0f08-a9cb-46c3-b564-c1b3742cd6d0" providerId="ADAL" clId="{7AC2A2C2-9156-40A8-B130-3D2242D07B8A}" dt="2023-02-20T07:38:22.601" v="7"/>
              <pc2:cmMkLst xmlns:pc2="http://schemas.microsoft.com/office/powerpoint/2019/9/main/command">
                <pc:docMk/>
                <pc:sldMk cId="1026010943" sldId="278"/>
                <pc2:cmMk id="{BF5EBD1E-01CE-47B4-BC29-C0A6178F58D5}"/>
              </pc2:cmMkLst>
            </pc226:cmChg>
          </p:ext>
        </pc:extLst>
      </pc:sldChg>
      <pc:sldChg chg="modSp mod delCm modCm">
        <pc:chgData name="S Bhimesh" userId="8cbc0f08-a9cb-46c3-b564-c1b3742cd6d0" providerId="ADAL" clId="{7AC2A2C2-9156-40A8-B130-3D2242D07B8A}" dt="2023-02-20T07:38:39.041" v="10"/>
        <pc:sldMkLst>
          <pc:docMk/>
          <pc:sldMk cId="622260896" sldId="283"/>
        </pc:sldMkLst>
        <pc:spChg chg="mod">
          <ac:chgData name="S Bhimesh" userId="8cbc0f08-a9cb-46c3-b564-c1b3742cd6d0" providerId="ADAL" clId="{7AC2A2C2-9156-40A8-B130-3D2242D07B8A}" dt="2023-02-20T07:38:36.547" v="9" actId="20577"/>
          <ac:spMkLst>
            <pc:docMk/>
            <pc:sldMk cId="622260896" sldId="283"/>
            <ac:spMk id="3" creationId="{C4998734-DB34-63B3-B30B-8A840E5EF50C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S Bhimesh" userId="8cbc0f08-a9cb-46c3-b564-c1b3742cd6d0" providerId="ADAL" clId="{7AC2A2C2-9156-40A8-B130-3D2242D07B8A}" dt="2023-02-20T07:38:39.041" v="10"/>
              <pc2:cmMkLst xmlns:pc2="http://schemas.microsoft.com/office/powerpoint/2019/9/main/command">
                <pc:docMk/>
                <pc:sldMk cId="622260896" sldId="283"/>
                <pc2:cmMk id="{E52CFD53-9B56-4C81-B474-20AC40420816}"/>
              </pc2:cmMkLst>
            </pc226:cmChg>
          </p:ext>
        </pc:extLst>
      </pc:sldChg>
      <pc:sldChg chg="modSp mod delCm modCm">
        <pc:chgData name="S Bhimesh" userId="8cbc0f08-a9cb-46c3-b564-c1b3742cd6d0" providerId="ADAL" clId="{7AC2A2C2-9156-40A8-B130-3D2242D07B8A}" dt="2023-02-20T07:39:34.583" v="20"/>
        <pc:sldMkLst>
          <pc:docMk/>
          <pc:sldMk cId="2152441675" sldId="285"/>
        </pc:sldMkLst>
        <pc:spChg chg="mod">
          <ac:chgData name="S Bhimesh" userId="8cbc0f08-a9cb-46c3-b564-c1b3742cd6d0" providerId="ADAL" clId="{7AC2A2C2-9156-40A8-B130-3D2242D07B8A}" dt="2023-02-20T07:38:42.084" v="11" actId="20577"/>
          <ac:spMkLst>
            <pc:docMk/>
            <pc:sldMk cId="2152441675" sldId="285"/>
            <ac:spMk id="3" creationId="{C4998734-DB34-63B3-B30B-8A840E5EF50C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S Bhimesh" userId="8cbc0f08-a9cb-46c3-b564-c1b3742cd6d0" providerId="ADAL" clId="{7AC2A2C2-9156-40A8-B130-3D2242D07B8A}" dt="2023-02-20T07:39:34.583" v="20"/>
              <pc2:cmMkLst xmlns:pc2="http://schemas.microsoft.com/office/powerpoint/2019/9/main/command">
                <pc:docMk/>
                <pc:sldMk cId="2152441675" sldId="285"/>
                <pc2:cmMk id="{9353332F-79B3-44CB-AC3B-B86E39A0FBC4}"/>
              </pc2:cmMkLst>
            </pc226:cmChg>
          </p:ext>
        </pc:extLst>
      </pc:sldChg>
      <pc:sldChg chg="modSp mod delCm modCm">
        <pc:chgData name="S Bhimesh" userId="8cbc0f08-a9cb-46c3-b564-c1b3742cd6d0" providerId="ADAL" clId="{7AC2A2C2-9156-40A8-B130-3D2242D07B8A}" dt="2023-02-20T07:38:55.768" v="16"/>
        <pc:sldMkLst>
          <pc:docMk/>
          <pc:sldMk cId="3118910177" sldId="291"/>
        </pc:sldMkLst>
        <pc:spChg chg="mod">
          <ac:chgData name="S Bhimesh" userId="8cbc0f08-a9cb-46c3-b564-c1b3742cd6d0" providerId="ADAL" clId="{7AC2A2C2-9156-40A8-B130-3D2242D07B8A}" dt="2023-02-20T07:38:49.266" v="13" actId="20577"/>
          <ac:spMkLst>
            <pc:docMk/>
            <pc:sldMk cId="3118910177" sldId="291"/>
            <ac:spMk id="154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S Bhimesh" userId="8cbc0f08-a9cb-46c3-b564-c1b3742cd6d0" providerId="ADAL" clId="{7AC2A2C2-9156-40A8-B130-3D2242D07B8A}" dt="2023-02-20T07:38:55.768" v="16"/>
              <pc2:cmMkLst xmlns:pc2="http://schemas.microsoft.com/office/powerpoint/2019/9/main/command">
                <pc:docMk/>
                <pc:sldMk cId="3118910177" sldId="291"/>
                <pc2:cmMk id="{A0F693D7-2BCB-48E5-9369-B39F952C69B4}"/>
              </pc2:cmMkLst>
            </pc226:cmChg>
          </p:ext>
        </pc:extLst>
      </pc:sldChg>
      <pc:sldChg chg="modSp mod delCm modCm">
        <pc:chgData name="S Bhimesh" userId="8cbc0f08-a9cb-46c3-b564-c1b3742cd6d0" providerId="ADAL" clId="{7AC2A2C2-9156-40A8-B130-3D2242D07B8A}" dt="2023-02-20T07:38:58.343" v="17"/>
        <pc:sldMkLst>
          <pc:docMk/>
          <pc:sldMk cId="1373905691" sldId="293"/>
        </pc:sldMkLst>
        <pc:spChg chg="mod">
          <ac:chgData name="S Bhimesh" userId="8cbc0f08-a9cb-46c3-b564-c1b3742cd6d0" providerId="ADAL" clId="{7AC2A2C2-9156-40A8-B130-3D2242D07B8A}" dt="2023-02-20T07:38:52.961" v="15" actId="20577"/>
          <ac:spMkLst>
            <pc:docMk/>
            <pc:sldMk cId="1373905691" sldId="293"/>
            <ac:spMk id="154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S Bhimesh" userId="8cbc0f08-a9cb-46c3-b564-c1b3742cd6d0" providerId="ADAL" clId="{7AC2A2C2-9156-40A8-B130-3D2242D07B8A}" dt="2023-02-20T07:38:58.343" v="17"/>
              <pc2:cmMkLst xmlns:pc2="http://schemas.microsoft.com/office/powerpoint/2019/9/main/command">
                <pc:docMk/>
                <pc:sldMk cId="1373905691" sldId="293"/>
                <pc2:cmMk id="{451EA2F7-BA34-43DF-9B5C-BB093960CFAB}"/>
              </pc2:cmMkLst>
            </pc226:cmChg>
          </p:ext>
        </pc:extLst>
      </pc:sldChg>
      <pc:sldChg chg="modSp mod">
        <pc:chgData name="S Bhimesh" userId="8cbc0f08-a9cb-46c3-b564-c1b3742cd6d0" providerId="ADAL" clId="{7AC2A2C2-9156-40A8-B130-3D2242D07B8A}" dt="2023-02-20T07:21:21.792" v="0" actId="1076"/>
        <pc:sldMkLst>
          <pc:docMk/>
          <pc:sldMk cId="4043024937" sldId="294"/>
        </pc:sldMkLst>
        <pc:spChg chg="mod">
          <ac:chgData name="S Bhimesh" userId="8cbc0f08-a9cb-46c3-b564-c1b3742cd6d0" providerId="ADAL" clId="{7AC2A2C2-9156-40A8-B130-3D2242D07B8A}" dt="2023-02-20T07:21:21.792" v="0" actId="1076"/>
          <ac:spMkLst>
            <pc:docMk/>
            <pc:sldMk cId="4043024937" sldId="294"/>
            <ac:spMk id="11" creationId="{5D76F826-19C5-71E6-10A3-EB61ECA08084}"/>
          </ac:spMkLst>
        </pc:spChg>
        <pc:spChg chg="mod">
          <ac:chgData name="S Bhimesh" userId="8cbc0f08-a9cb-46c3-b564-c1b3742cd6d0" providerId="ADAL" clId="{7AC2A2C2-9156-40A8-B130-3D2242D07B8A}" dt="2023-02-20T07:21:21.792" v="0" actId="1076"/>
          <ac:spMkLst>
            <pc:docMk/>
            <pc:sldMk cId="4043024937" sldId="294"/>
            <ac:spMk id="12" creationId="{C53C3F89-7AD3-D1E8-77F6-70889D45C00C}"/>
          </ac:spMkLst>
        </pc:spChg>
        <pc:spChg chg="mod">
          <ac:chgData name="S Bhimesh" userId="8cbc0f08-a9cb-46c3-b564-c1b3742cd6d0" providerId="ADAL" clId="{7AC2A2C2-9156-40A8-B130-3D2242D07B8A}" dt="2023-02-20T07:21:21.792" v="0" actId="1076"/>
          <ac:spMkLst>
            <pc:docMk/>
            <pc:sldMk cId="4043024937" sldId="294"/>
            <ac:spMk id="13" creationId="{2A677965-9550-479E-8323-B93C87F51377}"/>
          </ac:spMkLst>
        </pc:spChg>
        <pc:spChg chg="mod">
          <ac:chgData name="S Bhimesh" userId="8cbc0f08-a9cb-46c3-b564-c1b3742cd6d0" providerId="ADAL" clId="{7AC2A2C2-9156-40A8-B130-3D2242D07B8A}" dt="2023-02-20T07:21:21.792" v="0" actId="1076"/>
          <ac:spMkLst>
            <pc:docMk/>
            <pc:sldMk cId="4043024937" sldId="294"/>
            <ac:spMk id="14" creationId="{C35661A4-2B94-E4F9-7353-317CD2900DE3}"/>
          </ac:spMkLst>
        </pc:spChg>
        <pc:spChg chg="mod">
          <ac:chgData name="S Bhimesh" userId="8cbc0f08-a9cb-46c3-b564-c1b3742cd6d0" providerId="ADAL" clId="{7AC2A2C2-9156-40A8-B130-3D2242D07B8A}" dt="2023-02-20T07:21:21.792" v="0" actId="1076"/>
          <ac:spMkLst>
            <pc:docMk/>
            <pc:sldMk cId="4043024937" sldId="294"/>
            <ac:spMk id="15" creationId="{5075C8AA-F054-A5D4-2929-C8D2F5B5B9E9}"/>
          </ac:spMkLst>
        </pc:spChg>
        <pc:graphicFrameChg chg="mod">
          <ac:chgData name="S Bhimesh" userId="8cbc0f08-a9cb-46c3-b564-c1b3742cd6d0" providerId="ADAL" clId="{7AC2A2C2-9156-40A8-B130-3D2242D07B8A}" dt="2023-02-20T07:21:21.792" v="0" actId="1076"/>
          <ac:graphicFrameMkLst>
            <pc:docMk/>
            <pc:sldMk cId="4043024937" sldId="294"/>
            <ac:graphicFrameMk id="6" creationId="{596F79EC-89C7-95AA-08B6-E331F3530746}"/>
          </ac:graphicFrameMkLst>
        </pc:graphicFrameChg>
        <pc:graphicFrameChg chg="mod">
          <ac:chgData name="S Bhimesh" userId="8cbc0f08-a9cb-46c3-b564-c1b3742cd6d0" providerId="ADAL" clId="{7AC2A2C2-9156-40A8-B130-3D2242D07B8A}" dt="2023-02-20T07:21:21.792" v="0" actId="1076"/>
          <ac:graphicFrameMkLst>
            <pc:docMk/>
            <pc:sldMk cId="4043024937" sldId="294"/>
            <ac:graphicFrameMk id="7" creationId="{96F2DF86-005A-4182-1AD0-A00394D60B92}"/>
          </ac:graphicFrameMkLst>
        </pc:graphicFrameChg>
        <pc:cxnChg chg="mod">
          <ac:chgData name="S Bhimesh" userId="8cbc0f08-a9cb-46c3-b564-c1b3742cd6d0" providerId="ADAL" clId="{7AC2A2C2-9156-40A8-B130-3D2242D07B8A}" dt="2023-02-20T07:21:21.792" v="0" actId="1076"/>
          <ac:cxnSpMkLst>
            <pc:docMk/>
            <pc:sldMk cId="4043024937" sldId="294"/>
            <ac:cxnSpMk id="9" creationId="{B77E7F1A-4C90-C8A2-C086-C3EEB9C4036D}"/>
          </ac:cxnSpMkLst>
        </pc:cxnChg>
      </pc:sldChg>
      <pc:sldChg chg="modSp mod delCm modCm">
        <pc:chgData name="S Bhimesh" userId="8cbc0f08-a9cb-46c3-b564-c1b3742cd6d0" providerId="ADAL" clId="{7AC2A2C2-9156-40A8-B130-3D2242D07B8A}" dt="2023-02-20T07:39:20.182" v="19"/>
        <pc:sldMkLst>
          <pc:docMk/>
          <pc:sldMk cId="3296316488" sldId="296"/>
        </pc:sldMkLst>
        <pc:spChg chg="mod">
          <ac:chgData name="S Bhimesh" userId="8cbc0f08-a9cb-46c3-b564-c1b3742cd6d0" providerId="ADAL" clId="{7AC2A2C2-9156-40A8-B130-3D2242D07B8A}" dt="2023-02-20T07:39:05.979" v="18" actId="20577"/>
          <ac:spMkLst>
            <pc:docMk/>
            <pc:sldMk cId="3296316488" sldId="296"/>
            <ac:spMk id="3" creationId="{52850BFD-0939-5132-68F8-38100A02676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S Bhimesh" userId="8cbc0f08-a9cb-46c3-b564-c1b3742cd6d0" providerId="ADAL" clId="{7AC2A2C2-9156-40A8-B130-3D2242D07B8A}" dt="2023-02-20T07:39:20.182" v="19"/>
              <pc2:cmMkLst xmlns:pc2="http://schemas.microsoft.com/office/powerpoint/2019/9/main/command">
                <pc:docMk/>
                <pc:sldMk cId="3296316488" sldId="296"/>
                <pc2:cmMk id="{5588B427-FEB0-4D39-8E94-BCF9A9E27FF5}"/>
              </pc2:cmMkLst>
            </pc226:cmChg>
          </p:ext>
        </pc:extLst>
      </pc:sldChg>
    </pc:docChg>
  </pc:docChgLst>
  <pc:docChgLst>
    <pc:chgData name="Dinesh Nair" userId="S::dinesh.nair@herovired.onmicrosoft.com::bf340634-e948-44b2-a63a-3c23048ffc2e" providerId="AD" clId="Web-{F7021069-8969-44BD-EB7A-149229CADB7F}"/>
    <pc:docChg chg="mod">
      <pc:chgData name="Dinesh Nair" userId="S::dinesh.nair@herovired.onmicrosoft.com::bf340634-e948-44b2-a63a-3c23048ffc2e" providerId="AD" clId="Web-{F7021069-8969-44BD-EB7A-149229CADB7F}" dt="2023-02-20T07:31:43.882" v="8"/>
      <pc:docMkLst>
        <pc:docMk/>
      </pc:docMkLst>
      <pc:sldChg chg="addCm">
        <pc:chgData name="Dinesh Nair" userId="S::dinesh.nair@herovired.onmicrosoft.com::bf340634-e948-44b2-a63a-3c23048ffc2e" providerId="AD" clId="Web-{F7021069-8969-44BD-EB7A-149229CADB7F}" dt="2023-02-20T07:27:58.925" v="1"/>
        <pc:sldMkLst>
          <pc:docMk/>
          <pc:sldMk cId="0" sldId="26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Dinesh Nair" userId="S::dinesh.nair@herovired.onmicrosoft.com::bf340634-e948-44b2-a63a-3c23048ffc2e" providerId="AD" clId="Web-{F7021069-8969-44BD-EB7A-149229CADB7F}" dt="2023-02-20T07:27:58.925" v="1"/>
              <pc2:cmMkLst xmlns:pc2="http://schemas.microsoft.com/office/powerpoint/2019/9/main/command">
                <pc:docMk/>
                <pc:sldMk cId="0" sldId="262"/>
                <pc2:cmMk id="{22E3954F-88E2-408A-8DB3-B931A3D52FA4}"/>
              </pc2:cmMkLst>
            </pc226:cmChg>
          </p:ext>
        </pc:extLst>
      </pc:sldChg>
      <pc:sldChg chg="addCm">
        <pc:chgData name="Dinesh Nair" userId="S::dinesh.nair@herovired.onmicrosoft.com::bf340634-e948-44b2-a63a-3c23048ffc2e" providerId="AD" clId="Web-{F7021069-8969-44BD-EB7A-149229CADB7F}" dt="2023-02-20T07:29:29.880" v="3"/>
        <pc:sldMkLst>
          <pc:docMk/>
          <pc:sldMk cId="3244196423" sldId="27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Dinesh Nair" userId="S::dinesh.nair@herovired.onmicrosoft.com::bf340634-e948-44b2-a63a-3c23048ffc2e" providerId="AD" clId="Web-{F7021069-8969-44BD-EB7A-149229CADB7F}" dt="2023-02-20T07:29:29.880" v="3"/>
              <pc2:cmMkLst xmlns:pc2="http://schemas.microsoft.com/office/powerpoint/2019/9/main/command">
                <pc:docMk/>
                <pc:sldMk cId="3244196423" sldId="276"/>
                <pc2:cmMk id="{D08B25FE-554D-491B-9280-5F096A1167C3}"/>
              </pc2:cmMkLst>
            </pc226:cmChg>
          </p:ext>
        </pc:extLst>
      </pc:sldChg>
      <pc:sldChg chg="addCm">
        <pc:chgData name="Dinesh Nair" userId="S::dinesh.nair@herovired.onmicrosoft.com::bf340634-e948-44b2-a63a-3c23048ffc2e" providerId="AD" clId="Web-{F7021069-8969-44BD-EB7A-149229CADB7F}" dt="2023-02-20T07:29:03.332" v="2"/>
        <pc:sldMkLst>
          <pc:docMk/>
          <pc:sldMk cId="1026010943" sldId="27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Dinesh Nair" userId="S::dinesh.nair@herovired.onmicrosoft.com::bf340634-e948-44b2-a63a-3c23048ffc2e" providerId="AD" clId="Web-{F7021069-8969-44BD-EB7A-149229CADB7F}" dt="2023-02-20T07:29:03.332" v="2"/>
              <pc2:cmMkLst xmlns:pc2="http://schemas.microsoft.com/office/powerpoint/2019/9/main/command">
                <pc:docMk/>
                <pc:sldMk cId="1026010943" sldId="278"/>
                <pc2:cmMk id="{BF5EBD1E-01CE-47B4-BC29-C0A6178F58D5}"/>
              </pc2:cmMkLst>
            </pc226:cmChg>
          </p:ext>
        </pc:extLst>
      </pc:sldChg>
      <pc:sldChg chg="addCm">
        <pc:chgData name="Dinesh Nair" userId="S::dinesh.nair@herovired.onmicrosoft.com::bf340634-e948-44b2-a63a-3c23048ffc2e" providerId="AD" clId="Web-{F7021069-8969-44BD-EB7A-149229CADB7F}" dt="2023-02-20T07:30:01.724" v="4"/>
        <pc:sldMkLst>
          <pc:docMk/>
          <pc:sldMk cId="622260896" sldId="28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Dinesh Nair" userId="S::dinesh.nair@herovired.onmicrosoft.com::bf340634-e948-44b2-a63a-3c23048ffc2e" providerId="AD" clId="Web-{F7021069-8969-44BD-EB7A-149229CADB7F}" dt="2023-02-20T07:30:01.724" v="4"/>
              <pc2:cmMkLst xmlns:pc2="http://schemas.microsoft.com/office/powerpoint/2019/9/main/command">
                <pc:docMk/>
                <pc:sldMk cId="622260896" sldId="283"/>
                <pc2:cmMk id="{E52CFD53-9B56-4C81-B474-20AC40420816}"/>
              </pc2:cmMkLst>
            </pc226:cmChg>
          </p:ext>
        </pc:extLst>
      </pc:sldChg>
      <pc:sldChg chg="addCm">
        <pc:chgData name="Dinesh Nair" userId="S::dinesh.nair@herovired.onmicrosoft.com::bf340634-e948-44b2-a63a-3c23048ffc2e" providerId="AD" clId="Web-{F7021069-8969-44BD-EB7A-149229CADB7F}" dt="2023-02-20T07:30:19.756" v="5"/>
        <pc:sldMkLst>
          <pc:docMk/>
          <pc:sldMk cId="2152441675" sldId="28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Dinesh Nair" userId="S::dinesh.nair@herovired.onmicrosoft.com::bf340634-e948-44b2-a63a-3c23048ffc2e" providerId="AD" clId="Web-{F7021069-8969-44BD-EB7A-149229CADB7F}" dt="2023-02-20T07:30:19.756" v="5"/>
              <pc2:cmMkLst xmlns:pc2="http://schemas.microsoft.com/office/powerpoint/2019/9/main/command">
                <pc:docMk/>
                <pc:sldMk cId="2152441675" sldId="285"/>
                <pc2:cmMk id="{9353332F-79B3-44CB-AC3B-B86E39A0FBC4}"/>
              </pc2:cmMkLst>
            </pc226:cmChg>
          </p:ext>
        </pc:extLst>
      </pc:sldChg>
      <pc:sldChg chg="addCm">
        <pc:chgData name="Dinesh Nair" userId="S::dinesh.nair@herovired.onmicrosoft.com::bf340634-e948-44b2-a63a-3c23048ffc2e" providerId="AD" clId="Web-{F7021069-8969-44BD-EB7A-149229CADB7F}" dt="2023-02-20T07:31:13.178" v="6"/>
        <pc:sldMkLst>
          <pc:docMk/>
          <pc:sldMk cId="3118910177" sldId="29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Dinesh Nair" userId="S::dinesh.nair@herovired.onmicrosoft.com::bf340634-e948-44b2-a63a-3c23048ffc2e" providerId="AD" clId="Web-{F7021069-8969-44BD-EB7A-149229CADB7F}" dt="2023-02-20T07:31:13.178" v="6"/>
              <pc2:cmMkLst xmlns:pc2="http://schemas.microsoft.com/office/powerpoint/2019/9/main/command">
                <pc:docMk/>
                <pc:sldMk cId="3118910177" sldId="291"/>
                <pc2:cmMk id="{A0F693D7-2BCB-48E5-9369-B39F952C69B4}"/>
              </pc2:cmMkLst>
            </pc226:cmChg>
          </p:ext>
        </pc:extLst>
      </pc:sldChg>
      <pc:sldChg chg="addCm">
        <pc:chgData name="Dinesh Nair" userId="S::dinesh.nair@herovired.onmicrosoft.com::bf340634-e948-44b2-a63a-3c23048ffc2e" providerId="AD" clId="Web-{F7021069-8969-44BD-EB7A-149229CADB7F}" dt="2023-02-20T07:31:22.757" v="7"/>
        <pc:sldMkLst>
          <pc:docMk/>
          <pc:sldMk cId="1373905691" sldId="29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Dinesh Nair" userId="S::dinesh.nair@herovired.onmicrosoft.com::bf340634-e948-44b2-a63a-3c23048ffc2e" providerId="AD" clId="Web-{F7021069-8969-44BD-EB7A-149229CADB7F}" dt="2023-02-20T07:31:22.757" v="7"/>
              <pc2:cmMkLst xmlns:pc2="http://schemas.microsoft.com/office/powerpoint/2019/9/main/command">
                <pc:docMk/>
                <pc:sldMk cId="1373905691" sldId="293"/>
                <pc2:cmMk id="{451EA2F7-BA34-43DF-9B5C-BB093960CFAB}"/>
              </pc2:cmMkLst>
            </pc226:cmChg>
          </p:ext>
        </pc:extLst>
      </pc:sldChg>
      <pc:sldChg chg="addCm">
        <pc:chgData name="Dinesh Nair" userId="S::dinesh.nair@herovired.onmicrosoft.com::bf340634-e948-44b2-a63a-3c23048ffc2e" providerId="AD" clId="Web-{F7021069-8969-44BD-EB7A-149229CADB7F}" dt="2023-02-20T07:31:43.882" v="8"/>
        <pc:sldMkLst>
          <pc:docMk/>
          <pc:sldMk cId="3296316488" sldId="29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Dinesh Nair" userId="S::dinesh.nair@herovired.onmicrosoft.com::bf340634-e948-44b2-a63a-3c23048ffc2e" providerId="AD" clId="Web-{F7021069-8969-44BD-EB7A-149229CADB7F}" dt="2023-02-20T07:31:43.882" v="8"/>
              <pc2:cmMkLst xmlns:pc2="http://schemas.microsoft.com/office/powerpoint/2019/9/main/command">
                <pc:docMk/>
                <pc:sldMk cId="3296316488" sldId="296"/>
                <pc2:cmMk id="{5588B427-FEB0-4D39-8E94-BCF9A9E27FF5}"/>
              </pc2:cmMkLst>
            </pc226:cmChg>
          </p:ext>
        </pc:ext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E9E2B-C339-4911-AF3E-FF30954E5506}" type="datetimeFigureOut">
              <a:rPr lang="en-US" smtClean="0"/>
              <a:t>02-Mar-23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BF200-115F-4A8B-AD00-98E8469A9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15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Highlights: Introduce yourself and the session.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Key Takeaways: NA</a:t>
            </a:r>
            <a:endParaRPr/>
          </a:p>
        </p:txBody>
      </p:sp>
      <p:sp>
        <p:nvSpPr>
          <p:cNvPr id="108" name="Google Shape;10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1259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8081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4444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2164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7697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4301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2445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7491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7905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8945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0964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97036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79889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42711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9501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27879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29923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  <a:buFontTx/>
              <a:buNone/>
              <a:tabLst/>
              <a:defRPr/>
            </a:pPr>
            <a:r>
              <a:rPr lang="en-US" sz="1000" b="1" i="0" u="none" strike="noStrike" cap="none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Note to instructor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: Explaining this will take time, please go through the excel sheet before the class.</a:t>
            </a:r>
            <a:r>
              <a:rPr lang="en-US" sz="1000" b="1" i="0" u="none" strike="noStrike" cap="none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Note to instructor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: Explaining this will take time, please go through the excel sheet before the class.</a:t>
            </a:r>
          </a:p>
          <a:p>
            <a:pPr marL="114300" marR="0" lvl="0" rtl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</a:pPr>
            <a:endParaRPr lang="en-US" sz="1000" b="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45355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rtl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</a:pPr>
            <a:endParaRPr lang="en-US" sz="1000" b="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71365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rtl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</a:pPr>
            <a:endParaRPr lang="en-US" sz="1000" b="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6433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35890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rtl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</a:pPr>
            <a:endParaRPr lang="en-US" sz="1000" b="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21942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rtl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</a:pPr>
            <a:endParaRPr lang="en-US" sz="1000" b="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09335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rtl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</a:pPr>
            <a:endParaRPr lang="en-US" sz="1000" b="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70725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rtl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</a:pPr>
            <a:endParaRPr lang="en-US" sz="1000" b="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85329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rtl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</a:pPr>
            <a:endParaRPr lang="en-US" sz="1000" b="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46202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rtl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</a:pPr>
            <a:endParaRPr lang="en-US" sz="1000" b="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11762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rtl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</a:pPr>
            <a:endParaRPr lang="en-US" sz="1000" b="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24383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rtl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</a:pPr>
            <a:endParaRPr lang="en-US" sz="1000" b="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3913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7388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132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8917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1617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3993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cc9197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57cc9197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10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Introduce the definition.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Identify the unique attributes.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rgbClr val="404040"/>
                </a:solidFill>
              </a:rPr>
              <a:t>Provide examples to elaborate the concept and non-examples to show the difference. </a:t>
            </a:r>
            <a:endParaRPr sz="1000">
              <a:solidFill>
                <a:srgbClr val="40404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Char char="●"/>
            </a:pPr>
            <a:r>
              <a:rPr lang="en-US" sz="1000">
                <a:solidFill>
                  <a:srgbClr val="404040"/>
                </a:solidFill>
              </a:rPr>
              <a:t>Use whiteboard if required.</a:t>
            </a:r>
            <a:endParaRPr sz="1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Key Takeaways: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In what ways, learners can use the concept in real-life situations to provide solutions or solve problems.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2" name="Google Shape;152;g1257cc91974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1662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cebreaker/Po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mium Vector | Online voting concept flat style design vector  illustration tiny people with voting poll online">
            <a:extLst>
              <a:ext uri="{FF2B5EF4-FFF2-40B4-BE49-F238E27FC236}">
                <a16:creationId xmlns:a16="http://schemas.microsoft.com/office/drawing/2014/main" id="{AC0312A1-6A59-3001-22A8-B283F06F1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513347" y="1077244"/>
            <a:ext cx="8685435" cy="521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369;p63">
            <a:extLst>
              <a:ext uri="{FF2B5EF4-FFF2-40B4-BE49-F238E27FC236}">
                <a16:creationId xmlns:a16="http://schemas.microsoft.com/office/drawing/2014/main" id="{E6254D52-2197-2827-5CF3-A221672D25F5}"/>
              </a:ext>
            </a:extLst>
          </p:cNvPr>
          <p:cNvSpPr txBox="1"/>
          <p:nvPr/>
        </p:nvSpPr>
        <p:spPr>
          <a:xfrm>
            <a:off x="2634224" y="332644"/>
            <a:ext cx="6709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Time for a Quick Poll!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6362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cebreaker/Po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A57C34A-C4F8-C4A6-F5A5-272EF6100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46" y="161278"/>
            <a:ext cx="11731863" cy="56738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28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1369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17;p1">
            <a:extLst>
              <a:ext uri="{FF2B5EF4-FFF2-40B4-BE49-F238E27FC236}">
                <a16:creationId xmlns:a16="http://schemas.microsoft.com/office/drawing/2014/main" id="{FB305F58-81D5-46D2-A0C1-B2A8A2770ED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21;p1">
            <a:extLst>
              <a:ext uri="{FF2B5EF4-FFF2-40B4-BE49-F238E27FC236}">
                <a16:creationId xmlns:a16="http://schemas.microsoft.com/office/drawing/2014/main" id="{6EC42670-3267-4198-8F31-E5267E0C354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631" y="733152"/>
            <a:ext cx="1317670" cy="4993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32;p46">
            <a:extLst>
              <a:ext uri="{FF2B5EF4-FFF2-40B4-BE49-F238E27FC236}">
                <a16:creationId xmlns:a16="http://schemas.microsoft.com/office/drawing/2014/main" id="{935092FD-604D-4282-8033-5273586A13C2}"/>
              </a:ext>
            </a:extLst>
          </p:cNvPr>
          <p:cNvSpPr txBox="1"/>
          <p:nvPr/>
        </p:nvSpPr>
        <p:spPr>
          <a:xfrm>
            <a:off x="553990" y="2994655"/>
            <a:ext cx="4145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</a:pPr>
            <a:r>
              <a:rPr lang="en-US" sz="60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60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433;p46">
            <a:extLst>
              <a:ext uri="{FF2B5EF4-FFF2-40B4-BE49-F238E27FC236}">
                <a16:creationId xmlns:a16="http://schemas.microsoft.com/office/drawing/2014/main" id="{90DB694C-D1F8-44E3-BFEA-097F863D2752}"/>
              </a:ext>
            </a:extLst>
          </p:cNvPr>
          <p:cNvSpPr txBox="1"/>
          <p:nvPr/>
        </p:nvSpPr>
        <p:spPr>
          <a:xfrm>
            <a:off x="596030" y="5736623"/>
            <a:ext cx="70974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Copyright © HeroX Private Limited, 2023. All rights reserved.</a:t>
            </a:r>
            <a:endParaRPr sz="18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657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ge Breaker">
  <p:cSld name="Page Break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3" y="428"/>
            <a:ext cx="12190474" cy="685714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/>
          <p:nvPr/>
        </p:nvSpPr>
        <p:spPr>
          <a:xfrm>
            <a:off x="0" y="0"/>
            <a:ext cx="12190500" cy="68580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132841"/>
            <a:ext cx="12192000" cy="172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1839" y="2005243"/>
            <a:ext cx="6080161" cy="55027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65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631" y="733152"/>
            <a:ext cx="1317670" cy="499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746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">
  <p:cSld name="Concep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58"/>
          <p:cNvGrpSpPr/>
          <p:nvPr/>
        </p:nvGrpSpPr>
        <p:grpSpPr>
          <a:xfrm>
            <a:off x="198000" y="198000"/>
            <a:ext cx="892800" cy="892800"/>
            <a:chOff x="5145366" y="1302353"/>
            <a:chExt cx="1244345" cy="1244536"/>
          </a:xfrm>
        </p:grpSpPr>
        <p:sp>
          <p:nvSpPr>
            <p:cNvPr id="55" name="Google Shape;55;p58"/>
            <p:cNvSpPr/>
            <p:nvPr/>
          </p:nvSpPr>
          <p:spPr>
            <a:xfrm>
              <a:off x="5145366" y="1302353"/>
              <a:ext cx="1244345" cy="1244536"/>
            </a:xfrm>
            <a:custGeom>
              <a:avLst/>
              <a:gdLst/>
              <a:ahLst/>
              <a:cxnLst/>
              <a:rect l="l" t="t" r="r" b="b"/>
              <a:pathLst>
                <a:path w="1244345" h="1244536" extrusionOk="0">
                  <a:moveTo>
                    <a:pt x="622173" y="19241"/>
                  </a:moveTo>
                  <a:cubicBezTo>
                    <a:pt x="955215" y="19314"/>
                    <a:pt x="1225144" y="289357"/>
                    <a:pt x="1225067" y="622401"/>
                  </a:cubicBezTo>
                  <a:cubicBezTo>
                    <a:pt x="1225029" y="782255"/>
                    <a:pt x="1161526" y="935555"/>
                    <a:pt x="1048512" y="1048607"/>
                  </a:cubicBezTo>
                  <a:cubicBezTo>
                    <a:pt x="810839" y="1281903"/>
                    <a:pt x="429038" y="1278360"/>
                    <a:pt x="195739" y="1040692"/>
                  </a:cubicBezTo>
                  <a:cubicBezTo>
                    <a:pt x="-34503" y="806129"/>
                    <a:pt x="-34503" y="430393"/>
                    <a:pt x="195739" y="195834"/>
                  </a:cubicBezTo>
                  <a:cubicBezTo>
                    <a:pt x="308596" y="82382"/>
                    <a:pt x="462148" y="18793"/>
                    <a:pt x="622173" y="19241"/>
                  </a:cubicBezTo>
                  <a:moveTo>
                    <a:pt x="622173" y="191"/>
                  </a:moveTo>
                  <a:cubicBezTo>
                    <a:pt x="278557" y="191"/>
                    <a:pt x="0" y="278747"/>
                    <a:pt x="0" y="622364"/>
                  </a:cubicBezTo>
                  <a:cubicBezTo>
                    <a:pt x="0" y="965978"/>
                    <a:pt x="278557" y="1244537"/>
                    <a:pt x="622173" y="1244537"/>
                  </a:cubicBezTo>
                  <a:cubicBezTo>
                    <a:pt x="965787" y="1244537"/>
                    <a:pt x="1244346" y="965978"/>
                    <a:pt x="1244346" y="622364"/>
                  </a:cubicBezTo>
                  <a:cubicBezTo>
                    <a:pt x="1244451" y="278747"/>
                    <a:pt x="965978" y="105"/>
                    <a:pt x="622364" y="0"/>
                  </a:cubicBezTo>
                  <a:cubicBezTo>
                    <a:pt x="622300" y="0"/>
                    <a:pt x="622237" y="0"/>
                    <a:pt x="622173" y="0"/>
                  </a:cubicBezTo>
                </a:path>
              </a:pathLst>
            </a:custGeom>
            <a:solidFill>
              <a:srgbClr val="ED1D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5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477026" y="1505521"/>
              <a:ext cx="581025" cy="8382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9719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35;p49" descr="Background pattern&#10;&#10;Description automatically generated">
            <a:extLst>
              <a:ext uri="{FF2B5EF4-FFF2-40B4-BE49-F238E27FC236}">
                <a16:creationId xmlns:a16="http://schemas.microsoft.com/office/drawing/2014/main" id="{63AB8ADC-38C3-4BC2-AA43-2424C22DDB6D}"/>
              </a:ext>
            </a:extLst>
          </p:cNvPr>
          <p:cNvPicPr preferRelativeResize="0"/>
          <p:nvPr/>
        </p:nvPicPr>
        <p:blipFill rotWithShape="1">
          <a:blip r:embed="rId9">
            <a:alphaModFix amt="66000"/>
          </a:blip>
          <a:srcRect r="3387"/>
          <a:stretch/>
        </p:blipFill>
        <p:spPr>
          <a:xfrm>
            <a:off x="414337" y="428"/>
            <a:ext cx="11777663" cy="685714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9" name="Google Shape;36;p49">
            <a:extLst>
              <a:ext uri="{FF2B5EF4-FFF2-40B4-BE49-F238E27FC236}">
                <a16:creationId xmlns:a16="http://schemas.microsoft.com/office/drawing/2014/main" id="{D93B97A8-811F-416D-A88F-F531886C9845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1304329" y="6067987"/>
            <a:ext cx="402882" cy="513788"/>
          </a:xfrm>
          <a:prstGeom prst="rect">
            <a:avLst/>
          </a:prstGeom>
          <a:noFill/>
          <a:ln>
            <a:noFill/>
          </a:ln>
        </p:spPr>
      </p:pic>
    </p:spTree>
    <p:custDataLst>
      <p:tags r:id="rId8"/>
    </p:custDataLst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6" r:id="rId3"/>
    <p:sldLayoutId id="2147483669" r:id="rId4"/>
    <p:sldLayoutId id="2147483670" r:id="rId5"/>
    <p:sldLayoutId id="214748367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F26B43"/>
          </p15:clr>
        </p15:guide>
        <p15:guide id="2" pos="143">
          <p15:clr>
            <a:srgbClr val="F26B43"/>
          </p15:clr>
        </p15:guide>
        <p15:guide id="3" orient="horz" pos="527">
          <p15:clr>
            <a:srgbClr val="F26B43"/>
          </p15:clr>
        </p15:guide>
        <p15:guide id="4" pos="7537">
          <p15:clr>
            <a:srgbClr val="F26B43"/>
          </p15:clr>
        </p15:guide>
        <p15:guide id="5" orient="horz" pos="96">
          <p15:clr>
            <a:srgbClr val="F26B43"/>
          </p15:clr>
        </p15:guide>
        <p15:guide id="6" orient="horz" pos="406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hyperlink" Target="https://scikit-learn.org/stable/modules/generated/sklearn.preprocessing.MaxAbsScaler.html#sklearn.preprocessing.MaxAbsScaler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cikit-learn.org/stable/modules/generated/sklearn.preprocessing.MinMaxScaler.html#sklearn.preprocessing.MinMaxScaler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nnvant/Self-Paced-Content/tree/main/python/clustering/Class%20Demos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/>
        </p:nvSpPr>
        <p:spPr>
          <a:xfrm>
            <a:off x="790358" y="3126775"/>
            <a:ext cx="10446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"/>
              <a:buNone/>
            </a:pPr>
            <a:r>
              <a:rPr lang="en-US" sz="40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Clustering – Day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Unsupervised Learning: Class Exercise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56;g1257cc91974_0_191">
            <a:extLst>
              <a:ext uri="{FF2B5EF4-FFF2-40B4-BE49-F238E27FC236}">
                <a16:creationId xmlns:a16="http://schemas.microsoft.com/office/drawing/2014/main" id="{C8695A4D-8D37-8063-3161-D0AFAB3A688B}"/>
              </a:ext>
            </a:extLst>
          </p:cNvPr>
          <p:cNvSpPr txBox="1"/>
          <p:nvPr/>
        </p:nvSpPr>
        <p:spPr>
          <a:xfrm>
            <a:off x="430803" y="1221415"/>
            <a:ext cx="7269407" cy="4955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1200"/>
              </a:spcAft>
              <a:buClr>
                <a:srgbClr val="40404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Suppose from a web analytics platform we have data on:</a:t>
            </a:r>
          </a:p>
          <a:p>
            <a:pPr marL="722313" marR="0" lvl="0" indent="-342900" algn="l" rtl="0">
              <a:spcBef>
                <a:spcPts val="0"/>
              </a:spcBef>
              <a:spcAft>
                <a:spcPts val="1200"/>
              </a:spcAft>
              <a:buClr>
                <a:srgbClr val="404040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Number of hits</a:t>
            </a:r>
          </a:p>
          <a:p>
            <a:pPr marL="722313" marR="0" lvl="0" indent="-342900" algn="l" rtl="0">
              <a:spcBef>
                <a:spcPts val="0"/>
              </a:spcBef>
              <a:spcAft>
                <a:spcPts val="1200"/>
              </a:spcAft>
              <a:buClr>
                <a:srgbClr val="404040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Duration of stays on a web page</a:t>
            </a:r>
          </a:p>
          <a:p>
            <a:pPr marL="722313" marR="0" lvl="0" indent="-342900" algn="l" rtl="0">
              <a:spcBef>
                <a:spcPts val="0"/>
              </a:spcBef>
              <a:spcAft>
                <a:spcPts val="1200"/>
              </a:spcAft>
              <a:buClr>
                <a:srgbClr val="404040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Number of pages visited</a:t>
            </a:r>
          </a:p>
          <a:p>
            <a:pPr marL="722313" marR="0" lvl="0" indent="-342900" algn="l" rtl="0">
              <a:spcBef>
                <a:spcPts val="0"/>
              </a:spcBef>
              <a:spcAft>
                <a:spcPts val="1200"/>
              </a:spcAft>
              <a:buClr>
                <a:srgbClr val="404040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Amount of money spent</a:t>
            </a:r>
          </a:p>
          <a:p>
            <a:pPr marL="457200" marR="0" lvl="0" indent="-342900" algn="l" rtl="0">
              <a:spcBef>
                <a:spcPts val="0"/>
              </a:spcBef>
              <a:spcAft>
                <a:spcPts val="1200"/>
              </a:spcAft>
              <a:buClr>
                <a:srgbClr val="40404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Many categories can be potentially discovered</a:t>
            </a:r>
          </a:p>
          <a:p>
            <a:pPr marL="722313" marR="0" lvl="0" indent="-342900" algn="l" rtl="0">
              <a:spcBef>
                <a:spcPts val="0"/>
              </a:spcBef>
              <a:spcAft>
                <a:spcPts val="1200"/>
              </a:spcAft>
              <a:buClr>
                <a:srgbClr val="404040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Group of people with a high hit rate, a small amount of money spent</a:t>
            </a:r>
          </a:p>
          <a:p>
            <a:pPr marL="722313" marR="0" lvl="0" indent="-342900" algn="l" rtl="0">
              <a:spcBef>
                <a:spcPts val="0"/>
              </a:spcBef>
              <a:spcAft>
                <a:spcPts val="1200"/>
              </a:spcAft>
              <a:buClr>
                <a:srgbClr val="404040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Group of people with short duration stay, a large amount of money spent</a:t>
            </a:r>
          </a:p>
          <a:p>
            <a:pPr marL="722313" marR="0" lvl="0" indent="-342900" algn="l" rtl="0">
              <a:spcBef>
                <a:spcPts val="0"/>
              </a:spcBef>
              <a:spcAft>
                <a:spcPts val="1200"/>
              </a:spcAft>
              <a:buClr>
                <a:srgbClr val="404040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And many more</a:t>
            </a:r>
          </a:p>
        </p:txBody>
      </p: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A0BCC4CF-6588-39D6-B8D4-6893E8532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650" y="1925421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59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Unsupervised Learning: Class Exercise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56;g1257cc91974_0_191">
            <a:extLst>
              <a:ext uri="{FF2B5EF4-FFF2-40B4-BE49-F238E27FC236}">
                <a16:creationId xmlns:a16="http://schemas.microsoft.com/office/drawing/2014/main" id="{C8695A4D-8D37-8063-3161-D0AFAB3A688B}"/>
              </a:ext>
            </a:extLst>
          </p:cNvPr>
          <p:cNvSpPr txBox="1"/>
          <p:nvPr/>
        </p:nvSpPr>
        <p:spPr>
          <a:xfrm>
            <a:off x="227013" y="4339860"/>
            <a:ext cx="11737976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marR="0" lvl="0" algn="l" rtl="0">
              <a:spcBef>
                <a:spcPts val="0"/>
              </a:spcBef>
              <a:spcAft>
                <a:spcPts val="1200"/>
              </a:spcAft>
              <a:buClr>
                <a:srgbClr val="404040"/>
              </a:buClr>
              <a:buSzPts val="1800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Look at this data. Are there any business-relevant segments you can discover from this dataset?</a:t>
            </a:r>
          </a:p>
          <a:p>
            <a:pPr marL="722313" marR="0" lvl="0" indent="-342900" algn="l" rtl="0">
              <a:spcBef>
                <a:spcPts val="0"/>
              </a:spcBef>
              <a:spcAft>
                <a:spcPts val="1200"/>
              </a:spcAft>
              <a:buClr>
                <a:srgbClr val="404040"/>
              </a:buClr>
              <a:buSzPts val="1800"/>
              <a:buFont typeface="Wingdings" panose="05000000000000000000" pitchFamily="2" charset="2"/>
              <a:buChar char="§"/>
            </a:pPr>
            <a:endParaRPr lang="en-US" sz="2000" b="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7161D0-F5D8-86EC-3FD4-09598CF3A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2" y="1643743"/>
            <a:ext cx="11737975" cy="269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09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Unsupervised Learning: Class Exercise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56;g1257cc91974_0_191">
            <a:extLst>
              <a:ext uri="{FF2B5EF4-FFF2-40B4-BE49-F238E27FC236}">
                <a16:creationId xmlns:a16="http://schemas.microsoft.com/office/drawing/2014/main" id="{C8695A4D-8D37-8063-3161-D0AFAB3A688B}"/>
              </a:ext>
            </a:extLst>
          </p:cNvPr>
          <p:cNvSpPr txBox="1"/>
          <p:nvPr/>
        </p:nvSpPr>
        <p:spPr>
          <a:xfrm>
            <a:off x="227013" y="4339860"/>
            <a:ext cx="11737976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marR="0" lvl="0" algn="l" rtl="0">
              <a:spcBef>
                <a:spcPts val="0"/>
              </a:spcBef>
              <a:spcAft>
                <a:spcPts val="1200"/>
              </a:spcAft>
              <a:buClr>
                <a:srgbClr val="404040"/>
              </a:buClr>
              <a:buSzPts val="1800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Look at this data. Are there any business-relevant segments you can discover from this dataset?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7161D0-F5D8-86EC-3FD4-09598CF3A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2" y="1643743"/>
            <a:ext cx="11737975" cy="2696117"/>
          </a:xfrm>
          <a:prstGeom prst="rect">
            <a:avLst/>
          </a:prstGeom>
        </p:spPr>
      </p:pic>
      <p:sp>
        <p:nvSpPr>
          <p:cNvPr id="3" name="Google Shape;156;g1257cc91974_0_191">
            <a:extLst>
              <a:ext uri="{FF2B5EF4-FFF2-40B4-BE49-F238E27FC236}">
                <a16:creationId xmlns:a16="http://schemas.microsoft.com/office/drawing/2014/main" id="{70520E35-3831-FD0F-229C-81F14DCA6A40}"/>
              </a:ext>
            </a:extLst>
          </p:cNvPr>
          <p:cNvSpPr txBox="1"/>
          <p:nvPr/>
        </p:nvSpPr>
        <p:spPr>
          <a:xfrm>
            <a:off x="227013" y="4891107"/>
            <a:ext cx="11737976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1200"/>
              </a:spcAft>
              <a:buClr>
                <a:srgbClr val="40404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Group of customers with high balance but meager purchase amounts (Potential for upsell, offers)</a:t>
            </a:r>
          </a:p>
          <a:p>
            <a:pPr marL="457200" marR="0" lvl="0" indent="-342900" algn="l" rtl="0">
              <a:spcBef>
                <a:spcPts val="0"/>
              </a:spcBef>
              <a:spcAft>
                <a:spcPts val="1200"/>
              </a:spcAft>
              <a:buClr>
                <a:srgbClr val="40404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Group of customers with low balance but very high purchase amounts (Potentially risky customers)</a:t>
            </a:r>
          </a:p>
        </p:txBody>
      </p:sp>
    </p:spTree>
    <p:extLst>
      <p:ext uri="{BB962C8B-B14F-4D97-AF65-F5344CB8AC3E}">
        <p14:creationId xmlns:p14="http://schemas.microsoft.com/office/powerpoint/2010/main" val="3879966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Need for Clustering Algorithm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56;g1257cc91974_0_191">
            <a:extLst>
              <a:ext uri="{FF2B5EF4-FFF2-40B4-BE49-F238E27FC236}">
                <a16:creationId xmlns:a16="http://schemas.microsoft.com/office/drawing/2014/main" id="{70520E35-3831-FD0F-229C-81F14DCA6A40}"/>
              </a:ext>
            </a:extLst>
          </p:cNvPr>
          <p:cNvSpPr txBox="1"/>
          <p:nvPr/>
        </p:nvSpPr>
        <p:spPr>
          <a:xfrm>
            <a:off x="7044727" y="1142479"/>
            <a:ext cx="4672047" cy="1877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1200"/>
              </a:spcAft>
              <a:buClr>
                <a:srgbClr val="40404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How many groups?</a:t>
            </a:r>
          </a:p>
          <a:p>
            <a:pPr marL="457200" marR="0" lvl="0" indent="-342900" algn="l" rtl="0">
              <a:spcBef>
                <a:spcPts val="0"/>
              </a:spcBef>
              <a:spcAft>
                <a:spcPts val="1200"/>
              </a:spcAft>
              <a:buClr>
                <a:srgbClr val="40404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How did you find it?</a:t>
            </a:r>
          </a:p>
          <a:p>
            <a:pPr marL="457200" marR="0" lvl="0" indent="-342900" algn="l" rtl="0">
              <a:spcBef>
                <a:spcPts val="0"/>
              </a:spcBef>
              <a:spcAft>
                <a:spcPts val="1200"/>
              </a:spcAft>
              <a:buClr>
                <a:srgbClr val="40404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What if you need segments by four variables?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C718FB-20F7-D70F-DABD-04491F0E5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26" y="1142479"/>
            <a:ext cx="6402259" cy="457304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4B841B-724E-20C7-2E46-76653A96E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223257"/>
              </p:ext>
            </p:extLst>
          </p:nvPr>
        </p:nvGraphicFramePr>
        <p:xfrm>
          <a:off x="7044727" y="3088106"/>
          <a:ext cx="4672047" cy="2250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0688">
                  <a:extLst>
                    <a:ext uri="{9D8B030D-6E8A-4147-A177-3AD203B41FA5}">
                      <a16:colId xmlns:a16="http://schemas.microsoft.com/office/drawing/2014/main" val="1106973135"/>
                    </a:ext>
                  </a:extLst>
                </a:gridCol>
                <a:gridCol w="1423475">
                  <a:extLst>
                    <a:ext uri="{9D8B030D-6E8A-4147-A177-3AD203B41FA5}">
                      <a16:colId xmlns:a16="http://schemas.microsoft.com/office/drawing/2014/main" val="1426270670"/>
                    </a:ext>
                  </a:extLst>
                </a:gridCol>
                <a:gridCol w="1907884">
                  <a:extLst>
                    <a:ext uri="{9D8B030D-6E8A-4147-A177-3AD203B41FA5}">
                      <a16:colId xmlns:a16="http://schemas.microsoft.com/office/drawing/2014/main" val="3577140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err="1"/>
                        <a:t>Store_id</a:t>
                      </a:r>
                      <a:endParaRPr lang="en-IN" sz="2000" b="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err="1"/>
                        <a:t>P.Whisky</a:t>
                      </a:r>
                      <a:endParaRPr lang="en-IN" sz="2000" b="0" dirty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Revenue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0.40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61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7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0.35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46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0.22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40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0.45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198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824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Need for Clustering Algorithm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56;g1257cc91974_0_191">
            <a:extLst>
              <a:ext uri="{FF2B5EF4-FFF2-40B4-BE49-F238E27FC236}">
                <a16:creationId xmlns:a16="http://schemas.microsoft.com/office/drawing/2014/main" id="{70520E35-3831-FD0F-229C-81F14DCA6A40}"/>
              </a:ext>
            </a:extLst>
          </p:cNvPr>
          <p:cNvSpPr txBox="1"/>
          <p:nvPr/>
        </p:nvSpPr>
        <p:spPr>
          <a:xfrm>
            <a:off x="387434" y="2259464"/>
            <a:ext cx="6847555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1200"/>
              </a:spcAft>
              <a:buClr>
                <a:srgbClr val="40404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Cluster: How? Visualize?</a:t>
            </a:r>
          </a:p>
          <a:p>
            <a:pPr marL="457200" marR="0" lvl="0" indent="-342900" algn="l" rtl="0">
              <a:spcBef>
                <a:spcPts val="0"/>
              </a:spcBef>
              <a:spcAft>
                <a:spcPts val="1200"/>
              </a:spcAft>
              <a:buClr>
                <a:srgbClr val="40404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What if eight variables are used that we need to create clusters?</a:t>
            </a:r>
          </a:p>
          <a:p>
            <a:pPr marL="457200" marR="0" lvl="0" indent="-342900" algn="l" rtl="0">
              <a:spcBef>
                <a:spcPts val="0"/>
              </a:spcBef>
              <a:spcAft>
                <a:spcPts val="1200"/>
              </a:spcAft>
              <a:buClr>
                <a:srgbClr val="40404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We need an algorithm</a:t>
            </a:r>
          </a:p>
          <a:p>
            <a:pPr marL="457200" marR="0" lvl="0" indent="-342900" algn="l" rtl="0">
              <a:spcBef>
                <a:spcPts val="0"/>
              </a:spcBef>
              <a:spcAft>
                <a:spcPts val="1200"/>
              </a:spcAft>
              <a:buClr>
                <a:srgbClr val="40404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endParaRPr lang="en-US" sz="2000" b="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C9898408-6BF2-970D-99C4-58B402216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65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86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Clustering: </a:t>
            </a:r>
            <a:r>
              <a:rPr lang="en-US" sz="2800" b="1" i="0" u="none" strike="noStrike" cap="none" dirty="0" err="1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endParaRPr lang="en-US" sz="2800" b="1" i="0" u="none" strike="noStrike" cap="none" dirty="0">
              <a:solidFill>
                <a:srgbClr val="FF000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156;g1257cc91974_0_191">
            <a:extLst>
              <a:ext uri="{FF2B5EF4-FFF2-40B4-BE49-F238E27FC236}">
                <a16:creationId xmlns:a16="http://schemas.microsoft.com/office/drawing/2014/main" id="{70520E35-3831-FD0F-229C-81F14DCA6A40}"/>
              </a:ext>
            </a:extLst>
          </p:cNvPr>
          <p:cNvSpPr txBox="1"/>
          <p:nvPr/>
        </p:nvSpPr>
        <p:spPr>
          <a:xfrm>
            <a:off x="387434" y="2259464"/>
            <a:ext cx="6847555" cy="218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1200"/>
              </a:spcAft>
              <a:buClr>
                <a:srgbClr val="40404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b="1" i="0" u="none" strike="noStrike" cap="none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is an iterative algorithm.</a:t>
            </a:r>
          </a:p>
          <a:p>
            <a:pPr marL="457200" marR="0" lvl="0" indent="-342900" algn="l" rtl="0">
              <a:spcBef>
                <a:spcPts val="0"/>
              </a:spcBef>
              <a:spcAft>
                <a:spcPts val="1200"/>
              </a:spcAft>
              <a:buClr>
                <a:srgbClr val="40404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 “K” in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stands for the number of clusters to be found in data; it’s a user-supplied parameter.</a:t>
            </a:r>
          </a:p>
          <a:p>
            <a:pPr marL="457200" marR="0" lvl="0" indent="-342900" algn="l" rtl="0">
              <a:spcBef>
                <a:spcPts val="0"/>
              </a:spcBef>
              <a:spcAft>
                <a:spcPts val="1200"/>
              </a:spcAft>
              <a:buClr>
                <a:srgbClr val="40404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 output of the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algorithm is the cluster label for each row of data.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C9898408-6BF2-970D-99C4-58B402216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65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10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Clustering: </a:t>
            </a:r>
            <a:r>
              <a:rPr lang="en-US" sz="2800" b="1" i="0" u="none" strike="noStrike" cap="none" dirty="0" err="1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E8BD16-A214-DE07-B74A-D93C57C3F0EB}"/>
              </a:ext>
            </a:extLst>
          </p:cNvPr>
          <p:cNvGrpSpPr/>
          <p:nvPr/>
        </p:nvGrpSpPr>
        <p:grpSpPr>
          <a:xfrm>
            <a:off x="489293" y="1514227"/>
            <a:ext cx="6402259" cy="4573042"/>
            <a:chOff x="489293" y="1690690"/>
            <a:chExt cx="6402259" cy="45730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CA7BC08-5E87-403F-0AF9-AF4E86208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293" y="1690690"/>
              <a:ext cx="6402259" cy="4573042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87C882-F9BF-B7F0-9FAB-AD2D86FA7BC3}"/>
                </a:ext>
              </a:extLst>
            </p:cNvPr>
            <p:cNvSpPr/>
            <p:nvPr/>
          </p:nvSpPr>
          <p:spPr>
            <a:xfrm>
              <a:off x="5641145" y="3348111"/>
              <a:ext cx="1026941" cy="109728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F6FEB8-41E5-C969-DDFB-3D62E0F459E0}"/>
                </a:ext>
              </a:extLst>
            </p:cNvPr>
            <p:cNvSpPr txBox="1"/>
            <p:nvPr/>
          </p:nvSpPr>
          <p:spPr>
            <a:xfrm>
              <a:off x="6077243" y="3967090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latin typeface="+mj-lt"/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0592AA2-AE1D-BE9B-202A-F6BBD125E63B}"/>
                </a:ext>
              </a:extLst>
            </p:cNvPr>
            <p:cNvSpPr/>
            <p:nvPr/>
          </p:nvSpPr>
          <p:spPr>
            <a:xfrm>
              <a:off x="1193412" y="4977620"/>
              <a:ext cx="1026941" cy="109728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4325BC7-F9A8-97F8-B922-2393DCD1B647}"/>
                </a:ext>
              </a:extLst>
            </p:cNvPr>
            <p:cNvSpPr txBox="1"/>
            <p:nvPr/>
          </p:nvSpPr>
          <p:spPr>
            <a:xfrm>
              <a:off x="1798323" y="5540327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latin typeface="+mj-lt"/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F89EDA6-C1FC-F189-07C0-45ACA68ACF4D}"/>
                </a:ext>
              </a:extLst>
            </p:cNvPr>
            <p:cNvSpPr/>
            <p:nvPr/>
          </p:nvSpPr>
          <p:spPr>
            <a:xfrm>
              <a:off x="1151207" y="1713912"/>
              <a:ext cx="1026941" cy="109728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C09E44-8D74-A48E-1012-B89A625F2AF9}"/>
                </a:ext>
              </a:extLst>
            </p:cNvPr>
            <p:cNvSpPr txBox="1"/>
            <p:nvPr/>
          </p:nvSpPr>
          <p:spPr>
            <a:xfrm>
              <a:off x="1587305" y="2332891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latin typeface="+mj-lt"/>
                </a:rPr>
                <a:t>3</a:t>
              </a:r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3811A4A-AFF3-D121-32DB-0DA8F059E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203025"/>
              </p:ext>
            </p:extLst>
          </p:nvPr>
        </p:nvGraphicFramePr>
        <p:xfrm>
          <a:off x="7044727" y="2675528"/>
          <a:ext cx="4672047" cy="2250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0688">
                  <a:extLst>
                    <a:ext uri="{9D8B030D-6E8A-4147-A177-3AD203B41FA5}">
                      <a16:colId xmlns:a16="http://schemas.microsoft.com/office/drawing/2014/main" val="1106973135"/>
                    </a:ext>
                  </a:extLst>
                </a:gridCol>
                <a:gridCol w="1423475">
                  <a:extLst>
                    <a:ext uri="{9D8B030D-6E8A-4147-A177-3AD203B41FA5}">
                      <a16:colId xmlns:a16="http://schemas.microsoft.com/office/drawing/2014/main" val="1426270670"/>
                    </a:ext>
                  </a:extLst>
                </a:gridCol>
                <a:gridCol w="1907884">
                  <a:extLst>
                    <a:ext uri="{9D8B030D-6E8A-4147-A177-3AD203B41FA5}">
                      <a16:colId xmlns:a16="http://schemas.microsoft.com/office/drawing/2014/main" val="3577140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err="1"/>
                        <a:t>P.Whisky</a:t>
                      </a:r>
                      <a:endParaRPr lang="en-IN" sz="2000" b="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Revenue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Label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0.40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61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0.20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7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0.35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46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0.22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40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0.45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198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188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Clustering: </a:t>
            </a:r>
            <a:r>
              <a:rPr lang="en-US" sz="2800" b="1" i="0" u="none" strike="noStrike" cap="none" dirty="0" err="1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56;g1257cc91974_0_191">
            <a:extLst>
              <a:ext uri="{FF2B5EF4-FFF2-40B4-BE49-F238E27FC236}">
                <a16:creationId xmlns:a16="http://schemas.microsoft.com/office/drawing/2014/main" id="{C4998734-DB34-63B3-B30B-8A840E5EF50C}"/>
              </a:ext>
            </a:extLst>
          </p:cNvPr>
          <p:cNvSpPr txBox="1"/>
          <p:nvPr/>
        </p:nvSpPr>
        <p:spPr>
          <a:xfrm>
            <a:off x="387434" y="1425274"/>
            <a:ext cx="6847555" cy="4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marR="0" lvl="0" algn="l" rtl="0">
              <a:spcBef>
                <a:spcPts val="0"/>
              </a:spcBef>
              <a:spcAft>
                <a:spcPts val="1200"/>
              </a:spcAft>
              <a:buClr>
                <a:srgbClr val="404040"/>
              </a:buClr>
              <a:buSzPts val="1800"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Algorithm</a:t>
            </a:r>
          </a:p>
          <a:p>
            <a:pPr marL="571500" marR="0" lvl="0" indent="-457200" algn="l" rtl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Initialize “K” cluster centers randomly</a:t>
            </a:r>
          </a:p>
          <a:p>
            <a:pPr marL="801688" marR="0" lvl="0" indent="-457200" algn="l" rtl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+mj-lt"/>
              <a:buAutoNum type="alphaLcParenR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Find the distance of each point from the “K” cluster centers.</a:t>
            </a:r>
          </a:p>
          <a:p>
            <a:pPr marL="801688" marR="0" lvl="0" indent="-457200" algn="l" rtl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+mj-lt"/>
              <a:buAutoNum type="alphaLcParenR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Based on the proximity of each point from the “K” cluster centers, we give cluster labels to each data point.</a:t>
            </a:r>
          </a:p>
          <a:p>
            <a:pPr marL="801688" marR="0" lvl="0" indent="-457200" algn="l" rtl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+mj-lt"/>
              <a:buAutoNum type="alphaLcParenR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After the clusters are formed, we re-compute the cluster centers.</a:t>
            </a:r>
          </a:p>
          <a:p>
            <a:pPr marL="801688" marR="0" lvl="0" indent="-457200" algn="l" rtl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+mj-lt"/>
              <a:buAutoNum type="alphaLcParenR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Repeat a), b), and c) till convergence (till no data point changes cluster membership in succeeding iterations).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ACC736A-BDC4-8E9F-383A-FDAC11A72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650" y="2025916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96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Clustering: </a:t>
            </a:r>
            <a:r>
              <a:rPr lang="en-US" sz="2800" b="1" i="0" u="none" strike="noStrike" cap="none" dirty="0" err="1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56;g1257cc91974_0_191">
            <a:extLst>
              <a:ext uri="{FF2B5EF4-FFF2-40B4-BE49-F238E27FC236}">
                <a16:creationId xmlns:a16="http://schemas.microsoft.com/office/drawing/2014/main" id="{C4998734-DB34-63B3-B30B-8A840E5EF50C}"/>
              </a:ext>
            </a:extLst>
          </p:cNvPr>
          <p:cNvSpPr txBox="1"/>
          <p:nvPr/>
        </p:nvSpPr>
        <p:spPr>
          <a:xfrm>
            <a:off x="7716254" y="3272201"/>
            <a:ext cx="4074694" cy="64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spAutoFit/>
          </a:bodyPr>
          <a:lstStyle/>
          <a:p>
            <a:pPr marL="114300" marR="0" lvl="0" algn="ctr" rtl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There are 3 data clusters, K = 3.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FCA354-E3B6-2EDF-C862-30ABABD62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14" y="1312837"/>
            <a:ext cx="7131781" cy="45650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7798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Clustering: </a:t>
            </a:r>
            <a:r>
              <a:rPr lang="en-US" sz="2800" b="1" i="0" u="none" strike="noStrike" cap="none" dirty="0" err="1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56;g1257cc91974_0_191">
            <a:extLst>
              <a:ext uri="{FF2B5EF4-FFF2-40B4-BE49-F238E27FC236}">
                <a16:creationId xmlns:a16="http://schemas.microsoft.com/office/drawing/2014/main" id="{C4998734-DB34-63B3-B30B-8A840E5EF50C}"/>
              </a:ext>
            </a:extLst>
          </p:cNvPr>
          <p:cNvSpPr txBox="1"/>
          <p:nvPr/>
        </p:nvSpPr>
        <p:spPr>
          <a:xfrm>
            <a:off x="7716254" y="3118313"/>
            <a:ext cx="4074694" cy="95407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spAutoFit/>
          </a:bodyPr>
          <a:lstStyle/>
          <a:p>
            <a:pPr marL="114300" marR="0" lvl="0" rtl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Randomly assign 3 points as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cluster centers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F3DC4B-7666-EFB7-8CFB-73F6F9C9B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1690689"/>
            <a:ext cx="7377332" cy="379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7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Unsupervised Learning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257cc91974_0_191"/>
          <p:cNvSpPr txBox="1"/>
          <p:nvPr/>
        </p:nvSpPr>
        <p:spPr>
          <a:xfrm>
            <a:off x="222256" y="1329219"/>
            <a:ext cx="6730635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1200"/>
              </a:spcAft>
              <a:buClr>
                <a:srgbClr val="40404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Until now, there used to be a target variable.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969763-68AF-A97A-43E6-610820B7F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786613"/>
              </p:ext>
            </p:extLst>
          </p:nvPr>
        </p:nvGraphicFramePr>
        <p:xfrm>
          <a:off x="4327574" y="2303780"/>
          <a:ext cx="3536852" cy="2250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4933">
                  <a:extLst>
                    <a:ext uri="{9D8B030D-6E8A-4147-A177-3AD203B41FA5}">
                      <a16:colId xmlns:a16="http://schemas.microsoft.com/office/drawing/2014/main" val="1106973135"/>
                    </a:ext>
                  </a:extLst>
                </a:gridCol>
                <a:gridCol w="1077605">
                  <a:extLst>
                    <a:ext uri="{9D8B030D-6E8A-4147-A177-3AD203B41FA5}">
                      <a16:colId xmlns:a16="http://schemas.microsoft.com/office/drawing/2014/main" val="1426270670"/>
                    </a:ext>
                  </a:extLst>
                </a:gridCol>
                <a:gridCol w="1444314">
                  <a:extLst>
                    <a:ext uri="{9D8B030D-6E8A-4147-A177-3AD203B41FA5}">
                      <a16:colId xmlns:a16="http://schemas.microsoft.com/office/drawing/2014/main" val="3577140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Income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Default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61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4000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7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46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6000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40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198840"/>
                  </a:ext>
                </a:extLst>
              </a:tr>
            </a:tbl>
          </a:graphicData>
        </a:graphic>
      </p:graphicFrame>
      <p:sp>
        <p:nvSpPr>
          <p:cNvPr id="3" name="Google Shape;156;g1257cc91974_0_191">
            <a:extLst>
              <a:ext uri="{FF2B5EF4-FFF2-40B4-BE49-F238E27FC236}">
                <a16:creationId xmlns:a16="http://schemas.microsoft.com/office/drawing/2014/main" id="{DB2ABF11-9651-46FB-AD78-87587463E93C}"/>
              </a:ext>
            </a:extLst>
          </p:cNvPr>
          <p:cNvSpPr txBox="1"/>
          <p:nvPr/>
        </p:nvSpPr>
        <p:spPr>
          <a:xfrm>
            <a:off x="222256" y="4882481"/>
            <a:ext cx="6730635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1200"/>
              </a:spcAft>
              <a:buClr>
                <a:srgbClr val="40404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Sometimes, we don’t want to predict a target variable.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Clustering: </a:t>
            </a:r>
            <a:r>
              <a:rPr lang="en-US" sz="2800" b="1" i="0" u="none" strike="noStrike" cap="none" dirty="0" err="1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56;g1257cc91974_0_191">
            <a:extLst>
              <a:ext uri="{FF2B5EF4-FFF2-40B4-BE49-F238E27FC236}">
                <a16:creationId xmlns:a16="http://schemas.microsoft.com/office/drawing/2014/main" id="{C4998734-DB34-63B3-B30B-8A840E5EF50C}"/>
              </a:ext>
            </a:extLst>
          </p:cNvPr>
          <p:cNvSpPr txBox="1"/>
          <p:nvPr/>
        </p:nvSpPr>
        <p:spPr>
          <a:xfrm>
            <a:off x="7716254" y="2964425"/>
            <a:ext cx="4074694" cy="12618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spAutoFit/>
          </a:bodyPr>
          <a:lstStyle/>
          <a:p>
            <a:pPr marL="114300" marR="0" lvl="0" rtl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Compute the distances of each point from each of the cluster centers and assign cluster labels.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4303A4-F4C5-0870-4D33-4A62917B3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1690691"/>
            <a:ext cx="7376400" cy="385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47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Clustering: </a:t>
            </a:r>
            <a:r>
              <a:rPr lang="en-US" sz="2800" b="1" i="0" u="none" strike="noStrike" cap="none" dirty="0" err="1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56;g1257cc91974_0_191">
            <a:extLst>
              <a:ext uri="{FF2B5EF4-FFF2-40B4-BE49-F238E27FC236}">
                <a16:creationId xmlns:a16="http://schemas.microsoft.com/office/drawing/2014/main" id="{C4998734-DB34-63B3-B30B-8A840E5EF50C}"/>
              </a:ext>
            </a:extLst>
          </p:cNvPr>
          <p:cNvSpPr txBox="1"/>
          <p:nvPr/>
        </p:nvSpPr>
        <p:spPr>
          <a:xfrm>
            <a:off x="7716254" y="3272202"/>
            <a:ext cx="4074694" cy="64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spAutoFit/>
          </a:bodyPr>
          <a:lstStyle/>
          <a:p>
            <a:pPr marL="114300" marR="0" lvl="0" rtl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Re-compute cluster centers.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AE6DEB-D077-E60C-BE9C-06331A5D9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1690690"/>
            <a:ext cx="7376400" cy="38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29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Clustering: </a:t>
            </a:r>
            <a:r>
              <a:rPr lang="en-US" sz="2800" b="1" i="0" u="none" strike="noStrike" cap="none" dirty="0" err="1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56;g1257cc91974_0_191">
            <a:extLst>
              <a:ext uri="{FF2B5EF4-FFF2-40B4-BE49-F238E27FC236}">
                <a16:creationId xmlns:a16="http://schemas.microsoft.com/office/drawing/2014/main" id="{C4998734-DB34-63B3-B30B-8A840E5EF50C}"/>
              </a:ext>
            </a:extLst>
          </p:cNvPr>
          <p:cNvSpPr txBox="1"/>
          <p:nvPr/>
        </p:nvSpPr>
        <p:spPr>
          <a:xfrm>
            <a:off x="7716254" y="2964425"/>
            <a:ext cx="4074694" cy="12618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spAutoFit/>
          </a:bodyPr>
          <a:lstStyle/>
          <a:p>
            <a:pPr marL="114300" marR="0" lvl="0" rtl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Compute distances of each point from each of the cluster centers and assign cluster labels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AE6DEB-D077-E60C-BE9C-06331A5D9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1690690"/>
            <a:ext cx="7376400" cy="38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41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Clustering: </a:t>
            </a:r>
            <a:r>
              <a:rPr lang="en-US" sz="2800" b="1" i="0" u="none" strike="noStrike" cap="none" dirty="0" err="1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56;g1257cc91974_0_191">
            <a:extLst>
              <a:ext uri="{FF2B5EF4-FFF2-40B4-BE49-F238E27FC236}">
                <a16:creationId xmlns:a16="http://schemas.microsoft.com/office/drawing/2014/main" id="{C4998734-DB34-63B3-B30B-8A840E5EF50C}"/>
              </a:ext>
            </a:extLst>
          </p:cNvPr>
          <p:cNvSpPr txBox="1"/>
          <p:nvPr/>
        </p:nvSpPr>
        <p:spPr>
          <a:xfrm>
            <a:off x="7716254" y="3272202"/>
            <a:ext cx="4074694" cy="64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spAutoFit/>
          </a:bodyPr>
          <a:lstStyle/>
          <a:p>
            <a:pPr marL="114300" marR="0" lvl="0" rtl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Recompute cluster centers.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FC2686-CE3C-48FF-27AD-22225A9F5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1690690"/>
            <a:ext cx="7376400" cy="387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60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Clustering: </a:t>
            </a:r>
            <a:r>
              <a:rPr lang="en-US" sz="2800" b="1" i="0" u="none" strike="noStrike" cap="none" dirty="0" err="1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56;g1257cc91974_0_191">
            <a:extLst>
              <a:ext uri="{FF2B5EF4-FFF2-40B4-BE49-F238E27FC236}">
                <a16:creationId xmlns:a16="http://schemas.microsoft.com/office/drawing/2014/main" id="{C4998734-DB34-63B3-B30B-8A840E5EF50C}"/>
              </a:ext>
            </a:extLst>
          </p:cNvPr>
          <p:cNvSpPr txBox="1"/>
          <p:nvPr/>
        </p:nvSpPr>
        <p:spPr>
          <a:xfrm>
            <a:off x="7716254" y="2964425"/>
            <a:ext cx="4074694" cy="12618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spAutoFit/>
          </a:bodyPr>
          <a:lstStyle/>
          <a:p>
            <a:pPr marL="114300" marR="0" lvl="0" rtl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Compute the distances of each point from each of the cluster centers and assign cluster labels.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FC2686-CE3C-48FF-27AD-22225A9F5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1690690"/>
            <a:ext cx="7376400" cy="387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37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Clustering: </a:t>
            </a:r>
            <a:r>
              <a:rPr lang="en-US" sz="2800" b="1" i="0" u="none" strike="noStrike" cap="none" dirty="0" err="1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56;g1257cc91974_0_191">
            <a:extLst>
              <a:ext uri="{FF2B5EF4-FFF2-40B4-BE49-F238E27FC236}">
                <a16:creationId xmlns:a16="http://schemas.microsoft.com/office/drawing/2014/main" id="{C4998734-DB34-63B3-B30B-8A840E5EF50C}"/>
              </a:ext>
            </a:extLst>
          </p:cNvPr>
          <p:cNvSpPr txBox="1"/>
          <p:nvPr/>
        </p:nvSpPr>
        <p:spPr>
          <a:xfrm>
            <a:off x="7716254" y="3272202"/>
            <a:ext cx="4074694" cy="64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spAutoFit/>
          </a:bodyPr>
          <a:lstStyle/>
          <a:p>
            <a:pPr marL="114300" marR="0" lvl="0" rtl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Recompute cluster centers.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270AA6-2794-8467-6B53-E015B2F8E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1690690"/>
            <a:ext cx="7376400" cy="387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41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Clustering: </a:t>
            </a:r>
            <a:r>
              <a:rPr lang="en-US" sz="2800" b="1" i="0" u="none" strike="noStrike" cap="none" dirty="0" err="1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56;g1257cc91974_0_191">
            <a:extLst>
              <a:ext uri="{FF2B5EF4-FFF2-40B4-BE49-F238E27FC236}">
                <a16:creationId xmlns:a16="http://schemas.microsoft.com/office/drawing/2014/main" id="{C4998734-DB34-63B3-B30B-8A840E5EF50C}"/>
              </a:ext>
            </a:extLst>
          </p:cNvPr>
          <p:cNvSpPr txBox="1"/>
          <p:nvPr/>
        </p:nvSpPr>
        <p:spPr>
          <a:xfrm>
            <a:off x="7716254" y="2964425"/>
            <a:ext cx="4074694" cy="12618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spAutoFit/>
          </a:bodyPr>
          <a:lstStyle/>
          <a:p>
            <a:pPr marL="114300" marR="0" lvl="0" rtl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Compute the distances of each point from each of the cluster centers and assign cluster labels.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270AA6-2794-8467-6B53-E015B2F8E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1690690"/>
            <a:ext cx="7376400" cy="387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59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Clustering: </a:t>
            </a:r>
            <a:r>
              <a:rPr lang="en-US" sz="2800" b="1" i="0" u="none" strike="noStrike" cap="none" dirty="0" err="1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56;g1257cc91974_0_191">
            <a:extLst>
              <a:ext uri="{FF2B5EF4-FFF2-40B4-BE49-F238E27FC236}">
                <a16:creationId xmlns:a16="http://schemas.microsoft.com/office/drawing/2014/main" id="{C4998734-DB34-63B3-B30B-8A840E5EF50C}"/>
              </a:ext>
            </a:extLst>
          </p:cNvPr>
          <p:cNvSpPr txBox="1"/>
          <p:nvPr/>
        </p:nvSpPr>
        <p:spPr>
          <a:xfrm>
            <a:off x="227012" y="3041369"/>
            <a:ext cx="6535737" cy="11079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spAutoFit/>
          </a:bodyPr>
          <a:lstStyle/>
          <a:p>
            <a:pPr marL="114300" marR="0" lvl="0" rtl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Demonstrate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Numerical Example Clustering.xlsx</a:t>
            </a:r>
          </a:p>
          <a:p>
            <a:pPr marL="114300" marR="0" lvl="0" rtl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lease go through the excel sheet before the class.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6C8FD83-5103-8EE9-9991-092604FAE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65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69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 Class Exercise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F9EA74CE-6ED3-579B-2A7E-28DB818A80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6208955"/>
              </p:ext>
            </p:extLst>
          </p:nvPr>
        </p:nvGraphicFramePr>
        <p:xfrm>
          <a:off x="227013" y="1825625"/>
          <a:ext cx="339260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958">
                  <a:extLst>
                    <a:ext uri="{9D8B030D-6E8A-4147-A177-3AD203B41FA5}">
                      <a16:colId xmlns:a16="http://schemas.microsoft.com/office/drawing/2014/main" val="2536051998"/>
                    </a:ext>
                  </a:extLst>
                </a:gridCol>
                <a:gridCol w="1615648">
                  <a:extLst>
                    <a:ext uri="{9D8B030D-6E8A-4147-A177-3AD203B41FA5}">
                      <a16:colId xmlns:a16="http://schemas.microsoft.com/office/drawing/2014/main" val="38135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Weight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2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07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016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76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876768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AAEABC4-BB7A-DEE3-B539-54A249BB9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050641"/>
              </p:ext>
            </p:extLst>
          </p:nvPr>
        </p:nvGraphicFramePr>
        <p:xfrm>
          <a:off x="4706963" y="1825625"/>
          <a:ext cx="4218675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5">
                  <a:extLst>
                    <a:ext uri="{9D8B030D-6E8A-4147-A177-3AD203B41FA5}">
                      <a16:colId xmlns:a16="http://schemas.microsoft.com/office/drawing/2014/main" val="3949309804"/>
                    </a:ext>
                  </a:extLst>
                </a:gridCol>
                <a:gridCol w="1406225">
                  <a:extLst>
                    <a:ext uri="{9D8B030D-6E8A-4147-A177-3AD203B41FA5}">
                      <a16:colId xmlns:a16="http://schemas.microsoft.com/office/drawing/2014/main" val="3498168350"/>
                    </a:ext>
                  </a:extLst>
                </a:gridCol>
                <a:gridCol w="1406225">
                  <a:extLst>
                    <a:ext uri="{9D8B030D-6E8A-4147-A177-3AD203B41FA5}">
                      <a16:colId xmlns:a16="http://schemas.microsoft.com/office/drawing/2014/main" val="534967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Center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X (Age)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Y (Weight)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54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263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357196"/>
                  </a:ext>
                </a:extLst>
              </a:tr>
            </a:tbl>
          </a:graphicData>
        </a:graphic>
      </p:graphicFrame>
      <p:sp>
        <p:nvSpPr>
          <p:cNvPr id="6" name="Google Shape;156;g1257cc91974_0_191">
            <a:extLst>
              <a:ext uri="{FF2B5EF4-FFF2-40B4-BE49-F238E27FC236}">
                <a16:creationId xmlns:a16="http://schemas.microsoft.com/office/drawing/2014/main" id="{F9463672-B2FB-4A98-5AB3-7F8AFCA3D312}"/>
              </a:ext>
            </a:extLst>
          </p:cNvPr>
          <p:cNvSpPr txBox="1"/>
          <p:nvPr/>
        </p:nvSpPr>
        <p:spPr>
          <a:xfrm>
            <a:off x="227012" y="3894456"/>
            <a:ext cx="11737976" cy="95407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spAutoFit/>
          </a:bodyPr>
          <a:lstStyle/>
          <a:p>
            <a:pPr marL="114300" marR="0" lvl="0" rtl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Find out which clusters each row will belong to.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Compute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the distance of each point from the centers and then decide.</a:t>
            </a:r>
          </a:p>
        </p:txBody>
      </p:sp>
    </p:spTree>
    <p:extLst>
      <p:ext uri="{BB962C8B-B14F-4D97-AF65-F5344CB8AC3E}">
        <p14:creationId xmlns:p14="http://schemas.microsoft.com/office/powerpoint/2010/main" val="1379936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 Class Exercise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F9EA74CE-6ED3-579B-2A7E-28DB818A80A7}"/>
              </a:ext>
            </a:extLst>
          </p:cNvPr>
          <p:cNvGraphicFramePr>
            <a:graphicFrameLocks/>
          </p:cNvGraphicFramePr>
          <p:nvPr/>
        </p:nvGraphicFramePr>
        <p:xfrm>
          <a:off x="227013" y="1825625"/>
          <a:ext cx="339260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958">
                  <a:extLst>
                    <a:ext uri="{9D8B030D-6E8A-4147-A177-3AD203B41FA5}">
                      <a16:colId xmlns:a16="http://schemas.microsoft.com/office/drawing/2014/main" val="2536051998"/>
                    </a:ext>
                  </a:extLst>
                </a:gridCol>
                <a:gridCol w="1615648">
                  <a:extLst>
                    <a:ext uri="{9D8B030D-6E8A-4147-A177-3AD203B41FA5}">
                      <a16:colId xmlns:a16="http://schemas.microsoft.com/office/drawing/2014/main" val="38135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Weight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2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07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016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76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876768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AAEABC4-BB7A-DEE3-B539-54A249BB9861}"/>
              </a:ext>
            </a:extLst>
          </p:cNvPr>
          <p:cNvGraphicFramePr>
            <a:graphicFrameLocks noGrp="1"/>
          </p:cNvGraphicFramePr>
          <p:nvPr/>
        </p:nvGraphicFramePr>
        <p:xfrm>
          <a:off x="4706963" y="1825625"/>
          <a:ext cx="4218675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5">
                  <a:extLst>
                    <a:ext uri="{9D8B030D-6E8A-4147-A177-3AD203B41FA5}">
                      <a16:colId xmlns:a16="http://schemas.microsoft.com/office/drawing/2014/main" val="3949309804"/>
                    </a:ext>
                  </a:extLst>
                </a:gridCol>
                <a:gridCol w="1406225">
                  <a:extLst>
                    <a:ext uri="{9D8B030D-6E8A-4147-A177-3AD203B41FA5}">
                      <a16:colId xmlns:a16="http://schemas.microsoft.com/office/drawing/2014/main" val="3498168350"/>
                    </a:ext>
                  </a:extLst>
                </a:gridCol>
                <a:gridCol w="1406225">
                  <a:extLst>
                    <a:ext uri="{9D8B030D-6E8A-4147-A177-3AD203B41FA5}">
                      <a16:colId xmlns:a16="http://schemas.microsoft.com/office/drawing/2014/main" val="534967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Center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X (Age)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Y (Weight)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54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263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357196"/>
                  </a:ext>
                </a:extLst>
              </a:tr>
            </a:tbl>
          </a:graphicData>
        </a:graphic>
      </p:graphicFrame>
      <p:sp>
        <p:nvSpPr>
          <p:cNvPr id="6" name="Google Shape;156;g1257cc91974_0_191">
            <a:extLst>
              <a:ext uri="{FF2B5EF4-FFF2-40B4-BE49-F238E27FC236}">
                <a16:creationId xmlns:a16="http://schemas.microsoft.com/office/drawing/2014/main" id="{F9463672-B2FB-4A98-5AB3-7F8AFCA3D312}"/>
              </a:ext>
            </a:extLst>
          </p:cNvPr>
          <p:cNvSpPr txBox="1"/>
          <p:nvPr/>
        </p:nvSpPr>
        <p:spPr>
          <a:xfrm>
            <a:off x="227012" y="3894456"/>
            <a:ext cx="11737976" cy="95407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spAutoFit/>
          </a:bodyPr>
          <a:lstStyle/>
          <a:p>
            <a:pPr marL="114300" marR="0" lvl="0" rtl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Find out which clusters each row will belong to.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Compute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the distance of each point from the centers and then decide.</a:t>
            </a:r>
          </a:p>
        </p:txBody>
      </p:sp>
      <p:sp>
        <p:nvSpPr>
          <p:cNvPr id="3" name="Google Shape;156;g1257cc91974_0_191">
            <a:extLst>
              <a:ext uri="{FF2B5EF4-FFF2-40B4-BE49-F238E27FC236}">
                <a16:creationId xmlns:a16="http://schemas.microsoft.com/office/drawing/2014/main" id="{C5FF2699-505B-E91F-04F8-5424750BC5DF}"/>
              </a:ext>
            </a:extLst>
          </p:cNvPr>
          <p:cNvSpPr txBox="1"/>
          <p:nvPr/>
        </p:nvSpPr>
        <p:spPr>
          <a:xfrm>
            <a:off x="227012" y="5191652"/>
            <a:ext cx="11737976" cy="64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spAutoFit/>
          </a:bodyPr>
          <a:lstStyle/>
          <a:p>
            <a:pPr marL="114300" marR="0" lvl="0" rtl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Solution: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See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Numerical Example Clustering.xlsx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sheet named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Class Exercise.</a:t>
            </a:r>
          </a:p>
        </p:txBody>
      </p:sp>
    </p:spTree>
    <p:extLst>
      <p:ext uri="{BB962C8B-B14F-4D97-AF65-F5344CB8AC3E}">
        <p14:creationId xmlns:p14="http://schemas.microsoft.com/office/powerpoint/2010/main" val="64079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Unsupervised Learning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D630FB-BC57-32BC-346A-96F12B924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1469200"/>
            <a:ext cx="6402259" cy="457304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70576B-2FBA-BFC2-E924-063A05CBA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329932"/>
              </p:ext>
            </p:extLst>
          </p:nvPr>
        </p:nvGraphicFramePr>
        <p:xfrm>
          <a:off x="6894310" y="1505281"/>
          <a:ext cx="4672047" cy="2250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0688">
                  <a:extLst>
                    <a:ext uri="{9D8B030D-6E8A-4147-A177-3AD203B41FA5}">
                      <a16:colId xmlns:a16="http://schemas.microsoft.com/office/drawing/2014/main" val="1106973135"/>
                    </a:ext>
                  </a:extLst>
                </a:gridCol>
                <a:gridCol w="1423475">
                  <a:extLst>
                    <a:ext uri="{9D8B030D-6E8A-4147-A177-3AD203B41FA5}">
                      <a16:colId xmlns:a16="http://schemas.microsoft.com/office/drawing/2014/main" val="1426270670"/>
                    </a:ext>
                  </a:extLst>
                </a:gridCol>
                <a:gridCol w="1907884">
                  <a:extLst>
                    <a:ext uri="{9D8B030D-6E8A-4147-A177-3AD203B41FA5}">
                      <a16:colId xmlns:a16="http://schemas.microsoft.com/office/drawing/2014/main" val="3577140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err="1"/>
                        <a:t>Store_id</a:t>
                      </a:r>
                      <a:endParaRPr lang="en-IN" sz="2000" b="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err="1"/>
                        <a:t>P.Whisky</a:t>
                      </a:r>
                      <a:endParaRPr lang="en-IN" sz="2000" b="0" dirty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Revenue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0.40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61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7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0.35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46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0.22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40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0.45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1988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F20E24D-89F8-612F-083A-23FE1643D86E}"/>
              </a:ext>
            </a:extLst>
          </p:cNvPr>
          <p:cNvSpPr txBox="1"/>
          <p:nvPr/>
        </p:nvSpPr>
        <p:spPr>
          <a:xfrm>
            <a:off x="6801854" y="4227499"/>
            <a:ext cx="4764503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Can you discover any groups/clusters in this data?</a:t>
            </a:r>
          </a:p>
        </p:txBody>
      </p:sp>
    </p:spTree>
    <p:extLst>
      <p:ext uri="{BB962C8B-B14F-4D97-AF65-F5344CB8AC3E}">
        <p14:creationId xmlns:p14="http://schemas.microsoft.com/office/powerpoint/2010/main" val="3743974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Clustering: </a:t>
            </a:r>
            <a:r>
              <a:rPr lang="en-US" sz="2800" b="1" i="0" u="none" strike="noStrike" cap="none" dirty="0" err="1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56;g1257cc91974_0_191">
            <a:extLst>
              <a:ext uri="{FF2B5EF4-FFF2-40B4-BE49-F238E27FC236}">
                <a16:creationId xmlns:a16="http://schemas.microsoft.com/office/drawing/2014/main" id="{F9463672-B2FB-4A98-5AB3-7F8AFCA3D312}"/>
              </a:ext>
            </a:extLst>
          </p:cNvPr>
          <p:cNvSpPr txBox="1"/>
          <p:nvPr/>
        </p:nvSpPr>
        <p:spPr>
          <a:xfrm>
            <a:off x="227012" y="1492999"/>
            <a:ext cx="11737976" cy="3262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spAutoFit/>
          </a:bodyPr>
          <a:lstStyle/>
          <a:p>
            <a:pPr marL="114300" marR="0" lvl="0" rtl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Once we intuitively understand how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work, there are some peculiarities about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that we need to keep in mind:</a:t>
            </a:r>
          </a:p>
          <a:p>
            <a:pPr marL="457200" marR="0" lvl="0" indent="-342900" rtl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Data Level:</a:t>
            </a:r>
          </a:p>
          <a:p>
            <a:pPr marL="723900" marR="0" lvl="0" indent="-342900" rtl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Only numeric data can be fed to a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lgorithm.</a:t>
            </a:r>
          </a:p>
          <a:p>
            <a:pPr marL="723900" marR="0" lvl="0" indent="-342900" rtl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Data should be scaled</a:t>
            </a:r>
          </a:p>
          <a:p>
            <a:pPr marL="457200" marR="0" lvl="0" indent="-342900" rtl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Algorithm Level:</a:t>
            </a:r>
          </a:p>
          <a:p>
            <a:pPr marL="723900" marR="0" lvl="0" indent="-342900" rtl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How to find out what could be a good value of “K”?</a:t>
            </a:r>
          </a:p>
        </p:txBody>
      </p:sp>
    </p:spTree>
    <p:extLst>
      <p:ext uri="{BB962C8B-B14F-4D97-AF65-F5344CB8AC3E}">
        <p14:creationId xmlns:p14="http://schemas.microsoft.com/office/powerpoint/2010/main" val="362819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Clustering: </a:t>
            </a:r>
            <a:r>
              <a:rPr lang="en-US" sz="2800" b="1" i="0" u="none" strike="noStrike" cap="none" dirty="0" err="1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4A6F0BB-2A39-BAA9-7150-985435F69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271355"/>
              </p:ext>
            </p:extLst>
          </p:nvPr>
        </p:nvGraphicFramePr>
        <p:xfrm>
          <a:off x="234461" y="2197945"/>
          <a:ext cx="5083127" cy="28957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1439">
                  <a:extLst>
                    <a:ext uri="{9D8B030D-6E8A-4147-A177-3AD203B41FA5}">
                      <a16:colId xmlns:a16="http://schemas.microsoft.com/office/drawing/2014/main" val="1972775057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569013205"/>
                    </a:ext>
                  </a:extLst>
                </a:gridCol>
                <a:gridCol w="1094056">
                  <a:extLst>
                    <a:ext uri="{9D8B030D-6E8A-4147-A177-3AD203B41FA5}">
                      <a16:colId xmlns:a16="http://schemas.microsoft.com/office/drawing/2014/main" val="2904366909"/>
                    </a:ext>
                  </a:extLst>
                </a:gridCol>
                <a:gridCol w="1270782">
                  <a:extLst>
                    <a:ext uri="{9D8B030D-6E8A-4147-A177-3AD203B41FA5}">
                      <a16:colId xmlns:a16="http://schemas.microsoft.com/office/drawing/2014/main" val="4268776684"/>
                    </a:ext>
                  </a:extLst>
                </a:gridCol>
              </a:tblGrid>
              <a:tr h="482623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Revenue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Size (</a:t>
                      </a:r>
                      <a:r>
                        <a:rPr lang="en-IN" sz="2000" b="0" dirty="0" err="1"/>
                        <a:t>Sq</a:t>
                      </a:r>
                      <a:r>
                        <a:rPr lang="en-IN" sz="2000" b="0" dirty="0"/>
                        <a:t> </a:t>
                      </a:r>
                      <a:r>
                        <a:rPr lang="en-IN" sz="2000" b="0" dirty="0" err="1"/>
                        <a:t>ft</a:t>
                      </a:r>
                      <a:r>
                        <a:rPr lang="en-IN" sz="2000" b="0" dirty="0"/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Footfall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City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557273"/>
                  </a:ext>
                </a:extLst>
              </a:tr>
              <a:tr h="482623">
                <a:tc>
                  <a:txBody>
                    <a:bodyPr/>
                    <a:lstStyle/>
                    <a:p>
                      <a:r>
                        <a:rPr lang="en-IN" sz="1800" dirty="0"/>
                        <a:t>4000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err="1"/>
                        <a:t>Blr</a:t>
                      </a:r>
                      <a:endParaRPr lang="en-IN" sz="1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03807"/>
                  </a:ext>
                </a:extLst>
              </a:tr>
              <a:tr h="482623">
                <a:tc>
                  <a:txBody>
                    <a:bodyPr/>
                    <a:lstStyle/>
                    <a:p>
                      <a:r>
                        <a:rPr lang="en-IN" sz="1800" dirty="0"/>
                        <a:t>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err="1"/>
                        <a:t>Blr</a:t>
                      </a:r>
                      <a:endParaRPr lang="en-IN" sz="1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554406"/>
                  </a:ext>
                </a:extLst>
              </a:tr>
              <a:tr h="482623">
                <a:tc>
                  <a:txBody>
                    <a:bodyPr/>
                    <a:lstStyle/>
                    <a:p>
                      <a:r>
                        <a:rPr lang="en-IN" sz="1800" dirty="0"/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Chennai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62434"/>
                  </a:ext>
                </a:extLst>
              </a:tr>
              <a:tr h="482623">
                <a:tc>
                  <a:txBody>
                    <a:bodyPr/>
                    <a:lstStyle/>
                    <a:p>
                      <a:r>
                        <a:rPr lang="en-IN" sz="1800" dirty="0"/>
                        <a:t>9000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900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err="1"/>
                        <a:t>Blr</a:t>
                      </a:r>
                      <a:endParaRPr lang="en-IN" sz="1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106709"/>
                  </a:ext>
                </a:extLst>
              </a:tr>
              <a:tr h="482623">
                <a:tc>
                  <a:txBody>
                    <a:bodyPr/>
                    <a:lstStyle/>
                    <a:p>
                      <a:r>
                        <a:rPr lang="en-IN" sz="1800" dirty="0"/>
                        <a:t>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324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Chennai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00898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4FF9E8-66E1-A5E6-EC8A-D812BD036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205276"/>
              </p:ext>
            </p:extLst>
          </p:nvPr>
        </p:nvGraphicFramePr>
        <p:xfrm>
          <a:off x="5753100" y="2197945"/>
          <a:ext cx="6204438" cy="28957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1972775057"/>
                    </a:ext>
                  </a:extLst>
                </a:gridCol>
                <a:gridCol w="1461187">
                  <a:extLst>
                    <a:ext uri="{9D8B030D-6E8A-4147-A177-3AD203B41FA5}">
                      <a16:colId xmlns:a16="http://schemas.microsoft.com/office/drawing/2014/main" val="2569013205"/>
                    </a:ext>
                  </a:extLst>
                </a:gridCol>
                <a:gridCol w="1061327">
                  <a:extLst>
                    <a:ext uri="{9D8B030D-6E8A-4147-A177-3AD203B41FA5}">
                      <a16:colId xmlns:a16="http://schemas.microsoft.com/office/drawing/2014/main" val="2904366909"/>
                    </a:ext>
                  </a:extLst>
                </a:gridCol>
                <a:gridCol w="1240887">
                  <a:extLst>
                    <a:ext uri="{9D8B030D-6E8A-4147-A177-3AD203B41FA5}">
                      <a16:colId xmlns:a16="http://schemas.microsoft.com/office/drawing/2014/main" val="4268776684"/>
                    </a:ext>
                  </a:extLst>
                </a:gridCol>
                <a:gridCol w="1240887">
                  <a:extLst>
                    <a:ext uri="{9D8B030D-6E8A-4147-A177-3AD203B41FA5}">
                      <a16:colId xmlns:a16="http://schemas.microsoft.com/office/drawing/2014/main" val="3966359299"/>
                    </a:ext>
                  </a:extLst>
                </a:gridCol>
              </a:tblGrid>
              <a:tr h="482623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Revenue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Size (</a:t>
                      </a:r>
                      <a:r>
                        <a:rPr lang="en-IN" sz="2000" b="0" dirty="0" err="1"/>
                        <a:t>Sq</a:t>
                      </a:r>
                      <a:r>
                        <a:rPr lang="en-IN" sz="2000" b="0" dirty="0"/>
                        <a:t> </a:t>
                      </a:r>
                      <a:r>
                        <a:rPr lang="en-IN" sz="2000" b="0" dirty="0" err="1"/>
                        <a:t>ft</a:t>
                      </a:r>
                      <a:r>
                        <a:rPr lang="en-IN" sz="2000" b="0" dirty="0"/>
                        <a:t>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Footfall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err="1"/>
                        <a:t>City_Blr</a:t>
                      </a:r>
                      <a:endParaRPr lang="en-IN" sz="2000" b="0" dirty="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err="1"/>
                        <a:t>City_Ch</a:t>
                      </a:r>
                      <a:endParaRPr lang="en-IN" sz="2000" b="0" dirty="0"/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557273"/>
                  </a:ext>
                </a:extLst>
              </a:tr>
              <a:tr h="482623">
                <a:tc>
                  <a:txBody>
                    <a:bodyPr/>
                    <a:lstStyle/>
                    <a:p>
                      <a:r>
                        <a:rPr lang="en-IN" sz="1800" dirty="0"/>
                        <a:t>4000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03807"/>
                  </a:ext>
                </a:extLst>
              </a:tr>
              <a:tr h="482623">
                <a:tc>
                  <a:txBody>
                    <a:bodyPr/>
                    <a:lstStyle/>
                    <a:p>
                      <a:r>
                        <a:rPr lang="en-IN" sz="1800" dirty="0"/>
                        <a:t>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554406"/>
                  </a:ext>
                </a:extLst>
              </a:tr>
              <a:tr h="482623">
                <a:tc>
                  <a:txBody>
                    <a:bodyPr/>
                    <a:lstStyle/>
                    <a:p>
                      <a:r>
                        <a:rPr lang="en-IN" sz="1800" dirty="0"/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62434"/>
                  </a:ext>
                </a:extLst>
              </a:tr>
              <a:tr h="482623">
                <a:tc>
                  <a:txBody>
                    <a:bodyPr/>
                    <a:lstStyle/>
                    <a:p>
                      <a:r>
                        <a:rPr lang="en-IN" sz="1800" dirty="0"/>
                        <a:t>9000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900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106709"/>
                  </a:ext>
                </a:extLst>
              </a:tr>
              <a:tr h="482623">
                <a:tc>
                  <a:txBody>
                    <a:bodyPr/>
                    <a:lstStyle/>
                    <a:p>
                      <a:r>
                        <a:rPr lang="en-IN" sz="1800" dirty="0"/>
                        <a:t>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324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008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39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Clustering: </a:t>
            </a:r>
            <a:r>
              <a:rPr lang="en-US" sz="2800" b="1" i="0" u="none" strike="noStrike" cap="none" dirty="0" err="1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, Data Should be Scaled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613267-9CFC-C250-9D5B-E0C4355B6918}"/>
              </a:ext>
            </a:extLst>
          </p:cNvPr>
          <p:cNvGrpSpPr/>
          <p:nvPr/>
        </p:nvGrpSpPr>
        <p:grpSpPr>
          <a:xfrm>
            <a:off x="400050" y="1542888"/>
            <a:ext cx="4387505" cy="4535307"/>
            <a:chOff x="838200" y="1542888"/>
            <a:chExt cx="4387505" cy="453530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1112921-293E-7016-85A3-53C2D175C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690690"/>
              <a:ext cx="4387505" cy="4387505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BBAE660-A68C-8C1C-B353-F3B1C164D0F7}"/>
                </a:ext>
              </a:extLst>
            </p:cNvPr>
            <p:cNvSpPr/>
            <p:nvPr/>
          </p:nvSpPr>
          <p:spPr>
            <a:xfrm rot="21222855">
              <a:off x="1035172" y="1720335"/>
              <a:ext cx="769631" cy="4154298"/>
            </a:xfrm>
            <a:prstGeom prst="ellipse">
              <a:avLst/>
            </a:prstGeom>
            <a:noFill/>
            <a:ln>
              <a:solidFill>
                <a:srgbClr val="F97067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11C360F-9C95-8091-DE1F-83A297DB6D0D}"/>
                </a:ext>
              </a:extLst>
            </p:cNvPr>
            <p:cNvSpPr/>
            <p:nvPr/>
          </p:nvSpPr>
          <p:spPr>
            <a:xfrm rot="782061">
              <a:off x="3597101" y="1542888"/>
              <a:ext cx="931488" cy="4311895"/>
            </a:xfrm>
            <a:prstGeom prst="ellipse">
              <a:avLst/>
            </a:prstGeom>
            <a:noFill/>
            <a:ln>
              <a:solidFill>
                <a:srgbClr val="00BFC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5E32AD5-AF28-7E93-6B9C-EDD723135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00738"/>
              </p:ext>
            </p:extLst>
          </p:nvPr>
        </p:nvGraphicFramePr>
        <p:xfrm>
          <a:off x="5767042" y="2550837"/>
          <a:ext cx="4843808" cy="1981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21904">
                  <a:extLst>
                    <a:ext uri="{9D8B030D-6E8A-4147-A177-3AD203B41FA5}">
                      <a16:colId xmlns:a16="http://schemas.microsoft.com/office/drawing/2014/main" val="4039239388"/>
                    </a:ext>
                  </a:extLst>
                </a:gridCol>
                <a:gridCol w="2421904">
                  <a:extLst>
                    <a:ext uri="{9D8B030D-6E8A-4147-A177-3AD203B41FA5}">
                      <a16:colId xmlns:a16="http://schemas.microsoft.com/office/drawing/2014/main" val="484342218"/>
                    </a:ext>
                  </a:extLst>
                </a:gridCol>
              </a:tblGrid>
              <a:tr h="351265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Income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Children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519649"/>
                  </a:ext>
                </a:extLst>
              </a:tr>
              <a:tr h="351265">
                <a:tc>
                  <a:txBody>
                    <a:bodyPr/>
                    <a:lstStyle/>
                    <a:p>
                      <a:r>
                        <a:rPr lang="en-IN" sz="2000" dirty="0"/>
                        <a:t>10050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399003"/>
                  </a:ext>
                </a:extLst>
              </a:tr>
              <a:tr h="351265">
                <a:tc>
                  <a:txBody>
                    <a:bodyPr/>
                    <a:lstStyle/>
                    <a:p>
                      <a:r>
                        <a:rPr lang="en-IN" sz="2000" dirty="0"/>
                        <a:t>10050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579856"/>
                  </a:ext>
                </a:extLst>
              </a:tr>
              <a:tr h="351265">
                <a:tc>
                  <a:txBody>
                    <a:bodyPr/>
                    <a:lstStyle/>
                    <a:p>
                      <a:r>
                        <a:rPr lang="en-IN" sz="2000" dirty="0"/>
                        <a:t>10400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388372"/>
                  </a:ext>
                </a:extLst>
              </a:tr>
              <a:tr h="351265">
                <a:tc>
                  <a:txBody>
                    <a:bodyPr/>
                    <a:lstStyle/>
                    <a:p>
                      <a:r>
                        <a:rPr lang="en-IN" sz="2000" dirty="0"/>
                        <a:t>10500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722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910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Clustering: </a:t>
            </a:r>
            <a:r>
              <a:rPr lang="en-US" sz="2800" b="1" i="0" u="none" strike="noStrike" cap="none" dirty="0" err="1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, Data Should be Scaled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5E32AD5-AF28-7E93-6B9C-EDD723135172}"/>
              </a:ext>
            </a:extLst>
          </p:cNvPr>
          <p:cNvGraphicFramePr>
            <a:graphicFrameLocks noGrp="1"/>
          </p:cNvGraphicFramePr>
          <p:nvPr/>
        </p:nvGraphicFramePr>
        <p:xfrm>
          <a:off x="5767042" y="2550837"/>
          <a:ext cx="4843808" cy="1981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21904">
                  <a:extLst>
                    <a:ext uri="{9D8B030D-6E8A-4147-A177-3AD203B41FA5}">
                      <a16:colId xmlns:a16="http://schemas.microsoft.com/office/drawing/2014/main" val="4039239388"/>
                    </a:ext>
                  </a:extLst>
                </a:gridCol>
                <a:gridCol w="2421904">
                  <a:extLst>
                    <a:ext uri="{9D8B030D-6E8A-4147-A177-3AD203B41FA5}">
                      <a16:colId xmlns:a16="http://schemas.microsoft.com/office/drawing/2014/main" val="484342218"/>
                    </a:ext>
                  </a:extLst>
                </a:gridCol>
              </a:tblGrid>
              <a:tr h="351265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Income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Children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519649"/>
                  </a:ext>
                </a:extLst>
              </a:tr>
              <a:tr h="351265">
                <a:tc>
                  <a:txBody>
                    <a:bodyPr/>
                    <a:lstStyle/>
                    <a:p>
                      <a:r>
                        <a:rPr lang="en-IN" sz="2000" dirty="0"/>
                        <a:t>10050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399003"/>
                  </a:ext>
                </a:extLst>
              </a:tr>
              <a:tr h="351265">
                <a:tc>
                  <a:txBody>
                    <a:bodyPr/>
                    <a:lstStyle/>
                    <a:p>
                      <a:r>
                        <a:rPr lang="en-IN" sz="2000" dirty="0"/>
                        <a:t>10050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579856"/>
                  </a:ext>
                </a:extLst>
              </a:tr>
              <a:tr h="351265">
                <a:tc>
                  <a:txBody>
                    <a:bodyPr/>
                    <a:lstStyle/>
                    <a:p>
                      <a:r>
                        <a:rPr lang="en-IN" sz="2000" dirty="0"/>
                        <a:t>10400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388372"/>
                  </a:ext>
                </a:extLst>
              </a:tr>
              <a:tr h="351265">
                <a:tc>
                  <a:txBody>
                    <a:bodyPr/>
                    <a:lstStyle/>
                    <a:p>
                      <a:r>
                        <a:rPr lang="en-IN" sz="2000" dirty="0"/>
                        <a:t>10500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722597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B53EC72B-7B74-DFA5-A777-C0BEAF6D53D3}"/>
              </a:ext>
            </a:extLst>
          </p:cNvPr>
          <p:cNvGrpSpPr/>
          <p:nvPr/>
        </p:nvGrpSpPr>
        <p:grpSpPr>
          <a:xfrm>
            <a:off x="355350" y="1562353"/>
            <a:ext cx="4762498" cy="4762498"/>
            <a:chOff x="838200" y="1690690"/>
            <a:chExt cx="4388400" cy="43884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E5348F8-1874-E3DC-8F1F-D4483F23A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690690"/>
              <a:ext cx="4388400" cy="4388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DB73EED-C385-8C54-FA7A-FDA721752737}"/>
                </a:ext>
              </a:extLst>
            </p:cNvPr>
            <p:cNvSpPr/>
            <p:nvPr/>
          </p:nvSpPr>
          <p:spPr>
            <a:xfrm>
              <a:off x="1083212" y="1690690"/>
              <a:ext cx="3474720" cy="478302"/>
            </a:xfrm>
            <a:prstGeom prst="ellipse">
              <a:avLst/>
            </a:prstGeom>
            <a:noFill/>
            <a:ln>
              <a:solidFill>
                <a:srgbClr val="F97067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5E0474E-22FE-ADC3-F0DE-59CD4242BFBA}"/>
                </a:ext>
              </a:extLst>
            </p:cNvPr>
            <p:cNvSpPr/>
            <p:nvPr/>
          </p:nvSpPr>
          <p:spPr>
            <a:xfrm>
              <a:off x="1024595" y="5303747"/>
              <a:ext cx="3474720" cy="478302"/>
            </a:xfrm>
            <a:prstGeom prst="ellipse">
              <a:avLst/>
            </a:prstGeom>
            <a:noFill/>
            <a:ln>
              <a:solidFill>
                <a:srgbClr val="00BFC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73905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Clustering: </a:t>
            </a:r>
            <a:r>
              <a:rPr lang="en-US" sz="2800" b="1" i="0" u="none" strike="noStrike" cap="none" dirty="0" err="1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, Data Should be Scaled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6F79EC-89C7-95AA-08B6-E331F3530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955104"/>
              </p:ext>
            </p:extLst>
          </p:nvPr>
        </p:nvGraphicFramePr>
        <p:xfrm>
          <a:off x="420147" y="1612949"/>
          <a:ext cx="3911850" cy="1981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5925">
                  <a:extLst>
                    <a:ext uri="{9D8B030D-6E8A-4147-A177-3AD203B41FA5}">
                      <a16:colId xmlns:a16="http://schemas.microsoft.com/office/drawing/2014/main" val="4039239388"/>
                    </a:ext>
                  </a:extLst>
                </a:gridCol>
                <a:gridCol w="1955925">
                  <a:extLst>
                    <a:ext uri="{9D8B030D-6E8A-4147-A177-3AD203B41FA5}">
                      <a16:colId xmlns:a16="http://schemas.microsoft.com/office/drawing/2014/main" val="484342218"/>
                    </a:ext>
                  </a:extLst>
                </a:gridCol>
              </a:tblGrid>
              <a:tr h="351265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Income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Children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519649"/>
                  </a:ext>
                </a:extLst>
              </a:tr>
              <a:tr h="351265">
                <a:tc>
                  <a:txBody>
                    <a:bodyPr/>
                    <a:lstStyle/>
                    <a:p>
                      <a:r>
                        <a:rPr lang="en-IN" sz="2000" dirty="0"/>
                        <a:t>10050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399003"/>
                  </a:ext>
                </a:extLst>
              </a:tr>
              <a:tr h="351265">
                <a:tc>
                  <a:txBody>
                    <a:bodyPr/>
                    <a:lstStyle/>
                    <a:p>
                      <a:r>
                        <a:rPr lang="en-IN" sz="2000" dirty="0"/>
                        <a:t>10050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579856"/>
                  </a:ext>
                </a:extLst>
              </a:tr>
              <a:tr h="351265">
                <a:tc>
                  <a:txBody>
                    <a:bodyPr/>
                    <a:lstStyle/>
                    <a:p>
                      <a:r>
                        <a:rPr lang="en-IN" sz="2000" dirty="0"/>
                        <a:t>10400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388372"/>
                  </a:ext>
                </a:extLst>
              </a:tr>
              <a:tr h="351265">
                <a:tc>
                  <a:txBody>
                    <a:bodyPr/>
                    <a:lstStyle/>
                    <a:p>
                      <a:r>
                        <a:rPr lang="en-IN" sz="2000" dirty="0"/>
                        <a:t>10500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72259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6F2DF86-005A-4182-1AD0-A00394D60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674971"/>
              </p:ext>
            </p:extLst>
          </p:nvPr>
        </p:nvGraphicFramePr>
        <p:xfrm>
          <a:off x="7494716" y="1612949"/>
          <a:ext cx="3911850" cy="1981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5925">
                  <a:extLst>
                    <a:ext uri="{9D8B030D-6E8A-4147-A177-3AD203B41FA5}">
                      <a16:colId xmlns:a16="http://schemas.microsoft.com/office/drawing/2014/main" val="4039239388"/>
                    </a:ext>
                  </a:extLst>
                </a:gridCol>
                <a:gridCol w="1955925">
                  <a:extLst>
                    <a:ext uri="{9D8B030D-6E8A-4147-A177-3AD203B41FA5}">
                      <a16:colId xmlns:a16="http://schemas.microsoft.com/office/drawing/2014/main" val="484342218"/>
                    </a:ext>
                  </a:extLst>
                </a:gridCol>
              </a:tblGrid>
              <a:tr h="351265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Income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Children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519649"/>
                  </a:ext>
                </a:extLst>
              </a:tr>
              <a:tr h="351265">
                <a:tc>
                  <a:txBody>
                    <a:bodyPr/>
                    <a:lstStyle/>
                    <a:p>
                      <a:r>
                        <a:rPr lang="en-IN" sz="2000" dirty="0"/>
                        <a:t>-0.98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399003"/>
                  </a:ext>
                </a:extLst>
              </a:tr>
              <a:tr h="351265">
                <a:tc>
                  <a:txBody>
                    <a:bodyPr/>
                    <a:lstStyle/>
                    <a:p>
                      <a:r>
                        <a:rPr lang="en-IN" sz="2000" dirty="0"/>
                        <a:t>-0.98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579856"/>
                  </a:ext>
                </a:extLst>
              </a:tr>
              <a:tr h="351265">
                <a:tc>
                  <a:txBody>
                    <a:bodyPr/>
                    <a:lstStyle/>
                    <a:p>
                      <a:r>
                        <a:rPr lang="en-IN" sz="2000" dirty="0"/>
                        <a:t>0.73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388372"/>
                  </a:ext>
                </a:extLst>
              </a:tr>
              <a:tr h="351265">
                <a:tc>
                  <a:txBody>
                    <a:bodyPr/>
                    <a:lstStyle/>
                    <a:p>
                      <a:r>
                        <a:rPr lang="en-IN" sz="2000" dirty="0"/>
                        <a:t>1.73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72259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7E7F1A-4C90-C8A2-C086-C3EEB9C4036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331997" y="2603549"/>
            <a:ext cx="3162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76F826-19C5-71E6-10A3-EB61ECA08084}"/>
                  </a:ext>
                </a:extLst>
              </p:cNvPr>
              <p:cNvSpPr txBox="1"/>
              <p:nvPr/>
            </p:nvSpPr>
            <p:spPr>
              <a:xfrm>
                <a:off x="4813282" y="2089236"/>
                <a:ext cx="19694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76F826-19C5-71E6-10A3-EB61ECA08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282" y="2089236"/>
                <a:ext cx="1969475" cy="400110"/>
              </a:xfrm>
              <a:prstGeom prst="rect">
                <a:avLst/>
              </a:prstGeom>
              <a:blipFill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3C3F89-7AD3-D1E8-77F6-70889D45C00C}"/>
                  </a:ext>
                </a:extLst>
              </p:cNvPr>
              <p:cNvSpPr txBox="1"/>
              <p:nvPr/>
            </p:nvSpPr>
            <p:spPr>
              <a:xfrm>
                <a:off x="4799252" y="2724070"/>
                <a:ext cx="1997535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𝐼𝑛𝑐𝑜𝑚𝑒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=10250</m:t>
                      </m:r>
                    </m:oMath>
                  </m:oMathPara>
                </a14:m>
                <a:endParaRPr lang="en-IN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𝐼𝑛𝑐𝑜𝑚𝑒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=203.10</m:t>
                      </m:r>
                    </m:oMath>
                  </m:oMathPara>
                </a14:m>
                <a:endParaRPr lang="en-IN" sz="2000" b="0" dirty="0"/>
              </a:p>
              <a:p>
                <a:endParaRPr lang="en-IN" sz="20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3C3F89-7AD3-D1E8-77F6-70889D45C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252" y="2724070"/>
                <a:ext cx="1997535" cy="923330"/>
              </a:xfrm>
              <a:prstGeom prst="rect">
                <a:avLst/>
              </a:prstGeom>
              <a:blipFill>
                <a:blip r:embed="rId4"/>
                <a:stretch>
                  <a:fillRect l="-915" r="-2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677965-9550-479E-8323-B93C87F51377}"/>
                  </a:ext>
                </a:extLst>
              </p:cNvPr>
              <p:cNvSpPr txBox="1"/>
              <p:nvPr/>
            </p:nvSpPr>
            <p:spPr>
              <a:xfrm>
                <a:off x="4799251" y="4015503"/>
                <a:ext cx="185686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𝑐h𝑖𝑙𝑑𝑟𝑒𝑛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𝑐h𝑖𝑙𝑑𝑟𝑒𝑛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sz="2000" dirty="0"/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677965-9550-479E-8323-B93C87F51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251" y="4015503"/>
                <a:ext cx="1856868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C35661A4-2B94-E4F9-7353-317CD2900DE3}"/>
              </a:ext>
            </a:extLst>
          </p:cNvPr>
          <p:cNvSpPr/>
          <p:nvPr/>
        </p:nvSpPr>
        <p:spPr>
          <a:xfrm rot="16200000">
            <a:off x="9239668" y="2278831"/>
            <a:ext cx="421946" cy="3159086"/>
          </a:xfrm>
          <a:prstGeom prst="leftBrace">
            <a:avLst>
              <a:gd name="adj1" fmla="val 16025"/>
              <a:gd name="adj2" fmla="val 470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75C8AA-F054-A5D4-2929-C8D2F5B5B9E9}"/>
              </a:ext>
            </a:extLst>
          </p:cNvPr>
          <p:cNvSpPr txBox="1"/>
          <p:nvPr/>
        </p:nvSpPr>
        <p:spPr>
          <a:xfrm>
            <a:off x="8213929" y="4122598"/>
            <a:ext cx="2473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latin typeface="+mj-lt"/>
              </a:rPr>
              <a:t>Similar Scale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A60DE8-1280-61A4-7B9D-C6FB119BAAAE}"/>
              </a:ext>
            </a:extLst>
          </p:cNvPr>
          <p:cNvSpPr txBox="1"/>
          <p:nvPr/>
        </p:nvSpPr>
        <p:spPr>
          <a:xfrm>
            <a:off x="227013" y="5006102"/>
            <a:ext cx="11737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 scores are not the only way to standardize data; one can use min max scaler </a:t>
            </a:r>
            <a:r>
              <a:rPr lang="en-US" sz="2000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 absolute scaler</a:t>
            </a:r>
            <a:r>
              <a:rPr lang="en-US" sz="2000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302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 Class Exercise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A60DE8-1280-61A4-7B9D-C6FB119BAAAE}"/>
              </a:ext>
            </a:extLst>
          </p:cNvPr>
          <p:cNvSpPr txBox="1"/>
          <p:nvPr/>
        </p:nvSpPr>
        <p:spPr>
          <a:xfrm>
            <a:off x="227013" y="1349961"/>
            <a:ext cx="43129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Look at the data and discuss what kind of transformations you will need to do for the variables present here.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495F97-84FE-DADC-8352-F6FE08BB1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455" y="1349961"/>
            <a:ext cx="6888532" cy="45535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2032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 Class Exercise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A60DE8-1280-61A4-7B9D-C6FB119BAAAE}"/>
              </a:ext>
            </a:extLst>
          </p:cNvPr>
          <p:cNvSpPr txBox="1"/>
          <p:nvPr/>
        </p:nvSpPr>
        <p:spPr>
          <a:xfrm>
            <a:off x="227013" y="1349961"/>
            <a:ext cx="43129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Look at the data and discuss what kind of transformations you will need to do for the variables present here.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495F97-84FE-DADC-8352-F6FE08BB1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455" y="1349961"/>
            <a:ext cx="6888532" cy="45535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850BFD-0939-5132-68F8-38100A026762}"/>
              </a:ext>
            </a:extLst>
          </p:cNvPr>
          <p:cNvSpPr txBox="1"/>
          <p:nvPr/>
        </p:nvSpPr>
        <p:spPr>
          <a:xfrm>
            <a:off x="227013" y="2767280"/>
            <a:ext cx="43129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Age: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Standardize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Graduated: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Either drop or create a dummy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Profession: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Either drop 9 or create a dummy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Work Experience: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Standardize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Spending: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Either drop or create a dummy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Family Size: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Standardize</a:t>
            </a:r>
          </a:p>
        </p:txBody>
      </p:sp>
    </p:spTree>
    <p:extLst>
      <p:ext uri="{BB962C8B-B14F-4D97-AF65-F5344CB8AC3E}">
        <p14:creationId xmlns:p14="http://schemas.microsoft.com/office/powerpoint/2010/main" val="3296316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Clustering </a:t>
            </a:r>
            <a:r>
              <a:rPr lang="en-US" sz="2800" b="1" i="0" u="none" strike="noStrike" cap="none" dirty="0" err="1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: Python Demo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A60DE8-1280-61A4-7B9D-C6FB119BAAAE}"/>
              </a:ext>
            </a:extLst>
          </p:cNvPr>
          <p:cNvSpPr txBox="1"/>
          <p:nvPr/>
        </p:nvSpPr>
        <p:spPr>
          <a:xfrm>
            <a:off x="227013" y="3228945"/>
            <a:ext cx="4312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Github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link to demo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j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179BB57-3176-5F94-182F-A861AA8349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8070" b="33099"/>
          <a:stretch/>
        </p:blipFill>
        <p:spPr>
          <a:xfrm>
            <a:off x="4422849" y="2427065"/>
            <a:ext cx="7542140" cy="19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010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318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Unsupervised Learning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70576B-2FBA-BFC2-E924-063A05CBA3D1}"/>
              </a:ext>
            </a:extLst>
          </p:cNvPr>
          <p:cNvGraphicFramePr>
            <a:graphicFrameLocks noGrp="1"/>
          </p:cNvGraphicFramePr>
          <p:nvPr/>
        </p:nvGraphicFramePr>
        <p:xfrm>
          <a:off x="6894310" y="1505281"/>
          <a:ext cx="4672047" cy="2250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0688">
                  <a:extLst>
                    <a:ext uri="{9D8B030D-6E8A-4147-A177-3AD203B41FA5}">
                      <a16:colId xmlns:a16="http://schemas.microsoft.com/office/drawing/2014/main" val="1106973135"/>
                    </a:ext>
                  </a:extLst>
                </a:gridCol>
                <a:gridCol w="1423475">
                  <a:extLst>
                    <a:ext uri="{9D8B030D-6E8A-4147-A177-3AD203B41FA5}">
                      <a16:colId xmlns:a16="http://schemas.microsoft.com/office/drawing/2014/main" val="1426270670"/>
                    </a:ext>
                  </a:extLst>
                </a:gridCol>
                <a:gridCol w="1907884">
                  <a:extLst>
                    <a:ext uri="{9D8B030D-6E8A-4147-A177-3AD203B41FA5}">
                      <a16:colId xmlns:a16="http://schemas.microsoft.com/office/drawing/2014/main" val="3577140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err="1"/>
                        <a:t>Store_id</a:t>
                      </a:r>
                      <a:endParaRPr lang="en-IN" sz="2000" b="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err="1"/>
                        <a:t>P.Whisky</a:t>
                      </a:r>
                      <a:endParaRPr lang="en-IN" sz="2000" b="0" dirty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Revenue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0.40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61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7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0.35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46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0.22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40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0.45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1988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F20E24D-89F8-612F-083A-23FE1643D86E}"/>
              </a:ext>
            </a:extLst>
          </p:cNvPr>
          <p:cNvSpPr txBox="1"/>
          <p:nvPr/>
        </p:nvSpPr>
        <p:spPr>
          <a:xfrm>
            <a:off x="6801854" y="4227499"/>
            <a:ext cx="4764503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Can you discover any groups/clusters in this data?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48C8AC-7E11-1AA0-FED2-18A2B95DC270}"/>
              </a:ext>
            </a:extLst>
          </p:cNvPr>
          <p:cNvGrpSpPr/>
          <p:nvPr/>
        </p:nvGrpSpPr>
        <p:grpSpPr>
          <a:xfrm>
            <a:off x="399595" y="1505281"/>
            <a:ext cx="6494715" cy="4639082"/>
            <a:chOff x="475226" y="1690690"/>
            <a:chExt cx="6402259" cy="457304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DB01290-D72F-4419-208E-B6035FF5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226" y="1690690"/>
              <a:ext cx="6402259" cy="4573042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74BA645-778E-8844-1F63-8B1564B0CC67}"/>
                </a:ext>
              </a:extLst>
            </p:cNvPr>
            <p:cNvSpPr/>
            <p:nvPr/>
          </p:nvSpPr>
          <p:spPr>
            <a:xfrm>
              <a:off x="1214651" y="1757251"/>
              <a:ext cx="1105468" cy="945006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E5CE80-985D-AB43-AB1D-9D6FB514E82E}"/>
                </a:ext>
              </a:extLst>
            </p:cNvPr>
            <p:cNvSpPr txBox="1"/>
            <p:nvPr/>
          </p:nvSpPr>
          <p:spPr>
            <a:xfrm>
              <a:off x="1214650" y="2866030"/>
              <a:ext cx="244294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Stores with Low proportion of whiskey sales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Stores with high revenue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2171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Unsupervised Learning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70576B-2FBA-BFC2-E924-063A05CBA3D1}"/>
              </a:ext>
            </a:extLst>
          </p:cNvPr>
          <p:cNvGraphicFramePr>
            <a:graphicFrameLocks noGrp="1"/>
          </p:cNvGraphicFramePr>
          <p:nvPr/>
        </p:nvGraphicFramePr>
        <p:xfrm>
          <a:off x="6894310" y="1505281"/>
          <a:ext cx="4672047" cy="2250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0688">
                  <a:extLst>
                    <a:ext uri="{9D8B030D-6E8A-4147-A177-3AD203B41FA5}">
                      <a16:colId xmlns:a16="http://schemas.microsoft.com/office/drawing/2014/main" val="1106973135"/>
                    </a:ext>
                  </a:extLst>
                </a:gridCol>
                <a:gridCol w="1423475">
                  <a:extLst>
                    <a:ext uri="{9D8B030D-6E8A-4147-A177-3AD203B41FA5}">
                      <a16:colId xmlns:a16="http://schemas.microsoft.com/office/drawing/2014/main" val="1426270670"/>
                    </a:ext>
                  </a:extLst>
                </a:gridCol>
                <a:gridCol w="1907884">
                  <a:extLst>
                    <a:ext uri="{9D8B030D-6E8A-4147-A177-3AD203B41FA5}">
                      <a16:colId xmlns:a16="http://schemas.microsoft.com/office/drawing/2014/main" val="3577140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err="1"/>
                        <a:t>Store_id</a:t>
                      </a:r>
                      <a:endParaRPr lang="en-IN" sz="2000" b="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err="1"/>
                        <a:t>P.Whisky</a:t>
                      </a:r>
                      <a:endParaRPr lang="en-IN" sz="2000" b="0" dirty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Revenue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0.40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61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7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0.35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46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0.22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40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0.45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1988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F20E24D-89F8-612F-083A-23FE1643D86E}"/>
              </a:ext>
            </a:extLst>
          </p:cNvPr>
          <p:cNvSpPr txBox="1"/>
          <p:nvPr/>
        </p:nvSpPr>
        <p:spPr>
          <a:xfrm>
            <a:off x="6801854" y="4227499"/>
            <a:ext cx="4764503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Can you discover any groups/clusters in this data?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48C8AC-7E11-1AA0-FED2-18A2B95DC270}"/>
              </a:ext>
            </a:extLst>
          </p:cNvPr>
          <p:cNvGrpSpPr/>
          <p:nvPr/>
        </p:nvGrpSpPr>
        <p:grpSpPr>
          <a:xfrm>
            <a:off x="399595" y="1505281"/>
            <a:ext cx="6494715" cy="4639082"/>
            <a:chOff x="475226" y="1690690"/>
            <a:chExt cx="6402259" cy="457304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DB01290-D72F-4419-208E-B6035FF5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226" y="1690690"/>
              <a:ext cx="6402259" cy="457304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E5CE80-985D-AB43-AB1D-9D6FB514E82E}"/>
                </a:ext>
              </a:extLst>
            </p:cNvPr>
            <p:cNvSpPr txBox="1"/>
            <p:nvPr/>
          </p:nvSpPr>
          <p:spPr>
            <a:xfrm>
              <a:off x="1214650" y="2866030"/>
              <a:ext cx="244294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Stores with Low proportion of whiskey sales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Stores with high revenue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F6515EB-5293-926F-A7D9-30B35E49A51D}"/>
                </a:ext>
              </a:extLst>
            </p:cNvPr>
            <p:cNvSpPr/>
            <p:nvPr/>
          </p:nvSpPr>
          <p:spPr>
            <a:xfrm>
              <a:off x="1214651" y="5071964"/>
              <a:ext cx="1105468" cy="945006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944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Unsupervised Learning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70576B-2FBA-BFC2-E924-063A05CBA3D1}"/>
              </a:ext>
            </a:extLst>
          </p:cNvPr>
          <p:cNvGraphicFramePr>
            <a:graphicFrameLocks noGrp="1"/>
          </p:cNvGraphicFramePr>
          <p:nvPr/>
        </p:nvGraphicFramePr>
        <p:xfrm>
          <a:off x="6894310" y="1505281"/>
          <a:ext cx="4672047" cy="2250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0688">
                  <a:extLst>
                    <a:ext uri="{9D8B030D-6E8A-4147-A177-3AD203B41FA5}">
                      <a16:colId xmlns:a16="http://schemas.microsoft.com/office/drawing/2014/main" val="1106973135"/>
                    </a:ext>
                  </a:extLst>
                </a:gridCol>
                <a:gridCol w="1423475">
                  <a:extLst>
                    <a:ext uri="{9D8B030D-6E8A-4147-A177-3AD203B41FA5}">
                      <a16:colId xmlns:a16="http://schemas.microsoft.com/office/drawing/2014/main" val="1426270670"/>
                    </a:ext>
                  </a:extLst>
                </a:gridCol>
                <a:gridCol w="1907884">
                  <a:extLst>
                    <a:ext uri="{9D8B030D-6E8A-4147-A177-3AD203B41FA5}">
                      <a16:colId xmlns:a16="http://schemas.microsoft.com/office/drawing/2014/main" val="3577140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err="1"/>
                        <a:t>Store_id</a:t>
                      </a:r>
                      <a:endParaRPr lang="en-IN" sz="2000" b="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err="1"/>
                        <a:t>P.Whisky</a:t>
                      </a:r>
                      <a:endParaRPr lang="en-IN" sz="2000" b="0" dirty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Revenue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0.40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61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7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0.35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46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0.22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40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0.45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1988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F20E24D-89F8-612F-083A-23FE1643D86E}"/>
              </a:ext>
            </a:extLst>
          </p:cNvPr>
          <p:cNvSpPr txBox="1"/>
          <p:nvPr/>
        </p:nvSpPr>
        <p:spPr>
          <a:xfrm>
            <a:off x="6801854" y="4227499"/>
            <a:ext cx="4764503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Can you discover any groups/clusters in this data?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48C8AC-7E11-1AA0-FED2-18A2B95DC270}"/>
              </a:ext>
            </a:extLst>
          </p:cNvPr>
          <p:cNvGrpSpPr/>
          <p:nvPr/>
        </p:nvGrpSpPr>
        <p:grpSpPr>
          <a:xfrm>
            <a:off x="399595" y="1505281"/>
            <a:ext cx="6494715" cy="4639082"/>
            <a:chOff x="475226" y="1690690"/>
            <a:chExt cx="6402259" cy="457304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DB01290-D72F-4419-208E-B6035FF5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226" y="1690690"/>
              <a:ext cx="6402259" cy="457304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E5CE80-985D-AB43-AB1D-9D6FB514E82E}"/>
                </a:ext>
              </a:extLst>
            </p:cNvPr>
            <p:cNvSpPr txBox="1"/>
            <p:nvPr/>
          </p:nvSpPr>
          <p:spPr>
            <a:xfrm>
              <a:off x="1214650" y="2866030"/>
              <a:ext cx="244294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Stores with Low proportion of whiskey sales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Stores with high revenue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F6515EB-5293-926F-A7D9-30B35E49A51D}"/>
                </a:ext>
              </a:extLst>
            </p:cNvPr>
            <p:cNvSpPr/>
            <p:nvPr/>
          </p:nvSpPr>
          <p:spPr>
            <a:xfrm>
              <a:off x="5582256" y="3344576"/>
              <a:ext cx="1105468" cy="945006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207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Unsupervised Learning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70576B-2FBA-BFC2-E924-063A05CBA3D1}"/>
              </a:ext>
            </a:extLst>
          </p:cNvPr>
          <p:cNvGraphicFramePr>
            <a:graphicFrameLocks noGrp="1"/>
          </p:cNvGraphicFramePr>
          <p:nvPr/>
        </p:nvGraphicFramePr>
        <p:xfrm>
          <a:off x="6894310" y="1505281"/>
          <a:ext cx="4672047" cy="2250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0688">
                  <a:extLst>
                    <a:ext uri="{9D8B030D-6E8A-4147-A177-3AD203B41FA5}">
                      <a16:colId xmlns:a16="http://schemas.microsoft.com/office/drawing/2014/main" val="1106973135"/>
                    </a:ext>
                  </a:extLst>
                </a:gridCol>
                <a:gridCol w="1423475">
                  <a:extLst>
                    <a:ext uri="{9D8B030D-6E8A-4147-A177-3AD203B41FA5}">
                      <a16:colId xmlns:a16="http://schemas.microsoft.com/office/drawing/2014/main" val="1426270670"/>
                    </a:ext>
                  </a:extLst>
                </a:gridCol>
                <a:gridCol w="1907884">
                  <a:extLst>
                    <a:ext uri="{9D8B030D-6E8A-4147-A177-3AD203B41FA5}">
                      <a16:colId xmlns:a16="http://schemas.microsoft.com/office/drawing/2014/main" val="3577140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err="1"/>
                        <a:t>Store_id</a:t>
                      </a:r>
                      <a:endParaRPr lang="en-IN" sz="2000" b="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err="1"/>
                        <a:t>P.Whisky</a:t>
                      </a:r>
                      <a:endParaRPr lang="en-IN" sz="2000" b="0" dirty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Revenue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0.40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61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7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0.35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46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0.22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40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0.45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1988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F20E24D-89F8-612F-083A-23FE1643D86E}"/>
              </a:ext>
            </a:extLst>
          </p:cNvPr>
          <p:cNvSpPr txBox="1"/>
          <p:nvPr/>
        </p:nvSpPr>
        <p:spPr>
          <a:xfrm>
            <a:off x="6801854" y="4227499"/>
            <a:ext cx="4764503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Is this task like the supervised learning we’ve seen before?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48C8AC-7E11-1AA0-FED2-18A2B95DC270}"/>
              </a:ext>
            </a:extLst>
          </p:cNvPr>
          <p:cNvGrpSpPr/>
          <p:nvPr/>
        </p:nvGrpSpPr>
        <p:grpSpPr>
          <a:xfrm>
            <a:off x="399595" y="1505281"/>
            <a:ext cx="6494715" cy="4639082"/>
            <a:chOff x="475226" y="1690690"/>
            <a:chExt cx="6402259" cy="457304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DB01290-D72F-4419-208E-B6035FF5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226" y="1690690"/>
              <a:ext cx="6402259" cy="457304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E5CE80-985D-AB43-AB1D-9D6FB514E82E}"/>
                </a:ext>
              </a:extLst>
            </p:cNvPr>
            <p:cNvSpPr txBox="1"/>
            <p:nvPr/>
          </p:nvSpPr>
          <p:spPr>
            <a:xfrm>
              <a:off x="1214650" y="2866030"/>
              <a:ext cx="244294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Stores with Low proportion of whiskey sales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Stores with high revenue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F6515EB-5293-926F-A7D9-30B35E49A51D}"/>
                </a:ext>
              </a:extLst>
            </p:cNvPr>
            <p:cNvSpPr/>
            <p:nvPr/>
          </p:nvSpPr>
          <p:spPr>
            <a:xfrm>
              <a:off x="5582256" y="3344576"/>
              <a:ext cx="1105468" cy="945006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0086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Unsupervised Learning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70576B-2FBA-BFC2-E924-063A05CBA3D1}"/>
              </a:ext>
            </a:extLst>
          </p:cNvPr>
          <p:cNvGraphicFramePr>
            <a:graphicFrameLocks noGrp="1"/>
          </p:cNvGraphicFramePr>
          <p:nvPr/>
        </p:nvGraphicFramePr>
        <p:xfrm>
          <a:off x="6894310" y="1505281"/>
          <a:ext cx="4672047" cy="2250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0688">
                  <a:extLst>
                    <a:ext uri="{9D8B030D-6E8A-4147-A177-3AD203B41FA5}">
                      <a16:colId xmlns:a16="http://schemas.microsoft.com/office/drawing/2014/main" val="1106973135"/>
                    </a:ext>
                  </a:extLst>
                </a:gridCol>
                <a:gridCol w="1423475">
                  <a:extLst>
                    <a:ext uri="{9D8B030D-6E8A-4147-A177-3AD203B41FA5}">
                      <a16:colId xmlns:a16="http://schemas.microsoft.com/office/drawing/2014/main" val="1426270670"/>
                    </a:ext>
                  </a:extLst>
                </a:gridCol>
                <a:gridCol w="1907884">
                  <a:extLst>
                    <a:ext uri="{9D8B030D-6E8A-4147-A177-3AD203B41FA5}">
                      <a16:colId xmlns:a16="http://schemas.microsoft.com/office/drawing/2014/main" val="3577140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err="1"/>
                        <a:t>Store_id</a:t>
                      </a:r>
                      <a:endParaRPr lang="en-IN" sz="2000" b="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err="1"/>
                        <a:t>P.Whisky</a:t>
                      </a:r>
                      <a:endParaRPr lang="en-IN" sz="2000" b="0" dirty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Revenue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0.40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61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7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0.35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46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0.22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40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0.45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1988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F20E24D-89F8-612F-083A-23FE1643D86E}"/>
              </a:ext>
            </a:extLst>
          </p:cNvPr>
          <p:cNvSpPr txBox="1"/>
          <p:nvPr/>
        </p:nvSpPr>
        <p:spPr>
          <a:xfrm>
            <a:off x="6801854" y="4227499"/>
            <a:ext cx="4764503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Is this task like the supervised learning we’ve seen before?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48C8AC-7E11-1AA0-FED2-18A2B95DC270}"/>
              </a:ext>
            </a:extLst>
          </p:cNvPr>
          <p:cNvGrpSpPr/>
          <p:nvPr/>
        </p:nvGrpSpPr>
        <p:grpSpPr>
          <a:xfrm>
            <a:off x="399595" y="1505281"/>
            <a:ext cx="6494715" cy="4639082"/>
            <a:chOff x="475226" y="1690690"/>
            <a:chExt cx="6402259" cy="457304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DB01290-D72F-4419-208E-B6035FF5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226" y="1690690"/>
              <a:ext cx="6402259" cy="457304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E5CE80-985D-AB43-AB1D-9D6FB514E82E}"/>
                </a:ext>
              </a:extLst>
            </p:cNvPr>
            <p:cNvSpPr txBox="1"/>
            <p:nvPr/>
          </p:nvSpPr>
          <p:spPr>
            <a:xfrm>
              <a:off x="1214650" y="2866030"/>
              <a:ext cx="244294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Stores with Low proportion of whiskey sales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Stores with high revenue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F6515EB-5293-926F-A7D9-30B35E49A51D}"/>
                </a:ext>
              </a:extLst>
            </p:cNvPr>
            <p:cNvSpPr/>
            <p:nvPr/>
          </p:nvSpPr>
          <p:spPr>
            <a:xfrm>
              <a:off x="5582256" y="3344576"/>
              <a:ext cx="1105468" cy="945006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F67A178-25F4-A449-8872-87874B43CCD8}"/>
              </a:ext>
            </a:extLst>
          </p:cNvPr>
          <p:cNvSpPr txBox="1"/>
          <p:nvPr/>
        </p:nvSpPr>
        <p:spPr>
          <a:xfrm>
            <a:off x="6801854" y="5185931"/>
            <a:ext cx="4764503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Is there any target variable we are trying to predict?</a:t>
            </a:r>
          </a:p>
        </p:txBody>
      </p:sp>
    </p:spTree>
    <p:extLst>
      <p:ext uri="{BB962C8B-B14F-4D97-AF65-F5344CB8AC3E}">
        <p14:creationId xmlns:p14="http://schemas.microsoft.com/office/powerpoint/2010/main" val="1446741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7cc91974_0_191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Unsupervised Learning: Class Exercise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56;g1257cc91974_0_191">
            <a:extLst>
              <a:ext uri="{FF2B5EF4-FFF2-40B4-BE49-F238E27FC236}">
                <a16:creationId xmlns:a16="http://schemas.microsoft.com/office/drawing/2014/main" id="{C8695A4D-8D37-8063-3161-D0AFAB3A688B}"/>
              </a:ext>
            </a:extLst>
          </p:cNvPr>
          <p:cNvSpPr txBox="1"/>
          <p:nvPr/>
        </p:nvSpPr>
        <p:spPr>
          <a:xfrm>
            <a:off x="430803" y="1221415"/>
            <a:ext cx="7269407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1200"/>
              </a:spcAft>
              <a:buClr>
                <a:srgbClr val="40404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Suppose from a web analytics platform we have data on:</a:t>
            </a:r>
          </a:p>
          <a:p>
            <a:pPr marL="722313" marR="0" lvl="0" indent="-342900" algn="l" rtl="0">
              <a:spcBef>
                <a:spcPts val="0"/>
              </a:spcBef>
              <a:spcAft>
                <a:spcPts val="1200"/>
              </a:spcAft>
              <a:buClr>
                <a:srgbClr val="404040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Number of hits</a:t>
            </a:r>
          </a:p>
          <a:p>
            <a:pPr marL="722313" marR="0" lvl="0" indent="-342900" algn="l" rtl="0">
              <a:spcBef>
                <a:spcPts val="0"/>
              </a:spcBef>
              <a:spcAft>
                <a:spcPts val="1200"/>
              </a:spcAft>
              <a:buClr>
                <a:srgbClr val="404040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Duration of stays on a web page</a:t>
            </a:r>
          </a:p>
          <a:p>
            <a:pPr marL="722313" marR="0" lvl="0" indent="-342900" algn="l" rtl="0">
              <a:spcBef>
                <a:spcPts val="0"/>
              </a:spcBef>
              <a:spcAft>
                <a:spcPts val="1200"/>
              </a:spcAft>
              <a:buClr>
                <a:srgbClr val="404040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Number of pages visited</a:t>
            </a:r>
          </a:p>
          <a:p>
            <a:pPr marL="722313" marR="0" lvl="0" indent="-342900" algn="l" rtl="0">
              <a:spcBef>
                <a:spcPts val="0"/>
              </a:spcBef>
              <a:spcAft>
                <a:spcPts val="1200"/>
              </a:spcAft>
              <a:buClr>
                <a:srgbClr val="404040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Amount of money spent</a:t>
            </a:r>
          </a:p>
          <a:p>
            <a:pPr marL="457200" marR="0" lvl="0" indent="-342900" algn="l" rtl="0">
              <a:spcBef>
                <a:spcPts val="0"/>
              </a:spcBef>
              <a:spcAft>
                <a:spcPts val="1200"/>
              </a:spcAft>
              <a:buClr>
                <a:srgbClr val="40404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Discuss what type of segments you can discover?</a:t>
            </a:r>
          </a:p>
        </p:txBody>
      </p: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A0BCC4CF-6588-39D6-B8D4-6893E8532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650" y="1925421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780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Hero Theme-1">
  <a:themeElements>
    <a:clrScheme name="VILT">
      <a:dk1>
        <a:srgbClr val="000000"/>
      </a:dk1>
      <a:lt1>
        <a:srgbClr val="FFFFFF"/>
      </a:lt1>
      <a:dk2>
        <a:srgbClr val="A71C20"/>
      </a:dk2>
      <a:lt2>
        <a:srgbClr val="FFF2EB"/>
      </a:lt2>
      <a:accent1>
        <a:srgbClr val="FF0000"/>
      </a:accent1>
      <a:accent2>
        <a:srgbClr val="A71C20"/>
      </a:accent2>
      <a:accent3>
        <a:srgbClr val="57863C"/>
      </a:accent3>
      <a:accent4>
        <a:srgbClr val="FBAF33"/>
      </a:accent4>
      <a:accent5>
        <a:srgbClr val="1077A9"/>
      </a:accent5>
      <a:accent6>
        <a:srgbClr val="0563C1"/>
      </a:accent6>
      <a:hlink>
        <a:srgbClr val="FFC000"/>
      </a:hlink>
      <a:folHlink>
        <a:srgbClr val="2F5496"/>
      </a:folHlink>
    </a:clrScheme>
    <a:fontScheme name="VI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spcFirstLastPara="1" wrap="square" lIns="91425" tIns="91425" rIns="91425" bIns="91425" rtlCol="0" anchor="t" anchorCtr="0">
        <a:spAutoFit/>
      </a:bodyPr>
      <a:lstStyle>
        <a:defPPr marR="0" algn="l" rtl="0">
          <a:lnSpc>
            <a:spcPct val="150000"/>
          </a:lnSpc>
          <a:spcBef>
            <a:spcPts val="0"/>
          </a:spcBef>
          <a:spcAft>
            <a:spcPts val="0"/>
          </a:spcAft>
          <a:buClr>
            <a:srgbClr val="404040"/>
          </a:buClr>
          <a:buSzPts val="1800"/>
          <a:defRPr sz="1800" b="0" i="0" u="none" strike="noStrike" cap="none" dirty="0" smtClean="0">
            <a:solidFill>
              <a:srgbClr val="404040"/>
            </a:solidFill>
            <a:latin typeface="Roboto"/>
            <a:ea typeface="Roboto"/>
            <a:cs typeface="Roboto"/>
            <a:sym typeface="Roboto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ro Theme-1" id="{9C79F0E0-84CD-4276-816B-CE3373A54518}" vid="{C04C75D3-4C55-433C-895E-61002FDCC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Hero Theme-1</Template>
  <TotalTime>170</TotalTime>
  <Words>2802</Words>
  <Application>Microsoft Office PowerPoint</Application>
  <PresentationFormat>Widescreen</PresentationFormat>
  <Paragraphs>740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Calibri</vt:lpstr>
      <vt:lpstr>Arial</vt:lpstr>
      <vt:lpstr>Cambria Math</vt:lpstr>
      <vt:lpstr>Roboto</vt:lpstr>
      <vt:lpstr>Wingdings</vt:lpstr>
      <vt:lpstr>Hero Theme-1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Bhimesh</dc:creator>
  <cp:lastModifiedBy>Maria Peter</cp:lastModifiedBy>
  <cp:revision>3</cp:revision>
  <dcterms:created xsi:type="dcterms:W3CDTF">2023-02-20T04:32:01Z</dcterms:created>
  <dcterms:modified xsi:type="dcterms:W3CDTF">2023-03-01T18:48:50Z</dcterms:modified>
</cp:coreProperties>
</file>