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pos="696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56" roundtripDataSignature="AMtx7mipVj9fIB78Vuiry/lLEAlFmZW9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1B48C-377D-46AA-90C3-E4EF74C88008}" v="2" dt="2023-02-20T11:38:03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2"/>
      </p:cViewPr>
      <p:guideLst>
        <p:guide orient="horz" pos="4176"/>
        <p:guide pos="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Bhimesh" userId="8cbc0f08-a9cb-46c3-b564-c1b3742cd6d0" providerId="ADAL" clId="{2DD1B48C-377D-46AA-90C3-E4EF74C88008}"/>
    <pc:docChg chg="modSld">
      <pc:chgData name="S Bhimesh" userId="8cbc0f08-a9cb-46c3-b564-c1b3742cd6d0" providerId="ADAL" clId="{2DD1B48C-377D-46AA-90C3-E4EF74C88008}" dt="2023-02-20T11:38:03.856" v="1" actId="20577"/>
      <pc:docMkLst>
        <pc:docMk/>
      </pc:docMkLst>
      <pc:sldChg chg="modSp mod">
        <pc:chgData name="S Bhimesh" userId="8cbc0f08-a9cb-46c3-b564-c1b3742cd6d0" providerId="ADAL" clId="{2DD1B48C-377D-46AA-90C3-E4EF74C88008}" dt="2023-02-20T11:38:03.856" v="1" actId="20577"/>
        <pc:sldMkLst>
          <pc:docMk/>
          <pc:sldMk cId="0" sldId="257"/>
        </pc:sldMkLst>
        <pc:spChg chg="mod">
          <ac:chgData name="S Bhimesh" userId="8cbc0f08-a9cb-46c3-b564-c1b3742cd6d0" providerId="ADAL" clId="{2DD1B48C-377D-46AA-90C3-E4EF74C88008}" dt="2023-02-20T11:38:03.856" v="1" actId="20577"/>
          <ac:spMkLst>
            <pc:docMk/>
            <pc:sldMk cId="0" sldId="257"/>
            <ac:spMk id="1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B83CD-72C8-4F4C-B002-87CDCBE16EDF}" type="datetimeFigureOut">
              <a:rPr lang="en-US" smtClean="0"/>
              <a:t>02-Mar-23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B0AD0-73E3-4B5B-9850-CD99956D4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9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Highlights: Introduce yourself and the session.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Key Takeaways: NA</a:t>
            </a:r>
            <a:endParaRPr/>
          </a:p>
        </p:txBody>
      </p:sp>
      <p:sp>
        <p:nvSpPr>
          <p:cNvPr id="108" name="Google Shape;10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8513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2947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284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47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6437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9213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092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6375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6764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54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0020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0695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1808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613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7652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10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3911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5248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789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56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7243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05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3975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43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904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69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15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44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430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387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17;p1">
            <a:extLst>
              <a:ext uri="{FF2B5EF4-FFF2-40B4-BE49-F238E27FC236}">
                <a16:creationId xmlns:a16="http://schemas.microsoft.com/office/drawing/2014/main" id="{2ECD7381-ED2F-4B8B-BBEA-D6FED1B824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1;p1">
            <a:extLst>
              <a:ext uri="{FF2B5EF4-FFF2-40B4-BE49-F238E27FC236}">
                <a16:creationId xmlns:a16="http://schemas.microsoft.com/office/drawing/2014/main" id="{A6730BE5-5ACF-4925-A95B-D1081453C25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mium Vector | Online voting concept flat style design vector  illustration tiny people with voting poll online">
            <a:extLst>
              <a:ext uri="{FF2B5EF4-FFF2-40B4-BE49-F238E27FC236}">
                <a16:creationId xmlns:a16="http://schemas.microsoft.com/office/drawing/2014/main" id="{AC0312A1-6A59-3001-22A8-B283F06F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13347" y="1077244"/>
            <a:ext cx="8685435" cy="52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369;p63">
            <a:extLst>
              <a:ext uri="{FF2B5EF4-FFF2-40B4-BE49-F238E27FC236}">
                <a16:creationId xmlns:a16="http://schemas.microsoft.com/office/drawing/2014/main" id="{E6254D52-2197-2827-5CF3-A221672D25F5}"/>
              </a:ext>
            </a:extLst>
          </p:cNvPr>
          <p:cNvSpPr txBox="1"/>
          <p:nvPr/>
        </p:nvSpPr>
        <p:spPr>
          <a:xfrm>
            <a:off x="2634224" y="332644"/>
            <a:ext cx="67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Time for a Quick Poll!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362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57C34A-C4F8-C4A6-F5A5-272EF610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6" y="161278"/>
            <a:ext cx="11731863" cy="56738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8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136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7;p1">
            <a:extLst>
              <a:ext uri="{FF2B5EF4-FFF2-40B4-BE49-F238E27FC236}">
                <a16:creationId xmlns:a16="http://schemas.microsoft.com/office/drawing/2014/main" id="{FB305F58-81D5-46D2-A0C1-B2A8A2770E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1;p1">
            <a:extLst>
              <a:ext uri="{FF2B5EF4-FFF2-40B4-BE49-F238E27FC236}">
                <a16:creationId xmlns:a16="http://schemas.microsoft.com/office/drawing/2014/main" id="{6EC42670-3267-4198-8F31-E5267E0C35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2;p46">
            <a:extLst>
              <a:ext uri="{FF2B5EF4-FFF2-40B4-BE49-F238E27FC236}">
                <a16:creationId xmlns:a16="http://schemas.microsoft.com/office/drawing/2014/main" id="{935092FD-604D-4282-8033-5273586A13C2}"/>
              </a:ext>
            </a:extLst>
          </p:cNvPr>
          <p:cNvSpPr txBox="1"/>
          <p:nvPr/>
        </p:nvSpPr>
        <p:spPr>
          <a:xfrm>
            <a:off x="553990" y="2994655"/>
            <a:ext cx="414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60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433;p46">
            <a:extLst>
              <a:ext uri="{FF2B5EF4-FFF2-40B4-BE49-F238E27FC236}">
                <a16:creationId xmlns:a16="http://schemas.microsoft.com/office/drawing/2014/main" id="{90DB694C-D1F8-44E3-BFEA-097F863D2752}"/>
              </a:ext>
            </a:extLst>
          </p:cNvPr>
          <p:cNvSpPr txBox="1"/>
          <p:nvPr/>
        </p:nvSpPr>
        <p:spPr>
          <a:xfrm>
            <a:off x="596030" y="5736623"/>
            <a:ext cx="7097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HeroX Private Limited, 2023. All rights reserved.</a:t>
            </a:r>
            <a:endParaRPr sz="18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5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Breaker">
  <p:cSld name="Page Break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3" y="428"/>
            <a:ext cx="12190474" cy="68571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/>
          <p:nvPr/>
        </p:nvSpPr>
        <p:spPr>
          <a:xfrm>
            <a:off x="0" y="0"/>
            <a:ext cx="121905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132841"/>
            <a:ext cx="12192000" cy="172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839" y="2005243"/>
            <a:ext cx="6080161" cy="5502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65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">
  <p:cSld name="Concep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8"/>
          <p:cNvGrpSpPr/>
          <p:nvPr/>
        </p:nvGrpSpPr>
        <p:grpSpPr>
          <a:xfrm>
            <a:off x="198000" y="198000"/>
            <a:ext cx="892800" cy="892800"/>
            <a:chOff x="5145366" y="1302353"/>
            <a:chExt cx="1244345" cy="1244536"/>
          </a:xfrm>
        </p:grpSpPr>
        <p:sp>
          <p:nvSpPr>
            <p:cNvPr id="55" name="Google Shape;55;p58"/>
            <p:cNvSpPr/>
            <p:nvPr/>
          </p:nvSpPr>
          <p:spPr>
            <a:xfrm>
              <a:off x="5145366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5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477026" y="1505521"/>
              <a:ext cx="581025" cy="838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9121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35;p49" descr="Background pattern&#10;&#10;Description automatically generated">
            <a:extLst>
              <a:ext uri="{FF2B5EF4-FFF2-40B4-BE49-F238E27FC236}">
                <a16:creationId xmlns:a16="http://schemas.microsoft.com/office/drawing/2014/main" id="{63AB8ADC-38C3-4BC2-AA43-2424C22DDB6D}"/>
              </a:ext>
            </a:extLst>
          </p:cNvPr>
          <p:cNvPicPr preferRelativeResize="0"/>
          <p:nvPr/>
        </p:nvPicPr>
        <p:blipFill rotWithShape="1">
          <a:blip r:embed="rId9">
            <a:alphaModFix amt="66000"/>
          </a:blip>
          <a:srcRect r="3387"/>
          <a:stretch/>
        </p:blipFill>
        <p:spPr>
          <a:xfrm>
            <a:off x="414337" y="428"/>
            <a:ext cx="11777663" cy="68571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9" name="Google Shape;36;p49">
            <a:extLst>
              <a:ext uri="{FF2B5EF4-FFF2-40B4-BE49-F238E27FC236}">
                <a16:creationId xmlns:a16="http://schemas.microsoft.com/office/drawing/2014/main" id="{D93B97A8-811F-416D-A88F-F531886C984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304329" y="6067987"/>
            <a:ext cx="402882" cy="51378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8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6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F26B43"/>
          </p15:clr>
        </p15:guide>
        <p15:guide id="2" pos="143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pos="7537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nnvant/Self-Paced-Content/tree/main/python/clustering/Class%20Demo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nnvant/Self-Paced-Content/tree/main/python/clustering/Class%20Demo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/>
        </p:nvSpPr>
        <p:spPr>
          <a:xfrm>
            <a:off x="790358" y="3126775"/>
            <a:ext cx="10446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Clustering – Day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0750A-27D0-263B-5BEB-77B566E87F64}"/>
              </a:ext>
            </a:extLst>
          </p:cNvPr>
          <p:cNvSpPr txBox="1"/>
          <p:nvPr/>
        </p:nvSpPr>
        <p:spPr>
          <a:xfrm>
            <a:off x="7073996" y="1372096"/>
            <a:ext cx="466888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Can we measure the compactness of clusters?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904F16-F2B0-C1C8-518F-ECCD92354D81}"/>
              </a:ext>
            </a:extLst>
          </p:cNvPr>
          <p:cNvGrpSpPr/>
          <p:nvPr/>
        </p:nvGrpSpPr>
        <p:grpSpPr>
          <a:xfrm>
            <a:off x="371391" y="1371079"/>
            <a:ext cx="6402259" cy="4573042"/>
            <a:chOff x="5352757" y="1887642"/>
            <a:chExt cx="6402259" cy="45730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146138-96D2-1F39-0886-C2677AFEC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757" y="1887642"/>
              <a:ext cx="6402259" cy="457304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D2F0EC9-C598-EAAA-6B70-DBA6E1F1CE69}"/>
                </a:ext>
              </a:extLst>
            </p:cNvPr>
            <p:cNvSpPr/>
            <p:nvPr/>
          </p:nvSpPr>
          <p:spPr>
            <a:xfrm>
              <a:off x="10466363" y="3474722"/>
              <a:ext cx="1026941" cy="109728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F7B962-3EF8-AC62-002B-F05BF2A0A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16112"/>
              </p:ext>
            </p:extLst>
          </p:nvPr>
        </p:nvGraphicFramePr>
        <p:xfrm>
          <a:off x="7073995" y="2234779"/>
          <a:ext cx="3754426" cy="36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7213">
                  <a:extLst>
                    <a:ext uri="{9D8B030D-6E8A-4147-A177-3AD203B41FA5}">
                      <a16:colId xmlns:a16="http://schemas.microsoft.com/office/drawing/2014/main" val="101118197"/>
                    </a:ext>
                  </a:extLst>
                </a:gridCol>
                <a:gridCol w="1877213">
                  <a:extLst>
                    <a:ext uri="{9D8B030D-6E8A-4147-A177-3AD203B41FA5}">
                      <a16:colId xmlns:a16="http://schemas.microsoft.com/office/drawing/2014/main" val="3963364949"/>
                    </a:ext>
                  </a:extLst>
                </a:gridCol>
              </a:tblGrid>
              <a:tr h="45516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Rev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>
                          <a:solidFill>
                            <a:schemeClr val="bg1"/>
                          </a:solidFill>
                        </a:rPr>
                        <a:t>P.Whisky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53994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282008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8224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54389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8191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17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525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84397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D45AC-D71D-E129-6D2C-57496C42CF1A}"/>
              </a:ext>
            </a:extLst>
          </p:cNvPr>
          <p:cNvCxnSpPr/>
          <p:nvPr/>
        </p:nvCxnSpPr>
        <p:spPr>
          <a:xfrm>
            <a:off x="6511938" y="3429000"/>
            <a:ext cx="562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3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0750A-27D0-263B-5BEB-77B566E87F64}"/>
              </a:ext>
            </a:extLst>
          </p:cNvPr>
          <p:cNvSpPr txBox="1"/>
          <p:nvPr/>
        </p:nvSpPr>
        <p:spPr>
          <a:xfrm>
            <a:off x="7073996" y="1372096"/>
            <a:ext cx="466888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Can we measure the compactness of clusters?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904F16-F2B0-C1C8-518F-ECCD92354D81}"/>
              </a:ext>
            </a:extLst>
          </p:cNvPr>
          <p:cNvGrpSpPr/>
          <p:nvPr/>
        </p:nvGrpSpPr>
        <p:grpSpPr>
          <a:xfrm>
            <a:off x="371391" y="1371079"/>
            <a:ext cx="6402259" cy="4573042"/>
            <a:chOff x="5352757" y="1887642"/>
            <a:chExt cx="6402259" cy="45730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146138-96D2-1F39-0886-C2677AFEC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757" y="1887642"/>
              <a:ext cx="6402259" cy="457304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D2F0EC9-C598-EAAA-6B70-DBA6E1F1CE69}"/>
                </a:ext>
              </a:extLst>
            </p:cNvPr>
            <p:cNvSpPr/>
            <p:nvPr/>
          </p:nvSpPr>
          <p:spPr>
            <a:xfrm>
              <a:off x="10466363" y="3474722"/>
              <a:ext cx="1026941" cy="109728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F7B962-3EF8-AC62-002B-F05BF2A0A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36884"/>
              </p:ext>
            </p:extLst>
          </p:nvPr>
        </p:nvGraphicFramePr>
        <p:xfrm>
          <a:off x="7073995" y="2234779"/>
          <a:ext cx="3754426" cy="36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7213">
                  <a:extLst>
                    <a:ext uri="{9D8B030D-6E8A-4147-A177-3AD203B41FA5}">
                      <a16:colId xmlns:a16="http://schemas.microsoft.com/office/drawing/2014/main" val="101118197"/>
                    </a:ext>
                  </a:extLst>
                </a:gridCol>
                <a:gridCol w="1877213">
                  <a:extLst>
                    <a:ext uri="{9D8B030D-6E8A-4147-A177-3AD203B41FA5}">
                      <a16:colId xmlns:a16="http://schemas.microsoft.com/office/drawing/2014/main" val="3963364949"/>
                    </a:ext>
                  </a:extLst>
                </a:gridCol>
              </a:tblGrid>
              <a:tr h="45516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Rev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>
                          <a:solidFill>
                            <a:schemeClr val="bg1"/>
                          </a:solidFill>
                        </a:rPr>
                        <a:t>P.Whisky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53994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282008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8224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54389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8191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17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525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84397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D45AC-D71D-E129-6D2C-57496C42CF1A}"/>
              </a:ext>
            </a:extLst>
          </p:cNvPr>
          <p:cNvCxnSpPr/>
          <p:nvPr/>
        </p:nvCxnSpPr>
        <p:spPr>
          <a:xfrm>
            <a:off x="6511938" y="3429000"/>
            <a:ext cx="562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9F9AD25-C073-23F5-44B0-D958AD82AC5C}"/>
              </a:ext>
            </a:extLst>
          </p:cNvPr>
          <p:cNvSpPr/>
          <p:nvPr/>
        </p:nvSpPr>
        <p:spPr>
          <a:xfrm>
            <a:off x="6096000" y="3428999"/>
            <a:ext cx="77113" cy="7711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6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0750A-27D0-263B-5BEB-77B566E87F64}"/>
              </a:ext>
            </a:extLst>
          </p:cNvPr>
          <p:cNvSpPr txBox="1"/>
          <p:nvPr/>
        </p:nvSpPr>
        <p:spPr>
          <a:xfrm>
            <a:off x="7073996" y="1372096"/>
            <a:ext cx="466888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Can we measure the compactness of clusters?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904F16-F2B0-C1C8-518F-ECCD92354D81}"/>
              </a:ext>
            </a:extLst>
          </p:cNvPr>
          <p:cNvGrpSpPr/>
          <p:nvPr/>
        </p:nvGrpSpPr>
        <p:grpSpPr>
          <a:xfrm>
            <a:off x="371391" y="1371079"/>
            <a:ext cx="6402259" cy="4573042"/>
            <a:chOff x="5352757" y="1887642"/>
            <a:chExt cx="6402259" cy="45730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146138-96D2-1F39-0886-C2677AFEC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757" y="1887642"/>
              <a:ext cx="6402259" cy="457304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D2F0EC9-C598-EAAA-6B70-DBA6E1F1CE69}"/>
                </a:ext>
              </a:extLst>
            </p:cNvPr>
            <p:cNvSpPr/>
            <p:nvPr/>
          </p:nvSpPr>
          <p:spPr>
            <a:xfrm>
              <a:off x="10466363" y="3474722"/>
              <a:ext cx="1026941" cy="109728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F7B962-3EF8-AC62-002B-F05BF2A0A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6458"/>
              </p:ext>
            </p:extLst>
          </p:nvPr>
        </p:nvGraphicFramePr>
        <p:xfrm>
          <a:off x="7073995" y="2234779"/>
          <a:ext cx="3754426" cy="36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7213">
                  <a:extLst>
                    <a:ext uri="{9D8B030D-6E8A-4147-A177-3AD203B41FA5}">
                      <a16:colId xmlns:a16="http://schemas.microsoft.com/office/drawing/2014/main" val="101118197"/>
                    </a:ext>
                  </a:extLst>
                </a:gridCol>
                <a:gridCol w="1877213">
                  <a:extLst>
                    <a:ext uri="{9D8B030D-6E8A-4147-A177-3AD203B41FA5}">
                      <a16:colId xmlns:a16="http://schemas.microsoft.com/office/drawing/2014/main" val="3963364949"/>
                    </a:ext>
                  </a:extLst>
                </a:gridCol>
              </a:tblGrid>
              <a:tr h="45516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Rev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>
                          <a:solidFill>
                            <a:schemeClr val="bg1"/>
                          </a:solidFill>
                        </a:rPr>
                        <a:t>P.Whisky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53994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282008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0.42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8224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54389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0.42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8191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17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525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84397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D45AC-D71D-E129-6D2C-57496C42CF1A}"/>
              </a:ext>
            </a:extLst>
          </p:cNvPr>
          <p:cNvCxnSpPr/>
          <p:nvPr/>
        </p:nvCxnSpPr>
        <p:spPr>
          <a:xfrm>
            <a:off x="6511938" y="3429000"/>
            <a:ext cx="562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9F9AD25-C073-23F5-44B0-D958AD82AC5C}"/>
              </a:ext>
            </a:extLst>
          </p:cNvPr>
          <p:cNvSpPr/>
          <p:nvPr/>
        </p:nvSpPr>
        <p:spPr>
          <a:xfrm>
            <a:off x="6096000" y="3428999"/>
            <a:ext cx="77113" cy="7711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0750A-27D0-263B-5BEB-77B566E87F64}"/>
              </a:ext>
            </a:extLst>
          </p:cNvPr>
          <p:cNvSpPr txBox="1"/>
          <p:nvPr/>
        </p:nvSpPr>
        <p:spPr>
          <a:xfrm>
            <a:off x="7073996" y="1372096"/>
            <a:ext cx="466888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Can we measure the compactness of clusters?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904F16-F2B0-C1C8-518F-ECCD92354D81}"/>
              </a:ext>
            </a:extLst>
          </p:cNvPr>
          <p:cNvGrpSpPr/>
          <p:nvPr/>
        </p:nvGrpSpPr>
        <p:grpSpPr>
          <a:xfrm>
            <a:off x="371391" y="1371079"/>
            <a:ext cx="6402259" cy="4573042"/>
            <a:chOff x="5352757" y="1887642"/>
            <a:chExt cx="6402259" cy="45730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146138-96D2-1F39-0886-C2677AFEC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757" y="1887642"/>
              <a:ext cx="6402259" cy="457304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D2F0EC9-C598-EAAA-6B70-DBA6E1F1CE69}"/>
                </a:ext>
              </a:extLst>
            </p:cNvPr>
            <p:cNvSpPr/>
            <p:nvPr/>
          </p:nvSpPr>
          <p:spPr>
            <a:xfrm>
              <a:off x="10466363" y="3474722"/>
              <a:ext cx="1026941" cy="109728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F7B962-3EF8-AC62-002B-F05BF2A0A2F2}"/>
              </a:ext>
            </a:extLst>
          </p:cNvPr>
          <p:cNvGraphicFramePr>
            <a:graphicFrameLocks noGrp="1"/>
          </p:cNvGraphicFramePr>
          <p:nvPr/>
        </p:nvGraphicFramePr>
        <p:xfrm>
          <a:off x="7073995" y="2234779"/>
          <a:ext cx="3754426" cy="36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7213">
                  <a:extLst>
                    <a:ext uri="{9D8B030D-6E8A-4147-A177-3AD203B41FA5}">
                      <a16:colId xmlns:a16="http://schemas.microsoft.com/office/drawing/2014/main" val="101118197"/>
                    </a:ext>
                  </a:extLst>
                </a:gridCol>
                <a:gridCol w="1877213">
                  <a:extLst>
                    <a:ext uri="{9D8B030D-6E8A-4147-A177-3AD203B41FA5}">
                      <a16:colId xmlns:a16="http://schemas.microsoft.com/office/drawing/2014/main" val="3963364949"/>
                    </a:ext>
                  </a:extLst>
                </a:gridCol>
              </a:tblGrid>
              <a:tr h="45516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Rev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>
                          <a:solidFill>
                            <a:schemeClr val="bg1"/>
                          </a:solidFill>
                        </a:rPr>
                        <a:t>P.Whisky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53994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282008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0.42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8224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54389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0.42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8191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17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525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84397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D45AC-D71D-E129-6D2C-57496C42CF1A}"/>
              </a:ext>
            </a:extLst>
          </p:cNvPr>
          <p:cNvCxnSpPr/>
          <p:nvPr/>
        </p:nvCxnSpPr>
        <p:spPr>
          <a:xfrm>
            <a:off x="6511938" y="3429000"/>
            <a:ext cx="562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9F9AD25-C073-23F5-44B0-D958AD82AC5C}"/>
              </a:ext>
            </a:extLst>
          </p:cNvPr>
          <p:cNvSpPr/>
          <p:nvPr/>
        </p:nvSpPr>
        <p:spPr>
          <a:xfrm>
            <a:off x="6096000" y="3428999"/>
            <a:ext cx="77113" cy="7711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00E045-5C5A-CA42-A8ED-7EC8A2CDCDEA}"/>
                  </a:ext>
                </a:extLst>
              </p:cNvPr>
              <p:cNvSpPr txBox="1"/>
              <p:nvPr/>
            </p:nvSpPr>
            <p:spPr>
              <a:xfrm>
                <a:off x="4743815" y="2408832"/>
                <a:ext cx="2049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𝑊𝑆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00E045-5C5A-CA42-A8ED-7EC8A2CDC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815" y="2408832"/>
                <a:ext cx="2049151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8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0750A-27D0-263B-5BEB-77B566E87F64}"/>
              </a:ext>
            </a:extLst>
          </p:cNvPr>
          <p:cNvSpPr txBox="1"/>
          <p:nvPr/>
        </p:nvSpPr>
        <p:spPr>
          <a:xfrm>
            <a:off x="7073996" y="1372096"/>
            <a:ext cx="466888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Can we measure the compactness of clusters?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904F16-F2B0-C1C8-518F-ECCD92354D81}"/>
              </a:ext>
            </a:extLst>
          </p:cNvPr>
          <p:cNvGrpSpPr/>
          <p:nvPr/>
        </p:nvGrpSpPr>
        <p:grpSpPr>
          <a:xfrm>
            <a:off x="371391" y="1371079"/>
            <a:ext cx="6402259" cy="4573042"/>
            <a:chOff x="5352757" y="1887642"/>
            <a:chExt cx="6402259" cy="45730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146138-96D2-1F39-0886-C2677AFEC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757" y="1887642"/>
              <a:ext cx="6402259" cy="457304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D2F0EC9-C598-EAAA-6B70-DBA6E1F1CE69}"/>
                </a:ext>
              </a:extLst>
            </p:cNvPr>
            <p:cNvSpPr/>
            <p:nvPr/>
          </p:nvSpPr>
          <p:spPr>
            <a:xfrm>
              <a:off x="10466363" y="3474722"/>
              <a:ext cx="1026941" cy="109728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F7B962-3EF8-AC62-002B-F05BF2A0A2F2}"/>
              </a:ext>
            </a:extLst>
          </p:cNvPr>
          <p:cNvGraphicFramePr>
            <a:graphicFrameLocks noGrp="1"/>
          </p:cNvGraphicFramePr>
          <p:nvPr/>
        </p:nvGraphicFramePr>
        <p:xfrm>
          <a:off x="7073995" y="2234779"/>
          <a:ext cx="3754426" cy="36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7213">
                  <a:extLst>
                    <a:ext uri="{9D8B030D-6E8A-4147-A177-3AD203B41FA5}">
                      <a16:colId xmlns:a16="http://schemas.microsoft.com/office/drawing/2014/main" val="101118197"/>
                    </a:ext>
                  </a:extLst>
                </a:gridCol>
                <a:gridCol w="1877213">
                  <a:extLst>
                    <a:ext uri="{9D8B030D-6E8A-4147-A177-3AD203B41FA5}">
                      <a16:colId xmlns:a16="http://schemas.microsoft.com/office/drawing/2014/main" val="3963364949"/>
                    </a:ext>
                  </a:extLst>
                </a:gridCol>
              </a:tblGrid>
              <a:tr h="45516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Rev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>
                          <a:solidFill>
                            <a:schemeClr val="bg1"/>
                          </a:solidFill>
                        </a:rPr>
                        <a:t>P.Whisky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53994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282008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0.42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8224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54389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0.42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8191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17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525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84397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D45AC-D71D-E129-6D2C-57496C42CF1A}"/>
              </a:ext>
            </a:extLst>
          </p:cNvPr>
          <p:cNvCxnSpPr/>
          <p:nvPr/>
        </p:nvCxnSpPr>
        <p:spPr>
          <a:xfrm>
            <a:off x="6511938" y="3429000"/>
            <a:ext cx="562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9F9AD25-C073-23F5-44B0-D958AD82AC5C}"/>
              </a:ext>
            </a:extLst>
          </p:cNvPr>
          <p:cNvSpPr/>
          <p:nvPr/>
        </p:nvSpPr>
        <p:spPr>
          <a:xfrm>
            <a:off x="6096000" y="3428999"/>
            <a:ext cx="77113" cy="7711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00E045-5C5A-CA42-A8ED-7EC8A2CDCDEA}"/>
                  </a:ext>
                </a:extLst>
              </p:cNvPr>
              <p:cNvSpPr txBox="1"/>
              <p:nvPr/>
            </p:nvSpPr>
            <p:spPr>
              <a:xfrm>
                <a:off x="4743815" y="2408832"/>
                <a:ext cx="2049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𝑊𝑆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00E045-5C5A-CA42-A8ED-7EC8A2CDC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815" y="2408832"/>
                <a:ext cx="2049151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32A6F8-7559-0F2D-EF4E-201908DA9FBC}"/>
                  </a:ext>
                </a:extLst>
              </p:cNvPr>
              <p:cNvSpPr txBox="1"/>
              <p:nvPr/>
            </p:nvSpPr>
            <p:spPr>
              <a:xfrm>
                <a:off x="1363579" y="4189267"/>
                <a:ext cx="52711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𝑊𝑆</m:t>
                      </m:r>
                      <m:sSub>
                        <m:sSubPr>
                          <m:ctrlPr>
                            <a:rPr lang="en-IN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IN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lang="en-IN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en-IN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IN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IN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78−75</m:t>
                              </m:r>
                            </m:e>
                          </m:d>
                        </m:e>
                        <m:sup>
                          <m:r>
                            <a:rPr lang="en-IN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en-IN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lang="en-IN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IN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0.42−0.45</m:t>
                              </m:r>
                            </m:e>
                          </m:d>
                        </m:e>
                        <m:sup>
                          <m:r>
                            <a:rPr lang="en-IN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en-IN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lang="en-IN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IN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76−75</m:t>
                              </m:r>
                            </m:e>
                          </m:d>
                        </m:e>
                        <m:sup>
                          <m:r>
                            <a:rPr lang="en-IN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en-IN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lang="en-IN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IN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0.42−0.45</m:t>
                              </m:r>
                            </m:e>
                          </m:d>
                        </m:e>
                        <m:sup>
                          <m:r>
                            <a:rPr lang="en-IN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32A6F8-7559-0F2D-EF4E-201908DA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79" y="4189267"/>
                <a:ext cx="5271123" cy="215444"/>
              </a:xfrm>
              <a:prstGeom prst="rect">
                <a:avLst/>
              </a:prstGeom>
              <a:blipFill>
                <a:blip r:embed="rId5"/>
                <a:stretch>
                  <a:fillRect l="-347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0750A-27D0-263B-5BEB-77B566E87F64}"/>
              </a:ext>
            </a:extLst>
          </p:cNvPr>
          <p:cNvSpPr txBox="1"/>
          <p:nvPr/>
        </p:nvSpPr>
        <p:spPr>
          <a:xfrm>
            <a:off x="7073996" y="1372096"/>
            <a:ext cx="466888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Can we measure the compactness of clusters?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C57AB-49BA-61CB-C275-96E84D0451F8}"/>
              </a:ext>
            </a:extLst>
          </p:cNvPr>
          <p:cNvGrpSpPr/>
          <p:nvPr/>
        </p:nvGrpSpPr>
        <p:grpSpPr>
          <a:xfrm>
            <a:off x="368912" y="1251284"/>
            <a:ext cx="6402259" cy="4631884"/>
            <a:chOff x="5352757" y="1828800"/>
            <a:chExt cx="6402259" cy="46318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4DB2C9-52E8-D8BC-CFB8-E4D65E4D9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757" y="1887642"/>
              <a:ext cx="6402259" cy="457304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8E5403-E54D-DBE1-7FC0-62A250FE87D2}"/>
                </a:ext>
              </a:extLst>
            </p:cNvPr>
            <p:cNvSpPr/>
            <p:nvPr/>
          </p:nvSpPr>
          <p:spPr>
            <a:xfrm>
              <a:off x="6000380" y="1828800"/>
              <a:ext cx="1026941" cy="109728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4D897C-FFDD-354E-34A8-10D4E030673E}"/>
                </a:ext>
              </a:extLst>
            </p:cNvPr>
            <p:cNvSpPr/>
            <p:nvPr/>
          </p:nvSpPr>
          <p:spPr>
            <a:xfrm>
              <a:off x="6427711" y="2244011"/>
              <a:ext cx="172278" cy="15107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B432886-4DB2-C752-2F0B-9D1E3B106978}"/>
                    </a:ext>
                  </a:extLst>
                </p:cNvPr>
                <p:cNvSpPr txBox="1"/>
                <p:nvPr/>
              </p:nvSpPr>
              <p:spPr>
                <a:xfrm>
                  <a:off x="7342017" y="2285106"/>
                  <a:ext cx="21223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𝑊𝑆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=∑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B432886-4DB2-C752-2F0B-9D1E3B106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017" y="2285106"/>
                  <a:ext cx="2122312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373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0750A-27D0-263B-5BEB-77B566E87F64}"/>
              </a:ext>
            </a:extLst>
          </p:cNvPr>
          <p:cNvSpPr txBox="1"/>
          <p:nvPr/>
        </p:nvSpPr>
        <p:spPr>
          <a:xfrm>
            <a:off x="7073996" y="1372096"/>
            <a:ext cx="466888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Can we measure the compactness of clusters?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C57AB-49BA-61CB-C275-96E84D0451F8}"/>
              </a:ext>
            </a:extLst>
          </p:cNvPr>
          <p:cNvGrpSpPr/>
          <p:nvPr/>
        </p:nvGrpSpPr>
        <p:grpSpPr>
          <a:xfrm>
            <a:off x="368912" y="1310126"/>
            <a:ext cx="6402259" cy="4573042"/>
            <a:chOff x="5352757" y="1887642"/>
            <a:chExt cx="6402259" cy="457304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4DB2C9-52E8-D8BC-CFB8-E4D65E4D9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757" y="1887642"/>
              <a:ext cx="6402259" cy="457304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8E5403-E54D-DBE1-7FC0-62A250FE87D2}"/>
                </a:ext>
              </a:extLst>
            </p:cNvPr>
            <p:cNvSpPr/>
            <p:nvPr/>
          </p:nvSpPr>
          <p:spPr>
            <a:xfrm>
              <a:off x="6000380" y="5134913"/>
              <a:ext cx="1026941" cy="109728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4D897C-FFDD-354E-34A8-10D4E030673E}"/>
                </a:ext>
              </a:extLst>
            </p:cNvPr>
            <p:cNvSpPr/>
            <p:nvPr/>
          </p:nvSpPr>
          <p:spPr>
            <a:xfrm>
              <a:off x="6427711" y="5550124"/>
              <a:ext cx="172278" cy="15107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B432886-4DB2-C752-2F0B-9D1E3B106978}"/>
                    </a:ext>
                  </a:extLst>
                </p:cNvPr>
                <p:cNvSpPr txBox="1"/>
                <p:nvPr/>
              </p:nvSpPr>
              <p:spPr>
                <a:xfrm>
                  <a:off x="7342017" y="5591219"/>
                  <a:ext cx="165628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𝑊𝑆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=∑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B432886-4DB2-C752-2F0B-9D1E3B106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017" y="5591219"/>
                  <a:ext cx="1656287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43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10750A-27D0-263B-5BEB-77B566E87F64}"/>
                  </a:ext>
                </a:extLst>
              </p:cNvPr>
              <p:cNvSpPr txBox="1"/>
              <p:nvPr/>
            </p:nvSpPr>
            <p:spPr>
              <a:xfrm>
                <a:off x="7073996" y="1372096"/>
                <a:ext cx="4668882" cy="10156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 we measure the compactness of clusters?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10750A-27D0-263B-5BEB-77B566E87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996" y="1372096"/>
                <a:ext cx="4668882" cy="1015663"/>
              </a:xfrm>
              <a:prstGeom prst="rect">
                <a:avLst/>
              </a:prstGeom>
              <a:blipFill>
                <a:blip r:embed="rId3"/>
                <a:stretch>
                  <a:fillRect l="-909" t="-1170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A4DB2C9-52E8-D8BC-CFB8-E4D65E4D9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2" y="1310126"/>
            <a:ext cx="6402259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1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10750A-27D0-263B-5BEB-77B566E87F64}"/>
                  </a:ext>
                </a:extLst>
              </p:cNvPr>
              <p:cNvSpPr txBox="1"/>
              <p:nvPr/>
            </p:nvSpPr>
            <p:spPr>
              <a:xfrm>
                <a:off x="6771171" y="1372096"/>
                <a:ext cx="5193817" cy="10156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 we measure the compactness of clusters?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10750A-27D0-263B-5BEB-77B566E87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71" y="1372096"/>
                <a:ext cx="5193817" cy="1015663"/>
              </a:xfrm>
              <a:prstGeom prst="rect">
                <a:avLst/>
              </a:prstGeom>
              <a:blipFill>
                <a:blip r:embed="rId3"/>
                <a:stretch>
                  <a:fillRect l="-818" t="-1170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A4DB2C9-52E8-D8BC-CFB8-E4D65E4D9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2" y="1310126"/>
            <a:ext cx="6402259" cy="4573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A3A1FE-2B1F-BFD2-2FA9-DC05C53E0E62}"/>
                  </a:ext>
                </a:extLst>
              </p:cNvPr>
              <p:cNvSpPr txBox="1"/>
              <p:nvPr/>
            </p:nvSpPr>
            <p:spPr>
              <a:xfrm>
                <a:off x="6771171" y="3033855"/>
                <a:ext cx="5193817" cy="52854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lvl="0" indent="-285750"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𝐴𝑣𝑒𝑟𝑎𝑔𝑒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kern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A3A1FE-2B1F-BFD2-2FA9-DC05C53E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71" y="3033855"/>
                <a:ext cx="5193817" cy="528543"/>
              </a:xfrm>
              <a:prstGeom prst="rect">
                <a:avLst/>
              </a:prstGeom>
              <a:blipFill>
                <a:blip r:embed="rId5"/>
                <a:stretch>
                  <a:fillRect l="-81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329BE44-9E9C-F6F8-AC63-97B393794362}"/>
              </a:ext>
            </a:extLst>
          </p:cNvPr>
          <p:cNvSpPr txBox="1"/>
          <p:nvPr/>
        </p:nvSpPr>
        <p:spPr>
          <a:xfrm>
            <a:off x="9079321" y="2510752"/>
            <a:ext cx="57751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+mj-lt"/>
              </a:rPr>
              <a:t> or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359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10750A-27D0-263B-5BEB-77B566E87F64}"/>
                  </a:ext>
                </a:extLst>
              </p:cNvPr>
              <p:cNvSpPr txBox="1"/>
              <p:nvPr/>
            </p:nvSpPr>
            <p:spPr>
              <a:xfrm>
                <a:off x="6771171" y="1372096"/>
                <a:ext cx="5193817" cy="10156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 we measure the compactness of clusters?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10750A-27D0-263B-5BEB-77B566E87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71" y="1372096"/>
                <a:ext cx="5193817" cy="1015663"/>
              </a:xfrm>
              <a:prstGeom prst="rect">
                <a:avLst/>
              </a:prstGeom>
              <a:blipFill>
                <a:blip r:embed="rId3"/>
                <a:stretch>
                  <a:fillRect l="-818" t="-1170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A4DB2C9-52E8-D8BC-CFB8-E4D65E4D9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2" y="1310126"/>
            <a:ext cx="6402259" cy="4573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A3A1FE-2B1F-BFD2-2FA9-DC05C53E0E62}"/>
                  </a:ext>
                </a:extLst>
              </p:cNvPr>
              <p:cNvSpPr txBox="1"/>
              <p:nvPr/>
            </p:nvSpPr>
            <p:spPr>
              <a:xfrm>
                <a:off x="6771171" y="3074885"/>
                <a:ext cx="5193817" cy="52854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lvl="0" indent="-285750"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𝐴𝑣𝑒𝑟𝑎𝑔𝑒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kern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A3A1FE-2B1F-BFD2-2FA9-DC05C53E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71" y="3074885"/>
                <a:ext cx="5193817" cy="528543"/>
              </a:xfrm>
              <a:prstGeom prst="rect">
                <a:avLst/>
              </a:prstGeom>
              <a:blipFill>
                <a:blip r:embed="rId5"/>
                <a:stretch>
                  <a:fillRect l="-818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329BE44-9E9C-F6F8-AC63-97B393794362}"/>
              </a:ext>
            </a:extLst>
          </p:cNvPr>
          <p:cNvSpPr txBox="1"/>
          <p:nvPr/>
        </p:nvSpPr>
        <p:spPr>
          <a:xfrm>
            <a:off x="9079321" y="2531267"/>
            <a:ext cx="57751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+mj-lt"/>
              </a:rPr>
              <a:t> or</a:t>
            </a:r>
            <a:endParaRPr lang="en-US" sz="2000" b="1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72DC32-1498-ADDA-9D7B-688CD6380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25897"/>
              </p:ext>
            </p:extLst>
          </p:nvPr>
        </p:nvGraphicFramePr>
        <p:xfrm>
          <a:off x="6771170" y="3746936"/>
          <a:ext cx="5193818" cy="22789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6909">
                  <a:extLst>
                    <a:ext uri="{9D8B030D-6E8A-4147-A177-3AD203B41FA5}">
                      <a16:colId xmlns:a16="http://schemas.microsoft.com/office/drawing/2014/main" val="3212811864"/>
                    </a:ext>
                  </a:extLst>
                </a:gridCol>
                <a:gridCol w="2596909">
                  <a:extLst>
                    <a:ext uri="{9D8B030D-6E8A-4147-A177-3AD203B41FA5}">
                      <a16:colId xmlns:a16="http://schemas.microsoft.com/office/drawing/2014/main" val="4048603859"/>
                    </a:ext>
                  </a:extLst>
                </a:gridCol>
              </a:tblGrid>
              <a:tr h="376538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#Clusters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WSS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18287"/>
                  </a:ext>
                </a:extLst>
              </a:tr>
              <a:tr h="37653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40518"/>
                  </a:ext>
                </a:extLst>
              </a:tr>
              <a:tr h="37653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980536"/>
                  </a:ext>
                </a:extLst>
              </a:tr>
              <a:tr h="37653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6048"/>
                  </a:ext>
                </a:extLst>
              </a:tr>
              <a:tr h="37653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505515"/>
                  </a:ext>
                </a:extLst>
              </a:tr>
              <a:tr h="37653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6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24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36C6E-E2D4-88A5-ED70-324E37912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1469200"/>
            <a:ext cx="6402259" cy="457304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B958B5-00A4-F4E4-1A39-734395CB1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2119"/>
              </p:ext>
            </p:extLst>
          </p:nvPr>
        </p:nvGraphicFramePr>
        <p:xfrm>
          <a:off x="6894310" y="1505281"/>
          <a:ext cx="4672047" cy="2250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0688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423475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1907884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err="1"/>
                        <a:t>Store_id</a:t>
                      </a:r>
                      <a:endParaRPr lang="en-IN" sz="2000" b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err="1"/>
                        <a:t>P.Whisky</a:t>
                      </a:r>
                      <a:endParaRPr lang="en-IN" sz="2000" b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/>
                        <a:t>Revenue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0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1988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E3A7AB-BD7C-ECD4-CF94-19821E99941F}"/>
              </a:ext>
            </a:extLst>
          </p:cNvPr>
          <p:cNvSpPr txBox="1"/>
          <p:nvPr/>
        </p:nvSpPr>
        <p:spPr>
          <a:xfrm>
            <a:off x="6894310" y="4211836"/>
            <a:ext cx="467204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800" dirty="0">
                <a:latin typeface="+mj-lt"/>
              </a:rPr>
              <a:t>How many clusters?</a:t>
            </a:r>
          </a:p>
          <a:p>
            <a:r>
              <a:rPr lang="en-IN" sz="1800" dirty="0">
                <a:latin typeface="+mj-lt"/>
              </a:rPr>
              <a:t>3, K=3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C7120-177E-038E-996D-0F619A952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1347761"/>
            <a:ext cx="11734015" cy="33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57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C7120-177E-038E-996D-0F619A952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1347761"/>
            <a:ext cx="11734015" cy="3352576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8E6D2E4C-9200-A7AD-4D2B-7F3F66FEF3A0}"/>
              </a:ext>
            </a:extLst>
          </p:cNvPr>
          <p:cNvSpPr/>
          <p:nvPr/>
        </p:nvSpPr>
        <p:spPr>
          <a:xfrm rot="5752432">
            <a:off x="6088936" y="2869771"/>
            <a:ext cx="348299" cy="2000312"/>
          </a:xfrm>
          <a:prstGeom prst="rightBrace">
            <a:avLst>
              <a:gd name="adj1" fmla="val 255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13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C7120-177E-038E-996D-0F619A952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1347761"/>
            <a:ext cx="11734015" cy="3352576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8E6D2E4C-9200-A7AD-4D2B-7F3F66FEF3A0}"/>
              </a:ext>
            </a:extLst>
          </p:cNvPr>
          <p:cNvSpPr/>
          <p:nvPr/>
        </p:nvSpPr>
        <p:spPr>
          <a:xfrm rot="5752432">
            <a:off x="6088936" y="2869771"/>
            <a:ext cx="348299" cy="2000312"/>
          </a:xfrm>
          <a:prstGeom prst="rightBrace">
            <a:avLst>
              <a:gd name="adj1" fmla="val 255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5C291-82EA-47EA-1C58-C758CE112649}"/>
              </a:ext>
            </a:extLst>
          </p:cNvPr>
          <p:cNvSpPr txBox="1"/>
          <p:nvPr/>
        </p:nvSpPr>
        <p:spPr>
          <a:xfrm>
            <a:off x="2305343" y="4889208"/>
            <a:ext cx="757735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Anything between </a:t>
            </a:r>
            <a:r>
              <a:rPr lang="en-US" sz="2000" b="1" dirty="0">
                <a:latin typeface="+mj-lt"/>
              </a:rPr>
              <a:t>8 to 12 </a:t>
            </a:r>
            <a:r>
              <a:rPr lang="en-US" sz="2000" dirty="0">
                <a:latin typeface="+mj-lt"/>
              </a:rPr>
              <a:t>clusters is a good number.</a:t>
            </a:r>
          </a:p>
        </p:txBody>
      </p:sp>
    </p:spTree>
    <p:extLst>
      <p:ext uri="{BB962C8B-B14F-4D97-AF65-F5344CB8AC3E}">
        <p14:creationId xmlns:p14="http://schemas.microsoft.com/office/powerpoint/2010/main" val="63757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Class Exercise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10C2D4-A159-C7A0-98A7-BCCC62489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142994"/>
              </p:ext>
            </p:extLst>
          </p:nvPr>
        </p:nvGraphicFramePr>
        <p:xfrm>
          <a:off x="628066" y="1440614"/>
          <a:ext cx="4553535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621">
                  <a:extLst>
                    <a:ext uri="{9D8B030D-6E8A-4147-A177-3AD203B41FA5}">
                      <a16:colId xmlns:a16="http://schemas.microsoft.com/office/drawing/2014/main" val="2536051998"/>
                    </a:ext>
                  </a:extLst>
                </a:gridCol>
                <a:gridCol w="1468957">
                  <a:extLst>
                    <a:ext uri="{9D8B030D-6E8A-4147-A177-3AD203B41FA5}">
                      <a16:colId xmlns:a16="http://schemas.microsoft.com/office/drawing/2014/main" val="3813531845"/>
                    </a:ext>
                  </a:extLst>
                </a:gridCol>
                <a:gridCol w="1468957">
                  <a:extLst>
                    <a:ext uri="{9D8B030D-6E8A-4147-A177-3AD203B41FA5}">
                      <a16:colId xmlns:a16="http://schemas.microsoft.com/office/drawing/2014/main" val="780218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Weight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Cluster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2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0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01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6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8767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EC18D2-6A0E-0D8E-56EB-15D2015F0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73753"/>
              </p:ext>
            </p:extLst>
          </p:nvPr>
        </p:nvGraphicFramePr>
        <p:xfrm>
          <a:off x="5693023" y="1440614"/>
          <a:ext cx="4218675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5">
                  <a:extLst>
                    <a:ext uri="{9D8B030D-6E8A-4147-A177-3AD203B41FA5}">
                      <a16:colId xmlns:a16="http://schemas.microsoft.com/office/drawing/2014/main" val="3949309804"/>
                    </a:ext>
                  </a:extLst>
                </a:gridCol>
                <a:gridCol w="1406225">
                  <a:extLst>
                    <a:ext uri="{9D8B030D-6E8A-4147-A177-3AD203B41FA5}">
                      <a16:colId xmlns:a16="http://schemas.microsoft.com/office/drawing/2014/main" val="3498168350"/>
                    </a:ext>
                  </a:extLst>
                </a:gridCol>
                <a:gridCol w="1406225">
                  <a:extLst>
                    <a:ext uri="{9D8B030D-6E8A-4147-A177-3AD203B41FA5}">
                      <a16:colId xmlns:a16="http://schemas.microsoft.com/office/drawing/2014/main" val="53496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X (Age)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Y (Weight)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54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6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571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526128-5C36-0105-4400-145DAD9ED374}"/>
                  </a:ext>
                </a:extLst>
              </p:cNvPr>
              <p:cNvSpPr txBox="1"/>
              <p:nvPr/>
            </p:nvSpPr>
            <p:spPr>
              <a:xfrm>
                <a:off x="628066" y="4034828"/>
                <a:ext cx="6189829" cy="4001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Find out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𝑊𝑆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𝑎𝑣𝑒𝑟𝑎𝑔𝑒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for the data given above.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526128-5C36-0105-4400-145DAD9E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66" y="4034828"/>
                <a:ext cx="6189829" cy="400110"/>
              </a:xfrm>
              <a:prstGeom prst="rect">
                <a:avLst/>
              </a:prstGeom>
              <a:blipFill>
                <a:blip r:embed="rId3"/>
                <a:stretch>
                  <a:fillRect l="-589" t="-28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889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Class Exercise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10C2D4-A159-C7A0-98A7-BCCC624892FF}"/>
              </a:ext>
            </a:extLst>
          </p:cNvPr>
          <p:cNvGraphicFramePr>
            <a:graphicFrameLocks/>
          </p:cNvGraphicFramePr>
          <p:nvPr/>
        </p:nvGraphicFramePr>
        <p:xfrm>
          <a:off x="628066" y="1440614"/>
          <a:ext cx="4553535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621">
                  <a:extLst>
                    <a:ext uri="{9D8B030D-6E8A-4147-A177-3AD203B41FA5}">
                      <a16:colId xmlns:a16="http://schemas.microsoft.com/office/drawing/2014/main" val="2536051998"/>
                    </a:ext>
                  </a:extLst>
                </a:gridCol>
                <a:gridCol w="1468957">
                  <a:extLst>
                    <a:ext uri="{9D8B030D-6E8A-4147-A177-3AD203B41FA5}">
                      <a16:colId xmlns:a16="http://schemas.microsoft.com/office/drawing/2014/main" val="3813531845"/>
                    </a:ext>
                  </a:extLst>
                </a:gridCol>
                <a:gridCol w="1468957">
                  <a:extLst>
                    <a:ext uri="{9D8B030D-6E8A-4147-A177-3AD203B41FA5}">
                      <a16:colId xmlns:a16="http://schemas.microsoft.com/office/drawing/2014/main" val="780218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Weight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Cluster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2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0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01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6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8767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EC18D2-6A0E-0D8E-56EB-15D2015F0373}"/>
              </a:ext>
            </a:extLst>
          </p:cNvPr>
          <p:cNvGraphicFramePr>
            <a:graphicFrameLocks noGrp="1"/>
          </p:cNvGraphicFramePr>
          <p:nvPr/>
        </p:nvGraphicFramePr>
        <p:xfrm>
          <a:off x="5693023" y="1440614"/>
          <a:ext cx="4218675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5">
                  <a:extLst>
                    <a:ext uri="{9D8B030D-6E8A-4147-A177-3AD203B41FA5}">
                      <a16:colId xmlns:a16="http://schemas.microsoft.com/office/drawing/2014/main" val="3949309804"/>
                    </a:ext>
                  </a:extLst>
                </a:gridCol>
                <a:gridCol w="1406225">
                  <a:extLst>
                    <a:ext uri="{9D8B030D-6E8A-4147-A177-3AD203B41FA5}">
                      <a16:colId xmlns:a16="http://schemas.microsoft.com/office/drawing/2014/main" val="3498168350"/>
                    </a:ext>
                  </a:extLst>
                </a:gridCol>
                <a:gridCol w="1406225">
                  <a:extLst>
                    <a:ext uri="{9D8B030D-6E8A-4147-A177-3AD203B41FA5}">
                      <a16:colId xmlns:a16="http://schemas.microsoft.com/office/drawing/2014/main" val="53496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X (Age)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Y (Weight)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54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6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571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526128-5C36-0105-4400-145DAD9ED374}"/>
                  </a:ext>
                </a:extLst>
              </p:cNvPr>
              <p:cNvSpPr txBox="1"/>
              <p:nvPr/>
            </p:nvSpPr>
            <p:spPr>
              <a:xfrm>
                <a:off x="628066" y="4034828"/>
                <a:ext cx="6189829" cy="4001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Find out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𝑊𝑆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𝑎𝑣𝑒𝑟𝑎𝑔𝑒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for the data given above.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526128-5C36-0105-4400-145DAD9E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66" y="4034828"/>
                <a:ext cx="6189829" cy="400110"/>
              </a:xfrm>
              <a:prstGeom prst="rect">
                <a:avLst/>
              </a:prstGeom>
              <a:blipFill>
                <a:blip r:embed="rId3"/>
                <a:stretch>
                  <a:fillRect l="-589" t="-28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17C84F7-9069-230F-A688-1D97A8E0FD21}"/>
              </a:ext>
            </a:extLst>
          </p:cNvPr>
          <p:cNvSpPr txBox="1"/>
          <p:nvPr/>
        </p:nvSpPr>
        <p:spPr>
          <a:xfrm>
            <a:off x="628066" y="4653398"/>
            <a:ext cx="618982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0">
              <a:buClrTx/>
              <a:defRPr/>
            </a:pPr>
            <a:r>
              <a:rPr lang="en-US" sz="1800" kern="1200" dirty="0">
                <a:solidFill>
                  <a:prstClr val="black"/>
                </a:solidFill>
                <a:latin typeface="+mj-lt"/>
              </a:rPr>
              <a:t>See </a:t>
            </a:r>
            <a:r>
              <a:rPr lang="en-US" sz="1800" b="1" kern="1200" dirty="0">
                <a:solidFill>
                  <a:prstClr val="black"/>
                </a:solidFill>
                <a:latin typeface="+mj-lt"/>
              </a:rPr>
              <a:t>Numerical Example Clustering.xlsx</a:t>
            </a:r>
            <a:r>
              <a:rPr lang="en-US" sz="1800" kern="1200" dirty="0">
                <a:solidFill>
                  <a:prstClr val="black"/>
                </a:solidFill>
                <a:latin typeface="+mj-lt"/>
              </a:rPr>
              <a:t> in sheet Class Exercise WSS</a:t>
            </a:r>
          </a:p>
        </p:txBody>
      </p:sp>
    </p:spTree>
    <p:extLst>
      <p:ext uri="{BB962C8B-B14F-4D97-AF65-F5344CB8AC3E}">
        <p14:creationId xmlns:p14="http://schemas.microsoft.com/office/powerpoint/2010/main" val="1144353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Elbow Curve Demo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C84F7-9069-230F-A688-1D97A8E0FD21}"/>
              </a:ext>
            </a:extLst>
          </p:cNvPr>
          <p:cNvSpPr txBox="1"/>
          <p:nvPr/>
        </p:nvSpPr>
        <p:spPr>
          <a:xfrm>
            <a:off x="227013" y="3075057"/>
            <a:ext cx="659088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0">
              <a:buClrTx/>
              <a:defRPr/>
            </a:pPr>
            <a:r>
              <a:rPr lang="en-US" sz="2000" b="1" kern="1200" dirty="0">
                <a:solidFill>
                  <a:prstClr val="black"/>
                </a:solidFill>
                <a:latin typeface="+mj-lt"/>
              </a:rPr>
              <a:t>Links: </a:t>
            </a:r>
            <a:r>
              <a:rPr lang="en-US" sz="2000" kern="1200" dirty="0">
                <a:solidFill>
                  <a:schemeClr val="accent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https://github.com/Gunnvant/Self-Paced-Content/tree/main/python/clustering/Class%20Demos</a:t>
            </a:r>
            <a:endParaRPr lang="en-US" sz="2000" kern="1200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E76763E-FC82-EFCC-F800-5F3DB65B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650" y="130583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33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C7120-177E-038E-996D-0F619A952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1347761"/>
            <a:ext cx="11734015" cy="3352576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8E6D2E4C-9200-A7AD-4D2B-7F3F66FEF3A0}"/>
              </a:ext>
            </a:extLst>
          </p:cNvPr>
          <p:cNvSpPr/>
          <p:nvPr/>
        </p:nvSpPr>
        <p:spPr>
          <a:xfrm rot="5752432">
            <a:off x="6088936" y="2869771"/>
            <a:ext cx="348299" cy="2000312"/>
          </a:xfrm>
          <a:prstGeom prst="rightBrace">
            <a:avLst>
              <a:gd name="adj1" fmla="val 255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5C291-82EA-47EA-1C58-C758CE112649}"/>
              </a:ext>
            </a:extLst>
          </p:cNvPr>
          <p:cNvSpPr txBox="1"/>
          <p:nvPr/>
        </p:nvSpPr>
        <p:spPr>
          <a:xfrm>
            <a:off x="2305343" y="4889208"/>
            <a:ext cx="757735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Anything between </a:t>
            </a:r>
            <a:r>
              <a:rPr lang="en-US" sz="2000" b="1" dirty="0">
                <a:latin typeface="+mj-lt"/>
              </a:rPr>
              <a:t>8 to 12 </a:t>
            </a:r>
            <a:r>
              <a:rPr lang="en-US" sz="2000" dirty="0">
                <a:latin typeface="+mj-lt"/>
              </a:rPr>
              <a:t>clusters is a good number.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EBE20-4845-6BF5-2D58-CC282AFE0090}"/>
              </a:ext>
            </a:extLst>
          </p:cNvPr>
          <p:cNvSpPr txBox="1"/>
          <p:nvPr/>
        </p:nvSpPr>
        <p:spPr>
          <a:xfrm>
            <a:off x="2305343" y="5478189"/>
            <a:ext cx="757735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381649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Profiling Clusters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C84F7-9069-230F-A688-1D97A8E0FD21}"/>
              </a:ext>
            </a:extLst>
          </p:cNvPr>
          <p:cNvSpPr txBox="1"/>
          <p:nvPr/>
        </p:nvSpPr>
        <p:spPr>
          <a:xfrm>
            <a:off x="227013" y="2521059"/>
            <a:ext cx="6590882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lvl="0" indent="-342900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000" kern="1200" dirty="0">
                <a:solidFill>
                  <a:prstClr val="black"/>
                </a:solidFill>
                <a:latin typeface="+mj-lt"/>
              </a:rPr>
              <a:t>Once you finalize the number of clusters, you will then need to describe these clusters.</a:t>
            </a:r>
          </a:p>
          <a:p>
            <a:pPr marL="342900" lvl="0" indent="-342900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000" kern="1200" dirty="0">
                <a:solidFill>
                  <a:prstClr val="black"/>
                </a:solidFill>
                <a:latin typeface="+mj-lt"/>
              </a:rPr>
              <a:t>This is done via a process known as </a:t>
            </a:r>
            <a:r>
              <a:rPr lang="en-US" sz="2000" b="1" kern="1200" dirty="0">
                <a:solidFill>
                  <a:prstClr val="black"/>
                </a:solidFill>
                <a:latin typeface="+mj-lt"/>
              </a:rPr>
              <a:t>cluster profiling.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E76763E-FC82-EFCC-F800-5F3DB65B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50" y="130583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10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 Cluster Profiles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20ABAA-3B2A-16FB-9E2A-C843B050C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11222"/>
              </p:ext>
            </p:extLst>
          </p:nvPr>
        </p:nvGraphicFramePr>
        <p:xfrm>
          <a:off x="227013" y="1432293"/>
          <a:ext cx="4729998" cy="316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6666">
                  <a:extLst>
                    <a:ext uri="{9D8B030D-6E8A-4147-A177-3AD203B41FA5}">
                      <a16:colId xmlns:a16="http://schemas.microsoft.com/office/drawing/2014/main" val="4127401112"/>
                    </a:ext>
                  </a:extLst>
                </a:gridCol>
                <a:gridCol w="1576666">
                  <a:extLst>
                    <a:ext uri="{9D8B030D-6E8A-4147-A177-3AD203B41FA5}">
                      <a16:colId xmlns:a16="http://schemas.microsoft.com/office/drawing/2014/main" val="2598961635"/>
                    </a:ext>
                  </a:extLst>
                </a:gridCol>
                <a:gridCol w="1576666">
                  <a:extLst>
                    <a:ext uri="{9D8B030D-6E8A-4147-A177-3AD203B41FA5}">
                      <a16:colId xmlns:a16="http://schemas.microsoft.com/office/drawing/2014/main" val="3579543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P.Whisky</a:t>
                      </a:r>
                      <a:endParaRPr lang="en-IN" sz="2000" b="0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Cluster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4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04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1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8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0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3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3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462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89E75C-FED6-988A-D450-63F301C79105}"/>
              </a:ext>
            </a:extLst>
          </p:cNvPr>
          <p:cNvSpPr txBox="1"/>
          <p:nvPr/>
        </p:nvSpPr>
        <p:spPr>
          <a:xfrm>
            <a:off x="5174624" y="1432293"/>
            <a:ext cx="3185771" cy="15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Mean Revenue= 120</a:t>
            </a:r>
            <a:r>
              <a:rPr lang="en-IN" sz="1600" dirty="0"/>
              <a:t>, std = 10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Mean Revenue Cluster 1 = 200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Mean Revenue Cluster 2 = 125</a:t>
            </a:r>
            <a:br>
              <a:rPr lang="en-IN" sz="1600" dirty="0"/>
            </a:br>
            <a:r>
              <a:rPr lang="en-IN" sz="1600" dirty="0"/>
              <a:t>Mean Revenue Cluster 3 = 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F5E39-029A-9522-10B0-B9F3023B294E}"/>
              </a:ext>
            </a:extLst>
          </p:cNvPr>
          <p:cNvSpPr txBox="1"/>
          <p:nvPr/>
        </p:nvSpPr>
        <p:spPr>
          <a:xfrm>
            <a:off x="8779216" y="1432293"/>
            <a:ext cx="3185771" cy="15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= 0.20, std= 0.10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 Cluster 1 = 0.40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 Cluster 2 = 0.21</a:t>
            </a:r>
            <a:br>
              <a:rPr lang="en-IN" sz="1600" dirty="0"/>
            </a:b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 Cluster 3 = 0.05</a:t>
            </a:r>
          </a:p>
        </p:txBody>
      </p:sp>
    </p:spTree>
    <p:extLst>
      <p:ext uri="{BB962C8B-B14F-4D97-AF65-F5344CB8AC3E}">
        <p14:creationId xmlns:p14="http://schemas.microsoft.com/office/powerpoint/2010/main" val="3421451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 Cluster Profiles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20ABAA-3B2A-16FB-9E2A-C843B050C558}"/>
              </a:ext>
            </a:extLst>
          </p:cNvPr>
          <p:cNvGraphicFramePr>
            <a:graphicFrameLocks noGrp="1"/>
          </p:cNvGraphicFramePr>
          <p:nvPr/>
        </p:nvGraphicFramePr>
        <p:xfrm>
          <a:off x="227013" y="1432293"/>
          <a:ext cx="4729998" cy="316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6666">
                  <a:extLst>
                    <a:ext uri="{9D8B030D-6E8A-4147-A177-3AD203B41FA5}">
                      <a16:colId xmlns:a16="http://schemas.microsoft.com/office/drawing/2014/main" val="4127401112"/>
                    </a:ext>
                  </a:extLst>
                </a:gridCol>
                <a:gridCol w="1576666">
                  <a:extLst>
                    <a:ext uri="{9D8B030D-6E8A-4147-A177-3AD203B41FA5}">
                      <a16:colId xmlns:a16="http://schemas.microsoft.com/office/drawing/2014/main" val="2598961635"/>
                    </a:ext>
                  </a:extLst>
                </a:gridCol>
                <a:gridCol w="1576666">
                  <a:extLst>
                    <a:ext uri="{9D8B030D-6E8A-4147-A177-3AD203B41FA5}">
                      <a16:colId xmlns:a16="http://schemas.microsoft.com/office/drawing/2014/main" val="3579543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P.Whisky</a:t>
                      </a:r>
                      <a:endParaRPr lang="en-IN" sz="2000" b="0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Cluster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4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04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1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8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0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3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3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462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89E75C-FED6-988A-D450-63F301C79105}"/>
              </a:ext>
            </a:extLst>
          </p:cNvPr>
          <p:cNvSpPr txBox="1"/>
          <p:nvPr/>
        </p:nvSpPr>
        <p:spPr>
          <a:xfrm>
            <a:off x="5174624" y="1432293"/>
            <a:ext cx="3185771" cy="15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Mean Revenue= 120</a:t>
            </a:r>
            <a:r>
              <a:rPr lang="en-IN" sz="1600" dirty="0"/>
              <a:t>, std = 10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Mean Revenue Cluster 1 = 200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Mean Revenue Cluster 2 = 125</a:t>
            </a:r>
            <a:br>
              <a:rPr lang="en-IN" sz="1600" dirty="0"/>
            </a:br>
            <a:r>
              <a:rPr lang="en-IN" sz="1600" dirty="0"/>
              <a:t>Mean Revenue Cluster 3 = 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F5E39-029A-9522-10B0-B9F3023B294E}"/>
              </a:ext>
            </a:extLst>
          </p:cNvPr>
          <p:cNvSpPr txBox="1"/>
          <p:nvPr/>
        </p:nvSpPr>
        <p:spPr>
          <a:xfrm>
            <a:off x="8779216" y="1432293"/>
            <a:ext cx="3185771" cy="15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= 0.20, std= 0.10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 Cluster 1 = 0.40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 Cluster 2 = 0.21</a:t>
            </a:r>
            <a:br>
              <a:rPr lang="en-IN" sz="1600" dirty="0"/>
            </a:b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 Cluster 3 = 0.05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A79DC-F580-BF7A-9AB7-489E2C74E011}"/>
              </a:ext>
            </a:extLst>
          </p:cNvPr>
          <p:cNvSpPr txBox="1"/>
          <p:nvPr/>
        </p:nvSpPr>
        <p:spPr>
          <a:xfrm>
            <a:off x="5174623" y="3017253"/>
            <a:ext cx="318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Revenue in cluster 1 is more than average, so cluster 1 is a cluster with high revenue.</a:t>
            </a:r>
          </a:p>
        </p:txBody>
      </p:sp>
    </p:spTree>
    <p:extLst>
      <p:ext uri="{BB962C8B-B14F-4D97-AF65-F5344CB8AC3E}">
        <p14:creationId xmlns:p14="http://schemas.microsoft.com/office/powerpoint/2010/main" val="277292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B958B5-00A4-F4E4-1A39-734395CB1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62671"/>
              </p:ext>
            </p:extLst>
          </p:nvPr>
        </p:nvGraphicFramePr>
        <p:xfrm>
          <a:off x="227013" y="1697786"/>
          <a:ext cx="11737976" cy="150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3796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607272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2154227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  <a:gridCol w="2154227">
                  <a:extLst>
                    <a:ext uri="{9D8B030D-6E8A-4147-A177-3AD203B41FA5}">
                      <a16:colId xmlns:a16="http://schemas.microsoft.com/office/drawing/2014/main" val="2174877289"/>
                    </a:ext>
                  </a:extLst>
                </a:gridCol>
                <a:gridCol w="2154227">
                  <a:extLst>
                    <a:ext uri="{9D8B030D-6E8A-4147-A177-3AD203B41FA5}">
                      <a16:colId xmlns:a16="http://schemas.microsoft.com/office/drawing/2014/main" val="2747987383"/>
                    </a:ext>
                  </a:extLst>
                </a:gridCol>
                <a:gridCol w="2154227">
                  <a:extLst>
                    <a:ext uri="{9D8B030D-6E8A-4147-A177-3AD203B41FA5}">
                      <a16:colId xmlns:a16="http://schemas.microsoft.com/office/drawing/2014/main" val="1061441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Credit Limit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# </a:t>
                      </a:r>
                      <a:r>
                        <a:rPr lang="en-IN" sz="2000" b="0" dirty="0" err="1"/>
                        <a:t>Withdrawls</a:t>
                      </a:r>
                      <a:endParaRPr lang="en-IN" sz="2000" b="0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Card Usage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FICO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Age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E3A7AB-BD7C-ECD4-CF94-19821E99941F}"/>
              </a:ext>
            </a:extLst>
          </p:cNvPr>
          <p:cNvSpPr txBox="1"/>
          <p:nvPr/>
        </p:nvSpPr>
        <p:spPr>
          <a:xfrm>
            <a:off x="227013" y="3842781"/>
            <a:ext cx="392789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How many clusters? 3,4,5,6,..16?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9FFC3-8AE1-A8D5-B4BA-1D0C70EAD0C2}"/>
              </a:ext>
            </a:extLst>
          </p:cNvPr>
          <p:cNvSpPr txBox="1"/>
          <p:nvPr/>
        </p:nvSpPr>
        <p:spPr>
          <a:xfrm>
            <a:off x="227013" y="4639997"/>
            <a:ext cx="3927892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How would we know?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A50CB-2788-FB8C-F2DF-D85ABF3830A3}"/>
              </a:ext>
            </a:extLst>
          </p:cNvPr>
          <p:cNvSpPr txBox="1"/>
          <p:nvPr/>
        </p:nvSpPr>
        <p:spPr>
          <a:xfrm>
            <a:off x="5697371" y="4178332"/>
            <a:ext cx="3927892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Sometimes, there is </a:t>
            </a:r>
            <a:r>
              <a:rPr lang="en-US" sz="2000" b="1" dirty="0">
                <a:latin typeface="+mj-lt"/>
              </a:rPr>
              <a:t>context</a:t>
            </a:r>
            <a:r>
              <a:rPr lang="en-US" sz="2000" dirty="0">
                <a:latin typeface="+mj-lt"/>
              </a:rPr>
              <a:t>. For example, the marketing team of a bank might want to understand only three segments.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2976B9-9847-50EE-EE86-7C1CBE3F2A12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4154905" y="4840052"/>
            <a:ext cx="1542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2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 Cluster Profiles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20ABAA-3B2A-16FB-9E2A-C843B050C558}"/>
              </a:ext>
            </a:extLst>
          </p:cNvPr>
          <p:cNvGraphicFramePr>
            <a:graphicFrameLocks noGrp="1"/>
          </p:cNvGraphicFramePr>
          <p:nvPr/>
        </p:nvGraphicFramePr>
        <p:xfrm>
          <a:off x="227013" y="1432293"/>
          <a:ext cx="4729998" cy="316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6666">
                  <a:extLst>
                    <a:ext uri="{9D8B030D-6E8A-4147-A177-3AD203B41FA5}">
                      <a16:colId xmlns:a16="http://schemas.microsoft.com/office/drawing/2014/main" val="4127401112"/>
                    </a:ext>
                  </a:extLst>
                </a:gridCol>
                <a:gridCol w="1576666">
                  <a:extLst>
                    <a:ext uri="{9D8B030D-6E8A-4147-A177-3AD203B41FA5}">
                      <a16:colId xmlns:a16="http://schemas.microsoft.com/office/drawing/2014/main" val="2598961635"/>
                    </a:ext>
                  </a:extLst>
                </a:gridCol>
                <a:gridCol w="1576666">
                  <a:extLst>
                    <a:ext uri="{9D8B030D-6E8A-4147-A177-3AD203B41FA5}">
                      <a16:colId xmlns:a16="http://schemas.microsoft.com/office/drawing/2014/main" val="3579543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P.Whisky</a:t>
                      </a:r>
                      <a:endParaRPr lang="en-IN" sz="2000" b="0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Cluster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4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04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1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8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0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3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3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462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89E75C-FED6-988A-D450-63F301C79105}"/>
              </a:ext>
            </a:extLst>
          </p:cNvPr>
          <p:cNvSpPr txBox="1"/>
          <p:nvPr/>
        </p:nvSpPr>
        <p:spPr>
          <a:xfrm>
            <a:off x="5174624" y="1432293"/>
            <a:ext cx="3185771" cy="15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Mean Revenue= 120</a:t>
            </a:r>
            <a:r>
              <a:rPr lang="en-IN" sz="1600" dirty="0"/>
              <a:t>, std = 10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Mean Revenue Cluster 1 = 200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Mean Revenue Cluster 2 = 125</a:t>
            </a:r>
            <a:br>
              <a:rPr lang="en-IN" sz="1600" dirty="0"/>
            </a:br>
            <a:r>
              <a:rPr lang="en-IN" sz="1600" b="1" dirty="0"/>
              <a:t>Mean Revenue Cluster 3 = 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F5E39-029A-9522-10B0-B9F3023B294E}"/>
              </a:ext>
            </a:extLst>
          </p:cNvPr>
          <p:cNvSpPr txBox="1"/>
          <p:nvPr/>
        </p:nvSpPr>
        <p:spPr>
          <a:xfrm>
            <a:off x="8779216" y="1432293"/>
            <a:ext cx="3185771" cy="15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= 0.20, std= 0.10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 Cluster 1 = 0.40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 Cluster 2 = 0.21</a:t>
            </a:r>
            <a:br>
              <a:rPr lang="en-IN" sz="1600" dirty="0"/>
            </a:b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 Cluster 3 = 0.05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A79DC-F580-BF7A-9AB7-489E2C74E011}"/>
              </a:ext>
            </a:extLst>
          </p:cNvPr>
          <p:cNvSpPr txBox="1"/>
          <p:nvPr/>
        </p:nvSpPr>
        <p:spPr>
          <a:xfrm>
            <a:off x="5174623" y="3017253"/>
            <a:ext cx="318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Revenue in cluster 3 is less than average, so cluster 1 is a cluster with low revenue.</a:t>
            </a:r>
          </a:p>
        </p:txBody>
      </p:sp>
    </p:spTree>
    <p:extLst>
      <p:ext uri="{BB962C8B-B14F-4D97-AF65-F5344CB8AC3E}">
        <p14:creationId xmlns:p14="http://schemas.microsoft.com/office/powerpoint/2010/main" val="1041476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 Cluster Profiles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20ABAA-3B2A-16FB-9E2A-C843B050C558}"/>
              </a:ext>
            </a:extLst>
          </p:cNvPr>
          <p:cNvGraphicFramePr>
            <a:graphicFrameLocks noGrp="1"/>
          </p:cNvGraphicFramePr>
          <p:nvPr/>
        </p:nvGraphicFramePr>
        <p:xfrm>
          <a:off x="227013" y="1432293"/>
          <a:ext cx="4729998" cy="316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6666">
                  <a:extLst>
                    <a:ext uri="{9D8B030D-6E8A-4147-A177-3AD203B41FA5}">
                      <a16:colId xmlns:a16="http://schemas.microsoft.com/office/drawing/2014/main" val="4127401112"/>
                    </a:ext>
                  </a:extLst>
                </a:gridCol>
                <a:gridCol w="1576666">
                  <a:extLst>
                    <a:ext uri="{9D8B030D-6E8A-4147-A177-3AD203B41FA5}">
                      <a16:colId xmlns:a16="http://schemas.microsoft.com/office/drawing/2014/main" val="2598961635"/>
                    </a:ext>
                  </a:extLst>
                </a:gridCol>
                <a:gridCol w="1576666">
                  <a:extLst>
                    <a:ext uri="{9D8B030D-6E8A-4147-A177-3AD203B41FA5}">
                      <a16:colId xmlns:a16="http://schemas.microsoft.com/office/drawing/2014/main" val="3579543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P.Whisky</a:t>
                      </a:r>
                      <a:endParaRPr lang="en-IN" sz="2000" b="0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Cluster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4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04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1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8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0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3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3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462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89E75C-FED6-988A-D450-63F301C79105}"/>
              </a:ext>
            </a:extLst>
          </p:cNvPr>
          <p:cNvSpPr txBox="1"/>
          <p:nvPr/>
        </p:nvSpPr>
        <p:spPr>
          <a:xfrm>
            <a:off x="5174624" y="1432293"/>
            <a:ext cx="3185771" cy="15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Mean Revenue = 120, std = 10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Mean Revenue Cluster 1 = 200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Mean Revenue Cluster 2 = 125</a:t>
            </a:r>
            <a:br>
              <a:rPr lang="en-IN" sz="1600" dirty="0"/>
            </a:br>
            <a:r>
              <a:rPr lang="en-IN" sz="1600" dirty="0"/>
              <a:t>Mean Revenue Cluster 3 = 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F5E39-029A-9522-10B0-B9F3023B294E}"/>
              </a:ext>
            </a:extLst>
          </p:cNvPr>
          <p:cNvSpPr txBox="1"/>
          <p:nvPr/>
        </p:nvSpPr>
        <p:spPr>
          <a:xfrm>
            <a:off x="8779216" y="1432293"/>
            <a:ext cx="3185771" cy="15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 = 0.20, std = 0.10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 Cluster 1 = 0.40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 Cluster 2 = 0.21</a:t>
            </a:r>
            <a:br>
              <a:rPr lang="en-IN" sz="1600" dirty="0"/>
            </a:b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 Cluster 3 = 0.05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B8E5D-0DE0-6249-10EB-AE8BBB3EC72E}"/>
              </a:ext>
            </a:extLst>
          </p:cNvPr>
          <p:cNvSpPr txBox="1"/>
          <p:nvPr/>
        </p:nvSpPr>
        <p:spPr>
          <a:xfrm>
            <a:off x="5174624" y="3132772"/>
            <a:ext cx="3185771" cy="15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Mean Revenue= 120, std = 10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Z Revenue Cluster 1 = 8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Z Revenue Cluster 2 = 0.5</a:t>
            </a:r>
            <a:br>
              <a:rPr lang="en-IN" sz="1600" dirty="0"/>
            </a:br>
            <a:r>
              <a:rPr lang="en-IN" sz="1600" dirty="0"/>
              <a:t>Z Revenue Cluster 3 = -4.5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2F8F1-2C0F-6B7D-33D4-5E269D2DBB16}"/>
              </a:ext>
            </a:extLst>
          </p:cNvPr>
          <p:cNvSpPr txBox="1"/>
          <p:nvPr/>
        </p:nvSpPr>
        <p:spPr>
          <a:xfrm>
            <a:off x="8779216" y="3132772"/>
            <a:ext cx="3185771" cy="15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Mean </a:t>
            </a:r>
            <a:r>
              <a:rPr lang="en-IN" sz="1600" dirty="0" err="1"/>
              <a:t>P.Whisky</a:t>
            </a:r>
            <a:r>
              <a:rPr lang="en-IN" sz="1600" dirty="0"/>
              <a:t>= 0.20, std= 0.10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Z </a:t>
            </a:r>
            <a:r>
              <a:rPr lang="en-IN" sz="1600" dirty="0" err="1"/>
              <a:t>P.Whisky</a:t>
            </a:r>
            <a:r>
              <a:rPr lang="en-IN" sz="1600" dirty="0"/>
              <a:t> Cluster 1 = 2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Z </a:t>
            </a:r>
            <a:r>
              <a:rPr lang="en-IN" sz="1600" dirty="0" err="1"/>
              <a:t>P.Whisky</a:t>
            </a:r>
            <a:r>
              <a:rPr lang="en-IN" sz="1600" dirty="0"/>
              <a:t> Cluster 2 = 1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Z </a:t>
            </a:r>
            <a:r>
              <a:rPr lang="en-IN" sz="1600" dirty="0" err="1"/>
              <a:t>P.Whisky</a:t>
            </a:r>
            <a:r>
              <a:rPr lang="en-IN" sz="1600" dirty="0"/>
              <a:t> Cluster 3 = -1.5</a:t>
            </a:r>
          </a:p>
        </p:txBody>
      </p:sp>
    </p:spTree>
    <p:extLst>
      <p:ext uri="{BB962C8B-B14F-4D97-AF65-F5344CB8AC3E}">
        <p14:creationId xmlns:p14="http://schemas.microsoft.com/office/powerpoint/2010/main" val="3533663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 Profiling: Code Demo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C84F7-9069-230F-A688-1D97A8E0FD21}"/>
              </a:ext>
            </a:extLst>
          </p:cNvPr>
          <p:cNvSpPr txBox="1"/>
          <p:nvPr/>
        </p:nvSpPr>
        <p:spPr>
          <a:xfrm>
            <a:off x="227013" y="3075057"/>
            <a:ext cx="659088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0">
              <a:buClrTx/>
              <a:defRPr/>
            </a:pPr>
            <a:r>
              <a:rPr lang="en-US" sz="2000" b="1" kern="1200" dirty="0">
                <a:solidFill>
                  <a:prstClr val="black"/>
                </a:solidFill>
                <a:latin typeface="+mj-lt"/>
              </a:rPr>
              <a:t>Links: </a:t>
            </a:r>
            <a:r>
              <a:rPr lang="en-US" sz="2000" kern="1200" dirty="0">
                <a:solidFill>
                  <a:schemeClr val="accent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https://github.com/Gunnvant/Self-Paced-Content/tree/main/python/clustering/Class%20Demos</a:t>
            </a:r>
            <a:endParaRPr lang="en-US" sz="2000" kern="1200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E76763E-FC82-EFCC-F800-5F3DB65B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650" y="130583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19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2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B958B5-00A4-F4E4-1A39-734395CB1E79}"/>
              </a:ext>
            </a:extLst>
          </p:cNvPr>
          <p:cNvGraphicFramePr>
            <a:graphicFrameLocks noGrp="1"/>
          </p:cNvGraphicFramePr>
          <p:nvPr/>
        </p:nvGraphicFramePr>
        <p:xfrm>
          <a:off x="227013" y="1697786"/>
          <a:ext cx="11737976" cy="150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3796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607272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2154227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  <a:gridCol w="2154227">
                  <a:extLst>
                    <a:ext uri="{9D8B030D-6E8A-4147-A177-3AD203B41FA5}">
                      <a16:colId xmlns:a16="http://schemas.microsoft.com/office/drawing/2014/main" val="2174877289"/>
                    </a:ext>
                  </a:extLst>
                </a:gridCol>
                <a:gridCol w="2154227">
                  <a:extLst>
                    <a:ext uri="{9D8B030D-6E8A-4147-A177-3AD203B41FA5}">
                      <a16:colId xmlns:a16="http://schemas.microsoft.com/office/drawing/2014/main" val="2747987383"/>
                    </a:ext>
                  </a:extLst>
                </a:gridCol>
                <a:gridCol w="2154227">
                  <a:extLst>
                    <a:ext uri="{9D8B030D-6E8A-4147-A177-3AD203B41FA5}">
                      <a16:colId xmlns:a16="http://schemas.microsoft.com/office/drawing/2014/main" val="1061441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Credit Limit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# </a:t>
                      </a:r>
                      <a:r>
                        <a:rPr lang="en-IN" sz="2000" b="0" dirty="0" err="1"/>
                        <a:t>Withdrawls</a:t>
                      </a:r>
                      <a:endParaRPr lang="en-IN" sz="2000" b="0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Card Usage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FICO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Age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E3A7AB-BD7C-ECD4-CF94-19821E99941F}"/>
              </a:ext>
            </a:extLst>
          </p:cNvPr>
          <p:cNvSpPr txBox="1"/>
          <p:nvPr/>
        </p:nvSpPr>
        <p:spPr>
          <a:xfrm>
            <a:off x="227013" y="3842781"/>
            <a:ext cx="392789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How many clusters? 3,4,5,6,..16?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9FFC3-8AE1-A8D5-B4BA-1D0C70EAD0C2}"/>
              </a:ext>
            </a:extLst>
          </p:cNvPr>
          <p:cNvSpPr txBox="1"/>
          <p:nvPr/>
        </p:nvSpPr>
        <p:spPr>
          <a:xfrm>
            <a:off x="227013" y="4639997"/>
            <a:ext cx="3927892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How would we know?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A50CB-2788-FB8C-F2DF-D85ABF3830A3}"/>
              </a:ext>
            </a:extLst>
          </p:cNvPr>
          <p:cNvSpPr txBox="1"/>
          <p:nvPr/>
        </p:nvSpPr>
        <p:spPr>
          <a:xfrm>
            <a:off x="5697371" y="4332220"/>
            <a:ext cx="3927892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Sometimes, there may be </a:t>
            </a:r>
            <a:r>
              <a:rPr lang="en-US" sz="2000" b="1" dirty="0">
                <a:latin typeface="+mj-lt"/>
              </a:rPr>
              <a:t>no context</a:t>
            </a:r>
            <a:r>
              <a:rPr lang="en-US" sz="2000" dirty="0">
                <a:latin typeface="+mj-lt"/>
              </a:rPr>
              <a:t> available, then how do we figure out a good value of K?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2976B9-9847-50EE-EE86-7C1CBE3F2A12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4154905" y="4840052"/>
            <a:ext cx="1542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24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B958B5-00A4-F4E4-1A39-734395CB1E79}"/>
              </a:ext>
            </a:extLst>
          </p:cNvPr>
          <p:cNvGraphicFramePr>
            <a:graphicFrameLocks noGrp="1"/>
          </p:cNvGraphicFramePr>
          <p:nvPr/>
        </p:nvGraphicFramePr>
        <p:xfrm>
          <a:off x="227013" y="1697786"/>
          <a:ext cx="11737976" cy="150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3796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607272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2154227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  <a:gridCol w="2154227">
                  <a:extLst>
                    <a:ext uri="{9D8B030D-6E8A-4147-A177-3AD203B41FA5}">
                      <a16:colId xmlns:a16="http://schemas.microsoft.com/office/drawing/2014/main" val="2174877289"/>
                    </a:ext>
                  </a:extLst>
                </a:gridCol>
                <a:gridCol w="2154227">
                  <a:extLst>
                    <a:ext uri="{9D8B030D-6E8A-4147-A177-3AD203B41FA5}">
                      <a16:colId xmlns:a16="http://schemas.microsoft.com/office/drawing/2014/main" val="2747987383"/>
                    </a:ext>
                  </a:extLst>
                </a:gridCol>
                <a:gridCol w="2154227">
                  <a:extLst>
                    <a:ext uri="{9D8B030D-6E8A-4147-A177-3AD203B41FA5}">
                      <a16:colId xmlns:a16="http://schemas.microsoft.com/office/drawing/2014/main" val="1061441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Credit Limit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# </a:t>
                      </a:r>
                      <a:r>
                        <a:rPr lang="en-IN" sz="2000" b="0" dirty="0" err="1"/>
                        <a:t>Withdrawls</a:t>
                      </a:r>
                      <a:endParaRPr lang="en-IN" sz="2000" b="0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Card Usage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FICO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Age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E3A7AB-BD7C-ECD4-CF94-19821E99941F}"/>
              </a:ext>
            </a:extLst>
          </p:cNvPr>
          <p:cNvSpPr txBox="1"/>
          <p:nvPr/>
        </p:nvSpPr>
        <p:spPr>
          <a:xfrm>
            <a:off x="227013" y="3842781"/>
            <a:ext cx="392789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How many clusters? 3,4,5,6,..16?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9FFC3-8AE1-A8D5-B4BA-1D0C70EAD0C2}"/>
              </a:ext>
            </a:extLst>
          </p:cNvPr>
          <p:cNvSpPr txBox="1"/>
          <p:nvPr/>
        </p:nvSpPr>
        <p:spPr>
          <a:xfrm>
            <a:off x="227013" y="4639997"/>
            <a:ext cx="3927892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How would we know?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A50CB-2788-FB8C-F2DF-D85ABF3830A3}"/>
              </a:ext>
            </a:extLst>
          </p:cNvPr>
          <p:cNvSpPr txBox="1"/>
          <p:nvPr/>
        </p:nvSpPr>
        <p:spPr>
          <a:xfrm>
            <a:off x="5697371" y="4332220"/>
            <a:ext cx="3927892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Sometimes, there may be </a:t>
            </a:r>
            <a:r>
              <a:rPr lang="en-US" sz="2000" b="1" dirty="0">
                <a:latin typeface="+mj-lt"/>
              </a:rPr>
              <a:t>no context</a:t>
            </a:r>
            <a:r>
              <a:rPr lang="en-US" sz="2000" dirty="0">
                <a:latin typeface="+mj-lt"/>
              </a:rPr>
              <a:t> available, then how do we figure out a good value of K?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2976B9-9847-50EE-EE86-7C1CBE3F2A12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4154905" y="4840052"/>
            <a:ext cx="1542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89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A50CB-2788-FB8C-F2DF-D85ABF3830A3}"/>
              </a:ext>
            </a:extLst>
          </p:cNvPr>
          <p:cNvSpPr txBox="1"/>
          <p:nvPr/>
        </p:nvSpPr>
        <p:spPr>
          <a:xfrm>
            <a:off x="7510757" y="2196533"/>
            <a:ext cx="431227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If we create 3 clusters: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>
                <a:latin typeface="+mj-lt"/>
              </a:rPr>
              <a:t>Clusters are compact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>
                <a:latin typeface="+mj-lt"/>
              </a:rPr>
              <a:t>Clusters are far apart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D8A195-F151-B75F-94CE-853BA310FBD1}"/>
              </a:ext>
            </a:extLst>
          </p:cNvPr>
          <p:cNvGrpSpPr/>
          <p:nvPr/>
        </p:nvGrpSpPr>
        <p:grpSpPr>
          <a:xfrm>
            <a:off x="489293" y="1388605"/>
            <a:ext cx="6402259" cy="4573042"/>
            <a:chOff x="489293" y="2014247"/>
            <a:chExt cx="6402259" cy="45730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3C0CB6-A718-8630-7CA3-ADDC315E5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293" y="2014247"/>
              <a:ext cx="6402259" cy="457304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A410B2-AB02-602B-67F2-068B4B142077}"/>
                </a:ext>
              </a:extLst>
            </p:cNvPr>
            <p:cNvSpPr/>
            <p:nvPr/>
          </p:nvSpPr>
          <p:spPr>
            <a:xfrm>
              <a:off x="5641145" y="3559128"/>
              <a:ext cx="1026941" cy="109728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0D53B0-CFED-E50D-3AD6-1F4EA3B621B7}"/>
                </a:ext>
              </a:extLst>
            </p:cNvPr>
            <p:cNvSpPr/>
            <p:nvPr/>
          </p:nvSpPr>
          <p:spPr>
            <a:xfrm>
              <a:off x="1137139" y="5287109"/>
              <a:ext cx="1026941" cy="109728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70FBDA-89ED-D0DF-C117-783B2204B813}"/>
                </a:ext>
              </a:extLst>
            </p:cNvPr>
            <p:cNvSpPr/>
            <p:nvPr/>
          </p:nvSpPr>
          <p:spPr>
            <a:xfrm>
              <a:off x="1148862" y="2063265"/>
              <a:ext cx="1026941" cy="109728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F8FF49-9E30-274D-8A59-096D7C790B67}"/>
                </a:ext>
              </a:extLst>
            </p:cNvPr>
            <p:cNvCxnSpPr>
              <a:cxnSpLocks/>
            </p:cNvCxnSpPr>
            <p:nvPr/>
          </p:nvCxnSpPr>
          <p:spPr>
            <a:xfrm>
              <a:off x="2801772" y="3115999"/>
              <a:ext cx="2293032" cy="7865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72D6432-F577-9C76-05BD-6CDF35101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0609" y="3509264"/>
              <a:ext cx="11725" cy="13856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607A7E5-8A15-DBEC-B5BE-342F315FD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772" y="4656409"/>
              <a:ext cx="2348620" cy="8159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F96FD72-E740-C9D7-E1FF-802070BC8AE1}"/>
              </a:ext>
            </a:extLst>
          </p:cNvPr>
          <p:cNvSpPr txBox="1"/>
          <p:nvPr/>
        </p:nvSpPr>
        <p:spPr>
          <a:xfrm>
            <a:off x="7510757" y="3645804"/>
            <a:ext cx="4312274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So, a good choice of K will lead to: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>
                <a:latin typeface="+mj-lt"/>
              </a:rPr>
              <a:t>Compact Clusters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>
                <a:latin typeface="+mj-lt"/>
              </a:rPr>
              <a:t>Well separated clusters</a:t>
            </a:r>
          </a:p>
        </p:txBody>
      </p:sp>
    </p:spTree>
    <p:extLst>
      <p:ext uri="{BB962C8B-B14F-4D97-AF65-F5344CB8AC3E}">
        <p14:creationId xmlns:p14="http://schemas.microsoft.com/office/powerpoint/2010/main" val="257797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468CCA-A713-0AF4-9AF9-24EF4D3AF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21216"/>
              </p:ext>
            </p:extLst>
          </p:nvPr>
        </p:nvGraphicFramePr>
        <p:xfrm>
          <a:off x="236704" y="1819026"/>
          <a:ext cx="4976980" cy="2459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8490">
                  <a:extLst>
                    <a:ext uri="{9D8B030D-6E8A-4147-A177-3AD203B41FA5}">
                      <a16:colId xmlns:a16="http://schemas.microsoft.com/office/drawing/2014/main" val="3212811864"/>
                    </a:ext>
                  </a:extLst>
                </a:gridCol>
                <a:gridCol w="2488490">
                  <a:extLst>
                    <a:ext uri="{9D8B030D-6E8A-4147-A177-3AD203B41FA5}">
                      <a16:colId xmlns:a16="http://schemas.microsoft.com/office/drawing/2014/main" val="4048603859"/>
                    </a:ext>
                  </a:extLst>
                </a:gridCol>
              </a:tblGrid>
              <a:tr h="40988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#Clusters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Compactness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18287"/>
                  </a:ext>
                </a:extLst>
              </a:tr>
              <a:tr h="409880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40518"/>
                  </a:ext>
                </a:extLst>
              </a:tr>
              <a:tr h="409880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980536"/>
                  </a:ext>
                </a:extLst>
              </a:tr>
              <a:tr h="409880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accent1"/>
                          </a:solidFill>
                        </a:rPr>
                        <a:t>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6048"/>
                  </a:ext>
                </a:extLst>
              </a:tr>
              <a:tr h="409880"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505515"/>
                  </a:ext>
                </a:extLst>
              </a:tr>
              <a:tr h="409880">
                <a:tc>
                  <a:txBody>
                    <a:bodyPr/>
                    <a:lstStyle/>
                    <a:p>
                      <a:r>
                        <a:rPr lang="en-IN" sz="1800" dirty="0"/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6866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87F093-9B22-6732-D45D-B31FF3EE3992}"/>
              </a:ext>
            </a:extLst>
          </p:cNvPr>
          <p:cNvCxnSpPr/>
          <p:nvPr/>
        </p:nvCxnSpPr>
        <p:spPr>
          <a:xfrm>
            <a:off x="5213684" y="3657600"/>
            <a:ext cx="11550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10750A-27D0-263B-5BEB-77B566E87F64}"/>
              </a:ext>
            </a:extLst>
          </p:cNvPr>
          <p:cNvSpPr txBox="1"/>
          <p:nvPr/>
        </p:nvSpPr>
        <p:spPr>
          <a:xfrm>
            <a:off x="6368716" y="3457545"/>
            <a:ext cx="218049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Choose K=3</a:t>
            </a:r>
          </a:p>
        </p:txBody>
      </p:sp>
    </p:spTree>
    <p:extLst>
      <p:ext uri="{BB962C8B-B14F-4D97-AF65-F5344CB8AC3E}">
        <p14:creationId xmlns:p14="http://schemas.microsoft.com/office/powerpoint/2010/main" val="383346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0750A-27D0-263B-5BEB-77B566E87F64}"/>
              </a:ext>
            </a:extLst>
          </p:cNvPr>
          <p:cNvSpPr txBox="1"/>
          <p:nvPr/>
        </p:nvSpPr>
        <p:spPr>
          <a:xfrm>
            <a:off x="7073996" y="3303657"/>
            <a:ext cx="466888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Can we measure the compactness of clusters?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904F16-F2B0-C1C8-518F-ECCD92354D81}"/>
              </a:ext>
            </a:extLst>
          </p:cNvPr>
          <p:cNvGrpSpPr/>
          <p:nvPr/>
        </p:nvGrpSpPr>
        <p:grpSpPr>
          <a:xfrm>
            <a:off x="371391" y="1371079"/>
            <a:ext cx="6402259" cy="4573042"/>
            <a:chOff x="5352757" y="1887642"/>
            <a:chExt cx="6402259" cy="45730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146138-96D2-1F39-0886-C2677AFEC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757" y="1887642"/>
              <a:ext cx="6402259" cy="457304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D2F0EC9-C598-EAAA-6B70-DBA6E1F1CE69}"/>
                </a:ext>
              </a:extLst>
            </p:cNvPr>
            <p:cNvSpPr/>
            <p:nvPr/>
          </p:nvSpPr>
          <p:spPr>
            <a:xfrm>
              <a:off x="10466363" y="3474722"/>
              <a:ext cx="1026941" cy="109728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0560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Good Value of K?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0750A-27D0-263B-5BEB-77B566E87F64}"/>
              </a:ext>
            </a:extLst>
          </p:cNvPr>
          <p:cNvSpPr txBox="1"/>
          <p:nvPr/>
        </p:nvSpPr>
        <p:spPr>
          <a:xfrm>
            <a:off x="7073996" y="1372096"/>
            <a:ext cx="466888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Can we measure the compactness of clusters?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904F16-F2B0-C1C8-518F-ECCD92354D81}"/>
              </a:ext>
            </a:extLst>
          </p:cNvPr>
          <p:cNvGrpSpPr/>
          <p:nvPr/>
        </p:nvGrpSpPr>
        <p:grpSpPr>
          <a:xfrm>
            <a:off x="371391" y="1371079"/>
            <a:ext cx="6402259" cy="4573042"/>
            <a:chOff x="5352757" y="1887642"/>
            <a:chExt cx="6402259" cy="45730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146138-96D2-1F39-0886-C2677AFEC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757" y="1887642"/>
              <a:ext cx="6402259" cy="457304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D2F0EC9-C598-EAAA-6B70-DBA6E1F1CE69}"/>
                </a:ext>
              </a:extLst>
            </p:cNvPr>
            <p:cNvSpPr/>
            <p:nvPr/>
          </p:nvSpPr>
          <p:spPr>
            <a:xfrm>
              <a:off x="10466363" y="3474722"/>
              <a:ext cx="1026941" cy="109728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F7B962-3EF8-AC62-002B-F05BF2A0A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26713"/>
              </p:ext>
            </p:extLst>
          </p:nvPr>
        </p:nvGraphicFramePr>
        <p:xfrm>
          <a:off x="7073995" y="2234779"/>
          <a:ext cx="3754426" cy="36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7213">
                  <a:extLst>
                    <a:ext uri="{9D8B030D-6E8A-4147-A177-3AD203B41FA5}">
                      <a16:colId xmlns:a16="http://schemas.microsoft.com/office/drawing/2014/main" val="101118197"/>
                    </a:ext>
                  </a:extLst>
                </a:gridCol>
                <a:gridCol w="1877213">
                  <a:extLst>
                    <a:ext uri="{9D8B030D-6E8A-4147-A177-3AD203B41FA5}">
                      <a16:colId xmlns:a16="http://schemas.microsoft.com/office/drawing/2014/main" val="3963364949"/>
                    </a:ext>
                  </a:extLst>
                </a:gridCol>
              </a:tblGrid>
              <a:tr h="45516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Rev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>
                          <a:solidFill>
                            <a:schemeClr val="bg1"/>
                          </a:solidFill>
                        </a:rPr>
                        <a:t>P.Whisky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53994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282008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8224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54389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8191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17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525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84397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D45AC-D71D-E129-6D2C-57496C42CF1A}"/>
              </a:ext>
            </a:extLst>
          </p:cNvPr>
          <p:cNvCxnSpPr/>
          <p:nvPr/>
        </p:nvCxnSpPr>
        <p:spPr>
          <a:xfrm>
            <a:off x="6511938" y="3429000"/>
            <a:ext cx="562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5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Hero Theme-1">
  <a:themeElements>
    <a:clrScheme name="VILT">
      <a:dk1>
        <a:srgbClr val="000000"/>
      </a:dk1>
      <a:lt1>
        <a:srgbClr val="FFFFFF"/>
      </a:lt1>
      <a:dk2>
        <a:srgbClr val="A71C20"/>
      </a:dk2>
      <a:lt2>
        <a:srgbClr val="FFF2EB"/>
      </a:lt2>
      <a:accent1>
        <a:srgbClr val="FF0000"/>
      </a:accent1>
      <a:accent2>
        <a:srgbClr val="A71C20"/>
      </a:accent2>
      <a:accent3>
        <a:srgbClr val="57863C"/>
      </a:accent3>
      <a:accent4>
        <a:srgbClr val="FBAF33"/>
      </a:accent4>
      <a:accent5>
        <a:srgbClr val="1077A9"/>
      </a:accent5>
      <a:accent6>
        <a:srgbClr val="0563C1"/>
      </a:accent6>
      <a:hlink>
        <a:srgbClr val="FFC000"/>
      </a:hlink>
      <a:folHlink>
        <a:srgbClr val="2F5496"/>
      </a:folHlink>
    </a:clrScheme>
    <a:fontScheme name="VI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rtlCol="0" anchor="t" anchorCtr="0">
        <a:spAutoFit/>
      </a:bodyPr>
      <a:lstStyle>
        <a:defPPr marR="0" algn="l" rtl="0">
          <a:lnSpc>
            <a:spcPct val="150000"/>
          </a:lnSpc>
          <a:spcBef>
            <a:spcPts val="0"/>
          </a:spcBef>
          <a:spcAft>
            <a:spcPts val="0"/>
          </a:spcAft>
          <a:buClr>
            <a:srgbClr val="404040"/>
          </a:buClr>
          <a:buSzPts val="1800"/>
          <a:defRPr sz="1800" b="0" i="0" u="none" strike="noStrike" cap="none" dirty="0" smtClean="0">
            <a:solidFill>
              <a:srgbClr val="404040"/>
            </a:solidFill>
            <a:latin typeface="Roboto"/>
            <a:ea typeface="Roboto"/>
            <a:cs typeface="Roboto"/>
            <a:sym typeface="Robot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ro Theme-1" id="{9C79F0E0-84CD-4276-816B-CE3373A54518}" vid="{C04C75D3-4C55-433C-895E-61002FDCC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Hero Theme-1</Template>
  <TotalTime>228</TotalTime>
  <Words>3206</Words>
  <Application>Microsoft Office PowerPoint</Application>
  <PresentationFormat>Widescreen</PresentationFormat>
  <Paragraphs>847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Roboto</vt:lpstr>
      <vt:lpstr>Calibri</vt:lpstr>
      <vt:lpstr>Arial</vt:lpstr>
      <vt:lpstr>Cambria Math</vt:lpstr>
      <vt:lpstr>Hero Theme-1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Bhimesh</dc:creator>
  <cp:lastModifiedBy>Maria Peter</cp:lastModifiedBy>
  <cp:revision>2</cp:revision>
  <dcterms:created xsi:type="dcterms:W3CDTF">2023-02-20T07:53:24Z</dcterms:created>
  <dcterms:modified xsi:type="dcterms:W3CDTF">2023-03-01T18:59:07Z</dcterms:modified>
</cp:coreProperties>
</file>