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344" r:id="rId2"/>
    <p:sldId id="345" r:id="rId3"/>
    <p:sldId id="260" r:id="rId4"/>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8" r:id="rId38"/>
    <p:sldId id="299" r:id="rId39"/>
    <p:sldId id="347" r:id="rId40"/>
    <p:sldId id="300" r:id="rId41"/>
    <p:sldId id="301" r:id="rId42"/>
    <p:sldId id="302" r:id="rId43"/>
    <p:sldId id="303" r:id="rId44"/>
    <p:sldId id="306" r:id="rId45"/>
    <p:sldId id="305" r:id="rId46"/>
    <p:sldId id="307" r:id="rId47"/>
    <p:sldId id="342" r:id="rId48"/>
    <p:sldId id="348" r:id="rId49"/>
    <p:sldId id="346" r:id="rId50"/>
  </p:sldIdLst>
  <p:sldSz cx="9144000" cy="5143500" type="screen16x9"/>
  <p:notesSz cx="6858000" cy="9144000"/>
  <p:embeddedFontLst>
    <p:embeddedFont>
      <p:font typeface="Georgia" panose="02040502050405020303" pitchFamily="18"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0" roundtripDataSignature="AMtx7mhb7dwA4kS/FsZ5xOqrpL5x/cH1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Mudali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94492A-F93A-4CF4-85FA-59F556D9E55B}">
  <a:tblStyle styleId="{C294492A-F93A-4CF4-85FA-59F556D9E55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62" autoAdjust="0"/>
  </p:normalViewPr>
  <p:slideViewPr>
    <p:cSldViewPr snapToGrid="0">
      <p:cViewPr varScale="1">
        <p:scale>
          <a:sx n="72" d="100"/>
          <a:sy n="72" d="100"/>
        </p:scale>
        <p:origin x="11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104"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102"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100" Type="http://customschemas.google.com/relationships/presentationmetadata" Target="meta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Mudaliar" userId="6ce4cb15-7abc-4f0a-9f0c-52d75fc700af" providerId="ADAL" clId="{2481854C-9967-4549-A5C3-553C01561103}"/>
    <pc:docChg chg="undo custSel delSld modSld">
      <pc:chgData name="Kartik Mudaliar" userId="6ce4cb15-7abc-4f0a-9f0c-52d75fc700af" providerId="ADAL" clId="{2481854C-9967-4549-A5C3-553C01561103}" dt="2023-03-03T06:26:27.848" v="9" actId="20577"/>
      <pc:docMkLst>
        <pc:docMk/>
      </pc:docMkLst>
      <pc:sldChg chg="del">
        <pc:chgData name="Kartik Mudaliar" userId="6ce4cb15-7abc-4f0a-9f0c-52d75fc700af" providerId="ADAL" clId="{2481854C-9967-4549-A5C3-553C01561103}" dt="2023-03-03T06:25:46.990" v="0" actId="47"/>
        <pc:sldMkLst>
          <pc:docMk/>
          <pc:sldMk cId="0" sldId="290"/>
        </pc:sldMkLst>
      </pc:sldChg>
      <pc:sldChg chg="del">
        <pc:chgData name="Kartik Mudaliar" userId="6ce4cb15-7abc-4f0a-9f0c-52d75fc700af" providerId="ADAL" clId="{2481854C-9967-4549-A5C3-553C01561103}" dt="2023-03-03T06:25:46.990" v="0" actId="47"/>
        <pc:sldMkLst>
          <pc:docMk/>
          <pc:sldMk cId="0" sldId="291"/>
        </pc:sldMkLst>
      </pc:sldChg>
      <pc:sldChg chg="del">
        <pc:chgData name="Kartik Mudaliar" userId="6ce4cb15-7abc-4f0a-9f0c-52d75fc700af" providerId="ADAL" clId="{2481854C-9967-4549-A5C3-553C01561103}" dt="2023-03-03T06:25:46.990" v="0" actId="47"/>
        <pc:sldMkLst>
          <pc:docMk/>
          <pc:sldMk cId="0" sldId="292"/>
        </pc:sldMkLst>
      </pc:sldChg>
      <pc:sldChg chg="del">
        <pc:chgData name="Kartik Mudaliar" userId="6ce4cb15-7abc-4f0a-9f0c-52d75fc700af" providerId="ADAL" clId="{2481854C-9967-4549-A5C3-553C01561103}" dt="2023-03-03T06:25:46.990" v="0" actId="47"/>
        <pc:sldMkLst>
          <pc:docMk/>
          <pc:sldMk cId="0" sldId="293"/>
        </pc:sldMkLst>
      </pc:sldChg>
      <pc:sldChg chg="del">
        <pc:chgData name="Kartik Mudaliar" userId="6ce4cb15-7abc-4f0a-9f0c-52d75fc700af" providerId="ADAL" clId="{2481854C-9967-4549-A5C3-553C01561103}" dt="2023-03-03T06:25:46.990" v="0" actId="47"/>
        <pc:sldMkLst>
          <pc:docMk/>
          <pc:sldMk cId="0" sldId="294"/>
        </pc:sldMkLst>
      </pc:sldChg>
      <pc:sldChg chg="del">
        <pc:chgData name="Kartik Mudaliar" userId="6ce4cb15-7abc-4f0a-9f0c-52d75fc700af" providerId="ADAL" clId="{2481854C-9967-4549-A5C3-553C01561103}" dt="2023-03-03T06:25:46.990" v="0" actId="47"/>
        <pc:sldMkLst>
          <pc:docMk/>
          <pc:sldMk cId="0" sldId="295"/>
        </pc:sldMkLst>
      </pc:sldChg>
      <pc:sldChg chg="del">
        <pc:chgData name="Kartik Mudaliar" userId="6ce4cb15-7abc-4f0a-9f0c-52d75fc700af" providerId="ADAL" clId="{2481854C-9967-4549-A5C3-553C01561103}" dt="2023-03-03T06:25:46.990" v="0" actId="47"/>
        <pc:sldMkLst>
          <pc:docMk/>
          <pc:sldMk cId="0" sldId="296"/>
        </pc:sldMkLst>
      </pc:sldChg>
      <pc:sldChg chg="del">
        <pc:chgData name="Kartik Mudaliar" userId="6ce4cb15-7abc-4f0a-9f0c-52d75fc700af" providerId="ADAL" clId="{2481854C-9967-4549-A5C3-553C01561103}" dt="2023-03-03T06:25:46.990" v="0" actId="47"/>
        <pc:sldMkLst>
          <pc:docMk/>
          <pc:sldMk cId="0" sldId="297"/>
        </pc:sldMkLst>
      </pc:sldChg>
      <pc:sldChg chg="del">
        <pc:chgData name="Kartik Mudaliar" userId="6ce4cb15-7abc-4f0a-9f0c-52d75fc700af" providerId="ADAL" clId="{2481854C-9967-4549-A5C3-553C01561103}" dt="2023-03-03T06:26:05.421" v="1" actId="47"/>
        <pc:sldMkLst>
          <pc:docMk/>
          <pc:sldMk cId="0" sldId="308"/>
        </pc:sldMkLst>
      </pc:sldChg>
      <pc:sldChg chg="del">
        <pc:chgData name="Kartik Mudaliar" userId="6ce4cb15-7abc-4f0a-9f0c-52d75fc700af" providerId="ADAL" clId="{2481854C-9967-4549-A5C3-553C01561103}" dt="2023-03-03T06:26:05.421" v="1" actId="47"/>
        <pc:sldMkLst>
          <pc:docMk/>
          <pc:sldMk cId="0" sldId="309"/>
        </pc:sldMkLst>
      </pc:sldChg>
      <pc:sldChg chg="del">
        <pc:chgData name="Kartik Mudaliar" userId="6ce4cb15-7abc-4f0a-9f0c-52d75fc700af" providerId="ADAL" clId="{2481854C-9967-4549-A5C3-553C01561103}" dt="2023-03-03T06:26:05.421" v="1" actId="47"/>
        <pc:sldMkLst>
          <pc:docMk/>
          <pc:sldMk cId="0" sldId="310"/>
        </pc:sldMkLst>
      </pc:sldChg>
      <pc:sldChg chg="del">
        <pc:chgData name="Kartik Mudaliar" userId="6ce4cb15-7abc-4f0a-9f0c-52d75fc700af" providerId="ADAL" clId="{2481854C-9967-4549-A5C3-553C01561103}" dt="2023-03-03T06:26:05.421" v="1" actId="47"/>
        <pc:sldMkLst>
          <pc:docMk/>
          <pc:sldMk cId="0" sldId="311"/>
        </pc:sldMkLst>
      </pc:sldChg>
      <pc:sldChg chg="del">
        <pc:chgData name="Kartik Mudaliar" userId="6ce4cb15-7abc-4f0a-9f0c-52d75fc700af" providerId="ADAL" clId="{2481854C-9967-4549-A5C3-553C01561103}" dt="2023-03-03T06:26:05.421" v="1" actId="47"/>
        <pc:sldMkLst>
          <pc:docMk/>
          <pc:sldMk cId="0" sldId="312"/>
        </pc:sldMkLst>
      </pc:sldChg>
      <pc:sldChg chg="del">
        <pc:chgData name="Kartik Mudaliar" userId="6ce4cb15-7abc-4f0a-9f0c-52d75fc700af" providerId="ADAL" clId="{2481854C-9967-4549-A5C3-553C01561103}" dt="2023-03-03T06:26:05.421" v="1" actId="47"/>
        <pc:sldMkLst>
          <pc:docMk/>
          <pc:sldMk cId="0" sldId="313"/>
        </pc:sldMkLst>
      </pc:sldChg>
      <pc:sldChg chg="del">
        <pc:chgData name="Kartik Mudaliar" userId="6ce4cb15-7abc-4f0a-9f0c-52d75fc700af" providerId="ADAL" clId="{2481854C-9967-4549-A5C3-553C01561103}" dt="2023-03-03T06:26:05.421" v="1" actId="47"/>
        <pc:sldMkLst>
          <pc:docMk/>
          <pc:sldMk cId="0" sldId="314"/>
        </pc:sldMkLst>
      </pc:sldChg>
      <pc:sldChg chg="del">
        <pc:chgData name="Kartik Mudaliar" userId="6ce4cb15-7abc-4f0a-9f0c-52d75fc700af" providerId="ADAL" clId="{2481854C-9967-4549-A5C3-553C01561103}" dt="2023-03-03T06:26:05.421" v="1" actId="47"/>
        <pc:sldMkLst>
          <pc:docMk/>
          <pc:sldMk cId="0" sldId="315"/>
        </pc:sldMkLst>
      </pc:sldChg>
      <pc:sldChg chg="del">
        <pc:chgData name="Kartik Mudaliar" userId="6ce4cb15-7abc-4f0a-9f0c-52d75fc700af" providerId="ADAL" clId="{2481854C-9967-4549-A5C3-553C01561103}" dt="2023-03-03T06:26:05.421" v="1" actId="47"/>
        <pc:sldMkLst>
          <pc:docMk/>
          <pc:sldMk cId="0" sldId="316"/>
        </pc:sldMkLst>
      </pc:sldChg>
      <pc:sldChg chg="del">
        <pc:chgData name="Kartik Mudaliar" userId="6ce4cb15-7abc-4f0a-9f0c-52d75fc700af" providerId="ADAL" clId="{2481854C-9967-4549-A5C3-553C01561103}" dt="2023-03-03T06:26:05.421" v="1" actId="47"/>
        <pc:sldMkLst>
          <pc:docMk/>
          <pc:sldMk cId="0" sldId="317"/>
        </pc:sldMkLst>
      </pc:sldChg>
      <pc:sldChg chg="del">
        <pc:chgData name="Kartik Mudaliar" userId="6ce4cb15-7abc-4f0a-9f0c-52d75fc700af" providerId="ADAL" clId="{2481854C-9967-4549-A5C3-553C01561103}" dt="2023-03-03T06:26:05.421" v="1" actId="47"/>
        <pc:sldMkLst>
          <pc:docMk/>
          <pc:sldMk cId="0" sldId="318"/>
        </pc:sldMkLst>
      </pc:sldChg>
      <pc:sldChg chg="del">
        <pc:chgData name="Kartik Mudaliar" userId="6ce4cb15-7abc-4f0a-9f0c-52d75fc700af" providerId="ADAL" clId="{2481854C-9967-4549-A5C3-553C01561103}" dt="2023-03-03T06:26:05.421" v="1" actId="47"/>
        <pc:sldMkLst>
          <pc:docMk/>
          <pc:sldMk cId="0" sldId="319"/>
        </pc:sldMkLst>
      </pc:sldChg>
      <pc:sldChg chg="del">
        <pc:chgData name="Kartik Mudaliar" userId="6ce4cb15-7abc-4f0a-9f0c-52d75fc700af" providerId="ADAL" clId="{2481854C-9967-4549-A5C3-553C01561103}" dt="2023-03-03T06:26:05.421" v="1" actId="47"/>
        <pc:sldMkLst>
          <pc:docMk/>
          <pc:sldMk cId="0" sldId="320"/>
        </pc:sldMkLst>
      </pc:sldChg>
      <pc:sldChg chg="del">
        <pc:chgData name="Kartik Mudaliar" userId="6ce4cb15-7abc-4f0a-9f0c-52d75fc700af" providerId="ADAL" clId="{2481854C-9967-4549-A5C3-553C01561103}" dt="2023-03-03T06:26:05.421" v="1" actId="47"/>
        <pc:sldMkLst>
          <pc:docMk/>
          <pc:sldMk cId="0" sldId="321"/>
        </pc:sldMkLst>
      </pc:sldChg>
      <pc:sldChg chg="del">
        <pc:chgData name="Kartik Mudaliar" userId="6ce4cb15-7abc-4f0a-9f0c-52d75fc700af" providerId="ADAL" clId="{2481854C-9967-4549-A5C3-553C01561103}" dt="2023-03-03T06:26:05.421" v="1" actId="47"/>
        <pc:sldMkLst>
          <pc:docMk/>
          <pc:sldMk cId="0" sldId="322"/>
        </pc:sldMkLst>
      </pc:sldChg>
      <pc:sldChg chg="del">
        <pc:chgData name="Kartik Mudaliar" userId="6ce4cb15-7abc-4f0a-9f0c-52d75fc700af" providerId="ADAL" clId="{2481854C-9967-4549-A5C3-553C01561103}" dt="2023-03-03T06:26:05.421" v="1" actId="47"/>
        <pc:sldMkLst>
          <pc:docMk/>
          <pc:sldMk cId="0" sldId="323"/>
        </pc:sldMkLst>
      </pc:sldChg>
      <pc:sldChg chg="del">
        <pc:chgData name="Kartik Mudaliar" userId="6ce4cb15-7abc-4f0a-9f0c-52d75fc700af" providerId="ADAL" clId="{2481854C-9967-4549-A5C3-553C01561103}" dt="2023-03-03T06:26:05.421" v="1" actId="47"/>
        <pc:sldMkLst>
          <pc:docMk/>
          <pc:sldMk cId="0" sldId="324"/>
        </pc:sldMkLst>
      </pc:sldChg>
      <pc:sldChg chg="del">
        <pc:chgData name="Kartik Mudaliar" userId="6ce4cb15-7abc-4f0a-9f0c-52d75fc700af" providerId="ADAL" clId="{2481854C-9967-4549-A5C3-553C01561103}" dt="2023-03-03T06:26:05.421" v="1" actId="47"/>
        <pc:sldMkLst>
          <pc:docMk/>
          <pc:sldMk cId="0" sldId="325"/>
        </pc:sldMkLst>
      </pc:sldChg>
      <pc:sldChg chg="del">
        <pc:chgData name="Kartik Mudaliar" userId="6ce4cb15-7abc-4f0a-9f0c-52d75fc700af" providerId="ADAL" clId="{2481854C-9967-4549-A5C3-553C01561103}" dt="2023-03-03T06:26:05.421" v="1" actId="47"/>
        <pc:sldMkLst>
          <pc:docMk/>
          <pc:sldMk cId="0" sldId="326"/>
        </pc:sldMkLst>
      </pc:sldChg>
      <pc:sldChg chg="del">
        <pc:chgData name="Kartik Mudaliar" userId="6ce4cb15-7abc-4f0a-9f0c-52d75fc700af" providerId="ADAL" clId="{2481854C-9967-4549-A5C3-553C01561103}" dt="2023-03-03T06:26:05.421" v="1" actId="47"/>
        <pc:sldMkLst>
          <pc:docMk/>
          <pc:sldMk cId="0" sldId="327"/>
        </pc:sldMkLst>
      </pc:sldChg>
      <pc:sldChg chg="del">
        <pc:chgData name="Kartik Mudaliar" userId="6ce4cb15-7abc-4f0a-9f0c-52d75fc700af" providerId="ADAL" clId="{2481854C-9967-4549-A5C3-553C01561103}" dt="2023-03-03T06:26:05.421" v="1" actId="47"/>
        <pc:sldMkLst>
          <pc:docMk/>
          <pc:sldMk cId="0" sldId="328"/>
        </pc:sldMkLst>
      </pc:sldChg>
      <pc:sldChg chg="del">
        <pc:chgData name="Kartik Mudaliar" userId="6ce4cb15-7abc-4f0a-9f0c-52d75fc700af" providerId="ADAL" clId="{2481854C-9967-4549-A5C3-553C01561103}" dt="2023-03-03T06:26:05.421" v="1" actId="47"/>
        <pc:sldMkLst>
          <pc:docMk/>
          <pc:sldMk cId="0" sldId="329"/>
        </pc:sldMkLst>
      </pc:sldChg>
      <pc:sldChg chg="del">
        <pc:chgData name="Kartik Mudaliar" userId="6ce4cb15-7abc-4f0a-9f0c-52d75fc700af" providerId="ADAL" clId="{2481854C-9967-4549-A5C3-553C01561103}" dt="2023-03-03T06:26:05.421" v="1" actId="47"/>
        <pc:sldMkLst>
          <pc:docMk/>
          <pc:sldMk cId="0" sldId="330"/>
        </pc:sldMkLst>
      </pc:sldChg>
      <pc:sldChg chg="del">
        <pc:chgData name="Kartik Mudaliar" userId="6ce4cb15-7abc-4f0a-9f0c-52d75fc700af" providerId="ADAL" clId="{2481854C-9967-4549-A5C3-553C01561103}" dt="2023-03-03T06:26:05.421" v="1" actId="47"/>
        <pc:sldMkLst>
          <pc:docMk/>
          <pc:sldMk cId="0" sldId="331"/>
        </pc:sldMkLst>
      </pc:sldChg>
      <pc:sldChg chg="del">
        <pc:chgData name="Kartik Mudaliar" userId="6ce4cb15-7abc-4f0a-9f0c-52d75fc700af" providerId="ADAL" clId="{2481854C-9967-4549-A5C3-553C01561103}" dt="2023-03-03T06:26:05.421" v="1" actId="47"/>
        <pc:sldMkLst>
          <pc:docMk/>
          <pc:sldMk cId="0" sldId="332"/>
        </pc:sldMkLst>
      </pc:sldChg>
      <pc:sldChg chg="del">
        <pc:chgData name="Kartik Mudaliar" userId="6ce4cb15-7abc-4f0a-9f0c-52d75fc700af" providerId="ADAL" clId="{2481854C-9967-4549-A5C3-553C01561103}" dt="2023-03-03T06:26:05.421" v="1" actId="47"/>
        <pc:sldMkLst>
          <pc:docMk/>
          <pc:sldMk cId="0" sldId="333"/>
        </pc:sldMkLst>
      </pc:sldChg>
      <pc:sldChg chg="del">
        <pc:chgData name="Kartik Mudaliar" userId="6ce4cb15-7abc-4f0a-9f0c-52d75fc700af" providerId="ADAL" clId="{2481854C-9967-4549-A5C3-553C01561103}" dt="2023-03-03T06:26:05.421" v="1" actId="47"/>
        <pc:sldMkLst>
          <pc:docMk/>
          <pc:sldMk cId="0" sldId="334"/>
        </pc:sldMkLst>
      </pc:sldChg>
      <pc:sldChg chg="del">
        <pc:chgData name="Kartik Mudaliar" userId="6ce4cb15-7abc-4f0a-9f0c-52d75fc700af" providerId="ADAL" clId="{2481854C-9967-4549-A5C3-553C01561103}" dt="2023-03-03T06:26:05.421" v="1" actId="47"/>
        <pc:sldMkLst>
          <pc:docMk/>
          <pc:sldMk cId="0" sldId="335"/>
        </pc:sldMkLst>
      </pc:sldChg>
      <pc:sldChg chg="del">
        <pc:chgData name="Kartik Mudaliar" userId="6ce4cb15-7abc-4f0a-9f0c-52d75fc700af" providerId="ADAL" clId="{2481854C-9967-4549-A5C3-553C01561103}" dt="2023-03-03T06:26:05.421" v="1" actId="47"/>
        <pc:sldMkLst>
          <pc:docMk/>
          <pc:sldMk cId="0" sldId="336"/>
        </pc:sldMkLst>
      </pc:sldChg>
      <pc:sldChg chg="del">
        <pc:chgData name="Kartik Mudaliar" userId="6ce4cb15-7abc-4f0a-9f0c-52d75fc700af" providerId="ADAL" clId="{2481854C-9967-4549-A5C3-553C01561103}" dt="2023-03-03T06:26:05.421" v="1" actId="47"/>
        <pc:sldMkLst>
          <pc:docMk/>
          <pc:sldMk cId="0" sldId="337"/>
        </pc:sldMkLst>
      </pc:sldChg>
      <pc:sldChg chg="del">
        <pc:chgData name="Kartik Mudaliar" userId="6ce4cb15-7abc-4f0a-9f0c-52d75fc700af" providerId="ADAL" clId="{2481854C-9967-4549-A5C3-553C01561103}" dt="2023-03-03T06:26:05.421" v="1" actId="47"/>
        <pc:sldMkLst>
          <pc:docMk/>
          <pc:sldMk cId="0" sldId="338"/>
        </pc:sldMkLst>
      </pc:sldChg>
      <pc:sldChg chg="del">
        <pc:chgData name="Kartik Mudaliar" userId="6ce4cb15-7abc-4f0a-9f0c-52d75fc700af" providerId="ADAL" clId="{2481854C-9967-4549-A5C3-553C01561103}" dt="2023-03-03T06:26:05.421" v="1" actId="47"/>
        <pc:sldMkLst>
          <pc:docMk/>
          <pc:sldMk cId="0" sldId="339"/>
        </pc:sldMkLst>
      </pc:sldChg>
      <pc:sldChg chg="del">
        <pc:chgData name="Kartik Mudaliar" userId="6ce4cb15-7abc-4f0a-9f0c-52d75fc700af" providerId="ADAL" clId="{2481854C-9967-4549-A5C3-553C01561103}" dt="2023-03-03T06:26:05.421" v="1" actId="47"/>
        <pc:sldMkLst>
          <pc:docMk/>
          <pc:sldMk cId="0" sldId="340"/>
        </pc:sldMkLst>
      </pc:sldChg>
      <pc:sldChg chg="del">
        <pc:chgData name="Kartik Mudaliar" userId="6ce4cb15-7abc-4f0a-9f0c-52d75fc700af" providerId="ADAL" clId="{2481854C-9967-4549-A5C3-553C01561103}" dt="2023-03-03T06:26:05.421" v="1" actId="47"/>
        <pc:sldMkLst>
          <pc:docMk/>
          <pc:sldMk cId="0" sldId="341"/>
        </pc:sldMkLst>
      </pc:sldChg>
      <pc:sldChg chg="modSp mod">
        <pc:chgData name="Kartik Mudaliar" userId="6ce4cb15-7abc-4f0a-9f0c-52d75fc700af" providerId="ADAL" clId="{2481854C-9967-4549-A5C3-553C01561103}" dt="2023-03-03T06:26:27.848" v="9" actId="20577"/>
        <pc:sldMkLst>
          <pc:docMk/>
          <pc:sldMk cId="0" sldId="343"/>
        </pc:sldMkLst>
        <pc:spChg chg="mod">
          <ac:chgData name="Kartik Mudaliar" userId="6ce4cb15-7abc-4f0a-9f0c-52d75fc700af" providerId="ADAL" clId="{2481854C-9967-4549-A5C3-553C01561103}" dt="2023-03-03T06:26:27.848" v="9" actId="20577"/>
          <ac:spMkLst>
            <pc:docMk/>
            <pc:sldMk cId="0" sldId="343"/>
            <ac:spMk id="20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Likewise we will run down the remaining rows and will  fill up the count where people loves or dislike popcorn and whether they are happy person or not.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We have to fill the bucket as per the data given above , if you observe carefully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The first row says person who</a:t>
            </a:r>
            <a:r>
              <a:rPr lang="en" b="1">
                <a:solidFill>
                  <a:schemeClr val="dk1"/>
                </a:solidFill>
              </a:rPr>
              <a:t> loves Soda</a:t>
            </a:r>
            <a:r>
              <a:rPr lang="en">
                <a:solidFill>
                  <a:schemeClr val="dk1"/>
                </a:solidFill>
              </a:rPr>
              <a:t> is not happy person we will increase the count under NO =1</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The first row says person who  </a:t>
            </a:r>
            <a:r>
              <a:rPr lang="en" b="1">
                <a:solidFill>
                  <a:schemeClr val="dk1"/>
                </a:solidFill>
              </a:rPr>
              <a:t>does not loves Soda </a:t>
            </a:r>
            <a:r>
              <a:rPr lang="en">
                <a:solidFill>
                  <a:schemeClr val="dk1"/>
                </a:solidFill>
              </a:rPr>
              <a:t> is not happy person we will increase the count under NO =1</a:t>
            </a:r>
            <a:endParaRPr>
              <a:solidFill>
                <a:schemeClr val="dk1"/>
              </a:solidFill>
            </a:endParaRPr>
          </a:p>
          <a:p>
            <a:pPr marL="0" lvl="0" indent="0" algn="l" rtl="0">
              <a:lnSpc>
                <a:spcPct val="100000"/>
              </a:lnSpc>
              <a:spcBef>
                <a:spcPts val="0"/>
              </a:spcBef>
              <a:spcAft>
                <a:spcPts val="0"/>
              </a:spcAft>
              <a:buSzPts val="1100"/>
              <a:buNone/>
            </a:pPr>
            <a:r>
              <a:rPr lang="en"/>
              <a:t>        </a:t>
            </a:r>
            <a:endParaRPr/>
          </a:p>
          <a:p>
            <a:pPr marL="0" lvl="0" indent="0" algn="l" rtl="0">
              <a:lnSpc>
                <a:spcPct val="100000"/>
              </a:lnSpc>
              <a:spcBef>
                <a:spcPts val="0"/>
              </a:spcBef>
              <a:spcAft>
                <a:spcPts val="0"/>
              </a:spcAft>
              <a:buSzPts val="1100"/>
              <a:buNone/>
            </a:pPr>
            <a:r>
              <a:rPr lang="en"/>
              <a:t>Likewise we will keep track of all the records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400" b="1"/>
              <a:t>Then how to reduce the impurity .</a:t>
            </a:r>
            <a:endParaRPr sz="1400"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this slide we will see the weighted gini impurity , where  Love Soda  -&gt; Loves Popcorn -&gt; 0.25 .  and now we will see Loves Soda -&gt; Age &lt; -&gt; ? gini impurity would be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will see people Loves Soda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If you compare the leaf node while we select  Loves Popcorn as an decision node there is impurity but when we select another attribute Age &lt; 12.5 as a decision node  for split then we see no impurity  and they are homogenous . The Gini Score is 0.</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 Thus we have reached the final destination of the constructing  the final and optimal Tree.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this case the person would be Happy Person. Because people who loves Soda and age greater than 12.5  will be a Happy Person.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first picture A , we can surely fit a line to predict the Marks obtained from the Hours spent data ,But in the Picture B a linear straight line will not be a good idea to fit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8" name="Google Shape;6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5" name="Google Shape;70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If we ask these set of question then probably  regression tree can helps to predict any numerical continuous data . Now the prediction would be the average of all the points within the specific conditions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Note :- This is just an example to show how a regression tree splits and create numeric leaf nodes based on certain conditions.From the next slide we will be able to discuss the intuition  and the calculation behind it how we can create internal nodes and decision nodes.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f5b91da9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f5b91da9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cursory steps has been written in points .The mechanism follows afte this slide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2" name="Google Shape;2082;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300">
                <a:solidFill>
                  <a:srgbClr val="292929"/>
                </a:solidFill>
                <a:highlight>
                  <a:srgbClr val="FFFFFF"/>
                </a:highlight>
                <a:latin typeface="Georgia"/>
                <a:ea typeface="Georgia"/>
                <a:cs typeface="Georgia"/>
                <a:sym typeface="Georgia"/>
              </a:rPr>
              <a:t>Decision trees always follows a top down approach meaning that the root node of the tree is on the top while the outcomes/prediction are represented by the tree leaves .</a:t>
            </a: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9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9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9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9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9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9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9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9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9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771F-239B-FC77-7B12-F4D74C83D9E2}"/>
              </a:ext>
            </a:extLst>
          </p:cNvPr>
          <p:cNvSpPr>
            <a:spLocks noGrp="1"/>
          </p:cNvSpPr>
          <p:nvPr>
            <p:ph type="ctrTitle"/>
          </p:nvPr>
        </p:nvSpPr>
        <p:spPr/>
        <p:txBody>
          <a:bodyPr/>
          <a:lstStyle/>
          <a:p>
            <a:r>
              <a:rPr lang="en-US" dirty="0"/>
              <a:t>Decision Tree</a:t>
            </a:r>
          </a:p>
        </p:txBody>
      </p:sp>
      <p:sp>
        <p:nvSpPr>
          <p:cNvPr id="3" name="Subtitle 2">
            <a:extLst>
              <a:ext uri="{FF2B5EF4-FFF2-40B4-BE49-F238E27FC236}">
                <a16:creationId xmlns:a16="http://schemas.microsoft.com/office/drawing/2014/main" id="{D4309928-05DF-57ED-7110-1004C88FA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264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59400" y="56000"/>
            <a:ext cx="8838000" cy="57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520" i="1"/>
              <a:t>Make Decisions using Tree</a:t>
            </a:r>
            <a:endParaRPr sz="2520" i="1"/>
          </a:p>
        </p:txBody>
      </p:sp>
      <p:sp>
        <p:nvSpPr>
          <p:cNvPr id="133" name="Google Shape;133;p8"/>
          <p:cNvSpPr txBox="1"/>
          <p:nvPr/>
        </p:nvSpPr>
        <p:spPr>
          <a:xfrm>
            <a:off x="114200" y="809100"/>
            <a:ext cx="8838000" cy="4154100"/>
          </a:xfrm>
          <a:prstGeom prst="rect">
            <a:avLst/>
          </a:prstGeom>
          <a:noFill/>
          <a:ln>
            <a:noFill/>
          </a:ln>
        </p:spPr>
        <p:txBody>
          <a:bodyPr spcFirstLastPara="1" wrap="square" lIns="91425" tIns="91425" rIns="91425" bIns="91425" anchor="t" anchorCtr="0">
            <a:normAutofit/>
          </a:bodyPr>
          <a:lstStyle/>
          <a:p>
            <a:pPr marL="457200" marR="0" lvl="0" indent="-336550" algn="l" rtl="0">
              <a:lnSpc>
                <a:spcPct val="100000"/>
              </a:lnSpc>
              <a:spcBef>
                <a:spcPts val="0"/>
              </a:spcBef>
              <a:spcAft>
                <a:spcPts val="0"/>
              </a:spcAft>
              <a:buClr>
                <a:srgbClr val="000000"/>
              </a:buClr>
              <a:buSzPts val="1700"/>
              <a:buFont typeface="Arial"/>
              <a:buChar char="●"/>
            </a:pPr>
            <a:r>
              <a:rPr lang="en" sz="1700" dirty="0"/>
              <a:t>Logic behind decision tree is to make decisions</a:t>
            </a:r>
            <a:r>
              <a:rPr lang="en" sz="1700" b="0" i="0" u="none" strike="noStrike" cap="none" dirty="0">
                <a:solidFill>
                  <a:srgbClr val="000000"/>
                </a:solidFill>
                <a:latin typeface="Arial"/>
                <a:ea typeface="Arial"/>
                <a:cs typeface="Arial"/>
                <a:sym typeface="Arial"/>
              </a:rPr>
              <a:t> and continually split the dataset </a:t>
            </a:r>
            <a:r>
              <a:rPr lang="en" sz="17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until Homogeneity.</a:t>
            </a: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 sz="1700" dirty="0"/>
              <a:t>For each question we will be adding a node in the tree </a:t>
            </a:r>
            <a:r>
              <a:rPr lang="en" sz="17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and the first node is called the root node.</a:t>
            </a:r>
            <a:endParaRPr sz="17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 sz="1700" dirty="0"/>
              <a:t>Asking questions based on the feature, splits the dataset resulting in a tree</a:t>
            </a: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7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99550" y="665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920" b="1"/>
              <a:t>Terminologies</a:t>
            </a:r>
            <a:endParaRPr sz="2920" b="1"/>
          </a:p>
        </p:txBody>
      </p:sp>
      <p:sp>
        <p:nvSpPr>
          <p:cNvPr id="139" name="Google Shape;139;p9"/>
          <p:cNvSpPr txBox="1"/>
          <p:nvPr/>
        </p:nvSpPr>
        <p:spPr>
          <a:xfrm>
            <a:off x="99550" y="689325"/>
            <a:ext cx="8799300" cy="4281300"/>
          </a:xfrm>
          <a:prstGeom prst="rect">
            <a:avLst/>
          </a:prstGeom>
          <a:noFill/>
          <a:ln>
            <a:noFill/>
          </a:ln>
        </p:spPr>
        <p:txBody>
          <a:bodyPr spcFirstLastPara="1" wrap="square" lIns="91425" tIns="91425" rIns="91425" bIns="91425" anchor="t" anchorCtr="0">
            <a:norm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Entropy</a:t>
            </a:r>
            <a:r>
              <a:rPr lang="en" sz="1400" b="0" i="0" u="none" strike="noStrike" cap="none">
                <a:solidFill>
                  <a:srgbClr val="000000"/>
                </a:solidFill>
                <a:latin typeface="Arial"/>
                <a:ea typeface="Arial"/>
                <a:cs typeface="Arial"/>
                <a:sym typeface="Arial"/>
              </a:rPr>
              <a:t> :-In machine learning , </a:t>
            </a:r>
            <a:r>
              <a:rPr lang="en" sz="1400" b="1" i="0" u="none" strike="noStrike" cap="none">
                <a:solidFill>
                  <a:srgbClr val="000000"/>
                </a:solidFill>
                <a:latin typeface="Arial"/>
                <a:ea typeface="Arial"/>
                <a:cs typeface="Arial"/>
                <a:sym typeface="Arial"/>
              </a:rPr>
              <a:t>entropy </a:t>
            </a:r>
            <a:r>
              <a:rPr lang="en" sz="1400" b="0" i="0" u="none" strike="noStrike" cap="none">
                <a:solidFill>
                  <a:srgbClr val="000000"/>
                </a:solidFill>
                <a:latin typeface="Arial"/>
                <a:ea typeface="Arial"/>
                <a:cs typeface="Arial"/>
                <a:sym typeface="Arial"/>
              </a:rPr>
              <a:t>can be defined as a measure of the purity of sub split.Entropy always lies between 0 and 1 .Entropy of any split  can be calculated as:</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Gini Impurity :-</a:t>
            </a:r>
            <a:r>
              <a:rPr lang="en" sz="1400" b="0" i="0" u="none" strike="noStrike" cap="none">
                <a:solidFill>
                  <a:srgbClr val="000000"/>
                </a:solidFill>
                <a:latin typeface="Arial"/>
                <a:ea typeface="Arial"/>
                <a:cs typeface="Arial"/>
                <a:sym typeface="Arial"/>
              </a:rPr>
              <a:t>   </a:t>
            </a:r>
            <a:r>
              <a:rPr lang="en" sz="1400" b="1" i="0" u="none" strike="noStrike" cap="none">
                <a:solidFill>
                  <a:srgbClr val="000000"/>
                </a:solidFill>
                <a:latin typeface="Arial"/>
                <a:ea typeface="Arial"/>
                <a:cs typeface="Arial"/>
                <a:sym typeface="Arial"/>
              </a:rPr>
              <a:t>Gini Impurity</a:t>
            </a:r>
            <a:r>
              <a:rPr lang="en" sz="1400" b="0" i="0" u="none" strike="noStrike" cap="none">
                <a:solidFill>
                  <a:srgbClr val="000000"/>
                </a:solidFill>
                <a:latin typeface="Arial"/>
                <a:ea typeface="Arial"/>
                <a:cs typeface="Arial"/>
                <a:sym typeface="Arial"/>
              </a:rPr>
              <a:t>  is somewhat similar to </a:t>
            </a:r>
            <a:r>
              <a:rPr lang="en" sz="1400" b="1" i="0" u="none" strike="noStrike" cap="none">
                <a:solidFill>
                  <a:srgbClr val="000000"/>
                </a:solidFill>
                <a:latin typeface="Arial"/>
                <a:ea typeface="Arial"/>
                <a:cs typeface="Arial"/>
                <a:sym typeface="Arial"/>
              </a:rPr>
              <a:t>entropy</a:t>
            </a:r>
            <a:r>
              <a:rPr lang="en" sz="1400" b="0" i="0" u="none" strike="noStrike" cap="none">
                <a:solidFill>
                  <a:srgbClr val="000000"/>
                </a:solidFill>
                <a:latin typeface="Arial"/>
                <a:ea typeface="Arial"/>
                <a:cs typeface="Arial"/>
                <a:sym typeface="Arial"/>
              </a:rPr>
              <a:t> in internal working .Both are used for building the tree </a:t>
            </a:r>
            <a:r>
              <a:rPr lang="en"/>
              <a:t>using</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 </a:t>
            </a:r>
            <a:r>
              <a:rPr lang="en" sz="1400" b="0" i="0" u="none" strike="noStrike" cap="none">
                <a:solidFill>
                  <a:srgbClr val="000000"/>
                </a:solidFill>
                <a:latin typeface="Arial"/>
                <a:ea typeface="Arial"/>
                <a:cs typeface="Arial"/>
                <a:sym typeface="Arial"/>
              </a:rPr>
              <a:t>the best split.But there is quite difference in computational methods.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Information Gain :-  Information gain </a:t>
            </a:r>
            <a:r>
              <a:rPr lang="en"/>
              <a:t>tell us which is the best feature to split</a:t>
            </a:r>
            <a:r>
              <a:rPr lang="en" sz="1400" b="0" i="0" u="none" strike="noStrike" cap="none">
                <a:solidFill>
                  <a:srgbClr val="000000"/>
                </a:solidFill>
                <a:latin typeface="Arial"/>
                <a:ea typeface="Arial"/>
                <a:cs typeface="Arial"/>
                <a:sym typeface="Arial"/>
              </a:rPr>
              <a:t> or </a:t>
            </a:r>
            <a:r>
              <a:rPr lang="en"/>
              <a:t>best feature to use as root node for constructing a tree</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 </a:t>
            </a:r>
            <a:r>
              <a:rPr lang="en" sz="1400" b="0" i="0" u="none" strike="noStrike" cap="none">
                <a:solidFill>
                  <a:srgbClr val="000000"/>
                </a:solidFill>
                <a:latin typeface="Arial"/>
                <a:ea typeface="Arial"/>
                <a:cs typeface="Arial"/>
                <a:sym typeface="Arial"/>
              </a:rPr>
              <a:t>and </a:t>
            </a:r>
            <a:r>
              <a:rPr lang="en"/>
              <a:t>then gradually create internal node and leaf node with each recursive split.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40" name="Google Shape;140;p9"/>
          <p:cNvPicPr preferRelativeResize="0"/>
          <p:nvPr/>
        </p:nvPicPr>
        <p:blipFill rotWithShape="1">
          <a:blip r:embed="rId3">
            <a:alphaModFix/>
          </a:blip>
          <a:srcRect l="-169370" t="-452128" r="169368" b="452128"/>
          <a:stretch/>
        </p:blipFill>
        <p:spPr>
          <a:xfrm>
            <a:off x="2815175" y="1716600"/>
            <a:ext cx="1300525" cy="572700"/>
          </a:xfrm>
          <a:prstGeom prst="rect">
            <a:avLst/>
          </a:prstGeom>
          <a:noFill/>
          <a:ln>
            <a:noFill/>
          </a:ln>
        </p:spPr>
      </p:pic>
      <p:pic>
        <p:nvPicPr>
          <p:cNvPr id="141" name="Google Shape;141;p9"/>
          <p:cNvPicPr preferRelativeResize="0"/>
          <p:nvPr/>
        </p:nvPicPr>
        <p:blipFill rotWithShape="1">
          <a:blip r:embed="rId4">
            <a:alphaModFix/>
          </a:blip>
          <a:srcRect/>
          <a:stretch/>
        </p:blipFill>
        <p:spPr>
          <a:xfrm>
            <a:off x="2506175" y="1716600"/>
            <a:ext cx="3543300" cy="428625"/>
          </a:xfrm>
          <a:prstGeom prst="rect">
            <a:avLst/>
          </a:prstGeom>
          <a:noFill/>
          <a:ln>
            <a:noFill/>
          </a:ln>
        </p:spPr>
      </p:pic>
      <p:pic>
        <p:nvPicPr>
          <p:cNvPr id="142" name="Google Shape;142;p9"/>
          <p:cNvPicPr preferRelativeResize="0"/>
          <p:nvPr/>
        </p:nvPicPr>
        <p:blipFill rotWithShape="1">
          <a:blip r:embed="rId5">
            <a:alphaModFix/>
          </a:blip>
          <a:srcRect/>
          <a:stretch/>
        </p:blipFill>
        <p:spPr>
          <a:xfrm>
            <a:off x="3094500" y="3091425"/>
            <a:ext cx="2530700" cy="51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90600" y="61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Let’s implement a Decision Tree classifier - 1</a:t>
            </a:r>
            <a:endParaRPr dirty="0"/>
          </a:p>
        </p:txBody>
      </p:sp>
      <p:sp>
        <p:nvSpPr>
          <p:cNvPr id="148" name="Google Shape;148;p10"/>
          <p:cNvSpPr txBox="1"/>
          <p:nvPr/>
        </p:nvSpPr>
        <p:spPr>
          <a:xfrm>
            <a:off x="90600" y="633725"/>
            <a:ext cx="83061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t>We will implement a decision tree using a small dataset, which</a:t>
            </a:r>
            <a:r>
              <a:rPr lang="en" sz="1400" b="0" i="0" u="none" strike="noStrike" cap="none">
                <a:solidFill>
                  <a:srgbClr val="000000"/>
                </a:solidFill>
                <a:latin typeface="Arial"/>
                <a:ea typeface="Arial"/>
                <a:cs typeface="Arial"/>
                <a:sym typeface="Arial"/>
              </a:rPr>
              <a:t> has 4 features  such as Loves popcorn, Loves soda,Age and Happy person and remember the Happy person is the target </a:t>
            </a:r>
            <a:r>
              <a:rPr lang="en"/>
              <a:t>feature</a:t>
            </a:r>
            <a:r>
              <a:rPr lang="en" sz="1400" b="0" i="0" u="none" strike="noStrike" cap="none">
                <a:solidFill>
                  <a:srgbClr val="000000"/>
                </a:solidFill>
                <a:latin typeface="Arial"/>
                <a:ea typeface="Arial"/>
                <a:cs typeface="Arial"/>
                <a:sym typeface="Arial"/>
              </a:rPr>
              <a:t> for the dataset.</a:t>
            </a:r>
            <a:endParaRPr sz="1400" b="0" i="0" u="none" strike="noStrike" cap="none">
              <a:solidFill>
                <a:srgbClr val="000000"/>
              </a:solidFill>
              <a:latin typeface="Arial"/>
              <a:ea typeface="Arial"/>
              <a:cs typeface="Arial"/>
              <a:sym typeface="Arial"/>
            </a:endParaRPr>
          </a:p>
        </p:txBody>
      </p:sp>
      <p:graphicFrame>
        <p:nvGraphicFramePr>
          <p:cNvPr id="149" name="Google Shape;149;p10"/>
          <p:cNvGraphicFramePr/>
          <p:nvPr/>
        </p:nvGraphicFramePr>
        <p:xfrm>
          <a:off x="141625" y="1503950"/>
          <a:ext cx="4569500" cy="3384725"/>
        </p:xfrm>
        <a:graphic>
          <a:graphicData uri="http://schemas.openxmlformats.org/drawingml/2006/table">
            <a:tbl>
              <a:tblPr>
                <a:noFill/>
                <a:tableStyleId>{C294492A-F93A-4CF4-85FA-59F556D9E55B}</a:tableStyleId>
              </a:tblPr>
              <a:tblGrid>
                <a:gridCol w="1142375">
                  <a:extLst>
                    <a:ext uri="{9D8B030D-6E8A-4147-A177-3AD203B41FA5}">
                      <a16:colId xmlns:a16="http://schemas.microsoft.com/office/drawing/2014/main" val="20000"/>
                    </a:ext>
                  </a:extLst>
                </a:gridCol>
                <a:gridCol w="1142375">
                  <a:extLst>
                    <a:ext uri="{9D8B030D-6E8A-4147-A177-3AD203B41FA5}">
                      <a16:colId xmlns:a16="http://schemas.microsoft.com/office/drawing/2014/main" val="20001"/>
                    </a:ext>
                  </a:extLst>
                </a:gridCol>
                <a:gridCol w="1142375">
                  <a:extLst>
                    <a:ext uri="{9D8B030D-6E8A-4147-A177-3AD203B41FA5}">
                      <a16:colId xmlns:a16="http://schemas.microsoft.com/office/drawing/2014/main" val="20002"/>
                    </a:ext>
                  </a:extLst>
                </a:gridCol>
                <a:gridCol w="1142375">
                  <a:extLst>
                    <a:ext uri="{9D8B030D-6E8A-4147-A177-3AD203B41FA5}">
                      <a16:colId xmlns:a16="http://schemas.microsoft.com/office/drawing/2014/main" val="20003"/>
                    </a:ext>
                  </a:extLst>
                </a:gridCol>
              </a:tblGrid>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Popcorn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Happy Person</a:t>
                      </a:r>
                      <a:endParaRPr sz="1400" u="none" strike="noStrike" cap="none"/>
                    </a:p>
                  </a:txBody>
                  <a:tcPr marL="91425" marR="91425" marT="91425" marB="91425"/>
                </a:tc>
                <a:extLst>
                  <a:ext uri="{0D108BD9-81ED-4DB2-BD59-A6C34878D82A}">
                    <a16:rowId xmlns:a16="http://schemas.microsoft.com/office/drawing/2014/main" val="10000"/>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150" name="Google Shape;150;p10"/>
          <p:cNvSpPr txBox="1"/>
          <p:nvPr/>
        </p:nvSpPr>
        <p:spPr>
          <a:xfrm>
            <a:off x="4915025" y="1391325"/>
            <a:ext cx="3964500" cy="36576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a:t>Step 1: Select the feature which is going to be root node.</a:t>
            </a:r>
            <a:endParaRPr sz="1400" b="0" i="0" u="none" strike="noStrike" cap="none">
              <a:solidFill>
                <a:srgbClr val="000000"/>
              </a:solidFill>
              <a:latin typeface="Arial"/>
              <a:ea typeface="Arial"/>
              <a:cs typeface="Arial"/>
              <a:sym typeface="Arial"/>
            </a:endParaRPr>
          </a:p>
        </p:txBody>
      </p:sp>
      <p:sp>
        <p:nvSpPr>
          <p:cNvPr id="151" name="Google Shape;151;p10"/>
          <p:cNvSpPr/>
          <p:nvPr/>
        </p:nvSpPr>
        <p:spPr>
          <a:xfrm>
            <a:off x="6264750" y="2541696"/>
            <a:ext cx="1251000" cy="30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152" name="Google Shape;152;p10"/>
          <p:cNvCxnSpPr>
            <a:stCxn id="151" idx="2"/>
          </p:cNvCxnSpPr>
          <p:nvPr/>
        </p:nvCxnSpPr>
        <p:spPr>
          <a:xfrm flipH="1">
            <a:off x="6073350" y="2842896"/>
            <a:ext cx="816900" cy="507600"/>
          </a:xfrm>
          <a:prstGeom prst="straightConnector1">
            <a:avLst/>
          </a:prstGeom>
          <a:noFill/>
          <a:ln w="9525" cap="flat" cmpd="sng">
            <a:solidFill>
              <a:schemeClr val="dk2"/>
            </a:solidFill>
            <a:prstDash val="solid"/>
            <a:round/>
            <a:headEnd type="none" w="sm" len="sm"/>
            <a:tailEnd type="triangle" w="med" len="med"/>
          </a:ln>
        </p:spPr>
      </p:cxnSp>
      <p:sp>
        <p:nvSpPr>
          <p:cNvPr id="153" name="Google Shape;153;p10"/>
          <p:cNvSpPr/>
          <p:nvPr/>
        </p:nvSpPr>
        <p:spPr>
          <a:xfrm>
            <a:off x="5540575" y="3385300"/>
            <a:ext cx="1112100" cy="33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 name="Google Shape;154;p10"/>
          <p:cNvCxnSpPr>
            <a:stCxn id="151" idx="2"/>
          </p:cNvCxnSpPr>
          <p:nvPr/>
        </p:nvCxnSpPr>
        <p:spPr>
          <a:xfrm>
            <a:off x="6890250" y="2842896"/>
            <a:ext cx="921000" cy="577200"/>
          </a:xfrm>
          <a:prstGeom prst="straightConnector1">
            <a:avLst/>
          </a:prstGeom>
          <a:noFill/>
          <a:ln w="9525" cap="flat" cmpd="sng">
            <a:solidFill>
              <a:schemeClr val="dk2"/>
            </a:solidFill>
            <a:prstDash val="solid"/>
            <a:round/>
            <a:headEnd type="none" w="sm" len="sm"/>
            <a:tailEnd type="triangle" w="med" len="med"/>
          </a:ln>
        </p:spPr>
      </p:cxnSp>
      <p:sp>
        <p:nvSpPr>
          <p:cNvPr id="155" name="Google Shape;155;p10"/>
          <p:cNvSpPr/>
          <p:nvPr/>
        </p:nvSpPr>
        <p:spPr>
          <a:xfrm>
            <a:off x="7287575" y="3419950"/>
            <a:ext cx="1044900" cy="30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6" name="Google Shape;156;p10"/>
          <p:cNvCxnSpPr>
            <a:stCxn id="153" idx="2"/>
          </p:cNvCxnSpPr>
          <p:nvPr/>
        </p:nvCxnSpPr>
        <p:spPr>
          <a:xfrm flipH="1">
            <a:off x="5691325" y="3721300"/>
            <a:ext cx="405300" cy="336000"/>
          </a:xfrm>
          <a:prstGeom prst="straightConnector1">
            <a:avLst/>
          </a:prstGeom>
          <a:noFill/>
          <a:ln w="9525" cap="flat" cmpd="sng">
            <a:solidFill>
              <a:schemeClr val="dk2"/>
            </a:solidFill>
            <a:prstDash val="solid"/>
            <a:round/>
            <a:headEnd type="none" w="sm" len="sm"/>
            <a:tailEnd type="triangle" w="med" len="med"/>
          </a:ln>
        </p:spPr>
      </p:cxnSp>
      <p:cxnSp>
        <p:nvCxnSpPr>
          <p:cNvPr id="157" name="Google Shape;157;p10"/>
          <p:cNvCxnSpPr>
            <a:stCxn id="153" idx="2"/>
          </p:cNvCxnSpPr>
          <p:nvPr/>
        </p:nvCxnSpPr>
        <p:spPr>
          <a:xfrm>
            <a:off x="6096625" y="3721300"/>
            <a:ext cx="582000" cy="337800"/>
          </a:xfrm>
          <a:prstGeom prst="straightConnector1">
            <a:avLst/>
          </a:prstGeom>
          <a:noFill/>
          <a:ln w="9525" cap="flat" cmpd="sng">
            <a:solidFill>
              <a:schemeClr val="dk2"/>
            </a:solidFill>
            <a:prstDash val="solid"/>
            <a:round/>
            <a:headEnd type="none" w="sm" len="sm"/>
            <a:tailEnd type="triangle" w="med" len="med"/>
          </a:ln>
        </p:spPr>
      </p:cxnSp>
      <p:sp>
        <p:nvSpPr>
          <p:cNvPr id="158" name="Google Shape;158;p10"/>
          <p:cNvSpPr/>
          <p:nvPr/>
        </p:nvSpPr>
        <p:spPr>
          <a:xfrm>
            <a:off x="5245125" y="4095800"/>
            <a:ext cx="921000" cy="33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0"/>
          <p:cNvSpPr/>
          <p:nvPr/>
        </p:nvSpPr>
        <p:spPr>
          <a:xfrm>
            <a:off x="6264750" y="4095800"/>
            <a:ext cx="921000" cy="33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70925" y="729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Let’s implement a Decision Tree classifier - 2</a:t>
            </a:r>
            <a:endParaRPr dirty="0"/>
          </a:p>
        </p:txBody>
      </p:sp>
      <p:sp>
        <p:nvSpPr>
          <p:cNvPr id="165" name="Google Shape;165;p12"/>
          <p:cNvSpPr txBox="1"/>
          <p:nvPr/>
        </p:nvSpPr>
        <p:spPr>
          <a:xfrm>
            <a:off x="199975" y="950250"/>
            <a:ext cx="805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2"/>
          <p:cNvSpPr txBox="1"/>
          <p:nvPr/>
        </p:nvSpPr>
        <p:spPr>
          <a:xfrm>
            <a:off x="171125" y="713500"/>
            <a:ext cx="832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repeat the same process and we will fill all the leaf nodes recursively .</a:t>
            </a:r>
            <a:endParaRPr sz="1400" b="0" i="0" u="none" strike="noStrike" cap="none">
              <a:solidFill>
                <a:srgbClr val="000000"/>
              </a:solidFill>
              <a:latin typeface="Arial"/>
              <a:ea typeface="Arial"/>
              <a:cs typeface="Arial"/>
              <a:sym typeface="Arial"/>
            </a:endParaRPr>
          </a:p>
        </p:txBody>
      </p:sp>
      <p:graphicFrame>
        <p:nvGraphicFramePr>
          <p:cNvPr id="167" name="Google Shape;167;p12"/>
          <p:cNvGraphicFramePr/>
          <p:nvPr/>
        </p:nvGraphicFramePr>
        <p:xfrm>
          <a:off x="171125" y="1449700"/>
          <a:ext cx="4569500" cy="3506160"/>
        </p:xfrm>
        <a:graphic>
          <a:graphicData uri="http://schemas.openxmlformats.org/drawingml/2006/table">
            <a:tbl>
              <a:tblPr>
                <a:noFill/>
                <a:tableStyleId>{C294492A-F93A-4CF4-85FA-59F556D9E55B}</a:tableStyleId>
              </a:tblPr>
              <a:tblGrid>
                <a:gridCol w="1142375">
                  <a:extLst>
                    <a:ext uri="{9D8B030D-6E8A-4147-A177-3AD203B41FA5}">
                      <a16:colId xmlns:a16="http://schemas.microsoft.com/office/drawing/2014/main" val="20000"/>
                    </a:ext>
                  </a:extLst>
                </a:gridCol>
                <a:gridCol w="1142375">
                  <a:extLst>
                    <a:ext uri="{9D8B030D-6E8A-4147-A177-3AD203B41FA5}">
                      <a16:colId xmlns:a16="http://schemas.microsoft.com/office/drawing/2014/main" val="20001"/>
                    </a:ext>
                  </a:extLst>
                </a:gridCol>
                <a:gridCol w="1142375">
                  <a:extLst>
                    <a:ext uri="{9D8B030D-6E8A-4147-A177-3AD203B41FA5}">
                      <a16:colId xmlns:a16="http://schemas.microsoft.com/office/drawing/2014/main" val="20002"/>
                    </a:ext>
                  </a:extLst>
                </a:gridCol>
                <a:gridCol w="1142375">
                  <a:extLst>
                    <a:ext uri="{9D8B030D-6E8A-4147-A177-3AD203B41FA5}">
                      <a16:colId xmlns:a16="http://schemas.microsoft.com/office/drawing/2014/main" val="20003"/>
                    </a:ext>
                  </a:extLst>
                </a:gridCol>
              </a:tblGrid>
              <a:tr h="47272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t>Loves Popcorn</a:t>
                      </a:r>
                      <a:endParaRPr sz="16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Happy Person</a:t>
                      </a:r>
                      <a:endParaRPr sz="1800" b="1" u="none" strike="noStrike" cap="none"/>
                    </a:p>
                  </a:txBody>
                  <a:tcPr marL="91425" marR="91425" marT="91425" marB="91425"/>
                </a:tc>
                <a:extLst>
                  <a:ext uri="{0D108BD9-81ED-4DB2-BD59-A6C34878D82A}">
                    <a16:rowId xmlns:a16="http://schemas.microsoft.com/office/drawing/2014/main" val="10000"/>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168" name="Google Shape;168;p12"/>
          <p:cNvSpPr/>
          <p:nvPr/>
        </p:nvSpPr>
        <p:spPr>
          <a:xfrm>
            <a:off x="5680050" y="2097950"/>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Popcorn</a:t>
            </a:r>
            <a:endParaRPr sz="1400" b="0" i="0" u="none" strike="noStrike" cap="none">
              <a:solidFill>
                <a:srgbClr val="000000"/>
              </a:solidFill>
              <a:latin typeface="Arial"/>
              <a:ea typeface="Arial"/>
              <a:cs typeface="Arial"/>
              <a:sym typeface="Arial"/>
            </a:endParaRPr>
          </a:p>
        </p:txBody>
      </p:sp>
      <p:cxnSp>
        <p:nvCxnSpPr>
          <p:cNvPr id="169" name="Google Shape;169;p12"/>
          <p:cNvCxnSpPr/>
          <p:nvPr/>
        </p:nvCxnSpPr>
        <p:spPr>
          <a:xfrm flipH="1">
            <a:off x="5836425" y="2726100"/>
            <a:ext cx="1029300" cy="980400"/>
          </a:xfrm>
          <a:prstGeom prst="straightConnector1">
            <a:avLst/>
          </a:prstGeom>
          <a:noFill/>
          <a:ln w="9525" cap="flat" cmpd="sng">
            <a:solidFill>
              <a:schemeClr val="dk2"/>
            </a:solidFill>
            <a:prstDash val="solid"/>
            <a:round/>
            <a:headEnd type="none" w="sm" len="sm"/>
            <a:tailEnd type="triangle" w="med" len="med"/>
          </a:ln>
        </p:spPr>
      </p:cxnSp>
      <p:cxnSp>
        <p:nvCxnSpPr>
          <p:cNvPr id="170" name="Google Shape;170;p12"/>
          <p:cNvCxnSpPr/>
          <p:nvPr/>
        </p:nvCxnSpPr>
        <p:spPr>
          <a:xfrm>
            <a:off x="6833675" y="2726100"/>
            <a:ext cx="1188000" cy="1164000"/>
          </a:xfrm>
          <a:prstGeom prst="straightConnector1">
            <a:avLst/>
          </a:prstGeom>
          <a:noFill/>
          <a:ln w="9525" cap="flat" cmpd="sng">
            <a:solidFill>
              <a:schemeClr val="dk2"/>
            </a:solidFill>
            <a:prstDash val="solid"/>
            <a:round/>
            <a:headEnd type="none" w="sm" len="sm"/>
            <a:tailEnd type="triangle" w="med" len="med"/>
          </a:ln>
        </p:spPr>
      </p:cxnSp>
      <p:sp>
        <p:nvSpPr>
          <p:cNvPr id="171" name="Google Shape;171;p12"/>
          <p:cNvSpPr/>
          <p:nvPr/>
        </p:nvSpPr>
        <p:spPr>
          <a:xfrm>
            <a:off x="4921350" y="3766750"/>
            <a:ext cx="1731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Yes = 1</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NO=3</a:t>
            </a:r>
            <a:endParaRPr sz="1500" b="0" i="0" u="none" strike="noStrike" cap="none">
              <a:solidFill>
                <a:srgbClr val="000000"/>
              </a:solidFill>
              <a:latin typeface="Arial"/>
              <a:ea typeface="Arial"/>
              <a:cs typeface="Arial"/>
              <a:sym typeface="Arial"/>
            </a:endParaRPr>
          </a:p>
        </p:txBody>
      </p:sp>
      <p:sp>
        <p:nvSpPr>
          <p:cNvPr id="172" name="Google Shape;172;p12"/>
          <p:cNvSpPr/>
          <p:nvPr/>
        </p:nvSpPr>
        <p:spPr>
          <a:xfrm>
            <a:off x="7176725" y="3766750"/>
            <a:ext cx="1608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Yes =  2      </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 No =1</a:t>
            </a:r>
            <a:endParaRPr sz="1600" b="0" i="0" u="none" strike="noStrike" cap="none">
              <a:solidFill>
                <a:srgbClr val="000000"/>
              </a:solidFill>
              <a:latin typeface="Arial"/>
              <a:ea typeface="Arial"/>
              <a:cs typeface="Arial"/>
              <a:sym typeface="Arial"/>
            </a:endParaRPr>
          </a:p>
        </p:txBody>
      </p:sp>
      <p:sp>
        <p:nvSpPr>
          <p:cNvPr id="173" name="Google Shape;173;p12"/>
          <p:cNvSpPr txBox="1"/>
          <p:nvPr/>
        </p:nvSpPr>
        <p:spPr>
          <a:xfrm>
            <a:off x="5375750" y="3040798"/>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174" name="Google Shape;174;p12"/>
          <p:cNvSpPr txBox="1"/>
          <p:nvPr/>
        </p:nvSpPr>
        <p:spPr>
          <a:xfrm>
            <a:off x="7782500" y="3040800"/>
            <a:ext cx="6300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175" name="Google Shape;175;p12"/>
          <p:cNvSpPr txBox="1"/>
          <p:nvPr/>
        </p:nvSpPr>
        <p:spPr>
          <a:xfrm>
            <a:off x="4878900" y="4634350"/>
            <a:ext cx="18165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176" name="Google Shape;176;p12"/>
          <p:cNvSpPr txBox="1"/>
          <p:nvPr/>
        </p:nvSpPr>
        <p:spPr>
          <a:xfrm>
            <a:off x="7176725" y="4709875"/>
            <a:ext cx="1608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177" name="Google Shape;177;p12"/>
          <p:cNvSpPr txBox="1"/>
          <p:nvPr/>
        </p:nvSpPr>
        <p:spPr>
          <a:xfrm>
            <a:off x="4893150" y="1298025"/>
            <a:ext cx="3985500" cy="400200"/>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t>Select the feature as Loves Popcorn</a:t>
            </a:r>
            <a:endParaRPr sz="1400" b="1" i="0" u="none" strike="noStrike" cap="none"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0" y="576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Let’s implement a Decision Tree classifier – 3</a:t>
            </a:r>
            <a:endParaRPr dirty="0"/>
          </a:p>
        </p:txBody>
      </p:sp>
      <p:sp>
        <p:nvSpPr>
          <p:cNvPr id="183" name="Google Shape;183;p13"/>
          <p:cNvSpPr txBox="1"/>
          <p:nvPr/>
        </p:nvSpPr>
        <p:spPr>
          <a:xfrm>
            <a:off x="110625" y="705850"/>
            <a:ext cx="8643900" cy="656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do exact the same thing for the </a:t>
            </a:r>
            <a:r>
              <a:rPr lang="en" sz="1400" b="1" i="0" u="none" strike="noStrike" cap="none">
                <a:solidFill>
                  <a:srgbClr val="000000"/>
                </a:solidFill>
                <a:latin typeface="Arial"/>
                <a:ea typeface="Arial"/>
                <a:cs typeface="Arial"/>
                <a:sym typeface="Arial"/>
              </a:rPr>
              <a:t>Loves Soda</a:t>
            </a:r>
            <a:r>
              <a:rPr lang="en" sz="1400" b="0" i="0" u="none" strike="noStrike" cap="none">
                <a:solidFill>
                  <a:srgbClr val="000000"/>
                </a:solidFill>
                <a:latin typeface="Arial"/>
                <a:ea typeface="Arial"/>
                <a:cs typeface="Arial"/>
                <a:sym typeface="Arial"/>
              </a:rPr>
              <a:t> what we did for </a:t>
            </a:r>
            <a:r>
              <a:rPr lang="en" sz="1400" b="1" i="0" u="none" strike="noStrike" cap="none">
                <a:solidFill>
                  <a:srgbClr val="000000"/>
                </a:solidFill>
                <a:latin typeface="Arial"/>
                <a:ea typeface="Arial"/>
                <a:cs typeface="Arial"/>
                <a:sym typeface="Arial"/>
              </a:rPr>
              <a:t>Loves Popcorn</a:t>
            </a:r>
            <a:r>
              <a:rPr lang="en" sz="1400" b="0" i="0" u="none" strike="noStrike" cap="none">
                <a:solidFill>
                  <a:srgbClr val="000000"/>
                </a:solidFill>
                <a:latin typeface="Arial"/>
                <a:ea typeface="Arial"/>
                <a:cs typeface="Arial"/>
                <a:sym typeface="Arial"/>
              </a:rPr>
              <a:t> .And we will build simple tree given below </a:t>
            </a:r>
            <a:endParaRPr sz="1400" b="0" i="0" u="none" strike="noStrike" cap="none">
              <a:solidFill>
                <a:srgbClr val="000000"/>
              </a:solidFill>
              <a:latin typeface="Arial"/>
              <a:ea typeface="Arial"/>
              <a:cs typeface="Arial"/>
              <a:sym typeface="Arial"/>
            </a:endParaRPr>
          </a:p>
        </p:txBody>
      </p:sp>
      <p:graphicFrame>
        <p:nvGraphicFramePr>
          <p:cNvPr id="184" name="Google Shape;184;p13"/>
          <p:cNvGraphicFramePr/>
          <p:nvPr/>
        </p:nvGraphicFramePr>
        <p:xfrm>
          <a:off x="110625" y="1438110"/>
          <a:ext cx="4569500" cy="3504960"/>
        </p:xfrm>
        <a:graphic>
          <a:graphicData uri="http://schemas.openxmlformats.org/drawingml/2006/table">
            <a:tbl>
              <a:tblPr>
                <a:noFill/>
                <a:tableStyleId>{C294492A-F93A-4CF4-85FA-59F556D9E55B}</a:tableStyleId>
              </a:tblPr>
              <a:tblGrid>
                <a:gridCol w="1142375">
                  <a:extLst>
                    <a:ext uri="{9D8B030D-6E8A-4147-A177-3AD203B41FA5}">
                      <a16:colId xmlns:a16="http://schemas.microsoft.com/office/drawing/2014/main" val="20000"/>
                    </a:ext>
                  </a:extLst>
                </a:gridCol>
                <a:gridCol w="1142375">
                  <a:extLst>
                    <a:ext uri="{9D8B030D-6E8A-4147-A177-3AD203B41FA5}">
                      <a16:colId xmlns:a16="http://schemas.microsoft.com/office/drawing/2014/main" val="20001"/>
                    </a:ext>
                  </a:extLst>
                </a:gridCol>
                <a:gridCol w="1142375">
                  <a:extLst>
                    <a:ext uri="{9D8B030D-6E8A-4147-A177-3AD203B41FA5}">
                      <a16:colId xmlns:a16="http://schemas.microsoft.com/office/drawing/2014/main" val="20002"/>
                    </a:ext>
                  </a:extLst>
                </a:gridCol>
                <a:gridCol w="1142375">
                  <a:extLst>
                    <a:ext uri="{9D8B030D-6E8A-4147-A177-3AD203B41FA5}">
                      <a16:colId xmlns:a16="http://schemas.microsoft.com/office/drawing/2014/main" val="20003"/>
                    </a:ext>
                  </a:extLst>
                </a:gridCol>
              </a:tblGrid>
              <a:tr h="72760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Loves Soda</a:t>
                      </a:r>
                      <a:endParaRPr sz="1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Happy Person</a:t>
                      </a:r>
                      <a:endParaRPr sz="1800" b="1" u="none" strike="noStrike" cap="none"/>
                    </a:p>
                  </a:txBody>
                  <a:tcPr marL="91425" marR="91425" marT="91425" marB="91425"/>
                </a:tc>
                <a:extLst>
                  <a:ext uri="{0D108BD9-81ED-4DB2-BD59-A6C34878D82A}">
                    <a16:rowId xmlns:a16="http://schemas.microsoft.com/office/drawing/2014/main" val="10000"/>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4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185" name="Google Shape;185;p13"/>
          <p:cNvSpPr/>
          <p:nvPr/>
        </p:nvSpPr>
        <p:spPr>
          <a:xfrm>
            <a:off x="5622150" y="2169588"/>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a:t>
            </a:r>
            <a:endParaRPr sz="1400" b="0" i="0" u="none" strike="noStrike" cap="none">
              <a:solidFill>
                <a:srgbClr val="000000"/>
              </a:solidFill>
              <a:latin typeface="Arial"/>
              <a:ea typeface="Arial"/>
              <a:cs typeface="Arial"/>
              <a:sym typeface="Arial"/>
            </a:endParaRPr>
          </a:p>
        </p:txBody>
      </p:sp>
      <p:cxnSp>
        <p:nvCxnSpPr>
          <p:cNvPr id="186" name="Google Shape;186;p13"/>
          <p:cNvCxnSpPr/>
          <p:nvPr/>
        </p:nvCxnSpPr>
        <p:spPr>
          <a:xfrm flipH="1">
            <a:off x="5830050" y="2714000"/>
            <a:ext cx="1029300" cy="980400"/>
          </a:xfrm>
          <a:prstGeom prst="straightConnector1">
            <a:avLst/>
          </a:prstGeom>
          <a:noFill/>
          <a:ln w="9525" cap="flat" cmpd="sng">
            <a:solidFill>
              <a:schemeClr val="dk2"/>
            </a:solidFill>
            <a:prstDash val="solid"/>
            <a:round/>
            <a:headEnd type="none" w="sm" len="sm"/>
            <a:tailEnd type="triangle" w="med" len="med"/>
          </a:ln>
        </p:spPr>
      </p:cxnSp>
      <p:cxnSp>
        <p:nvCxnSpPr>
          <p:cNvPr id="187" name="Google Shape;187;p13"/>
          <p:cNvCxnSpPr/>
          <p:nvPr/>
        </p:nvCxnSpPr>
        <p:spPr>
          <a:xfrm>
            <a:off x="6840675" y="2696938"/>
            <a:ext cx="1284300" cy="987300"/>
          </a:xfrm>
          <a:prstGeom prst="straightConnector1">
            <a:avLst/>
          </a:prstGeom>
          <a:noFill/>
          <a:ln w="9525" cap="flat" cmpd="sng">
            <a:solidFill>
              <a:schemeClr val="dk2"/>
            </a:solidFill>
            <a:prstDash val="solid"/>
            <a:round/>
            <a:headEnd type="none" w="sm" len="sm"/>
            <a:tailEnd type="triangle" w="med" len="med"/>
          </a:ln>
        </p:spPr>
      </p:cxnSp>
      <p:sp>
        <p:nvSpPr>
          <p:cNvPr id="188" name="Google Shape;188;p13"/>
          <p:cNvSpPr/>
          <p:nvPr/>
        </p:nvSpPr>
        <p:spPr>
          <a:xfrm>
            <a:off x="4894600" y="3610375"/>
            <a:ext cx="1731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Yes = </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NO=1</a:t>
            </a:r>
            <a:endParaRPr sz="1500" b="0" i="0" u="none" strike="noStrike" cap="none">
              <a:solidFill>
                <a:srgbClr val="000000"/>
              </a:solidFill>
              <a:latin typeface="Arial"/>
              <a:ea typeface="Arial"/>
              <a:cs typeface="Arial"/>
              <a:sym typeface="Arial"/>
            </a:endParaRPr>
          </a:p>
        </p:txBody>
      </p:sp>
      <p:sp>
        <p:nvSpPr>
          <p:cNvPr id="189" name="Google Shape;189;p13"/>
          <p:cNvSpPr/>
          <p:nvPr/>
        </p:nvSpPr>
        <p:spPr>
          <a:xfrm>
            <a:off x="7226275" y="3610375"/>
            <a:ext cx="1731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Yes = </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NO=1</a:t>
            </a:r>
            <a:endParaRPr sz="1500" b="0" i="0" u="none" strike="noStrike" cap="none">
              <a:solidFill>
                <a:srgbClr val="000000"/>
              </a:solidFill>
              <a:latin typeface="Arial"/>
              <a:ea typeface="Arial"/>
              <a:cs typeface="Arial"/>
              <a:sym typeface="Arial"/>
            </a:endParaRPr>
          </a:p>
        </p:txBody>
      </p:sp>
      <p:sp>
        <p:nvSpPr>
          <p:cNvPr id="190" name="Google Shape;190;p13"/>
          <p:cNvSpPr txBox="1"/>
          <p:nvPr/>
        </p:nvSpPr>
        <p:spPr>
          <a:xfrm>
            <a:off x="5622138" y="2790800"/>
            <a:ext cx="6621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191" name="Google Shape;191;p13"/>
          <p:cNvSpPr txBox="1"/>
          <p:nvPr/>
        </p:nvSpPr>
        <p:spPr>
          <a:xfrm>
            <a:off x="7796725" y="2871300"/>
            <a:ext cx="5907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192" name="Google Shape;192;p13"/>
          <p:cNvSpPr txBox="1"/>
          <p:nvPr/>
        </p:nvSpPr>
        <p:spPr>
          <a:xfrm>
            <a:off x="5047050" y="4596125"/>
            <a:ext cx="18123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193" name="Google Shape;193;p13"/>
          <p:cNvSpPr txBox="1"/>
          <p:nvPr/>
        </p:nvSpPr>
        <p:spPr>
          <a:xfrm>
            <a:off x="7226275" y="4618325"/>
            <a:ext cx="1812300" cy="3066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194" name="Google Shape;194;p13"/>
          <p:cNvSpPr txBox="1"/>
          <p:nvPr/>
        </p:nvSpPr>
        <p:spPr>
          <a:xfrm>
            <a:off x="4834800" y="1364350"/>
            <a:ext cx="3986400" cy="40007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solidFill>
                  <a:schemeClr val="dk1"/>
                </a:solidFill>
              </a:rPr>
              <a:t>Now we will select the feature </a:t>
            </a:r>
            <a:r>
              <a:rPr lang="en" b="1" dirty="0">
                <a:solidFill>
                  <a:schemeClr val="dk1"/>
                </a:solidFill>
              </a:rPr>
              <a:t>Loves Soda</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56975" y="72775"/>
            <a:ext cx="9028800" cy="4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 sz="2120" dirty="0"/>
              <a:t>Let’s implement a Decision Tree classifier - 4</a:t>
            </a:r>
            <a:endParaRPr sz="2120" dirty="0"/>
          </a:p>
        </p:txBody>
      </p:sp>
      <p:graphicFrame>
        <p:nvGraphicFramePr>
          <p:cNvPr id="200" name="Google Shape;200;p14"/>
          <p:cNvGraphicFramePr/>
          <p:nvPr/>
        </p:nvGraphicFramePr>
        <p:xfrm>
          <a:off x="121175" y="1434510"/>
          <a:ext cx="4569500" cy="3543775"/>
        </p:xfrm>
        <a:graphic>
          <a:graphicData uri="http://schemas.openxmlformats.org/drawingml/2006/table">
            <a:tbl>
              <a:tblPr>
                <a:noFill/>
                <a:tableStyleId>{C294492A-F93A-4CF4-85FA-59F556D9E55B}</a:tableStyleId>
              </a:tblPr>
              <a:tblGrid>
                <a:gridCol w="1142375">
                  <a:extLst>
                    <a:ext uri="{9D8B030D-6E8A-4147-A177-3AD203B41FA5}">
                      <a16:colId xmlns:a16="http://schemas.microsoft.com/office/drawing/2014/main" val="20000"/>
                    </a:ext>
                  </a:extLst>
                </a:gridCol>
                <a:gridCol w="1142375">
                  <a:extLst>
                    <a:ext uri="{9D8B030D-6E8A-4147-A177-3AD203B41FA5}">
                      <a16:colId xmlns:a16="http://schemas.microsoft.com/office/drawing/2014/main" val="20001"/>
                    </a:ext>
                  </a:extLst>
                </a:gridCol>
                <a:gridCol w="1142375">
                  <a:extLst>
                    <a:ext uri="{9D8B030D-6E8A-4147-A177-3AD203B41FA5}">
                      <a16:colId xmlns:a16="http://schemas.microsoft.com/office/drawing/2014/main" val="20002"/>
                    </a:ext>
                  </a:extLst>
                </a:gridCol>
                <a:gridCol w="1142375">
                  <a:extLst>
                    <a:ext uri="{9D8B030D-6E8A-4147-A177-3AD203B41FA5}">
                      <a16:colId xmlns:a16="http://schemas.microsoft.com/office/drawing/2014/main" val="20003"/>
                    </a:ext>
                  </a:extLst>
                </a:gridCol>
              </a:tblGrid>
              <a:tr h="7395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Loves Soda</a:t>
                      </a:r>
                      <a:endParaRPr sz="1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Happy Person</a:t>
                      </a:r>
                      <a:endParaRPr sz="1800" b="1" u="none" strike="noStrike" cap="none"/>
                    </a:p>
                  </a:txBody>
                  <a:tcPr marL="91425" marR="91425" marT="91425" marB="91425"/>
                </a:tc>
                <a:extLst>
                  <a:ext uri="{0D108BD9-81ED-4DB2-BD59-A6C34878D82A}">
                    <a16:rowId xmlns:a16="http://schemas.microsoft.com/office/drawing/2014/main" val="10000"/>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400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201" name="Google Shape;201;p14"/>
          <p:cNvSpPr txBox="1"/>
          <p:nvPr/>
        </p:nvSpPr>
        <p:spPr>
          <a:xfrm>
            <a:off x="121175" y="568675"/>
            <a:ext cx="7836600" cy="4959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935"/>
              <a:buFont typeface="Arial"/>
              <a:buNone/>
            </a:pPr>
            <a:r>
              <a:rPr lang="en" sz="1390" b="0" i="0" u="none" strike="noStrike" cap="none">
                <a:solidFill>
                  <a:srgbClr val="000000"/>
                </a:solidFill>
                <a:latin typeface="Arial"/>
                <a:ea typeface="Arial"/>
                <a:cs typeface="Arial"/>
                <a:sym typeface="Arial"/>
              </a:rPr>
              <a:t>After we are done with the rows  the below is the simple tree look like when we have </a:t>
            </a:r>
            <a:r>
              <a:rPr lang="en" sz="1390" b="1" i="0" u="none" strike="noStrike" cap="none">
                <a:solidFill>
                  <a:srgbClr val="000000"/>
                </a:solidFill>
                <a:latin typeface="Arial"/>
                <a:ea typeface="Arial"/>
                <a:cs typeface="Arial"/>
                <a:sym typeface="Arial"/>
              </a:rPr>
              <a:t>Loves Soda </a:t>
            </a:r>
            <a:r>
              <a:rPr lang="en" sz="1390" b="0" i="0" u="none" strike="noStrike" cap="none">
                <a:solidFill>
                  <a:srgbClr val="000000"/>
                </a:solidFill>
                <a:latin typeface="Arial"/>
                <a:ea typeface="Arial"/>
                <a:cs typeface="Arial"/>
                <a:sym typeface="Arial"/>
              </a:rPr>
              <a:t>attribute as an root node.</a:t>
            </a:r>
            <a:endParaRPr sz="1390" b="0" i="0" u="none" strike="noStrike" cap="none">
              <a:solidFill>
                <a:srgbClr val="000000"/>
              </a:solidFill>
              <a:latin typeface="Arial"/>
              <a:ea typeface="Arial"/>
              <a:cs typeface="Arial"/>
              <a:sym typeface="Arial"/>
            </a:endParaRPr>
          </a:p>
        </p:txBody>
      </p:sp>
      <p:sp>
        <p:nvSpPr>
          <p:cNvPr id="202" name="Google Shape;202;p14"/>
          <p:cNvSpPr/>
          <p:nvPr/>
        </p:nvSpPr>
        <p:spPr>
          <a:xfrm>
            <a:off x="5534150" y="1862725"/>
            <a:ext cx="24117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a:t>
            </a:r>
            <a:endParaRPr sz="1400" b="0" i="0" u="none" strike="noStrike" cap="none">
              <a:solidFill>
                <a:srgbClr val="000000"/>
              </a:solidFill>
              <a:latin typeface="Arial"/>
              <a:ea typeface="Arial"/>
              <a:cs typeface="Arial"/>
              <a:sym typeface="Arial"/>
            </a:endParaRPr>
          </a:p>
        </p:txBody>
      </p:sp>
      <p:cxnSp>
        <p:nvCxnSpPr>
          <p:cNvPr id="203" name="Google Shape;203;p14"/>
          <p:cNvCxnSpPr/>
          <p:nvPr/>
        </p:nvCxnSpPr>
        <p:spPr>
          <a:xfrm flipH="1">
            <a:off x="5853850" y="2430625"/>
            <a:ext cx="942300" cy="1150800"/>
          </a:xfrm>
          <a:prstGeom prst="straightConnector1">
            <a:avLst/>
          </a:prstGeom>
          <a:noFill/>
          <a:ln w="9525" cap="flat" cmpd="sng">
            <a:solidFill>
              <a:schemeClr val="dk2"/>
            </a:solidFill>
            <a:prstDash val="solid"/>
            <a:round/>
            <a:headEnd type="none" w="sm" len="sm"/>
            <a:tailEnd type="triangle" w="med" len="med"/>
          </a:ln>
        </p:spPr>
      </p:cxnSp>
      <p:cxnSp>
        <p:nvCxnSpPr>
          <p:cNvPr id="204" name="Google Shape;204;p14"/>
          <p:cNvCxnSpPr/>
          <p:nvPr/>
        </p:nvCxnSpPr>
        <p:spPr>
          <a:xfrm>
            <a:off x="6796150" y="2466625"/>
            <a:ext cx="980100" cy="11403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p14"/>
          <p:cNvSpPr txBox="1"/>
          <p:nvPr/>
        </p:nvSpPr>
        <p:spPr>
          <a:xfrm>
            <a:off x="5534150" y="2742875"/>
            <a:ext cx="560100" cy="351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350"/>
              <a:buFont typeface="Arial"/>
              <a:buNone/>
            </a:pPr>
            <a:r>
              <a:rPr lang="en" sz="1350" b="0" i="0" u="none" strike="noStrike" cap="none">
                <a:solidFill>
                  <a:schemeClr val="dk1"/>
                </a:solidFill>
                <a:latin typeface="Arial"/>
                <a:ea typeface="Arial"/>
                <a:cs typeface="Arial"/>
                <a:sym typeface="Arial"/>
              </a:rPr>
              <a:t>Yes</a:t>
            </a:r>
            <a:endParaRPr sz="1400" b="0" i="0" u="none" strike="noStrike" cap="none">
              <a:solidFill>
                <a:schemeClr val="dk1"/>
              </a:solidFill>
              <a:latin typeface="Arial"/>
              <a:ea typeface="Arial"/>
              <a:cs typeface="Arial"/>
              <a:sym typeface="Arial"/>
            </a:endParaRPr>
          </a:p>
        </p:txBody>
      </p:sp>
      <p:sp>
        <p:nvSpPr>
          <p:cNvPr id="206" name="Google Shape;206;p14"/>
          <p:cNvSpPr txBox="1"/>
          <p:nvPr/>
        </p:nvSpPr>
        <p:spPr>
          <a:xfrm>
            <a:off x="7630725" y="2800675"/>
            <a:ext cx="56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4858113" y="3653425"/>
            <a:ext cx="1731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Yes = 3</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NO=1</a:t>
            </a:r>
            <a:endParaRPr sz="1500" b="0" i="0" u="none" strike="noStrike" cap="none">
              <a:solidFill>
                <a:srgbClr val="000000"/>
              </a:solidFill>
              <a:latin typeface="Arial"/>
              <a:ea typeface="Arial"/>
              <a:cs typeface="Arial"/>
              <a:sym typeface="Arial"/>
            </a:endParaRPr>
          </a:p>
        </p:txBody>
      </p:sp>
      <p:sp>
        <p:nvSpPr>
          <p:cNvPr id="208" name="Google Shape;208;p14"/>
          <p:cNvSpPr/>
          <p:nvPr/>
        </p:nvSpPr>
        <p:spPr>
          <a:xfrm>
            <a:off x="7044975" y="3642925"/>
            <a:ext cx="1731600" cy="8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Yes =0</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NO=3</a:t>
            </a:r>
            <a:endParaRPr sz="1500" b="0" i="0" u="none" strike="noStrike" cap="none">
              <a:solidFill>
                <a:srgbClr val="000000"/>
              </a:solidFill>
              <a:latin typeface="Arial"/>
              <a:ea typeface="Arial"/>
              <a:cs typeface="Arial"/>
              <a:sym typeface="Arial"/>
            </a:endParaRPr>
          </a:p>
        </p:txBody>
      </p:sp>
      <p:sp>
        <p:nvSpPr>
          <p:cNvPr id="209" name="Google Shape;209;p14"/>
          <p:cNvSpPr txBox="1"/>
          <p:nvPr/>
        </p:nvSpPr>
        <p:spPr>
          <a:xfrm>
            <a:off x="4794625" y="4577675"/>
            <a:ext cx="1610700" cy="294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210" name="Google Shape;210;p14"/>
          <p:cNvSpPr txBox="1"/>
          <p:nvPr/>
        </p:nvSpPr>
        <p:spPr>
          <a:xfrm>
            <a:off x="7142500" y="4549175"/>
            <a:ext cx="1827600" cy="351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400" b="0" i="0" u="none" strike="noStrike" cap="none">
                <a:solidFill>
                  <a:schemeClr val="dk1"/>
                </a:solidFill>
                <a:latin typeface="Arial"/>
                <a:ea typeface="Arial"/>
                <a:cs typeface="Arial"/>
                <a:sym typeface="Arial"/>
              </a:rPr>
              <a:t>Happy Person</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79350" y="75350"/>
            <a:ext cx="8520600" cy="514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6698"/>
              <a:buFont typeface="Arial"/>
              <a:buNone/>
            </a:pPr>
            <a:r>
              <a:rPr lang="en" sz="2120" dirty="0"/>
              <a:t>Let’s implement a Decision Tree classifier - 5</a:t>
            </a:r>
            <a:endParaRPr dirty="0"/>
          </a:p>
        </p:txBody>
      </p:sp>
      <p:pic>
        <p:nvPicPr>
          <p:cNvPr id="216" name="Google Shape;216;p15"/>
          <p:cNvPicPr preferRelativeResize="0"/>
          <p:nvPr/>
        </p:nvPicPr>
        <p:blipFill rotWithShape="1">
          <a:blip r:embed="rId3">
            <a:alphaModFix/>
          </a:blip>
          <a:srcRect/>
          <a:stretch/>
        </p:blipFill>
        <p:spPr>
          <a:xfrm>
            <a:off x="152400" y="742250"/>
            <a:ext cx="3705500" cy="2297725"/>
          </a:xfrm>
          <a:prstGeom prst="rect">
            <a:avLst/>
          </a:prstGeom>
          <a:noFill/>
          <a:ln>
            <a:noFill/>
          </a:ln>
        </p:spPr>
      </p:pic>
      <p:pic>
        <p:nvPicPr>
          <p:cNvPr id="217" name="Google Shape;217;p15"/>
          <p:cNvPicPr preferRelativeResize="0"/>
          <p:nvPr/>
        </p:nvPicPr>
        <p:blipFill rotWithShape="1">
          <a:blip r:embed="rId4">
            <a:alphaModFix/>
          </a:blip>
          <a:srcRect/>
          <a:stretch/>
        </p:blipFill>
        <p:spPr>
          <a:xfrm>
            <a:off x="4871800" y="657750"/>
            <a:ext cx="3960600" cy="2339975"/>
          </a:xfrm>
          <a:prstGeom prst="rect">
            <a:avLst/>
          </a:prstGeom>
          <a:noFill/>
          <a:ln>
            <a:noFill/>
          </a:ln>
        </p:spPr>
      </p:pic>
      <p:sp>
        <p:nvSpPr>
          <p:cNvPr id="218" name="Google Shape;218;p15"/>
          <p:cNvSpPr txBox="1"/>
          <p:nvPr/>
        </p:nvSpPr>
        <p:spPr>
          <a:xfrm>
            <a:off x="152400" y="3335700"/>
            <a:ext cx="8520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Note :</a:t>
            </a:r>
            <a:r>
              <a:rPr lang="en" sz="1400" b="0" i="0" u="none" strike="noStrike" cap="none">
                <a:solidFill>
                  <a:srgbClr val="000000"/>
                </a:solidFill>
                <a:latin typeface="Arial"/>
                <a:ea typeface="Arial"/>
                <a:cs typeface="Arial"/>
                <a:sym typeface="Arial"/>
              </a:rPr>
              <a:t>- Both the tree where root node is </a:t>
            </a:r>
            <a:r>
              <a:rPr lang="en" sz="1400" b="1" i="0" u="none" strike="noStrike" cap="none">
                <a:solidFill>
                  <a:srgbClr val="000000"/>
                </a:solidFill>
                <a:latin typeface="Arial"/>
                <a:ea typeface="Arial"/>
                <a:cs typeface="Arial"/>
                <a:sym typeface="Arial"/>
              </a:rPr>
              <a:t>Loves Popcorn</a:t>
            </a:r>
            <a:r>
              <a:rPr lang="en" sz="1400" b="0" i="0" u="none" strike="noStrike" cap="none">
                <a:solidFill>
                  <a:srgbClr val="000000"/>
                </a:solidFill>
                <a:latin typeface="Arial"/>
                <a:ea typeface="Arial"/>
                <a:cs typeface="Arial"/>
                <a:sym typeface="Arial"/>
              </a:rPr>
              <a:t> and </a:t>
            </a:r>
            <a:r>
              <a:rPr lang="en" sz="1400" b="1" i="0" u="none" strike="noStrike" cap="none">
                <a:solidFill>
                  <a:srgbClr val="000000"/>
                </a:solidFill>
                <a:latin typeface="Arial"/>
                <a:ea typeface="Arial"/>
                <a:cs typeface="Arial"/>
                <a:sym typeface="Arial"/>
              </a:rPr>
              <a:t>Loves Soda </a:t>
            </a:r>
            <a:r>
              <a:rPr lang="en" sz="1400" b="0" i="0" u="none" strike="noStrike" cap="none">
                <a:solidFill>
                  <a:srgbClr val="000000"/>
                </a:solidFill>
                <a:latin typeface="Arial"/>
                <a:ea typeface="Arial"/>
                <a:cs typeface="Arial"/>
                <a:sym typeface="Arial"/>
              </a:rPr>
              <a:t>.They are not doing a perfect job in classifying who will be the happy person and who is not.</a:t>
            </a:r>
            <a:endParaRPr sz="1400" b="0" i="0" u="none" strike="noStrike" cap="none">
              <a:solidFill>
                <a:srgbClr val="000000"/>
              </a:solidFill>
              <a:latin typeface="Arial"/>
              <a:ea typeface="Arial"/>
              <a:cs typeface="Arial"/>
              <a:sym typeface="Arial"/>
            </a:endParaRPr>
          </a:p>
        </p:txBody>
      </p:sp>
      <p:sp>
        <p:nvSpPr>
          <p:cNvPr id="219" name="Google Shape;219;p15"/>
          <p:cNvSpPr txBox="1"/>
          <p:nvPr/>
        </p:nvSpPr>
        <p:spPr>
          <a:xfrm>
            <a:off x="134450" y="4250800"/>
            <a:ext cx="8697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Leaf Node 1,2 &amp; 3</a:t>
            </a:r>
            <a:r>
              <a:rPr lang="en" sz="1400" b="0" i="0" u="none" strike="noStrike" cap="none">
                <a:solidFill>
                  <a:srgbClr val="000000"/>
                </a:solidFill>
                <a:latin typeface="Arial"/>
                <a:ea typeface="Arial"/>
                <a:cs typeface="Arial"/>
                <a:sym typeface="Arial"/>
              </a:rPr>
              <a:t> does not have much purity and they are heterogeneous in nature whereas </a:t>
            </a:r>
            <a:r>
              <a:rPr lang="en" sz="1400" b="1" i="0" u="none" strike="noStrike" cap="none">
                <a:solidFill>
                  <a:srgbClr val="000000"/>
                </a:solidFill>
                <a:latin typeface="Arial"/>
                <a:ea typeface="Arial"/>
                <a:cs typeface="Arial"/>
                <a:sym typeface="Arial"/>
              </a:rPr>
              <a:t>Leaf Node 4  has the purity .Our aim is to remove heterogeneity and keep homogeneity.</a:t>
            </a: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984950" y="3025675"/>
            <a:ext cx="405000" cy="1923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2868200" y="2997725"/>
            <a:ext cx="405000" cy="270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5763950" y="2985175"/>
            <a:ext cx="486000" cy="1923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7626950" y="2985175"/>
            <a:ext cx="405000" cy="1923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58575" y="50150"/>
            <a:ext cx="8520600" cy="504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- 6</a:t>
            </a:r>
            <a:endParaRPr dirty="0"/>
          </a:p>
        </p:txBody>
      </p:sp>
      <p:sp>
        <p:nvSpPr>
          <p:cNvPr id="229" name="Google Shape;229;p16"/>
          <p:cNvSpPr txBox="1"/>
          <p:nvPr/>
        </p:nvSpPr>
        <p:spPr>
          <a:xfrm>
            <a:off x="195200" y="727300"/>
            <a:ext cx="8606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From the previous comparison between two simple tree. The </a:t>
            </a:r>
            <a:r>
              <a:rPr lang="en" sz="1400" b="1" i="0" u="none" strike="noStrike" cap="none">
                <a:solidFill>
                  <a:srgbClr val="000000"/>
                </a:solidFill>
                <a:latin typeface="Arial"/>
                <a:ea typeface="Arial"/>
                <a:cs typeface="Arial"/>
                <a:sym typeface="Arial"/>
              </a:rPr>
              <a:t>Loves Soda </a:t>
            </a:r>
            <a:r>
              <a:rPr lang="en" sz="1400" b="0" i="0" u="none" strike="noStrike" cap="none">
                <a:solidFill>
                  <a:srgbClr val="000000"/>
                </a:solidFill>
                <a:latin typeface="Arial"/>
                <a:ea typeface="Arial"/>
                <a:cs typeface="Arial"/>
                <a:sym typeface="Arial"/>
              </a:rPr>
              <a:t>tree is doing a better job in predicting person who will be happy  or not . As the impurity  there is in only one leaf but in the</a:t>
            </a:r>
            <a:r>
              <a:rPr lang="en" sz="1400" b="1" i="0" u="none" strike="noStrike" cap="none">
                <a:solidFill>
                  <a:srgbClr val="000000"/>
                </a:solidFill>
                <a:latin typeface="Arial"/>
                <a:ea typeface="Arial"/>
                <a:cs typeface="Arial"/>
                <a:sym typeface="Arial"/>
              </a:rPr>
              <a:t> Loves popcorn </a:t>
            </a:r>
            <a:r>
              <a:rPr lang="en" sz="1400" b="0" i="0" u="none" strike="noStrike" cap="none">
                <a:solidFill>
                  <a:srgbClr val="000000"/>
                </a:solidFill>
                <a:latin typeface="Arial"/>
                <a:ea typeface="Arial"/>
                <a:cs typeface="Arial"/>
                <a:sym typeface="Arial"/>
              </a:rPr>
              <a:t>tree we can see there are impurity in both the leaves.</a:t>
            </a:r>
            <a:endParaRPr sz="1400" b="0" i="0" u="none" strike="noStrike" cap="none">
              <a:solidFill>
                <a:srgbClr val="000000"/>
              </a:solidFill>
              <a:latin typeface="Arial"/>
              <a:ea typeface="Arial"/>
              <a:cs typeface="Arial"/>
              <a:sym typeface="Arial"/>
            </a:endParaRPr>
          </a:p>
        </p:txBody>
      </p:sp>
      <p:pic>
        <p:nvPicPr>
          <p:cNvPr id="230" name="Google Shape;230;p16"/>
          <p:cNvPicPr preferRelativeResize="0"/>
          <p:nvPr/>
        </p:nvPicPr>
        <p:blipFill rotWithShape="1">
          <a:blip r:embed="rId3">
            <a:alphaModFix/>
          </a:blip>
          <a:srcRect/>
          <a:stretch/>
        </p:blipFill>
        <p:spPr>
          <a:xfrm>
            <a:off x="435900" y="1780300"/>
            <a:ext cx="3705500" cy="2227500"/>
          </a:xfrm>
          <a:prstGeom prst="rect">
            <a:avLst/>
          </a:prstGeom>
          <a:noFill/>
          <a:ln>
            <a:noFill/>
          </a:ln>
        </p:spPr>
      </p:pic>
      <p:pic>
        <p:nvPicPr>
          <p:cNvPr id="231" name="Google Shape;231;p16"/>
          <p:cNvPicPr preferRelativeResize="0"/>
          <p:nvPr/>
        </p:nvPicPr>
        <p:blipFill rotWithShape="1">
          <a:blip r:embed="rId4">
            <a:alphaModFix/>
          </a:blip>
          <a:srcRect/>
          <a:stretch/>
        </p:blipFill>
        <p:spPr>
          <a:xfrm>
            <a:off x="4912300" y="1730850"/>
            <a:ext cx="3960600" cy="2227500"/>
          </a:xfrm>
          <a:prstGeom prst="rect">
            <a:avLst/>
          </a:prstGeom>
          <a:noFill/>
          <a:ln>
            <a:noFill/>
          </a:ln>
        </p:spPr>
      </p:pic>
      <p:sp>
        <p:nvSpPr>
          <p:cNvPr id="232" name="Google Shape;232;p16"/>
          <p:cNvSpPr txBox="1"/>
          <p:nvPr/>
        </p:nvSpPr>
        <p:spPr>
          <a:xfrm>
            <a:off x="471050" y="4130600"/>
            <a:ext cx="8054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Good News</a:t>
            </a:r>
            <a:r>
              <a:rPr lang="en" sz="1400" b="0" i="0" u="none" strike="noStrike" cap="none">
                <a:solidFill>
                  <a:srgbClr val="000000"/>
                </a:solidFill>
                <a:latin typeface="Arial"/>
                <a:ea typeface="Arial"/>
                <a:cs typeface="Arial"/>
                <a:sym typeface="Arial"/>
              </a:rPr>
              <a:t> is there is always a way to </a:t>
            </a:r>
            <a:r>
              <a:rPr lang="en" sz="1400" b="1" i="0" u="none" strike="noStrike" cap="none">
                <a:solidFill>
                  <a:srgbClr val="000000"/>
                </a:solidFill>
                <a:latin typeface="Arial"/>
                <a:ea typeface="Arial"/>
                <a:cs typeface="Arial"/>
                <a:sym typeface="Arial"/>
              </a:rPr>
              <a:t>measure/quantify </a:t>
            </a:r>
            <a:r>
              <a:rPr lang="en" sz="1400" b="0" i="0" u="none" strike="noStrike" cap="none">
                <a:solidFill>
                  <a:srgbClr val="000000"/>
                </a:solidFill>
                <a:latin typeface="Arial"/>
                <a:ea typeface="Arial"/>
                <a:cs typeface="Arial"/>
                <a:sym typeface="Arial"/>
              </a:rPr>
              <a:t> the impurity in the leaves .Some methods are </a:t>
            </a:r>
            <a:r>
              <a:rPr lang="en" sz="1400" b="1" i="0" u="none" strike="noStrike" cap="none">
                <a:solidFill>
                  <a:srgbClr val="000000"/>
                </a:solidFill>
                <a:latin typeface="Arial"/>
                <a:ea typeface="Arial"/>
                <a:cs typeface="Arial"/>
                <a:sym typeface="Arial"/>
              </a:rPr>
              <a:t>Entropy, Gini Impurity</a:t>
            </a:r>
            <a:r>
              <a:rPr lang="en" sz="1400" b="0" i="0" u="none" strike="noStrike" cap="none">
                <a:solidFill>
                  <a:srgbClr val="000000"/>
                </a:solidFill>
                <a:latin typeface="Arial"/>
                <a:ea typeface="Arial"/>
                <a:cs typeface="Arial"/>
                <a:sym typeface="Arial"/>
              </a:rPr>
              <a:t> .Methodically they are same but they do differ in formulas.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60750" y="6075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- 7</a:t>
            </a:r>
            <a:endParaRPr dirty="0"/>
          </a:p>
        </p:txBody>
      </p:sp>
      <p:sp>
        <p:nvSpPr>
          <p:cNvPr id="238" name="Google Shape;238;p17"/>
          <p:cNvSpPr txBox="1"/>
          <p:nvPr/>
        </p:nvSpPr>
        <p:spPr>
          <a:xfrm>
            <a:off x="60750" y="727300"/>
            <a:ext cx="8963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be using </a:t>
            </a:r>
            <a:r>
              <a:rPr lang="en" sz="1400" b="1" i="0" u="none" strike="noStrike" cap="none">
                <a:solidFill>
                  <a:srgbClr val="000000"/>
                </a:solidFill>
                <a:latin typeface="Arial"/>
                <a:ea typeface="Arial"/>
                <a:cs typeface="Arial"/>
                <a:sym typeface="Arial"/>
              </a:rPr>
              <a:t>Gini Impurity</a:t>
            </a:r>
            <a:r>
              <a:rPr lang="en" sz="1400" b="0" i="0" u="none" strike="noStrike" cap="none">
                <a:solidFill>
                  <a:srgbClr val="000000"/>
                </a:solidFill>
                <a:latin typeface="Arial"/>
                <a:ea typeface="Arial"/>
                <a:cs typeface="Arial"/>
                <a:sym typeface="Arial"/>
              </a:rPr>
              <a:t> in this session to understand how we can calculate by formula . But we will also give the resources for</a:t>
            </a:r>
            <a:r>
              <a:rPr lang="en" sz="1400" b="1" i="0" u="none" strike="noStrike" cap="none">
                <a:solidFill>
                  <a:srgbClr val="000000"/>
                </a:solidFill>
                <a:latin typeface="Arial"/>
                <a:ea typeface="Arial"/>
                <a:cs typeface="Arial"/>
                <a:sym typeface="Arial"/>
              </a:rPr>
              <a:t> Entropy</a:t>
            </a:r>
            <a:r>
              <a:rPr lang="en" sz="1400" b="0" i="0" u="none" strike="noStrike" cap="none">
                <a:solidFill>
                  <a:srgbClr val="000000"/>
                </a:solidFill>
                <a:latin typeface="Arial"/>
                <a:ea typeface="Arial"/>
                <a:cs typeface="Arial"/>
                <a:sym typeface="Arial"/>
              </a:rPr>
              <a:t> as an post read.</a:t>
            </a:r>
            <a:endParaRPr sz="1400" b="0" i="0" u="none" strike="noStrike" cap="none">
              <a:solidFill>
                <a:srgbClr val="000000"/>
              </a:solidFill>
              <a:latin typeface="Arial"/>
              <a:ea typeface="Arial"/>
              <a:cs typeface="Arial"/>
              <a:sym typeface="Arial"/>
            </a:endParaRPr>
          </a:p>
        </p:txBody>
      </p:sp>
      <p:sp>
        <p:nvSpPr>
          <p:cNvPr id="239" name="Google Shape;239;p17"/>
          <p:cNvSpPr txBox="1"/>
          <p:nvPr/>
        </p:nvSpPr>
        <p:spPr>
          <a:xfrm>
            <a:off x="60750" y="1342900"/>
            <a:ext cx="8662500" cy="678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start calculating the the gini impurity for all the individual leaves for the </a:t>
            </a:r>
            <a:r>
              <a:rPr lang="en" sz="1400" b="1" i="0" u="none" strike="noStrike" cap="none">
                <a:solidFill>
                  <a:srgbClr val="000000"/>
                </a:solidFill>
                <a:latin typeface="Arial"/>
                <a:ea typeface="Arial"/>
                <a:cs typeface="Arial"/>
                <a:sym typeface="Arial"/>
              </a:rPr>
              <a:t>Loves popcorn tree </a:t>
            </a:r>
            <a:endParaRPr sz="1400" b="1" i="0" u="none" strike="noStrike" cap="none">
              <a:solidFill>
                <a:srgbClr val="000000"/>
              </a:solidFill>
              <a:latin typeface="Arial"/>
              <a:ea typeface="Arial"/>
              <a:cs typeface="Arial"/>
              <a:sym typeface="Arial"/>
            </a:endParaRPr>
          </a:p>
        </p:txBody>
      </p:sp>
      <p:pic>
        <p:nvPicPr>
          <p:cNvPr id="240" name="Google Shape;240;p17"/>
          <p:cNvPicPr preferRelativeResize="0"/>
          <p:nvPr/>
        </p:nvPicPr>
        <p:blipFill rotWithShape="1">
          <a:blip r:embed="rId3">
            <a:alphaModFix/>
          </a:blip>
          <a:srcRect/>
          <a:stretch/>
        </p:blipFill>
        <p:spPr>
          <a:xfrm>
            <a:off x="134450" y="1908450"/>
            <a:ext cx="3128625" cy="2330125"/>
          </a:xfrm>
          <a:prstGeom prst="rect">
            <a:avLst/>
          </a:prstGeom>
          <a:noFill/>
          <a:ln>
            <a:noFill/>
          </a:ln>
        </p:spPr>
      </p:pic>
      <p:sp>
        <p:nvSpPr>
          <p:cNvPr id="241" name="Google Shape;241;p17"/>
          <p:cNvSpPr txBox="1"/>
          <p:nvPr/>
        </p:nvSpPr>
        <p:spPr>
          <a:xfrm>
            <a:off x="3354200" y="1908450"/>
            <a:ext cx="5508000" cy="1326600"/>
          </a:xfrm>
          <a:prstGeom prst="rect">
            <a:avLst/>
          </a:prstGeom>
          <a:noFill/>
          <a:ln>
            <a:noFill/>
          </a:ln>
        </p:spPr>
        <p:txBody>
          <a:bodyPr spcFirstLastPara="1" wrap="square" lIns="91425" tIns="91425" rIns="91425" bIns="91425" anchor="t" anchorCtr="0">
            <a:normAutofit fontScale="32500" lnSpcReduction="10000"/>
          </a:bodyPr>
          <a:lstStyle/>
          <a:p>
            <a:pPr marL="0" marR="0" lvl="0" indent="0" algn="l" rtl="0">
              <a:lnSpc>
                <a:spcPct val="100000"/>
              </a:lnSpc>
              <a:spcBef>
                <a:spcPts val="0"/>
              </a:spcBef>
              <a:spcAft>
                <a:spcPts val="0"/>
              </a:spcAft>
              <a:buClr>
                <a:srgbClr val="000000"/>
              </a:buClr>
              <a:buSzPct val="100000"/>
              <a:buFont typeface="Arial"/>
              <a:buNone/>
            </a:pPr>
            <a:r>
              <a:rPr lang="en" sz="5153" b="0" i="0" u="none" strike="noStrike" cap="none">
                <a:solidFill>
                  <a:srgbClr val="000000"/>
                </a:solidFill>
                <a:latin typeface="Arial"/>
                <a:ea typeface="Arial"/>
                <a:cs typeface="Arial"/>
                <a:sym typeface="Arial"/>
              </a:rPr>
              <a:t>Gini impurity of left leaf = 1-(probability of “yes”)²-(probability of “No”)²</a:t>
            </a:r>
            <a:endParaRPr sz="515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5953" b="0" i="0" u="none" strike="noStrike" cap="none">
                <a:solidFill>
                  <a:srgbClr val="000000"/>
                </a:solidFill>
                <a:latin typeface="Arial"/>
                <a:ea typeface="Arial"/>
                <a:cs typeface="Arial"/>
                <a:sym typeface="Arial"/>
              </a:rPr>
              <a:t>                                = 1-(1/1+3)²-(3/1+3)²</a:t>
            </a:r>
            <a:endParaRPr sz="595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595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5953" b="0" i="0" u="none" strike="noStrike" cap="none">
                <a:solidFill>
                  <a:srgbClr val="000000"/>
                </a:solidFill>
                <a:latin typeface="Arial"/>
                <a:ea typeface="Arial"/>
                <a:cs typeface="Arial"/>
                <a:sym typeface="Arial"/>
              </a:rPr>
              <a:t>                                =  0.375</a:t>
            </a:r>
            <a:endParaRPr sz="595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7"/>
          <p:cNvSpPr txBox="1"/>
          <p:nvPr/>
        </p:nvSpPr>
        <p:spPr>
          <a:xfrm>
            <a:off x="3313700" y="3157300"/>
            <a:ext cx="5710500" cy="1731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358"/>
              <a:buFont typeface="Arial"/>
              <a:buNone/>
            </a:pPr>
            <a:r>
              <a:rPr lang="en" sz="1474" b="0" i="0" u="none" strike="noStrike" cap="none">
                <a:solidFill>
                  <a:schemeClr val="dk1"/>
                </a:solidFill>
                <a:latin typeface="Arial"/>
                <a:ea typeface="Arial"/>
                <a:cs typeface="Arial"/>
                <a:sym typeface="Arial"/>
              </a:rPr>
              <a:t>Gini impurity of right leaf = 1-(probability of “yes”)²-(probability of “No”)²                            </a:t>
            </a:r>
            <a:endParaRPr sz="1474"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8"/>
              <a:buFont typeface="Arial"/>
              <a:buNone/>
            </a:pPr>
            <a:r>
              <a:rPr lang="en" sz="1474" b="0" i="0" u="none" strike="noStrike" cap="none">
                <a:solidFill>
                  <a:schemeClr val="dk1"/>
                </a:solidFill>
                <a:latin typeface="Arial"/>
                <a:ea typeface="Arial"/>
                <a:cs typeface="Arial"/>
                <a:sym typeface="Arial"/>
              </a:rPr>
              <a:t>                                        = 1- (2/2+1)²-(1/1+2)</a:t>
            </a:r>
            <a:endParaRPr sz="1474"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8"/>
              <a:buFont typeface="Arial"/>
              <a:buNone/>
            </a:pPr>
            <a:r>
              <a:rPr lang="en" sz="1734" b="0" i="0" u="none" strike="noStrike" cap="none">
                <a:solidFill>
                  <a:schemeClr val="dk1"/>
                </a:solidFill>
                <a:latin typeface="Arial"/>
                <a:ea typeface="Arial"/>
                <a:cs typeface="Arial"/>
                <a:sym typeface="Arial"/>
              </a:rPr>
              <a:t>                                  = 0.444</a:t>
            </a:r>
            <a:endParaRPr sz="255"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50625"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- 8</a:t>
            </a:r>
            <a:endParaRPr dirty="0"/>
          </a:p>
        </p:txBody>
      </p:sp>
      <p:pic>
        <p:nvPicPr>
          <p:cNvPr id="248" name="Google Shape;248;p18"/>
          <p:cNvPicPr preferRelativeResize="0"/>
          <p:nvPr/>
        </p:nvPicPr>
        <p:blipFill rotWithShape="1">
          <a:blip r:embed="rId3">
            <a:alphaModFix/>
          </a:blip>
          <a:srcRect/>
          <a:stretch/>
        </p:blipFill>
        <p:spPr>
          <a:xfrm>
            <a:off x="2311325" y="550000"/>
            <a:ext cx="3979124" cy="1888425"/>
          </a:xfrm>
          <a:prstGeom prst="rect">
            <a:avLst/>
          </a:prstGeom>
          <a:noFill/>
          <a:ln>
            <a:noFill/>
          </a:ln>
        </p:spPr>
      </p:pic>
      <p:cxnSp>
        <p:nvCxnSpPr>
          <p:cNvPr id="249" name="Google Shape;249;p18"/>
          <p:cNvCxnSpPr/>
          <p:nvPr/>
        </p:nvCxnSpPr>
        <p:spPr>
          <a:xfrm flipH="1">
            <a:off x="3192125" y="2438425"/>
            <a:ext cx="10200" cy="1103700"/>
          </a:xfrm>
          <a:prstGeom prst="straightConnector1">
            <a:avLst/>
          </a:prstGeom>
          <a:noFill/>
          <a:ln w="9525" cap="flat" cmpd="sng">
            <a:solidFill>
              <a:schemeClr val="dk2"/>
            </a:solidFill>
            <a:prstDash val="solid"/>
            <a:round/>
            <a:headEnd type="none" w="sm" len="sm"/>
            <a:tailEnd type="none" w="sm" len="sm"/>
          </a:ln>
        </p:spPr>
      </p:cxnSp>
      <p:cxnSp>
        <p:nvCxnSpPr>
          <p:cNvPr id="250" name="Google Shape;250;p18"/>
          <p:cNvCxnSpPr/>
          <p:nvPr/>
        </p:nvCxnSpPr>
        <p:spPr>
          <a:xfrm>
            <a:off x="5844950" y="2499175"/>
            <a:ext cx="0" cy="982200"/>
          </a:xfrm>
          <a:prstGeom prst="straightConnector1">
            <a:avLst/>
          </a:prstGeom>
          <a:noFill/>
          <a:ln w="9525" cap="flat" cmpd="sng">
            <a:solidFill>
              <a:schemeClr val="dk2"/>
            </a:solidFill>
            <a:prstDash val="solid"/>
            <a:round/>
            <a:headEnd type="none" w="sm" len="sm"/>
            <a:tailEnd type="none" w="sm" len="sm"/>
          </a:ln>
        </p:spPr>
      </p:cxnSp>
      <p:sp>
        <p:nvSpPr>
          <p:cNvPr id="251" name="Google Shape;251;p18"/>
          <p:cNvSpPr txBox="1"/>
          <p:nvPr/>
        </p:nvSpPr>
        <p:spPr>
          <a:xfrm>
            <a:off x="2164475" y="3542125"/>
            <a:ext cx="2065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Leaf on the left has 4 people in it </a:t>
            </a:r>
            <a:endParaRPr sz="1400" b="0" i="0" u="none" strike="noStrike" cap="none">
              <a:solidFill>
                <a:srgbClr val="000000"/>
              </a:solidFill>
              <a:latin typeface="Arial"/>
              <a:ea typeface="Arial"/>
              <a:cs typeface="Arial"/>
              <a:sym typeface="Arial"/>
            </a:endParaRPr>
          </a:p>
        </p:txBody>
      </p:sp>
      <p:sp>
        <p:nvSpPr>
          <p:cNvPr id="252" name="Google Shape;252;p18"/>
          <p:cNvSpPr txBox="1"/>
          <p:nvPr/>
        </p:nvSpPr>
        <p:spPr>
          <a:xfrm>
            <a:off x="4726100" y="3542125"/>
            <a:ext cx="2237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Leaf on the right has 3 people in it </a:t>
            </a:r>
            <a:endParaRPr sz="1400" b="0" i="0" u="none" strike="noStrike" cap="none">
              <a:solidFill>
                <a:srgbClr val="000000"/>
              </a:solidFill>
              <a:latin typeface="Arial"/>
              <a:ea typeface="Arial"/>
              <a:cs typeface="Arial"/>
              <a:sym typeface="Arial"/>
            </a:endParaRPr>
          </a:p>
        </p:txBody>
      </p:sp>
      <p:sp>
        <p:nvSpPr>
          <p:cNvPr id="253" name="Google Shape;253;p18"/>
          <p:cNvSpPr txBox="1"/>
          <p:nvPr/>
        </p:nvSpPr>
        <p:spPr>
          <a:xfrm>
            <a:off x="873575" y="4210300"/>
            <a:ext cx="7542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As we can observe that leaves do not represent the same no of people. Thus to know the </a:t>
            </a:r>
            <a:r>
              <a:rPr lang="en" sz="1400" b="1" i="0" u="none" strike="noStrike" cap="none">
                <a:solidFill>
                  <a:srgbClr val="000000"/>
                </a:solidFill>
                <a:latin typeface="Arial"/>
                <a:ea typeface="Arial"/>
                <a:cs typeface="Arial"/>
                <a:sym typeface="Arial"/>
              </a:rPr>
              <a:t>information gain </a:t>
            </a:r>
            <a:r>
              <a:rPr lang="en" sz="1400" b="0" i="0" u="none" strike="noStrike" cap="none">
                <a:solidFill>
                  <a:srgbClr val="000000"/>
                </a:solidFill>
                <a:latin typeface="Arial"/>
                <a:ea typeface="Arial"/>
                <a:cs typeface="Arial"/>
                <a:sym typeface="Arial"/>
              </a:rPr>
              <a:t>,to decide whether this feautre is best for root node we have to compute the </a:t>
            </a:r>
            <a:r>
              <a:rPr lang="en" sz="1400" b="1" i="0" u="none" strike="noStrike" cap="none">
                <a:solidFill>
                  <a:srgbClr val="000000"/>
                </a:solidFill>
                <a:latin typeface="Arial"/>
                <a:ea typeface="Arial"/>
                <a:cs typeface="Arial"/>
                <a:sym typeface="Arial"/>
              </a:rPr>
              <a:t>weighted average of the Gini impurities for the leaves</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4408-C65B-FD0D-8DA3-A28CA33136EC}"/>
              </a:ext>
            </a:extLst>
          </p:cNvPr>
          <p:cNvSpPr>
            <a:spLocks noGrp="1"/>
          </p:cNvSpPr>
          <p:nvPr>
            <p:ph type="title"/>
          </p:nvPr>
        </p:nvSpPr>
        <p:spPr/>
        <p:txBody>
          <a:bodyPr>
            <a:normAutofit fontScale="90000"/>
          </a:bodyPr>
          <a:lstStyle/>
          <a:p>
            <a:r>
              <a:rPr lang="en-US" dirty="0"/>
              <a:t>Learning Outcomes</a:t>
            </a:r>
          </a:p>
        </p:txBody>
      </p:sp>
      <p:sp>
        <p:nvSpPr>
          <p:cNvPr id="3" name="Text Placeholder 2">
            <a:extLst>
              <a:ext uri="{FF2B5EF4-FFF2-40B4-BE49-F238E27FC236}">
                <a16:creationId xmlns:a16="http://schemas.microsoft.com/office/drawing/2014/main" id="{147B0F8E-8F82-3BDB-279B-6A9BA62E6271}"/>
              </a:ext>
            </a:extLst>
          </p:cNvPr>
          <p:cNvSpPr>
            <a:spLocks noGrp="1"/>
          </p:cNvSpPr>
          <p:nvPr>
            <p:ph type="body" idx="1"/>
          </p:nvPr>
        </p:nvSpPr>
        <p:spPr/>
        <p:txBody>
          <a:bodyPr/>
          <a:lstStyle/>
          <a:p>
            <a:r>
              <a:rPr lang="en-US" dirty="0"/>
              <a:t>Evaluate the concept of decision trees and their usage for solving regression and classification problems </a:t>
            </a:r>
          </a:p>
          <a:p>
            <a:r>
              <a:rPr lang="en-US" dirty="0"/>
              <a:t>Assess the concepts that make up the decision tree work like Gini entropy, information gain, etc.</a:t>
            </a:r>
          </a:p>
        </p:txBody>
      </p:sp>
    </p:spTree>
    <p:extLst>
      <p:ext uri="{BB962C8B-B14F-4D97-AF65-F5344CB8AC3E}">
        <p14:creationId xmlns:p14="http://schemas.microsoft.com/office/powerpoint/2010/main" val="357968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- 9</a:t>
            </a:r>
            <a:endParaRPr dirty="0"/>
          </a:p>
        </p:txBody>
      </p:sp>
      <p:sp>
        <p:nvSpPr>
          <p:cNvPr id="259" name="Google Shape;259;p19"/>
          <p:cNvSpPr txBox="1"/>
          <p:nvPr/>
        </p:nvSpPr>
        <p:spPr>
          <a:xfrm>
            <a:off x="73700" y="666550"/>
            <a:ext cx="737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Thus the total Gini Impurity for all the leaves for </a:t>
            </a:r>
            <a:endParaRPr sz="1400" b="0" i="0" u="none" strike="noStrike" cap="none">
              <a:solidFill>
                <a:srgbClr val="000000"/>
              </a:solidFill>
              <a:latin typeface="Arial"/>
              <a:ea typeface="Arial"/>
              <a:cs typeface="Arial"/>
              <a:sym typeface="Arial"/>
            </a:endParaRPr>
          </a:p>
        </p:txBody>
      </p:sp>
      <p:pic>
        <p:nvPicPr>
          <p:cNvPr id="260" name="Google Shape;260;p19"/>
          <p:cNvPicPr preferRelativeResize="0"/>
          <p:nvPr/>
        </p:nvPicPr>
        <p:blipFill rotWithShape="1">
          <a:blip r:embed="rId3">
            <a:alphaModFix/>
          </a:blip>
          <a:srcRect/>
          <a:stretch/>
        </p:blipFill>
        <p:spPr>
          <a:xfrm>
            <a:off x="172650" y="1274050"/>
            <a:ext cx="3647300" cy="2612250"/>
          </a:xfrm>
          <a:prstGeom prst="rect">
            <a:avLst/>
          </a:prstGeom>
          <a:noFill/>
          <a:ln>
            <a:noFill/>
          </a:ln>
        </p:spPr>
      </p:pic>
      <p:sp>
        <p:nvSpPr>
          <p:cNvPr id="261" name="Google Shape;261;p19"/>
          <p:cNvSpPr txBox="1"/>
          <p:nvPr/>
        </p:nvSpPr>
        <p:spPr>
          <a:xfrm>
            <a:off x="73700" y="3835675"/>
            <a:ext cx="1652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G.I.= 0.375</a:t>
            </a:r>
            <a:endParaRPr sz="1400" b="0" i="0" u="none" strike="noStrike" cap="none">
              <a:solidFill>
                <a:srgbClr val="000000"/>
              </a:solidFill>
              <a:latin typeface="Arial"/>
              <a:ea typeface="Arial"/>
              <a:cs typeface="Arial"/>
              <a:sym typeface="Arial"/>
            </a:endParaRPr>
          </a:p>
        </p:txBody>
      </p:sp>
      <p:sp>
        <p:nvSpPr>
          <p:cNvPr id="262" name="Google Shape;262;p19"/>
          <p:cNvSpPr txBox="1"/>
          <p:nvPr/>
        </p:nvSpPr>
        <p:spPr>
          <a:xfrm>
            <a:off x="2017538" y="3835675"/>
            <a:ext cx="1802400" cy="400200"/>
          </a:xfrm>
          <a:prstGeom prst="rect">
            <a:avLst/>
          </a:prstGeom>
          <a:noFill/>
          <a:ln>
            <a:noFill/>
          </a:ln>
        </p:spPr>
        <p:txBody>
          <a:bodyPr spcFirstLastPara="1" wrap="square" lIns="91425" tIns="91425" rIns="91425" bIns="91425" anchor="t" anchorCtr="0">
            <a:normAutofit fontScale="3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5953" b="0" i="0" u="none" strike="noStrike" cap="none">
                <a:solidFill>
                  <a:schemeClr val="dk1"/>
                </a:solidFill>
                <a:latin typeface="Arial"/>
                <a:ea typeface="Arial"/>
                <a:cs typeface="Arial"/>
                <a:sym typeface="Arial"/>
              </a:rPr>
              <a:t>G.I.=0.444</a:t>
            </a:r>
            <a:endParaRPr sz="1400" b="0" i="0" u="none" strike="noStrike" cap="none">
              <a:solidFill>
                <a:srgbClr val="000000"/>
              </a:solidFill>
              <a:latin typeface="Arial"/>
              <a:ea typeface="Arial"/>
              <a:cs typeface="Arial"/>
              <a:sym typeface="Arial"/>
            </a:endParaRPr>
          </a:p>
        </p:txBody>
      </p:sp>
      <p:sp>
        <p:nvSpPr>
          <p:cNvPr id="263" name="Google Shape;263;p19"/>
          <p:cNvSpPr txBox="1"/>
          <p:nvPr/>
        </p:nvSpPr>
        <p:spPr>
          <a:xfrm>
            <a:off x="3951575" y="950050"/>
            <a:ext cx="5123400" cy="3736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Total Gini impurity = Weighted average for </a:t>
            </a:r>
            <a:r>
              <a:rPr lang="en" sz="1400" b="1" i="0" u="none" strike="noStrike" cap="none">
                <a:solidFill>
                  <a:srgbClr val="000000"/>
                </a:solidFill>
                <a:latin typeface="Arial"/>
                <a:ea typeface="Arial"/>
                <a:cs typeface="Arial"/>
                <a:sym typeface="Arial"/>
              </a:rPr>
              <a:t>Gini Impurities </a:t>
            </a:r>
            <a:r>
              <a:rPr lang="en" sz="1400" b="0" i="0" u="none" strike="noStrike" cap="none">
                <a:solidFill>
                  <a:srgbClr val="000000"/>
                </a:solidFill>
                <a:latin typeface="Arial"/>
                <a:ea typeface="Arial"/>
                <a:cs typeface="Arial"/>
                <a:sym typeface="Arial"/>
              </a:rPr>
              <a:t>for the leaves.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T</a:t>
            </a:r>
            <a:r>
              <a:rPr lang="en" sz="1200" b="1" i="0" u="none" strike="noStrike" cap="none">
                <a:solidFill>
                  <a:srgbClr val="000000"/>
                </a:solidFill>
                <a:latin typeface="Arial"/>
                <a:ea typeface="Arial"/>
                <a:cs typeface="Arial"/>
                <a:sym typeface="Arial"/>
              </a:rPr>
              <a:t>otal G.I.=  weighted gini avg for left leaf + weighted gini avg for right leaf </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  </a:t>
            </a:r>
            <a:r>
              <a:rPr lang="en" sz="1400" b="0" i="0" u="none" strike="noStrike" cap="none">
                <a:solidFill>
                  <a:schemeClr val="dk1"/>
                </a:solidFill>
                <a:latin typeface="Arial"/>
                <a:ea typeface="Arial"/>
                <a:cs typeface="Arial"/>
                <a:sym typeface="Arial"/>
              </a:rPr>
              <a:t>(4/4+3) *0.375 + ( 3 / 4 + 3) *0.444</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 0.405</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- 10</a:t>
            </a:r>
            <a:endParaRPr dirty="0"/>
          </a:p>
        </p:txBody>
      </p:sp>
      <p:sp>
        <p:nvSpPr>
          <p:cNvPr id="269" name="Google Shape;269;p20"/>
          <p:cNvSpPr txBox="1"/>
          <p:nvPr/>
        </p:nvSpPr>
        <p:spPr>
          <a:xfrm>
            <a:off x="119000" y="747550"/>
            <a:ext cx="852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Same method we will use to compute the weighted gini avg for the entire leaves for </a:t>
            </a:r>
            <a:r>
              <a:rPr lang="en" sz="1400" b="1" i="0" u="none" strike="noStrike" cap="none">
                <a:solidFill>
                  <a:srgbClr val="000000"/>
                </a:solidFill>
                <a:latin typeface="Arial"/>
                <a:ea typeface="Arial"/>
                <a:cs typeface="Arial"/>
                <a:sym typeface="Arial"/>
              </a:rPr>
              <a:t>Love Soda .</a:t>
            </a:r>
            <a:endParaRPr sz="1400" b="0" i="0" u="none" strike="noStrike" cap="none">
              <a:solidFill>
                <a:srgbClr val="000000"/>
              </a:solidFill>
              <a:latin typeface="Arial"/>
              <a:ea typeface="Arial"/>
              <a:cs typeface="Arial"/>
              <a:sym typeface="Arial"/>
            </a:endParaRPr>
          </a:p>
        </p:txBody>
      </p:sp>
      <p:sp>
        <p:nvSpPr>
          <p:cNvPr id="270" name="Google Shape;270;p20"/>
          <p:cNvSpPr txBox="1"/>
          <p:nvPr/>
        </p:nvSpPr>
        <p:spPr>
          <a:xfrm>
            <a:off x="4012325" y="1468200"/>
            <a:ext cx="5042100" cy="2944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Total Gini impurity = Weighted average for </a:t>
            </a:r>
            <a:r>
              <a:rPr lang="en" sz="1400" b="1" i="0" u="none" strike="noStrike" cap="none">
                <a:solidFill>
                  <a:schemeClr val="dk1"/>
                </a:solidFill>
                <a:latin typeface="Arial"/>
                <a:ea typeface="Arial"/>
                <a:cs typeface="Arial"/>
                <a:sym typeface="Arial"/>
              </a:rPr>
              <a:t>Gini Impurities </a:t>
            </a:r>
            <a:r>
              <a:rPr lang="en" sz="1400" b="0" i="0" u="none" strike="noStrike" cap="none">
                <a:solidFill>
                  <a:schemeClr val="dk1"/>
                </a:solidFill>
                <a:latin typeface="Arial"/>
                <a:ea typeface="Arial"/>
                <a:cs typeface="Arial"/>
                <a:sym typeface="Arial"/>
              </a:rPr>
              <a:t>for the leaves.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Total G.I.=  weighted gini avg for left leaf + weighted gini avg for right leaf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 0.214</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p:txBody>
      </p:sp>
      <p:pic>
        <p:nvPicPr>
          <p:cNvPr id="271" name="Google Shape;271;p20"/>
          <p:cNvPicPr preferRelativeResize="0"/>
          <p:nvPr/>
        </p:nvPicPr>
        <p:blipFill rotWithShape="1">
          <a:blip r:embed="rId3">
            <a:alphaModFix/>
          </a:blip>
          <a:srcRect/>
          <a:stretch/>
        </p:blipFill>
        <p:spPr>
          <a:xfrm>
            <a:off x="119000" y="1365175"/>
            <a:ext cx="3700950" cy="321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- 11</a:t>
            </a:r>
            <a:endParaRPr dirty="0"/>
          </a:p>
        </p:txBody>
      </p:sp>
      <p:graphicFrame>
        <p:nvGraphicFramePr>
          <p:cNvPr id="277" name="Google Shape;277;p21"/>
          <p:cNvGraphicFramePr/>
          <p:nvPr/>
        </p:nvGraphicFramePr>
        <p:xfrm>
          <a:off x="207500" y="1481275"/>
          <a:ext cx="4074700" cy="3553845"/>
        </p:xfrm>
        <a:graphic>
          <a:graphicData uri="http://schemas.openxmlformats.org/drawingml/2006/table">
            <a:tbl>
              <a:tblPr>
                <a:noFill/>
                <a:tableStyleId>{C294492A-F93A-4CF4-85FA-59F556D9E55B}</a:tableStyleId>
              </a:tblPr>
              <a:tblGrid>
                <a:gridCol w="1018675">
                  <a:extLst>
                    <a:ext uri="{9D8B030D-6E8A-4147-A177-3AD203B41FA5}">
                      <a16:colId xmlns:a16="http://schemas.microsoft.com/office/drawing/2014/main" val="20000"/>
                    </a:ext>
                  </a:extLst>
                </a:gridCol>
                <a:gridCol w="1018675">
                  <a:extLst>
                    <a:ext uri="{9D8B030D-6E8A-4147-A177-3AD203B41FA5}">
                      <a16:colId xmlns:a16="http://schemas.microsoft.com/office/drawing/2014/main" val="20001"/>
                    </a:ext>
                  </a:extLst>
                </a:gridCol>
                <a:gridCol w="1018675">
                  <a:extLst>
                    <a:ext uri="{9D8B030D-6E8A-4147-A177-3AD203B41FA5}">
                      <a16:colId xmlns:a16="http://schemas.microsoft.com/office/drawing/2014/main" val="20002"/>
                    </a:ext>
                  </a:extLst>
                </a:gridCol>
                <a:gridCol w="1018675">
                  <a:extLst>
                    <a:ext uri="{9D8B030D-6E8A-4147-A177-3AD203B41FA5}">
                      <a16:colId xmlns:a16="http://schemas.microsoft.com/office/drawing/2014/main" val="20003"/>
                    </a:ext>
                  </a:extLst>
                </a:gridCol>
              </a:tblGrid>
              <a:tr h="7803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Age</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t>Happy Person</a:t>
                      </a:r>
                      <a:endParaRPr sz="1800" u="none" strike="noStrike" cap="none"/>
                    </a:p>
                  </a:txBody>
                  <a:tcPr marL="91425" marR="91425" marT="91425" marB="91425"/>
                </a:tc>
                <a:extLst>
                  <a:ext uri="{0D108BD9-81ED-4DB2-BD59-A6C34878D82A}">
                    <a16:rowId xmlns:a16="http://schemas.microsoft.com/office/drawing/2014/main" val="10000"/>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278" name="Google Shape;278;p21"/>
          <p:cNvSpPr txBox="1"/>
          <p:nvPr/>
        </p:nvSpPr>
        <p:spPr>
          <a:xfrm>
            <a:off x="69600" y="454450"/>
            <a:ext cx="8381400" cy="944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However because </a:t>
            </a:r>
            <a:r>
              <a:rPr lang="en" sz="1400" b="1" i="0" u="none" strike="noStrike" cap="none">
                <a:solidFill>
                  <a:srgbClr val="000000"/>
                </a:solidFill>
                <a:latin typeface="Arial"/>
                <a:ea typeface="Arial"/>
                <a:cs typeface="Arial"/>
                <a:sym typeface="Arial"/>
              </a:rPr>
              <a:t>Age</a:t>
            </a:r>
            <a:r>
              <a:rPr lang="en" sz="1400" b="0" i="0" u="none" strike="noStrike" cap="none">
                <a:solidFill>
                  <a:srgbClr val="000000"/>
                </a:solidFill>
                <a:latin typeface="Arial"/>
                <a:ea typeface="Arial"/>
                <a:cs typeface="Arial"/>
                <a:sym typeface="Arial"/>
              </a:rPr>
              <a:t> Contains numeric data, and not just </a:t>
            </a:r>
            <a:r>
              <a:rPr lang="en" sz="1400" b="1" i="0" u="none" strike="noStrike" cap="none">
                <a:solidFill>
                  <a:srgbClr val="000000"/>
                </a:solidFill>
                <a:latin typeface="Arial"/>
                <a:ea typeface="Arial"/>
                <a:cs typeface="Arial"/>
                <a:sym typeface="Arial"/>
              </a:rPr>
              <a:t>Yes/No </a:t>
            </a:r>
            <a:r>
              <a:rPr lang="en" sz="1400" b="0" i="0" u="none" strike="noStrike" cap="none">
                <a:solidFill>
                  <a:srgbClr val="000000"/>
                </a:solidFill>
                <a:latin typeface="Arial"/>
                <a:ea typeface="Arial"/>
                <a:cs typeface="Arial"/>
                <a:sym typeface="Arial"/>
              </a:rPr>
              <a:t>values .calculating the </a:t>
            </a:r>
            <a:r>
              <a:rPr lang="en" sz="1400" b="1" i="0" u="none" strike="noStrike" cap="none">
                <a:solidFill>
                  <a:srgbClr val="000000"/>
                </a:solidFill>
                <a:latin typeface="Arial"/>
                <a:ea typeface="Arial"/>
                <a:cs typeface="Arial"/>
                <a:sym typeface="Arial"/>
              </a:rPr>
              <a:t>Gini Impurity </a:t>
            </a:r>
            <a:r>
              <a:rPr lang="en" sz="1400" b="0" i="0" u="none" strike="noStrike" cap="none">
                <a:solidFill>
                  <a:srgbClr val="000000"/>
                </a:solidFill>
                <a:latin typeface="Arial"/>
                <a:ea typeface="Arial"/>
                <a:cs typeface="Arial"/>
                <a:sym typeface="Arial"/>
              </a:rPr>
              <a:t>is a little more involved .First the values has to be in ascending order and then compute the average age for all the adjacent peoples.</a:t>
            </a:r>
            <a:endParaRPr sz="1400" b="0" i="0" u="none" strike="noStrike" cap="none">
              <a:solidFill>
                <a:srgbClr val="000000"/>
              </a:solidFill>
              <a:latin typeface="Arial"/>
              <a:ea typeface="Arial"/>
              <a:cs typeface="Arial"/>
              <a:sym typeface="Arial"/>
            </a:endParaRPr>
          </a:p>
        </p:txBody>
      </p:sp>
      <p:pic>
        <p:nvPicPr>
          <p:cNvPr id="279" name="Google Shape;279;p21"/>
          <p:cNvPicPr preferRelativeResize="0"/>
          <p:nvPr/>
        </p:nvPicPr>
        <p:blipFill rotWithShape="1">
          <a:blip r:embed="rId3">
            <a:alphaModFix/>
          </a:blip>
          <a:srcRect/>
          <a:stretch/>
        </p:blipFill>
        <p:spPr>
          <a:xfrm>
            <a:off x="7363550" y="1399150"/>
            <a:ext cx="1157056" cy="3480575"/>
          </a:xfrm>
          <a:prstGeom prst="rect">
            <a:avLst/>
          </a:prstGeom>
          <a:noFill/>
          <a:ln>
            <a:noFill/>
          </a:ln>
        </p:spPr>
      </p:pic>
      <p:sp>
        <p:nvSpPr>
          <p:cNvPr id="280" name="Google Shape;280;p21"/>
          <p:cNvSpPr/>
          <p:nvPr/>
        </p:nvSpPr>
        <p:spPr>
          <a:xfrm>
            <a:off x="4457825" y="3028675"/>
            <a:ext cx="2551500" cy="51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50625" y="69175"/>
            <a:ext cx="8520600" cy="473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- 12</a:t>
            </a:r>
            <a:endParaRPr dirty="0"/>
          </a:p>
        </p:txBody>
      </p:sp>
      <p:sp>
        <p:nvSpPr>
          <p:cNvPr id="286" name="Google Shape;286;p22"/>
          <p:cNvSpPr txBox="1"/>
          <p:nvPr/>
        </p:nvSpPr>
        <p:spPr>
          <a:xfrm>
            <a:off x="111375" y="609500"/>
            <a:ext cx="8768400" cy="673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calculate the Gini Impurity values for each average age .Let’s show an example by selecting  one of the average and see how we can compute gini impurity. </a:t>
            </a:r>
            <a:endParaRPr sz="1400" b="0" i="0" u="none" strike="noStrike" cap="none">
              <a:solidFill>
                <a:srgbClr val="000000"/>
              </a:solidFill>
              <a:latin typeface="Arial"/>
              <a:ea typeface="Arial"/>
              <a:cs typeface="Arial"/>
              <a:sym typeface="Arial"/>
            </a:endParaRPr>
          </a:p>
        </p:txBody>
      </p:sp>
      <p:sp>
        <p:nvSpPr>
          <p:cNvPr id="287" name="Google Shape;287;p22"/>
          <p:cNvSpPr/>
          <p:nvPr/>
        </p:nvSpPr>
        <p:spPr>
          <a:xfrm>
            <a:off x="6492950" y="1283000"/>
            <a:ext cx="1285875" cy="4731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Age  &lt; 9.5</a:t>
            </a:r>
            <a:endParaRPr sz="1400" b="0" i="0" u="none" strike="noStrike" cap="none">
              <a:solidFill>
                <a:srgbClr val="000000"/>
              </a:solidFill>
              <a:latin typeface="Arial"/>
              <a:ea typeface="Arial"/>
              <a:cs typeface="Arial"/>
              <a:sym typeface="Arial"/>
            </a:endParaRPr>
          </a:p>
        </p:txBody>
      </p:sp>
      <p:cxnSp>
        <p:nvCxnSpPr>
          <p:cNvPr id="288" name="Google Shape;288;p22"/>
          <p:cNvCxnSpPr/>
          <p:nvPr/>
        </p:nvCxnSpPr>
        <p:spPr>
          <a:xfrm flipH="1">
            <a:off x="6308150" y="1776800"/>
            <a:ext cx="734100" cy="774300"/>
          </a:xfrm>
          <a:prstGeom prst="straightConnector1">
            <a:avLst/>
          </a:prstGeom>
          <a:noFill/>
          <a:ln w="9525" cap="flat" cmpd="sng">
            <a:solidFill>
              <a:schemeClr val="dk2"/>
            </a:solidFill>
            <a:prstDash val="solid"/>
            <a:round/>
            <a:headEnd type="none" w="sm" len="sm"/>
            <a:tailEnd type="triangle" w="med" len="med"/>
          </a:ln>
        </p:spPr>
      </p:cxnSp>
      <p:cxnSp>
        <p:nvCxnSpPr>
          <p:cNvPr id="289" name="Google Shape;289;p22"/>
          <p:cNvCxnSpPr>
            <a:stCxn id="287" idx="2"/>
          </p:cNvCxnSpPr>
          <p:nvPr/>
        </p:nvCxnSpPr>
        <p:spPr>
          <a:xfrm>
            <a:off x="7135888" y="1756100"/>
            <a:ext cx="941700" cy="815700"/>
          </a:xfrm>
          <a:prstGeom prst="straightConnector1">
            <a:avLst/>
          </a:prstGeom>
          <a:noFill/>
          <a:ln w="9525" cap="flat" cmpd="sng">
            <a:solidFill>
              <a:schemeClr val="dk2"/>
            </a:solidFill>
            <a:prstDash val="solid"/>
            <a:round/>
            <a:headEnd type="none" w="sm" len="sm"/>
            <a:tailEnd type="triangle" w="med" len="med"/>
          </a:ln>
        </p:spPr>
      </p:cxnSp>
      <p:sp>
        <p:nvSpPr>
          <p:cNvPr id="290" name="Google Shape;290;p22"/>
          <p:cNvSpPr txBox="1"/>
          <p:nvPr/>
        </p:nvSpPr>
        <p:spPr>
          <a:xfrm>
            <a:off x="5791775" y="2496825"/>
            <a:ext cx="1169400" cy="7026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2"/>
          <p:cNvSpPr txBox="1"/>
          <p:nvPr/>
        </p:nvSpPr>
        <p:spPr>
          <a:xfrm>
            <a:off x="7206775" y="2496825"/>
            <a:ext cx="1169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2"/>
          <p:cNvSpPr txBox="1"/>
          <p:nvPr/>
        </p:nvSpPr>
        <p:spPr>
          <a:xfrm>
            <a:off x="6158825" y="1928000"/>
            <a:ext cx="435300" cy="297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75"/>
              <a:buFont typeface="Arial"/>
              <a:buNone/>
            </a:pPr>
            <a:r>
              <a:rPr lang="en" sz="1050" b="0" i="0" u="none" strike="noStrike" cap="none">
                <a:solidFill>
                  <a:srgbClr val="000000"/>
                </a:solidFill>
                <a:latin typeface="Arial"/>
                <a:ea typeface="Arial"/>
                <a:cs typeface="Arial"/>
                <a:sym typeface="Arial"/>
              </a:rPr>
              <a:t>Yes</a:t>
            </a:r>
            <a:endParaRPr sz="1050" b="0" i="0" u="none" strike="noStrike" cap="none">
              <a:solidFill>
                <a:srgbClr val="000000"/>
              </a:solidFill>
              <a:latin typeface="Arial"/>
              <a:ea typeface="Arial"/>
              <a:cs typeface="Arial"/>
              <a:sym typeface="Arial"/>
            </a:endParaRPr>
          </a:p>
        </p:txBody>
      </p:sp>
      <p:sp>
        <p:nvSpPr>
          <p:cNvPr id="293" name="Google Shape;293;p22"/>
          <p:cNvSpPr txBox="1"/>
          <p:nvPr/>
        </p:nvSpPr>
        <p:spPr>
          <a:xfrm>
            <a:off x="7642025" y="1977513"/>
            <a:ext cx="488400" cy="297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75"/>
              <a:buFont typeface="Arial"/>
              <a:buNone/>
            </a:pPr>
            <a:r>
              <a:rPr lang="en" sz="1250" b="0" i="0" u="none" strike="noStrike" cap="none">
                <a:solidFill>
                  <a:srgbClr val="000000"/>
                </a:solidFill>
                <a:latin typeface="Arial"/>
                <a:ea typeface="Arial"/>
                <a:cs typeface="Arial"/>
                <a:sym typeface="Arial"/>
              </a:rPr>
              <a:t>No</a:t>
            </a:r>
            <a:endParaRPr sz="1250" b="0" i="0" u="none" strike="noStrike" cap="none">
              <a:solidFill>
                <a:srgbClr val="000000"/>
              </a:solidFill>
              <a:latin typeface="Arial"/>
              <a:ea typeface="Arial"/>
              <a:cs typeface="Arial"/>
              <a:sym typeface="Arial"/>
            </a:endParaRPr>
          </a:p>
        </p:txBody>
      </p:sp>
      <p:sp>
        <p:nvSpPr>
          <p:cNvPr id="294" name="Google Shape;294;p22"/>
          <p:cNvSpPr/>
          <p:nvPr/>
        </p:nvSpPr>
        <p:spPr>
          <a:xfrm>
            <a:off x="5675375" y="2571800"/>
            <a:ext cx="1285800" cy="6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=1</a:t>
            </a:r>
            <a:endParaRPr sz="1400" b="0" i="0" u="none" strike="noStrike" cap="none">
              <a:solidFill>
                <a:srgbClr val="000000"/>
              </a:solidFill>
              <a:latin typeface="Arial"/>
              <a:ea typeface="Arial"/>
              <a:cs typeface="Arial"/>
              <a:sym typeface="Arial"/>
            </a:endParaRPr>
          </a:p>
        </p:txBody>
      </p:sp>
      <p:sp>
        <p:nvSpPr>
          <p:cNvPr id="295" name="Google Shape;295;p22"/>
          <p:cNvSpPr/>
          <p:nvPr/>
        </p:nvSpPr>
        <p:spPr>
          <a:xfrm>
            <a:off x="7502850" y="2611575"/>
            <a:ext cx="11265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No=3</a:t>
            </a:r>
            <a:endParaRPr sz="1400" b="0" i="0" u="none" strike="noStrike" cap="none">
              <a:solidFill>
                <a:srgbClr val="000000"/>
              </a:solidFill>
              <a:latin typeface="Arial"/>
              <a:ea typeface="Arial"/>
              <a:cs typeface="Arial"/>
              <a:sym typeface="Arial"/>
            </a:endParaRPr>
          </a:p>
        </p:txBody>
      </p:sp>
      <p:sp>
        <p:nvSpPr>
          <p:cNvPr id="296" name="Google Shape;296;p22"/>
          <p:cNvSpPr txBox="1"/>
          <p:nvPr/>
        </p:nvSpPr>
        <p:spPr>
          <a:xfrm>
            <a:off x="5668325" y="3307375"/>
            <a:ext cx="14403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Happy Person</a:t>
            </a:r>
            <a:endParaRPr sz="1500" b="0" i="0" u="none" strike="noStrike" cap="none">
              <a:solidFill>
                <a:srgbClr val="000000"/>
              </a:solidFill>
              <a:latin typeface="Arial"/>
              <a:ea typeface="Arial"/>
              <a:cs typeface="Arial"/>
              <a:sym typeface="Arial"/>
            </a:endParaRPr>
          </a:p>
        </p:txBody>
      </p:sp>
      <p:sp>
        <p:nvSpPr>
          <p:cNvPr id="297" name="Google Shape;297;p22"/>
          <p:cNvSpPr txBox="1"/>
          <p:nvPr/>
        </p:nvSpPr>
        <p:spPr>
          <a:xfrm>
            <a:off x="7378575" y="3311950"/>
            <a:ext cx="1501200" cy="400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chemeClr val="dk1"/>
              </a:buClr>
              <a:buSzPts val="275"/>
              <a:buFont typeface="Arial"/>
              <a:buNone/>
            </a:pPr>
            <a:r>
              <a:rPr lang="en" sz="6007" b="0" i="0" u="none" strike="noStrike" cap="none">
                <a:solidFill>
                  <a:schemeClr val="dk1"/>
                </a:solidFill>
                <a:latin typeface="Arial"/>
                <a:ea typeface="Arial"/>
                <a:cs typeface="Arial"/>
                <a:sym typeface="Arial"/>
              </a:rPr>
              <a:t>Happy Person</a:t>
            </a:r>
            <a:endParaRPr sz="6007"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graphicFrame>
        <p:nvGraphicFramePr>
          <p:cNvPr id="298" name="Google Shape;298;p22"/>
          <p:cNvGraphicFramePr/>
          <p:nvPr/>
        </p:nvGraphicFramePr>
        <p:xfrm>
          <a:off x="207500" y="1481275"/>
          <a:ext cx="4074700" cy="3553845"/>
        </p:xfrm>
        <a:graphic>
          <a:graphicData uri="http://schemas.openxmlformats.org/drawingml/2006/table">
            <a:tbl>
              <a:tblPr>
                <a:noFill/>
                <a:tableStyleId>{C294492A-F93A-4CF4-85FA-59F556D9E55B}</a:tableStyleId>
              </a:tblPr>
              <a:tblGrid>
                <a:gridCol w="1018675">
                  <a:extLst>
                    <a:ext uri="{9D8B030D-6E8A-4147-A177-3AD203B41FA5}">
                      <a16:colId xmlns:a16="http://schemas.microsoft.com/office/drawing/2014/main" val="20000"/>
                    </a:ext>
                  </a:extLst>
                </a:gridCol>
                <a:gridCol w="1018675">
                  <a:extLst>
                    <a:ext uri="{9D8B030D-6E8A-4147-A177-3AD203B41FA5}">
                      <a16:colId xmlns:a16="http://schemas.microsoft.com/office/drawing/2014/main" val="20001"/>
                    </a:ext>
                  </a:extLst>
                </a:gridCol>
                <a:gridCol w="1018675">
                  <a:extLst>
                    <a:ext uri="{9D8B030D-6E8A-4147-A177-3AD203B41FA5}">
                      <a16:colId xmlns:a16="http://schemas.microsoft.com/office/drawing/2014/main" val="20002"/>
                    </a:ext>
                  </a:extLst>
                </a:gridCol>
                <a:gridCol w="1018675">
                  <a:extLst>
                    <a:ext uri="{9D8B030D-6E8A-4147-A177-3AD203B41FA5}">
                      <a16:colId xmlns:a16="http://schemas.microsoft.com/office/drawing/2014/main" val="20003"/>
                    </a:ext>
                  </a:extLst>
                </a:gridCol>
              </a:tblGrid>
              <a:tr h="7803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Age</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t>Happy Person</a:t>
                      </a:r>
                      <a:endParaRPr sz="1800" u="none" strike="noStrike" cap="none"/>
                    </a:p>
                  </a:txBody>
                  <a:tcPr marL="91425" marR="91425" marT="91425" marB="91425"/>
                </a:tc>
                <a:extLst>
                  <a:ext uri="{0D108BD9-81ED-4DB2-BD59-A6C34878D82A}">
                    <a16:rowId xmlns:a16="http://schemas.microsoft.com/office/drawing/2014/main" val="10000"/>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890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299" name="Google Shape;299;p22"/>
          <p:cNvSpPr txBox="1"/>
          <p:nvPr/>
        </p:nvSpPr>
        <p:spPr>
          <a:xfrm>
            <a:off x="4305575" y="1598050"/>
            <a:ext cx="1285800" cy="34368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Arial"/>
                <a:ea typeface="Arial"/>
                <a:cs typeface="Arial"/>
                <a:sym typeface="Arial"/>
              </a:rPr>
              <a:t>Average Age </a:t>
            </a: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 +12 =9.5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12+18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18+35 = 26.5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35+38 =36.5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38+50=  44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50+83= 66.5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50625" y="81000"/>
            <a:ext cx="8520600" cy="435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13</a:t>
            </a:r>
            <a:endParaRPr dirty="0"/>
          </a:p>
        </p:txBody>
      </p:sp>
      <p:sp>
        <p:nvSpPr>
          <p:cNvPr id="305" name="Google Shape;305;p23"/>
          <p:cNvSpPr txBox="1"/>
          <p:nvPr/>
        </p:nvSpPr>
        <p:spPr>
          <a:xfrm>
            <a:off x="101250" y="516300"/>
            <a:ext cx="702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So the Gini Impurity would be :-</a:t>
            </a:r>
            <a:endParaRPr sz="1400" b="0" i="0" u="none" strike="noStrike" cap="none">
              <a:solidFill>
                <a:srgbClr val="000000"/>
              </a:solidFill>
              <a:latin typeface="Arial"/>
              <a:ea typeface="Arial"/>
              <a:cs typeface="Arial"/>
              <a:sym typeface="Arial"/>
            </a:endParaRPr>
          </a:p>
        </p:txBody>
      </p:sp>
      <p:sp>
        <p:nvSpPr>
          <p:cNvPr id="306" name="Google Shape;306;p23"/>
          <p:cNvSpPr txBox="1"/>
          <p:nvPr/>
        </p:nvSpPr>
        <p:spPr>
          <a:xfrm>
            <a:off x="3339000" y="810875"/>
            <a:ext cx="5710500" cy="979200"/>
          </a:xfrm>
          <a:prstGeom prst="rect">
            <a:avLst/>
          </a:prstGeom>
          <a:noFill/>
          <a:ln>
            <a:noFill/>
          </a:ln>
        </p:spPr>
        <p:txBody>
          <a:bodyPr spcFirstLastPara="1" wrap="square" lIns="91425" tIns="91425" rIns="91425" bIns="91425" anchor="t" anchorCtr="0">
            <a:noAutofit/>
          </a:bodyPr>
          <a:lstStyle/>
          <a:p>
            <a:pPr marL="0" marR="0" lvl="0" indent="0" algn="r" rtl="0">
              <a:lnSpc>
                <a:spcPct val="80000"/>
              </a:lnSpc>
              <a:spcBef>
                <a:spcPts val="0"/>
              </a:spcBef>
              <a:spcAft>
                <a:spcPts val="0"/>
              </a:spcAft>
              <a:buClr>
                <a:srgbClr val="000000"/>
              </a:buClr>
              <a:buSzPts val="852"/>
              <a:buFont typeface="Arial"/>
              <a:buNone/>
            </a:pPr>
            <a:r>
              <a:rPr lang="en" sz="1385" b="0" i="0" u="none" strike="noStrike" cap="none">
                <a:solidFill>
                  <a:srgbClr val="000000"/>
                </a:solidFill>
                <a:latin typeface="Arial"/>
                <a:ea typeface="Arial"/>
                <a:cs typeface="Arial"/>
                <a:sym typeface="Arial"/>
              </a:rPr>
              <a:t>GI for a left leaf node  = 1- (probability of “yes”)² - (probability of “No”)²</a:t>
            </a:r>
            <a:endParaRPr sz="1385" b="0" i="0" u="none" strike="noStrike" cap="none">
              <a:solidFill>
                <a:srgbClr val="000000"/>
              </a:solidFill>
              <a:latin typeface="Arial"/>
              <a:ea typeface="Arial"/>
              <a:cs typeface="Arial"/>
              <a:sym typeface="Arial"/>
            </a:endParaRPr>
          </a:p>
          <a:p>
            <a:pPr marL="0" marR="0" lvl="0" indent="0" algn="r" rtl="0">
              <a:lnSpc>
                <a:spcPct val="80000"/>
              </a:lnSpc>
              <a:spcBef>
                <a:spcPts val="0"/>
              </a:spcBef>
              <a:spcAft>
                <a:spcPts val="0"/>
              </a:spcAft>
              <a:buClr>
                <a:srgbClr val="000000"/>
              </a:buClr>
              <a:buSzPts val="852"/>
              <a:buFont typeface="Arial"/>
              <a:buNone/>
            </a:pPr>
            <a:r>
              <a:rPr lang="en" sz="1385" b="0" i="0" u="none" strike="noStrike" cap="none">
                <a:solidFill>
                  <a:srgbClr val="000000"/>
                </a:solidFill>
                <a:latin typeface="Arial"/>
                <a:ea typeface="Arial"/>
                <a:cs typeface="Arial"/>
                <a:sym typeface="Arial"/>
              </a:rPr>
              <a:t>                                             </a:t>
            </a:r>
            <a:endParaRPr sz="1885"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852"/>
              <a:buFont typeface="Arial"/>
              <a:buNone/>
            </a:pPr>
            <a:r>
              <a:rPr lang="en" sz="1885" b="0" i="0" u="none" strike="noStrike" cap="none">
                <a:solidFill>
                  <a:srgbClr val="000000"/>
                </a:solidFill>
                <a:latin typeface="Arial"/>
                <a:ea typeface="Arial"/>
                <a:cs typeface="Arial"/>
                <a:sym typeface="Arial"/>
              </a:rPr>
              <a:t>                          </a:t>
            </a:r>
            <a:r>
              <a:rPr lang="en" sz="1685" b="0" i="0" u="none" strike="noStrike" cap="none">
                <a:solidFill>
                  <a:srgbClr val="000000"/>
                </a:solidFill>
                <a:latin typeface="Arial"/>
                <a:ea typeface="Arial"/>
                <a:cs typeface="Arial"/>
                <a:sym typeface="Arial"/>
              </a:rPr>
              <a:t>  = 1-(0/0+1)²-(1/0+1)²</a:t>
            </a:r>
            <a:endParaRPr sz="1685"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852"/>
              <a:buFont typeface="Arial"/>
              <a:buNone/>
            </a:pPr>
            <a:r>
              <a:rPr lang="en" sz="1685" b="0" i="0" u="none" strike="noStrike" cap="none">
                <a:solidFill>
                  <a:srgbClr val="000000"/>
                </a:solidFill>
                <a:latin typeface="Arial"/>
                <a:ea typeface="Arial"/>
                <a:cs typeface="Arial"/>
                <a:sym typeface="Arial"/>
              </a:rPr>
              <a:t>                               =  0 </a:t>
            </a:r>
            <a:endParaRPr sz="1085" b="0" i="0" u="none" strike="noStrike" cap="none">
              <a:solidFill>
                <a:srgbClr val="000000"/>
              </a:solidFill>
              <a:latin typeface="Arial"/>
              <a:ea typeface="Arial"/>
              <a:cs typeface="Arial"/>
              <a:sym typeface="Arial"/>
            </a:endParaRPr>
          </a:p>
        </p:txBody>
      </p:sp>
      <p:sp>
        <p:nvSpPr>
          <p:cNvPr id="307" name="Google Shape;307;p23"/>
          <p:cNvSpPr txBox="1"/>
          <p:nvPr/>
        </p:nvSpPr>
        <p:spPr>
          <a:xfrm>
            <a:off x="3384450" y="1733450"/>
            <a:ext cx="5619600" cy="979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GI for a right leaf node =1-(probability of “yes”)² - (probability of“No”)²</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 1-(3/3+3)²- (3/3+3)²</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  0.5</a:t>
            </a:r>
            <a:endParaRPr sz="1400" b="0" i="0" u="none" strike="noStrike" cap="none">
              <a:solidFill>
                <a:srgbClr val="000000"/>
              </a:solidFill>
              <a:latin typeface="Arial"/>
              <a:ea typeface="Arial"/>
              <a:cs typeface="Arial"/>
              <a:sym typeface="Arial"/>
            </a:endParaRPr>
          </a:p>
        </p:txBody>
      </p:sp>
      <p:sp>
        <p:nvSpPr>
          <p:cNvPr id="308" name="Google Shape;308;p23"/>
          <p:cNvSpPr/>
          <p:nvPr/>
        </p:nvSpPr>
        <p:spPr>
          <a:xfrm>
            <a:off x="640700" y="1037925"/>
            <a:ext cx="1285875" cy="4731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Age  &lt; 9.5</a:t>
            </a:r>
            <a:endParaRPr sz="1400" b="0" i="0" u="none" strike="noStrike" cap="none">
              <a:solidFill>
                <a:srgbClr val="000000"/>
              </a:solidFill>
              <a:latin typeface="Arial"/>
              <a:ea typeface="Arial"/>
              <a:cs typeface="Arial"/>
              <a:sym typeface="Arial"/>
            </a:endParaRPr>
          </a:p>
        </p:txBody>
      </p:sp>
      <p:cxnSp>
        <p:nvCxnSpPr>
          <p:cNvPr id="309" name="Google Shape;309;p23"/>
          <p:cNvCxnSpPr/>
          <p:nvPr/>
        </p:nvCxnSpPr>
        <p:spPr>
          <a:xfrm flipH="1">
            <a:off x="549613" y="1526325"/>
            <a:ext cx="683400" cy="709500"/>
          </a:xfrm>
          <a:prstGeom prst="straightConnector1">
            <a:avLst/>
          </a:prstGeom>
          <a:noFill/>
          <a:ln w="9525" cap="flat" cmpd="sng">
            <a:solidFill>
              <a:schemeClr val="dk2"/>
            </a:solidFill>
            <a:prstDash val="solid"/>
            <a:round/>
            <a:headEnd type="none" w="sm" len="sm"/>
            <a:tailEnd type="triangle" w="med" len="med"/>
          </a:ln>
        </p:spPr>
      </p:cxnSp>
      <p:cxnSp>
        <p:nvCxnSpPr>
          <p:cNvPr id="310" name="Google Shape;310;p23"/>
          <p:cNvCxnSpPr/>
          <p:nvPr/>
        </p:nvCxnSpPr>
        <p:spPr>
          <a:xfrm>
            <a:off x="1323438" y="1523625"/>
            <a:ext cx="582300" cy="714900"/>
          </a:xfrm>
          <a:prstGeom prst="straightConnector1">
            <a:avLst/>
          </a:prstGeom>
          <a:noFill/>
          <a:ln w="9525" cap="flat" cmpd="sng">
            <a:solidFill>
              <a:schemeClr val="dk2"/>
            </a:solidFill>
            <a:prstDash val="solid"/>
            <a:round/>
            <a:headEnd type="none" w="sm" len="sm"/>
            <a:tailEnd type="triangle" w="med" len="med"/>
          </a:ln>
        </p:spPr>
      </p:cxnSp>
      <p:sp>
        <p:nvSpPr>
          <p:cNvPr id="311" name="Google Shape;311;p23"/>
          <p:cNvSpPr txBox="1"/>
          <p:nvPr/>
        </p:nvSpPr>
        <p:spPr>
          <a:xfrm>
            <a:off x="242825" y="1632450"/>
            <a:ext cx="468900" cy="330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312" name="Google Shape;312;p23"/>
          <p:cNvSpPr txBox="1"/>
          <p:nvPr/>
        </p:nvSpPr>
        <p:spPr>
          <a:xfrm>
            <a:off x="1681275" y="1632450"/>
            <a:ext cx="468900" cy="330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313" name="Google Shape;313;p23"/>
          <p:cNvSpPr/>
          <p:nvPr/>
        </p:nvSpPr>
        <p:spPr>
          <a:xfrm>
            <a:off x="50625" y="2251113"/>
            <a:ext cx="11268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=1</a:t>
            </a:r>
            <a:endParaRPr sz="1400" b="0" i="0" u="none" strike="noStrike" cap="none">
              <a:solidFill>
                <a:srgbClr val="000000"/>
              </a:solidFill>
              <a:latin typeface="Arial"/>
              <a:ea typeface="Arial"/>
              <a:cs typeface="Arial"/>
              <a:sym typeface="Arial"/>
            </a:endParaRPr>
          </a:p>
        </p:txBody>
      </p:sp>
      <p:sp>
        <p:nvSpPr>
          <p:cNvPr id="314" name="Google Shape;314;p23"/>
          <p:cNvSpPr/>
          <p:nvPr/>
        </p:nvSpPr>
        <p:spPr>
          <a:xfrm>
            <a:off x="1384200" y="2251113"/>
            <a:ext cx="1285800" cy="58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No=3</a:t>
            </a:r>
            <a:endParaRPr sz="1400" b="0" i="0" u="none" strike="noStrike" cap="none">
              <a:solidFill>
                <a:srgbClr val="000000"/>
              </a:solidFill>
              <a:latin typeface="Arial"/>
              <a:ea typeface="Arial"/>
              <a:cs typeface="Arial"/>
              <a:sym typeface="Arial"/>
            </a:endParaRPr>
          </a:p>
        </p:txBody>
      </p:sp>
      <p:sp>
        <p:nvSpPr>
          <p:cNvPr id="315" name="Google Shape;315;p23"/>
          <p:cNvSpPr txBox="1"/>
          <p:nvPr/>
        </p:nvSpPr>
        <p:spPr>
          <a:xfrm>
            <a:off x="83625" y="3245838"/>
            <a:ext cx="8454600" cy="3300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6600" b="0" i="0" u="none" strike="noStrike" cap="none">
                <a:solidFill>
                  <a:srgbClr val="000000"/>
                </a:solidFill>
                <a:latin typeface="Arial"/>
                <a:ea typeface="Arial"/>
                <a:cs typeface="Arial"/>
                <a:sym typeface="Arial"/>
              </a:rPr>
              <a:t>The weighted Gini Impurity  for Age  &lt; 9.5 would be :-  (1/1+6)*0 + (6/1+6)*0.5 = 0.429</a:t>
            </a:r>
            <a:endParaRPr sz="6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48450" y="60275"/>
            <a:ext cx="8520600" cy="4545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- 14</a:t>
            </a:r>
            <a:endParaRPr dirty="0"/>
          </a:p>
        </p:txBody>
      </p:sp>
      <p:sp>
        <p:nvSpPr>
          <p:cNvPr id="321" name="Google Shape;321;p24"/>
          <p:cNvSpPr txBox="1"/>
          <p:nvPr/>
        </p:nvSpPr>
        <p:spPr>
          <a:xfrm>
            <a:off x="104075" y="707050"/>
            <a:ext cx="796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Likewise we will be calculating all other Gini impurities for all other candidate values . </a:t>
            </a:r>
            <a:endParaRPr sz="1400" b="0" i="0" u="none" strike="noStrike" cap="none">
              <a:solidFill>
                <a:srgbClr val="000000"/>
              </a:solidFill>
              <a:latin typeface="Arial"/>
              <a:ea typeface="Arial"/>
              <a:cs typeface="Arial"/>
              <a:sym typeface="Arial"/>
            </a:endParaRPr>
          </a:p>
        </p:txBody>
      </p:sp>
      <p:graphicFrame>
        <p:nvGraphicFramePr>
          <p:cNvPr id="322" name="Google Shape;322;p24"/>
          <p:cNvGraphicFramePr/>
          <p:nvPr/>
        </p:nvGraphicFramePr>
        <p:xfrm>
          <a:off x="547500" y="1435850"/>
          <a:ext cx="5007050" cy="2773470"/>
        </p:xfrm>
        <a:graphic>
          <a:graphicData uri="http://schemas.openxmlformats.org/drawingml/2006/table">
            <a:tbl>
              <a:tblPr>
                <a:noFill/>
                <a:tableStyleId>{C294492A-F93A-4CF4-85FA-59F556D9E55B}</a:tableStyleId>
              </a:tblPr>
              <a:tblGrid>
                <a:gridCol w="2503525">
                  <a:extLst>
                    <a:ext uri="{9D8B030D-6E8A-4147-A177-3AD203B41FA5}">
                      <a16:colId xmlns:a16="http://schemas.microsoft.com/office/drawing/2014/main" val="20000"/>
                    </a:ext>
                  </a:extLst>
                </a:gridCol>
                <a:gridCol w="2503525">
                  <a:extLst>
                    <a:ext uri="{9D8B030D-6E8A-4147-A177-3AD203B41FA5}">
                      <a16:colId xmlns:a16="http://schemas.microsoft.com/office/drawing/2014/main" val="20001"/>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t>Avg  Age </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Gini Impurity </a:t>
                      </a:r>
                      <a:endParaRPr sz="14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9.5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0.429</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15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highlight>
                            <a:srgbClr val="FFFF00"/>
                          </a:highlight>
                        </a:rPr>
                        <a:t>0.343</a:t>
                      </a:r>
                      <a:endParaRPr sz="1400" u="none" strike="noStrike" cap="none">
                        <a:highlight>
                          <a:srgbClr val="FFFF00"/>
                        </a:highlight>
                      </a:endParaRPr>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26.5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0.476</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36.5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0.476</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44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highlight>
                            <a:schemeClr val="accent6"/>
                          </a:highlight>
                        </a:rPr>
                        <a:t>0.343</a:t>
                      </a:r>
                      <a:endParaRPr sz="1400" u="none" strike="noStrike" cap="none">
                        <a:highlight>
                          <a:schemeClr val="accent6"/>
                        </a:highlight>
                      </a:endParaRPr>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66.5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0.429</a:t>
                      </a:r>
                      <a:endParaRPr sz="1400" u="none" strike="noStrike" cap="none"/>
                    </a:p>
                  </a:txBody>
                  <a:tcPr marL="91425" marR="91425" marT="91425" marB="91425"/>
                </a:tc>
                <a:extLst>
                  <a:ext uri="{0D108BD9-81ED-4DB2-BD59-A6C34878D82A}">
                    <a16:rowId xmlns:a16="http://schemas.microsoft.com/office/drawing/2014/main" val="10006"/>
                  </a:ext>
                </a:extLst>
              </a:tr>
            </a:tbl>
          </a:graphicData>
        </a:graphic>
      </p:graphicFrame>
      <p:sp>
        <p:nvSpPr>
          <p:cNvPr id="323" name="Google Shape;323;p24"/>
          <p:cNvSpPr txBox="1"/>
          <p:nvPr/>
        </p:nvSpPr>
        <p:spPr>
          <a:xfrm>
            <a:off x="5622750" y="1435850"/>
            <a:ext cx="3117900" cy="14205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observe that low impurity for Avg Age 15  and 44  has the common lower impurity 0.343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 this case we will choose the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Avg Age 15  for a split.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4"/>
          <p:cNvSpPr/>
          <p:nvPr/>
        </p:nvSpPr>
        <p:spPr>
          <a:xfrm>
            <a:off x="6488125" y="2705479"/>
            <a:ext cx="1387125" cy="4545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Age &lt; 15</a:t>
            </a:r>
            <a:endParaRPr sz="1400" b="0" i="0" u="none" strike="noStrike" cap="none">
              <a:solidFill>
                <a:srgbClr val="000000"/>
              </a:solidFill>
              <a:latin typeface="Arial"/>
              <a:ea typeface="Arial"/>
              <a:cs typeface="Arial"/>
              <a:sym typeface="Arial"/>
            </a:endParaRPr>
          </a:p>
        </p:txBody>
      </p:sp>
      <p:cxnSp>
        <p:nvCxnSpPr>
          <p:cNvPr id="325" name="Google Shape;325;p24"/>
          <p:cNvCxnSpPr/>
          <p:nvPr/>
        </p:nvCxnSpPr>
        <p:spPr>
          <a:xfrm flipH="1">
            <a:off x="6543450" y="3184954"/>
            <a:ext cx="618000" cy="604800"/>
          </a:xfrm>
          <a:prstGeom prst="straightConnector1">
            <a:avLst/>
          </a:prstGeom>
          <a:noFill/>
          <a:ln w="9525" cap="flat" cmpd="sng">
            <a:solidFill>
              <a:schemeClr val="dk2"/>
            </a:solidFill>
            <a:prstDash val="solid"/>
            <a:round/>
            <a:headEnd type="none" w="sm" len="sm"/>
            <a:tailEnd type="triangle" w="med" len="med"/>
          </a:ln>
        </p:spPr>
      </p:cxnSp>
      <p:cxnSp>
        <p:nvCxnSpPr>
          <p:cNvPr id="326" name="Google Shape;326;p24"/>
          <p:cNvCxnSpPr>
            <a:stCxn id="324" idx="2"/>
          </p:cNvCxnSpPr>
          <p:nvPr/>
        </p:nvCxnSpPr>
        <p:spPr>
          <a:xfrm>
            <a:off x="7181688" y="3159979"/>
            <a:ext cx="769200" cy="650100"/>
          </a:xfrm>
          <a:prstGeom prst="straightConnector1">
            <a:avLst/>
          </a:prstGeom>
          <a:noFill/>
          <a:ln w="9525" cap="flat" cmpd="sng">
            <a:solidFill>
              <a:schemeClr val="dk2"/>
            </a:solidFill>
            <a:prstDash val="solid"/>
            <a:round/>
            <a:headEnd type="none" w="sm" len="sm"/>
            <a:tailEnd type="triangle" w="med" len="med"/>
          </a:ln>
        </p:spPr>
      </p:cxnSp>
      <p:sp>
        <p:nvSpPr>
          <p:cNvPr id="327" name="Google Shape;327;p24"/>
          <p:cNvSpPr/>
          <p:nvPr/>
        </p:nvSpPr>
        <p:spPr>
          <a:xfrm>
            <a:off x="5841763" y="3814725"/>
            <a:ext cx="1306125" cy="4545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Yes=0</a:t>
            </a:r>
            <a:endParaRPr sz="1400" b="0" i="0" u="none" strike="noStrike" cap="none">
              <a:solidFill>
                <a:srgbClr val="000000"/>
              </a:solidFill>
              <a:latin typeface="Arial"/>
              <a:ea typeface="Arial"/>
              <a:cs typeface="Arial"/>
              <a:sym typeface="Arial"/>
            </a:endParaRPr>
          </a:p>
        </p:txBody>
      </p:sp>
      <p:sp>
        <p:nvSpPr>
          <p:cNvPr id="328" name="Google Shape;328;p24"/>
          <p:cNvSpPr/>
          <p:nvPr/>
        </p:nvSpPr>
        <p:spPr>
          <a:xfrm>
            <a:off x="7272525" y="3814725"/>
            <a:ext cx="1387125" cy="4545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p:txBody>
      </p:sp>
      <p:sp>
        <p:nvSpPr>
          <p:cNvPr id="329" name="Google Shape;329;p24"/>
          <p:cNvSpPr txBox="1"/>
          <p:nvPr/>
        </p:nvSpPr>
        <p:spPr>
          <a:xfrm>
            <a:off x="6130225" y="3358050"/>
            <a:ext cx="475800" cy="2586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440"/>
              <a:buFont typeface="Arial"/>
              <a:buNone/>
            </a:pPr>
            <a:r>
              <a:rPr lang="en" sz="1060" b="0" i="0" u="none" strike="noStrike" cap="none">
                <a:solidFill>
                  <a:srgbClr val="000000"/>
                </a:solidFill>
                <a:latin typeface="Arial"/>
                <a:ea typeface="Arial"/>
                <a:cs typeface="Arial"/>
                <a:sym typeface="Arial"/>
              </a:rPr>
              <a:t>Yes</a:t>
            </a:r>
            <a:endParaRPr sz="1060" b="0" i="0" u="none" strike="noStrike" cap="none">
              <a:solidFill>
                <a:srgbClr val="000000"/>
              </a:solidFill>
              <a:latin typeface="Arial"/>
              <a:ea typeface="Arial"/>
              <a:cs typeface="Arial"/>
              <a:sym typeface="Arial"/>
            </a:endParaRPr>
          </a:p>
        </p:txBody>
      </p:sp>
      <p:sp>
        <p:nvSpPr>
          <p:cNvPr id="330" name="Google Shape;330;p24"/>
          <p:cNvSpPr txBox="1"/>
          <p:nvPr/>
        </p:nvSpPr>
        <p:spPr>
          <a:xfrm>
            <a:off x="7799850" y="3311050"/>
            <a:ext cx="769200" cy="3153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060"/>
              <a:buFont typeface="Arial"/>
              <a:buNone/>
            </a:pPr>
            <a:r>
              <a:rPr lang="en" sz="106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331" name="Google Shape;331;p24"/>
          <p:cNvSpPr txBox="1"/>
          <p:nvPr/>
        </p:nvSpPr>
        <p:spPr>
          <a:xfrm>
            <a:off x="5782750" y="4406550"/>
            <a:ext cx="1387200" cy="31530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15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332" name="Google Shape;332;p24"/>
          <p:cNvSpPr txBox="1"/>
          <p:nvPr/>
        </p:nvSpPr>
        <p:spPr>
          <a:xfrm>
            <a:off x="7323150" y="4406550"/>
            <a:ext cx="1468200" cy="31530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1500"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5"/>
          <p:cNvSpPr txBox="1">
            <a:spLocks noGrp="1"/>
          </p:cNvSpPr>
          <p:nvPr>
            <p:ph type="title"/>
          </p:nvPr>
        </p:nvSpPr>
        <p:spPr>
          <a:xfrm>
            <a:off x="4845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51886"/>
              <a:buFont typeface="Arial"/>
              <a:buNone/>
            </a:pPr>
            <a:r>
              <a:rPr lang="en" sz="2120" dirty="0"/>
              <a:t>Let’s implement a Decision Tree classifier - 15</a:t>
            </a:r>
            <a:endParaRPr dirty="0"/>
          </a:p>
        </p:txBody>
      </p:sp>
      <p:graphicFrame>
        <p:nvGraphicFramePr>
          <p:cNvPr id="338" name="Google Shape;338;p25"/>
          <p:cNvGraphicFramePr/>
          <p:nvPr/>
        </p:nvGraphicFramePr>
        <p:xfrm>
          <a:off x="207500" y="1039120"/>
          <a:ext cx="4313300" cy="3935500"/>
        </p:xfrm>
        <a:graphic>
          <a:graphicData uri="http://schemas.openxmlformats.org/drawingml/2006/table">
            <a:tbl>
              <a:tblPr>
                <a:noFill/>
                <a:tableStyleId>{C294492A-F93A-4CF4-85FA-59F556D9E55B}</a:tableStyleId>
              </a:tblPr>
              <a:tblGrid>
                <a:gridCol w="1078325">
                  <a:extLst>
                    <a:ext uri="{9D8B030D-6E8A-4147-A177-3AD203B41FA5}">
                      <a16:colId xmlns:a16="http://schemas.microsoft.com/office/drawing/2014/main" val="20000"/>
                    </a:ext>
                  </a:extLst>
                </a:gridCol>
                <a:gridCol w="1078325">
                  <a:extLst>
                    <a:ext uri="{9D8B030D-6E8A-4147-A177-3AD203B41FA5}">
                      <a16:colId xmlns:a16="http://schemas.microsoft.com/office/drawing/2014/main" val="20001"/>
                    </a:ext>
                  </a:extLst>
                </a:gridCol>
                <a:gridCol w="1078325">
                  <a:extLst>
                    <a:ext uri="{9D8B030D-6E8A-4147-A177-3AD203B41FA5}">
                      <a16:colId xmlns:a16="http://schemas.microsoft.com/office/drawing/2014/main" val="20002"/>
                    </a:ext>
                  </a:extLst>
                </a:gridCol>
                <a:gridCol w="1078325">
                  <a:extLst>
                    <a:ext uri="{9D8B030D-6E8A-4147-A177-3AD203B41FA5}">
                      <a16:colId xmlns:a16="http://schemas.microsoft.com/office/drawing/2014/main" val="20003"/>
                    </a:ext>
                  </a:extLst>
                </a:gridCol>
              </a:tblGrid>
              <a:tr h="990250">
                <a:tc>
                  <a:txBody>
                    <a:bodyPr/>
                    <a:lstStyle/>
                    <a:p>
                      <a:pPr marL="0" marR="0" lvl="0" indent="0" algn="l" rtl="0">
                        <a:lnSpc>
                          <a:spcPct val="100000"/>
                        </a:lnSpc>
                        <a:spcBef>
                          <a:spcPts val="0"/>
                        </a:spcBef>
                        <a:spcAft>
                          <a:spcPts val="0"/>
                        </a:spcAft>
                        <a:buClr>
                          <a:srgbClr val="000000"/>
                        </a:buClr>
                        <a:buSzPts val="1600"/>
                        <a:buFont typeface="Arial"/>
                        <a:buNone/>
                      </a:pPr>
                      <a:r>
                        <a:rPr lang="en" sz="1600" b="1" i="1" u="none" strike="noStrike" cap="none"/>
                        <a:t>Loves Popcorn</a:t>
                      </a:r>
                      <a:endParaRPr sz="16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t>Loves Soda</a:t>
                      </a:r>
                      <a:endParaRPr sz="14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t>Age</a:t>
                      </a:r>
                      <a:endParaRPr sz="14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t>Happy Person</a:t>
                      </a:r>
                      <a:endParaRPr sz="1800" u="none" strike="noStrike" cap="none"/>
                    </a:p>
                  </a:txBody>
                  <a:tcPr marL="91425" marR="91425" marT="91425" marB="91425"/>
                </a:tc>
                <a:extLst>
                  <a:ext uri="{0D108BD9-81ED-4DB2-BD59-A6C34878D82A}">
                    <a16:rowId xmlns:a16="http://schemas.microsoft.com/office/drawing/2014/main" val="10000"/>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4207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339" name="Google Shape;339;p25"/>
          <p:cNvSpPr txBox="1"/>
          <p:nvPr/>
        </p:nvSpPr>
        <p:spPr>
          <a:xfrm>
            <a:off x="4791950" y="1081675"/>
            <a:ext cx="4313400" cy="1670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There is a simple battle among </a:t>
            </a:r>
            <a:r>
              <a:rPr lang="en" sz="1400" b="1" i="0" u="none" strike="noStrike" cap="none">
                <a:solidFill>
                  <a:srgbClr val="000000"/>
                </a:solidFill>
                <a:latin typeface="Arial"/>
                <a:ea typeface="Arial"/>
                <a:cs typeface="Arial"/>
                <a:sym typeface="Arial"/>
              </a:rPr>
              <a:t>Loves Popcorn,Loves Soda and Age </a:t>
            </a:r>
            <a:r>
              <a:rPr lang="en" sz="1400" b="0" i="0" u="none" strike="noStrike" cap="none">
                <a:solidFill>
                  <a:srgbClr val="000000"/>
                </a:solidFill>
                <a:latin typeface="Arial"/>
                <a:ea typeface="Arial"/>
                <a:cs typeface="Arial"/>
                <a:sym typeface="Arial"/>
              </a:rPr>
              <a:t> who is going to be the root node of the  tree.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Where </a:t>
            </a:r>
            <a:r>
              <a:rPr lang="en" sz="1400" b="1" i="0" u="none" strike="noStrike" cap="none">
                <a:solidFill>
                  <a:srgbClr val="000000"/>
                </a:solidFill>
                <a:latin typeface="Arial"/>
                <a:ea typeface="Arial"/>
                <a:cs typeface="Arial"/>
                <a:sym typeface="Arial"/>
              </a:rPr>
              <a:t>Happy Person</a:t>
            </a:r>
            <a:r>
              <a:rPr lang="en" sz="1400" b="0" i="0" u="none" strike="noStrike" cap="none">
                <a:solidFill>
                  <a:srgbClr val="000000"/>
                </a:solidFill>
                <a:latin typeface="Arial"/>
                <a:ea typeface="Arial"/>
                <a:cs typeface="Arial"/>
                <a:sym typeface="Arial"/>
              </a:rPr>
              <a:t> is the Target variable.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6"/>
          <p:cNvSpPr txBox="1">
            <a:spLocks noGrp="1"/>
          </p:cNvSpPr>
          <p:nvPr>
            <p:ph type="title"/>
          </p:nvPr>
        </p:nvSpPr>
        <p:spPr>
          <a:xfrm>
            <a:off x="0" y="8100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220" dirty="0"/>
              <a:t>Let’s implement a Decision Tree classifier - 16</a:t>
            </a:r>
            <a:endParaRPr sz="2220" dirty="0"/>
          </a:p>
        </p:txBody>
      </p:sp>
      <p:graphicFrame>
        <p:nvGraphicFramePr>
          <p:cNvPr id="345" name="Google Shape;345;p26"/>
          <p:cNvGraphicFramePr/>
          <p:nvPr/>
        </p:nvGraphicFramePr>
        <p:xfrm>
          <a:off x="246425" y="1390150"/>
          <a:ext cx="4457200" cy="3504960"/>
        </p:xfrm>
        <a:graphic>
          <a:graphicData uri="http://schemas.openxmlformats.org/drawingml/2006/table">
            <a:tbl>
              <a:tblPr>
                <a:noFill/>
                <a:tableStyleId>{C294492A-F93A-4CF4-85FA-59F556D9E55B}</a:tableStyleId>
              </a:tblPr>
              <a:tblGrid>
                <a:gridCol w="1114300">
                  <a:extLst>
                    <a:ext uri="{9D8B030D-6E8A-4147-A177-3AD203B41FA5}">
                      <a16:colId xmlns:a16="http://schemas.microsoft.com/office/drawing/2014/main" val="20000"/>
                    </a:ext>
                  </a:extLst>
                </a:gridCol>
                <a:gridCol w="1114300">
                  <a:extLst>
                    <a:ext uri="{9D8B030D-6E8A-4147-A177-3AD203B41FA5}">
                      <a16:colId xmlns:a16="http://schemas.microsoft.com/office/drawing/2014/main" val="20001"/>
                    </a:ext>
                  </a:extLst>
                </a:gridCol>
                <a:gridCol w="1114300">
                  <a:extLst>
                    <a:ext uri="{9D8B030D-6E8A-4147-A177-3AD203B41FA5}">
                      <a16:colId xmlns:a16="http://schemas.microsoft.com/office/drawing/2014/main" val="20002"/>
                    </a:ext>
                  </a:extLst>
                </a:gridCol>
                <a:gridCol w="1114300">
                  <a:extLst>
                    <a:ext uri="{9D8B030D-6E8A-4147-A177-3AD203B41FA5}">
                      <a16:colId xmlns:a16="http://schemas.microsoft.com/office/drawing/2014/main" val="20003"/>
                    </a:ext>
                  </a:extLst>
                </a:gridCol>
              </a:tblGrid>
              <a:tr h="52725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t>Happy Person</a:t>
                      </a:r>
                      <a:endParaRPr sz="18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346" name="Google Shape;346;p26"/>
          <p:cNvSpPr txBox="1"/>
          <p:nvPr/>
        </p:nvSpPr>
        <p:spPr>
          <a:xfrm>
            <a:off x="123150" y="582825"/>
            <a:ext cx="82743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6"/>
          <p:cNvSpPr txBox="1"/>
          <p:nvPr/>
        </p:nvSpPr>
        <p:spPr>
          <a:xfrm>
            <a:off x="123150" y="653700"/>
            <a:ext cx="8072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Now we will compare the  weighted gini impurity for all the attributes from the selection method measures .Which attribute will be the root node.</a:t>
            </a:r>
            <a:endParaRPr sz="1400" b="0" i="0" u="none" strike="noStrike" cap="none">
              <a:solidFill>
                <a:srgbClr val="000000"/>
              </a:solidFill>
              <a:latin typeface="Arial"/>
              <a:ea typeface="Arial"/>
              <a:cs typeface="Arial"/>
              <a:sym typeface="Arial"/>
            </a:endParaRPr>
          </a:p>
        </p:txBody>
      </p:sp>
      <p:sp>
        <p:nvSpPr>
          <p:cNvPr id="348" name="Google Shape;348;p26"/>
          <p:cNvSpPr txBox="1"/>
          <p:nvPr/>
        </p:nvSpPr>
        <p:spPr>
          <a:xfrm>
            <a:off x="4913450" y="1390150"/>
            <a:ext cx="3867900" cy="1650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Weighted gini impurities as follows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Gini impurity for Loves Popcorn = 0.405</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Gini impurity for Age &lt; 15 = 0.343</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Gini impurity for  Loves Soda =0.214</a:t>
            </a:r>
            <a:endParaRPr sz="1400" b="0" i="0" u="none" strike="noStrike" cap="none">
              <a:solidFill>
                <a:srgbClr val="000000"/>
              </a:solidFill>
              <a:latin typeface="Arial"/>
              <a:ea typeface="Arial"/>
              <a:cs typeface="Arial"/>
              <a:sym typeface="Arial"/>
            </a:endParaRPr>
          </a:p>
        </p:txBody>
      </p:sp>
      <p:sp>
        <p:nvSpPr>
          <p:cNvPr id="349" name="Google Shape;349;p26"/>
          <p:cNvSpPr txBox="1"/>
          <p:nvPr/>
        </p:nvSpPr>
        <p:spPr>
          <a:xfrm>
            <a:off x="4913450" y="3040450"/>
            <a:ext cx="4141200" cy="11091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852"/>
              <a:buFont typeface="Arial"/>
              <a:buNone/>
            </a:pPr>
            <a:r>
              <a:rPr lang="en" sz="1585" b="0" i="0" u="none" strike="noStrike" cap="none">
                <a:solidFill>
                  <a:srgbClr val="000000"/>
                </a:solidFill>
                <a:latin typeface="Arial"/>
                <a:ea typeface="Arial"/>
                <a:cs typeface="Arial"/>
                <a:sym typeface="Arial"/>
              </a:rPr>
              <a:t>We know that leaves has lowest impurity for </a:t>
            </a:r>
            <a:r>
              <a:rPr lang="en" sz="1585" b="1" i="0" u="none" strike="noStrike" cap="none">
                <a:solidFill>
                  <a:srgbClr val="000000"/>
                </a:solidFill>
                <a:latin typeface="Arial"/>
                <a:ea typeface="Arial"/>
                <a:cs typeface="Arial"/>
                <a:sym typeface="Arial"/>
              </a:rPr>
              <a:t>Loves Soda.</a:t>
            </a:r>
            <a:r>
              <a:rPr lang="en" sz="1585" b="0" i="0" u="none" strike="noStrike" cap="none">
                <a:solidFill>
                  <a:srgbClr val="000000"/>
                </a:solidFill>
                <a:latin typeface="Arial"/>
                <a:ea typeface="Arial"/>
                <a:cs typeface="Arial"/>
                <a:sym typeface="Arial"/>
              </a:rPr>
              <a:t>Hence we will select the </a:t>
            </a:r>
            <a:r>
              <a:rPr lang="en" sz="1585" b="1" i="0" u="none" strike="noStrike" cap="none">
                <a:solidFill>
                  <a:srgbClr val="000000"/>
                </a:solidFill>
                <a:latin typeface="Arial"/>
                <a:ea typeface="Arial"/>
                <a:cs typeface="Arial"/>
                <a:sym typeface="Arial"/>
              </a:rPr>
              <a:t>Loves Soda</a:t>
            </a:r>
            <a:r>
              <a:rPr lang="en" sz="1585" b="0" i="0" u="none" strike="noStrike" cap="none">
                <a:solidFill>
                  <a:srgbClr val="000000"/>
                </a:solidFill>
                <a:latin typeface="Arial"/>
                <a:ea typeface="Arial"/>
                <a:cs typeface="Arial"/>
                <a:sym typeface="Arial"/>
              </a:rPr>
              <a:t> as the root node of the final tree.</a:t>
            </a:r>
            <a:endParaRPr sz="1585"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7"/>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4594"/>
              <a:buFont typeface="Arial"/>
              <a:buNone/>
            </a:pPr>
            <a:r>
              <a:rPr lang="en" sz="2220" dirty="0"/>
              <a:t>Let’s implement a Decision Tree classifier - 17</a:t>
            </a:r>
            <a:endParaRPr dirty="0"/>
          </a:p>
        </p:txBody>
      </p:sp>
      <p:graphicFrame>
        <p:nvGraphicFramePr>
          <p:cNvPr id="355" name="Google Shape;355;p27"/>
          <p:cNvGraphicFramePr/>
          <p:nvPr/>
        </p:nvGraphicFramePr>
        <p:xfrm>
          <a:off x="0" y="1268650"/>
          <a:ext cx="4457200" cy="3504960"/>
        </p:xfrm>
        <a:graphic>
          <a:graphicData uri="http://schemas.openxmlformats.org/drawingml/2006/table">
            <a:tbl>
              <a:tblPr>
                <a:noFill/>
                <a:tableStyleId>{C294492A-F93A-4CF4-85FA-59F556D9E55B}</a:tableStyleId>
              </a:tblPr>
              <a:tblGrid>
                <a:gridCol w="1114300">
                  <a:extLst>
                    <a:ext uri="{9D8B030D-6E8A-4147-A177-3AD203B41FA5}">
                      <a16:colId xmlns:a16="http://schemas.microsoft.com/office/drawing/2014/main" val="20000"/>
                    </a:ext>
                  </a:extLst>
                </a:gridCol>
                <a:gridCol w="1114300">
                  <a:extLst>
                    <a:ext uri="{9D8B030D-6E8A-4147-A177-3AD203B41FA5}">
                      <a16:colId xmlns:a16="http://schemas.microsoft.com/office/drawing/2014/main" val="20001"/>
                    </a:ext>
                  </a:extLst>
                </a:gridCol>
                <a:gridCol w="1114300">
                  <a:extLst>
                    <a:ext uri="{9D8B030D-6E8A-4147-A177-3AD203B41FA5}">
                      <a16:colId xmlns:a16="http://schemas.microsoft.com/office/drawing/2014/main" val="20002"/>
                    </a:ext>
                  </a:extLst>
                </a:gridCol>
                <a:gridCol w="1114300">
                  <a:extLst>
                    <a:ext uri="{9D8B030D-6E8A-4147-A177-3AD203B41FA5}">
                      <a16:colId xmlns:a16="http://schemas.microsoft.com/office/drawing/2014/main" val="20003"/>
                    </a:ext>
                  </a:extLst>
                </a:gridCol>
              </a:tblGrid>
              <a:tr h="52725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Loves Popcorn</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t>Happy Person</a:t>
                      </a:r>
                      <a:endParaRPr sz="18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356" name="Google Shape;356;p27"/>
          <p:cNvSpPr txBox="1"/>
          <p:nvPr/>
        </p:nvSpPr>
        <p:spPr>
          <a:xfrm>
            <a:off x="83825" y="474175"/>
            <a:ext cx="8211300" cy="7086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put </a:t>
            </a:r>
            <a:r>
              <a:rPr lang="en" sz="1400" b="1" i="0" u="none" strike="noStrike" cap="none">
                <a:solidFill>
                  <a:srgbClr val="000000"/>
                </a:solidFill>
                <a:latin typeface="Arial"/>
                <a:ea typeface="Arial"/>
                <a:cs typeface="Arial"/>
                <a:sym typeface="Arial"/>
              </a:rPr>
              <a:t>Love Soda</a:t>
            </a:r>
            <a:r>
              <a:rPr lang="en" sz="1400" b="0" i="0" u="none" strike="noStrike" cap="none">
                <a:solidFill>
                  <a:srgbClr val="000000"/>
                </a:solidFill>
                <a:latin typeface="Arial"/>
                <a:ea typeface="Arial"/>
                <a:cs typeface="Arial"/>
                <a:sym typeface="Arial"/>
              </a:rPr>
              <a:t> in the top as a root node and then we will try to construct a tree. </a:t>
            </a:r>
            <a:endParaRPr sz="1400" b="0" i="0" u="none" strike="noStrike" cap="none">
              <a:solidFill>
                <a:srgbClr val="000000"/>
              </a:solidFill>
              <a:latin typeface="Arial"/>
              <a:ea typeface="Arial"/>
              <a:cs typeface="Arial"/>
              <a:sym typeface="Arial"/>
            </a:endParaRPr>
          </a:p>
        </p:txBody>
      </p:sp>
      <p:sp>
        <p:nvSpPr>
          <p:cNvPr id="357" name="Google Shape;357;p27"/>
          <p:cNvSpPr/>
          <p:nvPr/>
        </p:nvSpPr>
        <p:spPr>
          <a:xfrm>
            <a:off x="6148700" y="1405675"/>
            <a:ext cx="1812300" cy="6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a:t>
            </a:r>
            <a:endParaRPr sz="1400" b="0" i="0" u="none" strike="noStrike" cap="none">
              <a:solidFill>
                <a:srgbClr val="000000"/>
              </a:solidFill>
              <a:latin typeface="Arial"/>
              <a:ea typeface="Arial"/>
              <a:cs typeface="Arial"/>
              <a:sym typeface="Arial"/>
            </a:endParaRPr>
          </a:p>
        </p:txBody>
      </p:sp>
      <p:cxnSp>
        <p:nvCxnSpPr>
          <p:cNvPr id="358" name="Google Shape;358;p27"/>
          <p:cNvCxnSpPr/>
          <p:nvPr/>
        </p:nvCxnSpPr>
        <p:spPr>
          <a:xfrm flipH="1">
            <a:off x="6148700" y="2135100"/>
            <a:ext cx="804900" cy="830400"/>
          </a:xfrm>
          <a:prstGeom prst="straightConnector1">
            <a:avLst/>
          </a:prstGeom>
          <a:noFill/>
          <a:ln w="9525" cap="flat" cmpd="sng">
            <a:solidFill>
              <a:schemeClr val="dk2"/>
            </a:solidFill>
            <a:prstDash val="solid"/>
            <a:round/>
            <a:headEnd type="none" w="sm" len="sm"/>
            <a:tailEnd type="triangle" w="med" len="med"/>
          </a:ln>
        </p:spPr>
      </p:cxnSp>
      <p:cxnSp>
        <p:nvCxnSpPr>
          <p:cNvPr id="359" name="Google Shape;359;p27"/>
          <p:cNvCxnSpPr/>
          <p:nvPr/>
        </p:nvCxnSpPr>
        <p:spPr>
          <a:xfrm>
            <a:off x="7011125" y="2117975"/>
            <a:ext cx="876000" cy="749400"/>
          </a:xfrm>
          <a:prstGeom prst="straightConnector1">
            <a:avLst/>
          </a:prstGeom>
          <a:noFill/>
          <a:ln w="9525" cap="flat" cmpd="sng">
            <a:solidFill>
              <a:schemeClr val="dk2"/>
            </a:solidFill>
            <a:prstDash val="solid"/>
            <a:round/>
            <a:headEnd type="none" w="sm" len="sm"/>
            <a:tailEnd type="triangle" w="med" len="med"/>
          </a:ln>
        </p:spPr>
      </p:cxnSp>
      <p:sp>
        <p:nvSpPr>
          <p:cNvPr id="360" name="Google Shape;360;p27"/>
          <p:cNvSpPr/>
          <p:nvPr/>
        </p:nvSpPr>
        <p:spPr>
          <a:xfrm>
            <a:off x="5404125" y="2949825"/>
            <a:ext cx="1400825"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Yes = 3</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No = 1</a:t>
            </a:r>
            <a:endParaRPr sz="1300" b="0" i="0" u="none" strike="noStrike" cap="none">
              <a:solidFill>
                <a:srgbClr val="000000"/>
              </a:solidFill>
              <a:latin typeface="Arial"/>
              <a:ea typeface="Arial"/>
              <a:cs typeface="Arial"/>
              <a:sym typeface="Arial"/>
            </a:endParaRPr>
          </a:p>
        </p:txBody>
      </p:sp>
      <p:sp>
        <p:nvSpPr>
          <p:cNvPr id="361" name="Google Shape;361;p27"/>
          <p:cNvSpPr/>
          <p:nvPr/>
        </p:nvSpPr>
        <p:spPr>
          <a:xfrm>
            <a:off x="7357350" y="2941875"/>
            <a:ext cx="1272000"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 3 </a:t>
            </a:r>
            <a:endParaRPr sz="1400" b="0" i="0" u="none" strike="noStrike" cap="none">
              <a:solidFill>
                <a:srgbClr val="000000"/>
              </a:solidFill>
              <a:latin typeface="Arial"/>
              <a:ea typeface="Arial"/>
              <a:cs typeface="Arial"/>
              <a:sym typeface="Arial"/>
            </a:endParaRPr>
          </a:p>
        </p:txBody>
      </p:sp>
      <p:sp>
        <p:nvSpPr>
          <p:cNvPr id="362" name="Google Shape;362;p27"/>
          <p:cNvSpPr txBox="1"/>
          <p:nvPr/>
        </p:nvSpPr>
        <p:spPr>
          <a:xfrm>
            <a:off x="5857625" y="2152038"/>
            <a:ext cx="480900" cy="419700"/>
          </a:xfrm>
          <a:prstGeom prst="rect">
            <a:avLst/>
          </a:prstGeom>
          <a:noFill/>
          <a:ln>
            <a:noFill/>
          </a:ln>
        </p:spPr>
        <p:txBody>
          <a:bodyPr spcFirstLastPara="1" wrap="square" lIns="91425" tIns="91425" rIns="91425" bIns="91425" anchor="t" anchorCtr="0">
            <a:normAutofit fontScale="70000" lnSpcReduction="10000"/>
          </a:bodyPr>
          <a:lstStyle/>
          <a:p>
            <a:pPr marL="0" marR="0" lvl="0" indent="0" algn="l" rtl="0">
              <a:lnSpc>
                <a:spcPct val="100000"/>
              </a:lnSpc>
              <a:spcBef>
                <a:spcPts val="0"/>
              </a:spcBef>
              <a:spcAft>
                <a:spcPts val="0"/>
              </a:spcAft>
              <a:buClr>
                <a:srgbClr val="000000"/>
              </a:buClr>
              <a:buSzPct val="100000"/>
              <a:buFont typeface="Arial"/>
              <a:buNone/>
            </a:pPr>
            <a:r>
              <a:rPr lang="en" sz="2360" b="0" i="0" u="none" strike="noStrike" cap="none">
                <a:solidFill>
                  <a:srgbClr val="000000"/>
                </a:solidFill>
                <a:latin typeface="Arial"/>
                <a:ea typeface="Arial"/>
                <a:cs typeface="Arial"/>
                <a:sym typeface="Arial"/>
              </a:rPr>
              <a:t>yes</a:t>
            </a:r>
            <a:endParaRPr sz="2360" b="0" i="0" u="none" strike="noStrike" cap="none">
              <a:solidFill>
                <a:srgbClr val="000000"/>
              </a:solidFill>
              <a:latin typeface="Arial"/>
              <a:ea typeface="Arial"/>
              <a:cs typeface="Arial"/>
              <a:sym typeface="Arial"/>
            </a:endParaRPr>
          </a:p>
        </p:txBody>
      </p:sp>
      <p:sp>
        <p:nvSpPr>
          <p:cNvPr id="363" name="Google Shape;363;p27"/>
          <p:cNvSpPr txBox="1"/>
          <p:nvPr/>
        </p:nvSpPr>
        <p:spPr>
          <a:xfrm>
            <a:off x="7887125" y="2190300"/>
            <a:ext cx="876000" cy="3432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ct val="100000"/>
              <a:buFont typeface="Arial"/>
              <a:buNone/>
            </a:pPr>
            <a:r>
              <a:rPr lang="en" sz="236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364" name="Google Shape;364;p27"/>
          <p:cNvSpPr txBox="1"/>
          <p:nvPr/>
        </p:nvSpPr>
        <p:spPr>
          <a:xfrm>
            <a:off x="5537538" y="3645100"/>
            <a:ext cx="1134000" cy="3024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358"/>
              <a:buFont typeface="Arial"/>
              <a:buNone/>
            </a:pPr>
            <a:r>
              <a:rPr lang="en" sz="1155" b="0" i="0" u="none" strike="noStrike" cap="none">
                <a:solidFill>
                  <a:srgbClr val="000000"/>
                </a:solidFill>
                <a:latin typeface="Arial"/>
                <a:ea typeface="Arial"/>
                <a:cs typeface="Arial"/>
                <a:sym typeface="Arial"/>
              </a:rPr>
              <a:t>Happy Person</a:t>
            </a:r>
            <a:endParaRPr sz="1155" b="0" i="0" u="none" strike="noStrike" cap="none">
              <a:solidFill>
                <a:srgbClr val="000000"/>
              </a:solidFill>
              <a:latin typeface="Arial"/>
              <a:ea typeface="Arial"/>
              <a:cs typeface="Arial"/>
              <a:sym typeface="Arial"/>
            </a:endParaRPr>
          </a:p>
        </p:txBody>
      </p:sp>
      <p:sp>
        <p:nvSpPr>
          <p:cNvPr id="365" name="Google Shape;365;p27"/>
          <p:cNvSpPr txBox="1"/>
          <p:nvPr/>
        </p:nvSpPr>
        <p:spPr>
          <a:xfrm>
            <a:off x="7357350" y="3647350"/>
            <a:ext cx="1272000" cy="3393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255"/>
              <a:buFont typeface="Arial"/>
              <a:buNone/>
            </a:pPr>
            <a:r>
              <a:rPr lang="en" sz="1255" b="0" i="0" u="none" strike="noStrike" cap="none">
                <a:solidFill>
                  <a:schemeClr val="dk1"/>
                </a:solidFill>
                <a:latin typeface="Arial"/>
                <a:ea typeface="Arial"/>
                <a:cs typeface="Arial"/>
                <a:sym typeface="Arial"/>
              </a:rPr>
              <a:t>Happy Person</a:t>
            </a:r>
            <a:endParaRPr sz="1255" b="0" i="0" u="none" strike="noStrike" cap="none">
              <a:solidFill>
                <a:schemeClr val="dk1"/>
              </a:solidFill>
              <a:latin typeface="Arial"/>
              <a:ea typeface="Arial"/>
              <a:cs typeface="Arial"/>
              <a:sym typeface="Arial"/>
            </a:endParaRPr>
          </a:p>
        </p:txBody>
      </p:sp>
      <p:cxnSp>
        <p:nvCxnSpPr>
          <p:cNvPr id="366" name="Google Shape;366;p27"/>
          <p:cNvCxnSpPr/>
          <p:nvPr/>
        </p:nvCxnSpPr>
        <p:spPr>
          <a:xfrm>
            <a:off x="7989300" y="3889200"/>
            <a:ext cx="8100" cy="638700"/>
          </a:xfrm>
          <a:prstGeom prst="straightConnector1">
            <a:avLst/>
          </a:prstGeom>
          <a:noFill/>
          <a:ln w="9525" cap="flat" cmpd="sng">
            <a:solidFill>
              <a:schemeClr val="dk2"/>
            </a:solidFill>
            <a:prstDash val="solid"/>
            <a:round/>
            <a:headEnd type="none" w="sm" len="sm"/>
            <a:tailEnd type="triangle" w="med" len="med"/>
          </a:ln>
        </p:spPr>
      </p:cxnSp>
      <p:sp>
        <p:nvSpPr>
          <p:cNvPr id="367" name="Google Shape;367;p27"/>
          <p:cNvSpPr txBox="1"/>
          <p:nvPr/>
        </p:nvSpPr>
        <p:spPr>
          <a:xfrm>
            <a:off x="6936600" y="4527900"/>
            <a:ext cx="22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left leaf is pure and Homogeneous </a:t>
            </a:r>
            <a:endParaRPr sz="1400" b="0" i="0" u="none" strike="noStrike" cap="none">
              <a:solidFill>
                <a:srgbClr val="000000"/>
              </a:solidFill>
              <a:latin typeface="Arial"/>
              <a:ea typeface="Arial"/>
              <a:cs typeface="Arial"/>
              <a:sym typeface="Arial"/>
            </a:endParaRPr>
          </a:p>
        </p:txBody>
      </p:sp>
      <p:sp>
        <p:nvSpPr>
          <p:cNvPr id="368" name="Google Shape;368;p27"/>
          <p:cNvSpPr txBox="1"/>
          <p:nvPr/>
        </p:nvSpPr>
        <p:spPr>
          <a:xfrm>
            <a:off x="4840800" y="4627100"/>
            <a:ext cx="204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right leaf is </a:t>
            </a:r>
            <a:r>
              <a:rPr lang="en" sz="1400" b="1" i="0" u="none" strike="noStrike" cap="none">
                <a:solidFill>
                  <a:srgbClr val="000000"/>
                </a:solidFill>
                <a:latin typeface="Arial"/>
                <a:ea typeface="Arial"/>
                <a:cs typeface="Arial"/>
                <a:sym typeface="Arial"/>
              </a:rPr>
              <a:t>impure</a:t>
            </a:r>
            <a:endParaRPr sz="1400" b="1" i="0" u="none" strike="noStrike" cap="none">
              <a:solidFill>
                <a:srgbClr val="000000"/>
              </a:solidFill>
              <a:latin typeface="Arial"/>
              <a:ea typeface="Arial"/>
              <a:cs typeface="Arial"/>
              <a:sym typeface="Arial"/>
            </a:endParaRPr>
          </a:p>
        </p:txBody>
      </p:sp>
      <p:cxnSp>
        <p:nvCxnSpPr>
          <p:cNvPr id="369" name="Google Shape;369;p27"/>
          <p:cNvCxnSpPr>
            <a:endCxn id="368" idx="0"/>
          </p:cNvCxnSpPr>
          <p:nvPr/>
        </p:nvCxnSpPr>
        <p:spPr>
          <a:xfrm>
            <a:off x="5857350" y="3941300"/>
            <a:ext cx="6000" cy="6858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- 18</a:t>
            </a:r>
            <a:endParaRPr dirty="0"/>
          </a:p>
        </p:txBody>
      </p:sp>
      <p:sp>
        <p:nvSpPr>
          <p:cNvPr id="375" name="Google Shape;375;p28"/>
          <p:cNvSpPr/>
          <p:nvPr/>
        </p:nvSpPr>
        <p:spPr>
          <a:xfrm>
            <a:off x="3181425" y="7833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376" name="Google Shape;376;p28"/>
          <p:cNvCxnSpPr/>
          <p:nvPr/>
        </p:nvCxnSpPr>
        <p:spPr>
          <a:xfrm flipH="1">
            <a:off x="3035125" y="1347900"/>
            <a:ext cx="974400" cy="877200"/>
          </a:xfrm>
          <a:prstGeom prst="straightConnector1">
            <a:avLst/>
          </a:prstGeom>
          <a:noFill/>
          <a:ln w="9525" cap="flat" cmpd="sng">
            <a:solidFill>
              <a:schemeClr val="dk2"/>
            </a:solidFill>
            <a:prstDash val="solid"/>
            <a:round/>
            <a:headEnd type="none" w="sm" len="sm"/>
            <a:tailEnd type="triangle" w="med" len="med"/>
          </a:ln>
        </p:spPr>
      </p:cxnSp>
      <p:cxnSp>
        <p:nvCxnSpPr>
          <p:cNvPr id="377" name="Google Shape;377;p28"/>
          <p:cNvCxnSpPr/>
          <p:nvPr/>
        </p:nvCxnSpPr>
        <p:spPr>
          <a:xfrm>
            <a:off x="4022050" y="1332525"/>
            <a:ext cx="974700" cy="958500"/>
          </a:xfrm>
          <a:prstGeom prst="straightConnector1">
            <a:avLst/>
          </a:prstGeom>
          <a:noFill/>
          <a:ln w="9525" cap="flat" cmpd="sng">
            <a:solidFill>
              <a:schemeClr val="dk2"/>
            </a:solidFill>
            <a:prstDash val="solid"/>
            <a:round/>
            <a:headEnd type="none" w="sm" len="sm"/>
            <a:tailEnd type="triangle" w="med" len="med"/>
          </a:ln>
        </p:spPr>
      </p:cxnSp>
      <p:sp>
        <p:nvSpPr>
          <p:cNvPr id="378" name="Google Shape;378;p28"/>
          <p:cNvSpPr/>
          <p:nvPr/>
        </p:nvSpPr>
        <p:spPr>
          <a:xfrm>
            <a:off x="2385825" y="2281288"/>
            <a:ext cx="1400825"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Yes = 3</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No = 1</a:t>
            </a:r>
            <a:endParaRPr sz="1300" b="0" i="0" u="none" strike="noStrike" cap="none">
              <a:solidFill>
                <a:srgbClr val="000000"/>
              </a:solidFill>
              <a:latin typeface="Arial"/>
              <a:ea typeface="Arial"/>
              <a:cs typeface="Arial"/>
              <a:sym typeface="Arial"/>
            </a:endParaRPr>
          </a:p>
        </p:txBody>
      </p:sp>
      <p:sp>
        <p:nvSpPr>
          <p:cNvPr id="379" name="Google Shape;379;p28"/>
          <p:cNvSpPr/>
          <p:nvPr/>
        </p:nvSpPr>
        <p:spPr>
          <a:xfrm>
            <a:off x="4467975" y="2331850"/>
            <a:ext cx="1492500" cy="6378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 3 </a:t>
            </a:r>
            <a:endParaRPr sz="1400" b="0" i="0" u="none" strike="noStrike" cap="none">
              <a:solidFill>
                <a:srgbClr val="000000"/>
              </a:solidFill>
              <a:latin typeface="Arial"/>
              <a:ea typeface="Arial"/>
              <a:cs typeface="Arial"/>
              <a:sym typeface="Arial"/>
            </a:endParaRPr>
          </a:p>
        </p:txBody>
      </p:sp>
      <p:sp>
        <p:nvSpPr>
          <p:cNvPr id="380" name="Google Shape;380;p28"/>
          <p:cNvSpPr txBox="1"/>
          <p:nvPr/>
        </p:nvSpPr>
        <p:spPr>
          <a:xfrm>
            <a:off x="2349100" y="3000300"/>
            <a:ext cx="1400700" cy="327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155"/>
              <a:buFont typeface="Arial"/>
              <a:buNone/>
            </a:pPr>
            <a:r>
              <a:rPr lang="en" sz="1155" b="0" i="0" u="none" strike="noStrike" cap="none">
                <a:solidFill>
                  <a:schemeClr val="dk1"/>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381" name="Google Shape;381;p28"/>
          <p:cNvSpPr txBox="1"/>
          <p:nvPr/>
        </p:nvSpPr>
        <p:spPr>
          <a:xfrm>
            <a:off x="4536375" y="3107275"/>
            <a:ext cx="1355700" cy="3270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155"/>
              <a:buFont typeface="Arial"/>
              <a:buNone/>
            </a:pPr>
            <a:r>
              <a:rPr lang="en" sz="1155" b="0" i="0" u="none" strike="noStrike" cap="none">
                <a:solidFill>
                  <a:schemeClr val="dk1"/>
                </a:solidFill>
                <a:latin typeface="Arial"/>
                <a:ea typeface="Arial"/>
                <a:cs typeface="Arial"/>
                <a:sym typeface="Arial"/>
              </a:rPr>
              <a:t>Happy Person</a:t>
            </a:r>
            <a:endParaRPr sz="1400" b="0" i="0" u="none" strike="noStrike" cap="none">
              <a:solidFill>
                <a:schemeClr val="dk1"/>
              </a:solidFill>
              <a:latin typeface="Arial"/>
              <a:ea typeface="Arial"/>
              <a:cs typeface="Arial"/>
              <a:sym typeface="Arial"/>
            </a:endParaRPr>
          </a:p>
        </p:txBody>
      </p:sp>
      <p:sp>
        <p:nvSpPr>
          <p:cNvPr id="382" name="Google Shape;382;p28"/>
          <p:cNvSpPr/>
          <p:nvPr/>
        </p:nvSpPr>
        <p:spPr>
          <a:xfrm>
            <a:off x="1822225" y="2571750"/>
            <a:ext cx="425700" cy="1071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8"/>
          <p:cNvSpPr/>
          <p:nvPr/>
        </p:nvSpPr>
        <p:spPr>
          <a:xfrm flipH="1">
            <a:off x="3850988" y="2571750"/>
            <a:ext cx="425700" cy="1071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8"/>
          <p:cNvSpPr/>
          <p:nvPr/>
        </p:nvSpPr>
        <p:spPr>
          <a:xfrm>
            <a:off x="1598600" y="3643650"/>
            <a:ext cx="1212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Loves popcorn</a:t>
            </a:r>
            <a:endParaRPr sz="1400" b="0" i="0" u="none" strike="noStrike" cap="none">
              <a:solidFill>
                <a:srgbClr val="000000"/>
              </a:solidFill>
              <a:latin typeface="Arial"/>
              <a:ea typeface="Arial"/>
              <a:cs typeface="Arial"/>
              <a:sym typeface="Arial"/>
            </a:endParaRPr>
          </a:p>
        </p:txBody>
      </p:sp>
      <p:sp>
        <p:nvSpPr>
          <p:cNvPr id="385" name="Google Shape;385;p28"/>
          <p:cNvSpPr/>
          <p:nvPr/>
        </p:nvSpPr>
        <p:spPr>
          <a:xfrm>
            <a:off x="3255075" y="3643650"/>
            <a:ext cx="1212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Age&lt;??</a:t>
            </a:r>
            <a:endParaRPr sz="1400" b="0" i="0" u="none" strike="noStrike" cap="none">
              <a:solidFill>
                <a:srgbClr val="000000"/>
              </a:solidFill>
              <a:latin typeface="Arial"/>
              <a:ea typeface="Arial"/>
              <a:cs typeface="Arial"/>
              <a:sym typeface="Arial"/>
            </a:endParaRPr>
          </a:p>
        </p:txBody>
      </p:sp>
      <p:sp>
        <p:nvSpPr>
          <p:cNvPr id="386" name="Google Shape;386;p28"/>
          <p:cNvSpPr txBox="1"/>
          <p:nvPr/>
        </p:nvSpPr>
        <p:spPr>
          <a:xfrm>
            <a:off x="6151750" y="572700"/>
            <a:ext cx="2802900" cy="423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As we can observe that in the </a:t>
            </a:r>
            <a:r>
              <a:rPr lang="en" sz="1400" b="1" i="0" u="none" strike="noStrike" cap="none">
                <a:solidFill>
                  <a:srgbClr val="000000"/>
                </a:solidFill>
                <a:latin typeface="Arial"/>
                <a:ea typeface="Arial"/>
                <a:cs typeface="Arial"/>
                <a:sym typeface="Arial"/>
              </a:rPr>
              <a:t>Left Node </a:t>
            </a:r>
            <a:r>
              <a:rPr lang="en" sz="1400" b="0" i="0" u="none" strike="noStrike" cap="none">
                <a:solidFill>
                  <a:srgbClr val="000000"/>
                </a:solidFill>
                <a:latin typeface="Arial"/>
                <a:ea typeface="Arial"/>
                <a:cs typeface="Arial"/>
                <a:sym typeface="Arial"/>
              </a:rPr>
              <a:t>there is impurity to reduce the impurity we will have to go one more levels or we can say more set of questions to reduce  impurity in the leafs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Lets see if we can reduce the impurity by splitting the people that </a:t>
            </a:r>
            <a:r>
              <a:rPr lang="en" sz="1400" b="1" i="0" u="none" strike="noStrike" cap="none">
                <a:solidFill>
                  <a:srgbClr val="000000"/>
                </a:solidFill>
                <a:latin typeface="Arial"/>
                <a:ea typeface="Arial"/>
                <a:cs typeface="Arial"/>
                <a:sym typeface="Arial"/>
              </a:rPr>
              <a:t>loves Soda</a:t>
            </a:r>
            <a:r>
              <a:rPr lang="en" sz="1400" b="0" i="0" u="none" strike="noStrike" cap="none">
                <a:solidFill>
                  <a:srgbClr val="000000"/>
                </a:solidFill>
                <a:latin typeface="Arial"/>
                <a:ea typeface="Arial"/>
                <a:cs typeface="Arial"/>
                <a:sym typeface="Arial"/>
              </a:rPr>
              <a:t> based on </a:t>
            </a:r>
            <a:r>
              <a:rPr lang="en" sz="1400" b="1" i="0" u="none" strike="noStrike" cap="none">
                <a:solidFill>
                  <a:srgbClr val="000000"/>
                </a:solidFill>
                <a:latin typeface="Arial"/>
                <a:ea typeface="Arial"/>
                <a:cs typeface="Arial"/>
                <a:sym typeface="Arial"/>
              </a:rPr>
              <a:t>Loves Popcorn</a:t>
            </a:r>
            <a:r>
              <a:rPr lang="en" sz="1400" b="0" i="0" u="none" strike="noStrike" cap="none">
                <a:solidFill>
                  <a:srgbClr val="000000"/>
                </a:solidFill>
                <a:latin typeface="Arial"/>
                <a:ea typeface="Arial"/>
                <a:cs typeface="Arial"/>
                <a:sym typeface="Arial"/>
              </a:rPr>
              <a:t> and </a:t>
            </a:r>
            <a:r>
              <a:rPr lang="en" sz="1400" b="1" i="0" u="none" strike="noStrike" cap="none">
                <a:solidFill>
                  <a:srgbClr val="000000"/>
                </a:solidFill>
                <a:latin typeface="Arial"/>
                <a:ea typeface="Arial"/>
                <a:cs typeface="Arial"/>
                <a:sym typeface="Arial"/>
              </a:rPr>
              <a:t>age</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87" name="Google Shape;387;p28"/>
          <p:cNvSpPr txBox="1"/>
          <p:nvPr/>
        </p:nvSpPr>
        <p:spPr>
          <a:xfrm>
            <a:off x="2558150" y="1492075"/>
            <a:ext cx="682800" cy="42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60"/>
              <a:buFont typeface="Arial"/>
              <a:buNone/>
            </a:pPr>
            <a:r>
              <a:rPr lang="en" sz="1560" b="0" i="0" u="none" strike="noStrike" cap="none">
                <a:solidFill>
                  <a:schemeClr val="dk1"/>
                </a:solidFill>
                <a:latin typeface="Arial"/>
                <a:ea typeface="Arial"/>
                <a:cs typeface="Arial"/>
                <a:sym typeface="Arial"/>
              </a:rPr>
              <a:t>yes</a:t>
            </a:r>
            <a:endParaRPr sz="600" b="0" i="0" u="none" strike="noStrike" cap="none">
              <a:solidFill>
                <a:srgbClr val="000000"/>
              </a:solidFill>
              <a:latin typeface="Arial"/>
              <a:ea typeface="Arial"/>
              <a:cs typeface="Arial"/>
              <a:sym typeface="Arial"/>
            </a:endParaRPr>
          </a:p>
        </p:txBody>
      </p:sp>
      <p:sp>
        <p:nvSpPr>
          <p:cNvPr id="388" name="Google Shape;388;p28"/>
          <p:cNvSpPr txBox="1"/>
          <p:nvPr/>
        </p:nvSpPr>
        <p:spPr>
          <a:xfrm>
            <a:off x="4768638" y="1512700"/>
            <a:ext cx="624000" cy="42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60"/>
              <a:buFont typeface="Arial"/>
              <a:buNone/>
            </a:pPr>
            <a:r>
              <a:rPr lang="en" sz="156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133950" y="1000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Applications of Decision Tree </a:t>
            </a:r>
            <a:endParaRPr dirty="0"/>
          </a:p>
        </p:txBody>
      </p:sp>
      <p:sp>
        <p:nvSpPr>
          <p:cNvPr id="89" name="Google Shape;89;p5"/>
          <p:cNvSpPr txBox="1"/>
          <p:nvPr/>
        </p:nvSpPr>
        <p:spPr>
          <a:xfrm>
            <a:off x="133950" y="672700"/>
            <a:ext cx="8745300" cy="42105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Customer Relationship Management :- To </a:t>
            </a:r>
            <a:r>
              <a:rPr lang="en" sz="1800" dirty="0"/>
              <a:t>classify </a:t>
            </a:r>
            <a:r>
              <a:rPr lang="en" sz="1800" b="0" i="0" u="none" strike="noStrike" cap="none" dirty="0">
                <a:solidFill>
                  <a:srgbClr val="000000"/>
                </a:solidFill>
                <a:latin typeface="Arial"/>
                <a:ea typeface="Arial"/>
                <a:cs typeface="Arial"/>
                <a:sym typeface="Arial"/>
              </a:rPr>
              <a:t> the customers on their online behaviorals into specific groups.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Fraudulent statement decisions :- Auto classification of banking transactions </a:t>
            </a:r>
            <a:r>
              <a:rPr lang="en" sz="1800" dirty="0"/>
              <a:t>if </a:t>
            </a:r>
            <a:r>
              <a:rPr lang="en" sz="1800" b="0" i="0" u="none" strike="noStrike" cap="none" dirty="0">
                <a:solidFill>
                  <a:srgbClr val="000000"/>
                </a:solidFill>
                <a:latin typeface="Arial"/>
                <a:ea typeface="Arial"/>
                <a:cs typeface="Arial"/>
                <a:sym typeface="Arial"/>
              </a:rPr>
              <a:t>they are </a:t>
            </a:r>
            <a:r>
              <a:rPr lang="en" sz="1800" dirty="0"/>
              <a:t>Fraudulent</a:t>
            </a:r>
            <a:r>
              <a:rPr lang="en" sz="1800" b="0" i="0" u="none" strike="noStrike" cap="none" dirty="0">
                <a:solidFill>
                  <a:srgbClr val="000000"/>
                </a:solidFill>
                <a:latin typeface="Arial"/>
                <a:ea typeface="Arial"/>
                <a:cs typeface="Arial"/>
                <a:sym typeface="Arial"/>
              </a:rPr>
              <a:t> or not .</a:t>
            </a:r>
            <a:endParaRPr sz="1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Energy Consumption :-  </a:t>
            </a:r>
            <a:r>
              <a:rPr lang="en" sz="1800" dirty="0"/>
              <a:t>How much energy will be consumed can be predicted in the next bill cycle</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Healthcare Management :- In Medical diagnosis such as classifying patients whether the patients are </a:t>
            </a:r>
            <a:r>
              <a:rPr lang="en" sz="1800" dirty="0"/>
              <a:t> </a:t>
            </a:r>
            <a:r>
              <a:rPr lang="en" sz="1800" b="0" i="0" u="none" strike="noStrike" cap="none" dirty="0">
                <a:solidFill>
                  <a:srgbClr val="000000"/>
                </a:solidFill>
                <a:latin typeface="Arial"/>
                <a:ea typeface="Arial"/>
                <a:cs typeface="Arial"/>
                <a:sym typeface="Arial"/>
              </a:rPr>
              <a:t>diabetic /non diabetic , non pneumonia /pneumonia.</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9"/>
          <p:cNvSpPr txBox="1">
            <a:spLocks noGrp="1"/>
          </p:cNvSpPr>
          <p:nvPr>
            <p:ph type="title"/>
          </p:nvPr>
        </p:nvSpPr>
        <p:spPr>
          <a:xfrm>
            <a:off x="0" y="4757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- 19</a:t>
            </a:r>
            <a:endParaRPr dirty="0"/>
          </a:p>
        </p:txBody>
      </p:sp>
      <p:sp>
        <p:nvSpPr>
          <p:cNvPr id="394" name="Google Shape;394;p29"/>
          <p:cNvSpPr/>
          <p:nvPr/>
        </p:nvSpPr>
        <p:spPr>
          <a:xfrm>
            <a:off x="1264900" y="619063"/>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395" name="Google Shape;395;p29"/>
          <p:cNvCxnSpPr>
            <a:stCxn id="394" idx="2"/>
          </p:cNvCxnSpPr>
          <p:nvPr/>
        </p:nvCxnSpPr>
        <p:spPr>
          <a:xfrm flipH="1">
            <a:off x="1142800" y="1117063"/>
            <a:ext cx="945000" cy="639000"/>
          </a:xfrm>
          <a:prstGeom prst="straightConnector1">
            <a:avLst/>
          </a:prstGeom>
          <a:noFill/>
          <a:ln w="9525" cap="flat" cmpd="sng">
            <a:solidFill>
              <a:schemeClr val="dk2"/>
            </a:solidFill>
            <a:prstDash val="solid"/>
            <a:round/>
            <a:headEnd type="none" w="sm" len="sm"/>
            <a:tailEnd type="triangle" w="med" len="med"/>
          </a:ln>
        </p:spPr>
      </p:cxnSp>
      <p:cxnSp>
        <p:nvCxnSpPr>
          <p:cNvPr id="396" name="Google Shape;396;p29"/>
          <p:cNvCxnSpPr/>
          <p:nvPr/>
        </p:nvCxnSpPr>
        <p:spPr>
          <a:xfrm>
            <a:off x="2087800" y="1147888"/>
            <a:ext cx="886500" cy="640200"/>
          </a:xfrm>
          <a:prstGeom prst="straightConnector1">
            <a:avLst/>
          </a:prstGeom>
          <a:noFill/>
          <a:ln w="9525" cap="flat" cmpd="sng">
            <a:solidFill>
              <a:schemeClr val="dk2"/>
            </a:solidFill>
            <a:prstDash val="solid"/>
            <a:round/>
            <a:headEnd type="none" w="sm" len="sm"/>
            <a:tailEnd type="triangle" w="med" len="med"/>
          </a:ln>
        </p:spPr>
      </p:cxnSp>
      <p:sp>
        <p:nvSpPr>
          <p:cNvPr id="397" name="Google Shape;397;p29"/>
          <p:cNvSpPr/>
          <p:nvPr/>
        </p:nvSpPr>
        <p:spPr>
          <a:xfrm>
            <a:off x="339300" y="1755750"/>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Yes = 3</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No = 1</a:t>
            </a:r>
            <a:endParaRPr sz="1300" b="0" i="0" u="none" strike="noStrike" cap="none">
              <a:solidFill>
                <a:srgbClr val="000000"/>
              </a:solidFill>
              <a:latin typeface="Arial"/>
              <a:ea typeface="Arial"/>
              <a:cs typeface="Arial"/>
              <a:sym typeface="Arial"/>
            </a:endParaRPr>
          </a:p>
        </p:txBody>
      </p:sp>
      <p:sp>
        <p:nvSpPr>
          <p:cNvPr id="398" name="Google Shape;398;p29"/>
          <p:cNvSpPr/>
          <p:nvPr/>
        </p:nvSpPr>
        <p:spPr>
          <a:xfrm>
            <a:off x="2441438" y="1724558"/>
            <a:ext cx="1400825" cy="4464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Yes = 3</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No = 0</a:t>
            </a:r>
            <a:endParaRPr sz="1300" b="0" i="0" u="none" strike="noStrike" cap="none" dirty="0">
              <a:solidFill>
                <a:srgbClr val="000000"/>
              </a:solidFill>
              <a:latin typeface="Arial"/>
              <a:ea typeface="Arial"/>
              <a:cs typeface="Arial"/>
              <a:sym typeface="Arial"/>
            </a:endParaRPr>
          </a:p>
        </p:txBody>
      </p:sp>
      <p:sp>
        <p:nvSpPr>
          <p:cNvPr id="399" name="Google Shape;399;p29"/>
          <p:cNvSpPr txBox="1"/>
          <p:nvPr/>
        </p:nvSpPr>
        <p:spPr>
          <a:xfrm>
            <a:off x="410050" y="2361000"/>
            <a:ext cx="1309200" cy="498000"/>
          </a:xfrm>
          <a:prstGeom prst="rect">
            <a:avLst/>
          </a:prstGeom>
          <a:noFill/>
          <a:ln>
            <a:noFill/>
          </a:ln>
        </p:spPr>
        <p:txBody>
          <a:bodyPr spcFirstLastPara="1" wrap="square" lIns="91425" tIns="91425" rIns="91425" bIns="91425" anchor="t" anchorCtr="0">
            <a:noAutofit/>
          </a:bodyPr>
          <a:lstStyle/>
          <a:p>
            <a:pPr marL="0" marR="0" lvl="0" indent="0" algn="l" rtl="0">
              <a:lnSpc>
                <a:spcPct val="60000"/>
              </a:lnSpc>
              <a:spcBef>
                <a:spcPts val="0"/>
              </a:spcBef>
              <a:spcAft>
                <a:spcPts val="0"/>
              </a:spcAft>
              <a:buClr>
                <a:srgbClr val="000000"/>
              </a:buClr>
              <a:buSzPts val="1018"/>
              <a:buFont typeface="Arial"/>
              <a:buNone/>
            </a:pPr>
            <a:r>
              <a:rPr lang="en" sz="1268" b="0" i="0" u="none" strike="noStrike" cap="none">
                <a:solidFill>
                  <a:schemeClr val="dk1"/>
                </a:solidFill>
                <a:latin typeface="Arial"/>
                <a:ea typeface="Arial"/>
                <a:cs typeface="Arial"/>
                <a:sym typeface="Arial"/>
              </a:rPr>
              <a:t> Happy</a:t>
            </a:r>
            <a:endParaRPr sz="1268" b="0" i="0" u="none" strike="noStrike" cap="none">
              <a:solidFill>
                <a:schemeClr val="dk1"/>
              </a:solidFill>
              <a:latin typeface="Arial"/>
              <a:ea typeface="Arial"/>
              <a:cs typeface="Arial"/>
              <a:sym typeface="Arial"/>
            </a:endParaRPr>
          </a:p>
          <a:p>
            <a:pPr marL="0" marR="0" lvl="0" indent="0" algn="l" rtl="0">
              <a:lnSpc>
                <a:spcPct val="60000"/>
              </a:lnSpc>
              <a:spcBef>
                <a:spcPts val="0"/>
              </a:spcBef>
              <a:spcAft>
                <a:spcPts val="0"/>
              </a:spcAft>
              <a:buClr>
                <a:srgbClr val="000000"/>
              </a:buClr>
              <a:buSzPts val="1018"/>
              <a:buFont typeface="Arial"/>
              <a:buNone/>
            </a:pPr>
            <a:endParaRPr sz="1268" b="0" i="0" u="none" strike="noStrike" cap="none">
              <a:solidFill>
                <a:schemeClr val="dk1"/>
              </a:solidFill>
              <a:latin typeface="Arial"/>
              <a:ea typeface="Arial"/>
              <a:cs typeface="Arial"/>
              <a:sym typeface="Arial"/>
            </a:endParaRPr>
          </a:p>
          <a:p>
            <a:pPr marL="0" marR="0" lvl="0" indent="0" algn="l" rtl="0">
              <a:lnSpc>
                <a:spcPct val="60000"/>
              </a:lnSpc>
              <a:spcBef>
                <a:spcPts val="0"/>
              </a:spcBef>
              <a:spcAft>
                <a:spcPts val="0"/>
              </a:spcAft>
              <a:buClr>
                <a:srgbClr val="000000"/>
              </a:buClr>
              <a:buSzPts val="1018"/>
              <a:buFont typeface="Arial"/>
              <a:buNone/>
            </a:pPr>
            <a:r>
              <a:rPr lang="en" sz="1268" b="0" i="0" u="none" strike="noStrike" cap="none">
                <a:solidFill>
                  <a:schemeClr val="dk1"/>
                </a:solidFill>
                <a:latin typeface="Arial"/>
                <a:ea typeface="Arial"/>
                <a:cs typeface="Arial"/>
                <a:sym typeface="Arial"/>
              </a:rPr>
              <a:t> Person</a:t>
            </a:r>
            <a:endParaRPr sz="1495" b="0" i="0" u="none" strike="noStrike" cap="none">
              <a:solidFill>
                <a:srgbClr val="000000"/>
              </a:solidFill>
              <a:latin typeface="Arial"/>
              <a:ea typeface="Arial"/>
              <a:cs typeface="Arial"/>
              <a:sym typeface="Arial"/>
            </a:endParaRPr>
          </a:p>
        </p:txBody>
      </p:sp>
      <p:sp>
        <p:nvSpPr>
          <p:cNvPr id="400" name="Google Shape;400;p29"/>
          <p:cNvSpPr txBox="1"/>
          <p:nvPr/>
        </p:nvSpPr>
        <p:spPr>
          <a:xfrm>
            <a:off x="2441450" y="2217276"/>
            <a:ext cx="1309200" cy="536100"/>
          </a:xfrm>
          <a:prstGeom prst="rect">
            <a:avLst/>
          </a:prstGeom>
          <a:noFill/>
          <a:ln>
            <a:noFill/>
          </a:ln>
        </p:spPr>
        <p:txBody>
          <a:bodyPr spcFirstLastPara="1" wrap="square" lIns="91425" tIns="91425" rIns="91425" bIns="91425" anchor="t" anchorCtr="0">
            <a:noAutofit/>
          </a:bodyPr>
          <a:lstStyle/>
          <a:p>
            <a:pPr marL="0" marR="0" lvl="0" indent="0" algn="l" rtl="0">
              <a:lnSpc>
                <a:spcPct val="60000"/>
              </a:lnSpc>
              <a:spcBef>
                <a:spcPts val="0"/>
              </a:spcBef>
              <a:spcAft>
                <a:spcPts val="0"/>
              </a:spcAft>
              <a:buClr>
                <a:srgbClr val="000000"/>
              </a:buClr>
              <a:buSzPts val="688"/>
              <a:buFont typeface="Arial"/>
              <a:buNone/>
            </a:pPr>
            <a:r>
              <a:rPr lang="en" sz="1421" b="0" i="0" u="none" strike="noStrike" cap="none">
                <a:solidFill>
                  <a:schemeClr val="dk1"/>
                </a:solidFill>
                <a:latin typeface="Arial"/>
                <a:ea typeface="Arial"/>
                <a:cs typeface="Arial"/>
                <a:sym typeface="Arial"/>
              </a:rPr>
              <a:t>Happy</a:t>
            </a:r>
            <a:endParaRPr sz="1421" b="0" i="0" u="none" strike="noStrike" cap="none">
              <a:solidFill>
                <a:schemeClr val="dk1"/>
              </a:solidFill>
              <a:latin typeface="Arial"/>
              <a:ea typeface="Arial"/>
              <a:cs typeface="Arial"/>
              <a:sym typeface="Arial"/>
            </a:endParaRPr>
          </a:p>
          <a:p>
            <a:pPr marL="0" marR="0" lvl="0" indent="0" algn="l" rtl="0">
              <a:lnSpc>
                <a:spcPct val="60000"/>
              </a:lnSpc>
              <a:spcBef>
                <a:spcPts val="0"/>
              </a:spcBef>
              <a:spcAft>
                <a:spcPts val="0"/>
              </a:spcAft>
              <a:buClr>
                <a:srgbClr val="000000"/>
              </a:buClr>
              <a:buSzPts val="688"/>
              <a:buFont typeface="Arial"/>
              <a:buNone/>
            </a:pPr>
            <a:r>
              <a:rPr lang="en" sz="1421" b="0" i="0" u="none" strike="noStrike" cap="none">
                <a:solidFill>
                  <a:schemeClr val="dk1"/>
                </a:solidFill>
                <a:latin typeface="Arial"/>
                <a:ea typeface="Arial"/>
                <a:cs typeface="Arial"/>
                <a:sym typeface="Arial"/>
              </a:rPr>
              <a:t> </a:t>
            </a:r>
            <a:endParaRPr sz="1421" b="0" i="0" u="none" strike="noStrike" cap="none">
              <a:solidFill>
                <a:schemeClr val="dk1"/>
              </a:solidFill>
              <a:latin typeface="Arial"/>
              <a:ea typeface="Arial"/>
              <a:cs typeface="Arial"/>
              <a:sym typeface="Arial"/>
            </a:endParaRPr>
          </a:p>
          <a:p>
            <a:pPr marL="0" marR="0" lvl="0" indent="0" algn="l" rtl="0">
              <a:lnSpc>
                <a:spcPct val="60000"/>
              </a:lnSpc>
              <a:spcBef>
                <a:spcPts val="0"/>
              </a:spcBef>
              <a:spcAft>
                <a:spcPts val="0"/>
              </a:spcAft>
              <a:buClr>
                <a:srgbClr val="000000"/>
              </a:buClr>
              <a:buSzPts val="688"/>
              <a:buFont typeface="Arial"/>
              <a:buNone/>
            </a:pPr>
            <a:r>
              <a:rPr lang="en" sz="1421" b="0" i="0" u="none" strike="noStrike" cap="none">
                <a:solidFill>
                  <a:schemeClr val="dk1"/>
                </a:solidFill>
                <a:latin typeface="Arial"/>
                <a:ea typeface="Arial"/>
                <a:cs typeface="Arial"/>
                <a:sym typeface="Arial"/>
              </a:rPr>
              <a:t>Person</a:t>
            </a:r>
            <a:endParaRPr sz="1575" b="0" i="0" u="none" strike="noStrike" cap="none">
              <a:solidFill>
                <a:schemeClr val="dk1"/>
              </a:solidFill>
              <a:latin typeface="Arial"/>
              <a:ea typeface="Arial"/>
              <a:cs typeface="Arial"/>
              <a:sym typeface="Arial"/>
            </a:endParaRPr>
          </a:p>
        </p:txBody>
      </p:sp>
      <p:sp>
        <p:nvSpPr>
          <p:cNvPr id="401" name="Google Shape;401;p29"/>
          <p:cNvSpPr txBox="1"/>
          <p:nvPr/>
        </p:nvSpPr>
        <p:spPr>
          <a:xfrm>
            <a:off x="1294750" y="3463925"/>
            <a:ext cx="1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9"/>
          <p:cNvSpPr txBox="1"/>
          <p:nvPr/>
        </p:nvSpPr>
        <p:spPr>
          <a:xfrm>
            <a:off x="675625" y="1281625"/>
            <a:ext cx="640200" cy="3123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688"/>
              <a:buFont typeface="Arial"/>
              <a:buNone/>
            </a:pPr>
            <a:r>
              <a:rPr lang="en" sz="1575" b="0" i="0" u="none" strike="noStrike" cap="none">
                <a:solidFill>
                  <a:schemeClr val="dk1"/>
                </a:solidFill>
                <a:latin typeface="Arial"/>
                <a:ea typeface="Arial"/>
                <a:cs typeface="Arial"/>
                <a:sym typeface="Arial"/>
              </a:rPr>
              <a:t>yes</a:t>
            </a:r>
            <a:endParaRPr sz="1475" b="0" i="0" u="none" strike="noStrike" cap="none">
              <a:solidFill>
                <a:srgbClr val="000000"/>
              </a:solidFill>
              <a:latin typeface="Arial"/>
              <a:ea typeface="Arial"/>
              <a:cs typeface="Arial"/>
              <a:sym typeface="Arial"/>
            </a:endParaRPr>
          </a:p>
        </p:txBody>
      </p:sp>
      <p:sp>
        <p:nvSpPr>
          <p:cNvPr id="403" name="Google Shape;403;p29"/>
          <p:cNvSpPr txBox="1"/>
          <p:nvPr/>
        </p:nvSpPr>
        <p:spPr>
          <a:xfrm>
            <a:off x="2911775" y="1278700"/>
            <a:ext cx="759000" cy="378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575"/>
              <a:buFont typeface="Arial"/>
              <a:buNone/>
            </a:pPr>
            <a:r>
              <a:rPr lang="en" sz="1575"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404" name="Google Shape;404;p29"/>
          <p:cNvSpPr/>
          <p:nvPr/>
        </p:nvSpPr>
        <p:spPr>
          <a:xfrm>
            <a:off x="270375" y="2867525"/>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Loves PopCorn </a:t>
            </a:r>
            <a:endParaRPr sz="1400" b="0" i="0" u="none" strike="noStrike" cap="none">
              <a:solidFill>
                <a:srgbClr val="000000"/>
              </a:solidFill>
              <a:latin typeface="Arial"/>
              <a:ea typeface="Arial"/>
              <a:cs typeface="Arial"/>
              <a:sym typeface="Arial"/>
            </a:endParaRPr>
          </a:p>
        </p:txBody>
      </p:sp>
      <p:sp>
        <p:nvSpPr>
          <p:cNvPr id="405" name="Google Shape;405;p29"/>
          <p:cNvSpPr/>
          <p:nvPr/>
        </p:nvSpPr>
        <p:spPr>
          <a:xfrm>
            <a:off x="2912150" y="2952700"/>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a:t>
            </a:r>
            <a:endParaRPr sz="1400" b="0" i="0" u="none" strike="noStrike" cap="none">
              <a:solidFill>
                <a:srgbClr val="000000"/>
              </a:solidFill>
              <a:latin typeface="Arial"/>
              <a:ea typeface="Arial"/>
              <a:cs typeface="Arial"/>
              <a:sym typeface="Arial"/>
            </a:endParaRPr>
          </a:p>
        </p:txBody>
      </p:sp>
      <p:sp>
        <p:nvSpPr>
          <p:cNvPr id="406" name="Google Shape;406;p29"/>
          <p:cNvSpPr txBox="1"/>
          <p:nvPr/>
        </p:nvSpPr>
        <p:spPr>
          <a:xfrm>
            <a:off x="2096550" y="3221213"/>
            <a:ext cx="4401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vs</a:t>
            </a:r>
            <a:endParaRPr sz="1700" b="0" i="0" u="none" strike="noStrike" cap="none">
              <a:solidFill>
                <a:srgbClr val="000000"/>
              </a:solidFill>
              <a:latin typeface="Arial"/>
              <a:ea typeface="Arial"/>
              <a:cs typeface="Arial"/>
              <a:sym typeface="Arial"/>
            </a:endParaRPr>
          </a:p>
        </p:txBody>
      </p:sp>
      <p:cxnSp>
        <p:nvCxnSpPr>
          <p:cNvPr id="407" name="Google Shape;407;p29"/>
          <p:cNvCxnSpPr/>
          <p:nvPr/>
        </p:nvCxnSpPr>
        <p:spPr>
          <a:xfrm flipH="1">
            <a:off x="139200" y="3374050"/>
            <a:ext cx="824400" cy="654300"/>
          </a:xfrm>
          <a:prstGeom prst="straightConnector1">
            <a:avLst/>
          </a:prstGeom>
          <a:noFill/>
          <a:ln w="9525" cap="flat" cmpd="sng">
            <a:solidFill>
              <a:schemeClr val="dk2"/>
            </a:solidFill>
            <a:prstDash val="solid"/>
            <a:round/>
            <a:headEnd type="none" w="sm" len="sm"/>
            <a:tailEnd type="triangle" w="med" len="med"/>
          </a:ln>
        </p:spPr>
      </p:cxnSp>
      <p:cxnSp>
        <p:nvCxnSpPr>
          <p:cNvPr id="408" name="Google Shape;408;p29"/>
          <p:cNvCxnSpPr/>
          <p:nvPr/>
        </p:nvCxnSpPr>
        <p:spPr>
          <a:xfrm>
            <a:off x="963588" y="3331600"/>
            <a:ext cx="963600" cy="739200"/>
          </a:xfrm>
          <a:prstGeom prst="straightConnector1">
            <a:avLst/>
          </a:prstGeom>
          <a:noFill/>
          <a:ln w="9525" cap="flat" cmpd="sng">
            <a:solidFill>
              <a:schemeClr val="dk2"/>
            </a:solidFill>
            <a:prstDash val="solid"/>
            <a:round/>
            <a:headEnd type="none" w="sm" len="sm"/>
            <a:tailEnd type="triangle" w="med" len="med"/>
          </a:ln>
        </p:spPr>
      </p:cxnSp>
      <p:sp>
        <p:nvSpPr>
          <p:cNvPr id="409" name="Google Shape;409;p29"/>
          <p:cNvSpPr/>
          <p:nvPr/>
        </p:nvSpPr>
        <p:spPr>
          <a:xfrm>
            <a:off x="1466800" y="3991875"/>
            <a:ext cx="1242000" cy="65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No=0</a:t>
            </a:r>
            <a:endParaRPr sz="1400" b="0" i="0" u="none" strike="noStrike" cap="none">
              <a:solidFill>
                <a:srgbClr val="000000"/>
              </a:solidFill>
              <a:latin typeface="Arial"/>
              <a:ea typeface="Arial"/>
              <a:cs typeface="Arial"/>
              <a:sym typeface="Arial"/>
            </a:endParaRPr>
          </a:p>
        </p:txBody>
      </p:sp>
      <p:sp>
        <p:nvSpPr>
          <p:cNvPr id="410" name="Google Shape;410;p29"/>
          <p:cNvSpPr/>
          <p:nvPr/>
        </p:nvSpPr>
        <p:spPr>
          <a:xfrm>
            <a:off x="0" y="3998925"/>
            <a:ext cx="12420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 1</a:t>
            </a:r>
            <a:endParaRPr sz="1400" b="0" i="0" u="none" strike="noStrike" cap="none">
              <a:solidFill>
                <a:srgbClr val="000000"/>
              </a:solidFill>
              <a:latin typeface="Arial"/>
              <a:ea typeface="Arial"/>
              <a:cs typeface="Arial"/>
              <a:sym typeface="Arial"/>
            </a:endParaRPr>
          </a:p>
        </p:txBody>
      </p:sp>
      <p:graphicFrame>
        <p:nvGraphicFramePr>
          <p:cNvPr id="411" name="Google Shape;411;p29"/>
          <p:cNvGraphicFramePr/>
          <p:nvPr/>
        </p:nvGraphicFramePr>
        <p:xfrm>
          <a:off x="5170450" y="544550"/>
          <a:ext cx="3823200" cy="3741520"/>
        </p:xfrm>
        <a:graphic>
          <a:graphicData uri="http://schemas.openxmlformats.org/drawingml/2006/table">
            <a:tbl>
              <a:tblPr>
                <a:noFill/>
                <a:tableStyleId>{C294492A-F93A-4CF4-85FA-59F556D9E55B}</a:tableStyleId>
              </a:tblPr>
              <a:tblGrid>
                <a:gridCol w="955800">
                  <a:extLst>
                    <a:ext uri="{9D8B030D-6E8A-4147-A177-3AD203B41FA5}">
                      <a16:colId xmlns:a16="http://schemas.microsoft.com/office/drawing/2014/main" val="20000"/>
                    </a:ext>
                  </a:extLst>
                </a:gridCol>
                <a:gridCol w="955800">
                  <a:extLst>
                    <a:ext uri="{9D8B030D-6E8A-4147-A177-3AD203B41FA5}">
                      <a16:colId xmlns:a16="http://schemas.microsoft.com/office/drawing/2014/main" val="20001"/>
                    </a:ext>
                  </a:extLst>
                </a:gridCol>
                <a:gridCol w="955800">
                  <a:extLst>
                    <a:ext uri="{9D8B030D-6E8A-4147-A177-3AD203B41FA5}">
                      <a16:colId xmlns:a16="http://schemas.microsoft.com/office/drawing/2014/main" val="20002"/>
                    </a:ext>
                  </a:extLst>
                </a:gridCol>
                <a:gridCol w="955800">
                  <a:extLst>
                    <a:ext uri="{9D8B030D-6E8A-4147-A177-3AD203B41FA5}">
                      <a16:colId xmlns:a16="http://schemas.microsoft.com/office/drawing/2014/main" val="20003"/>
                    </a:ext>
                  </a:extLst>
                </a:gridCol>
              </a:tblGrid>
              <a:tr h="96805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Loves Popcorn</a:t>
                      </a:r>
                      <a:endParaRPr sz="15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Happy Person</a:t>
                      </a:r>
                      <a:endParaRPr sz="15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412" name="Google Shape;412;p29"/>
          <p:cNvSpPr txBox="1"/>
          <p:nvPr/>
        </p:nvSpPr>
        <p:spPr>
          <a:xfrm>
            <a:off x="139200" y="4751025"/>
            <a:ext cx="963600" cy="3123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605"/>
              <a:buFont typeface="Arial"/>
              <a:buNone/>
            </a:pPr>
            <a:r>
              <a:rPr lang="en" sz="897" b="0" i="0" u="none" strike="noStrike" cap="none">
                <a:solidFill>
                  <a:schemeClr val="dk1"/>
                </a:solidFill>
                <a:latin typeface="Arial"/>
                <a:ea typeface="Arial"/>
                <a:cs typeface="Arial"/>
                <a:sym typeface="Arial"/>
              </a:rPr>
              <a:t> Happy</a:t>
            </a:r>
            <a:endParaRPr sz="897"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605"/>
              <a:buFont typeface="Arial"/>
              <a:buNone/>
            </a:pPr>
            <a:endParaRPr sz="897"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605"/>
              <a:buFont typeface="Arial"/>
              <a:buNone/>
            </a:pPr>
            <a:r>
              <a:rPr lang="en" sz="897" b="0" i="0" u="none" strike="noStrike" cap="none">
                <a:solidFill>
                  <a:schemeClr val="dk1"/>
                </a:solidFill>
                <a:latin typeface="Arial"/>
                <a:ea typeface="Arial"/>
                <a:cs typeface="Arial"/>
                <a:sym typeface="Arial"/>
              </a:rPr>
              <a:t> Person</a:t>
            </a:r>
            <a:endParaRPr sz="970" b="0" i="0" u="none" strike="noStrike" cap="none">
              <a:solidFill>
                <a:srgbClr val="000000"/>
              </a:solidFill>
              <a:latin typeface="Arial"/>
              <a:ea typeface="Arial"/>
              <a:cs typeface="Arial"/>
              <a:sym typeface="Arial"/>
            </a:endParaRPr>
          </a:p>
        </p:txBody>
      </p:sp>
      <p:sp>
        <p:nvSpPr>
          <p:cNvPr id="413" name="Google Shape;413;p29"/>
          <p:cNvSpPr txBox="1"/>
          <p:nvPr/>
        </p:nvSpPr>
        <p:spPr>
          <a:xfrm>
            <a:off x="1606000" y="4717875"/>
            <a:ext cx="963600" cy="3123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605"/>
              <a:buFont typeface="Arial"/>
              <a:buNone/>
            </a:pPr>
            <a:r>
              <a:rPr lang="en" sz="897" b="0" i="0" u="none" strike="noStrike" cap="none">
                <a:solidFill>
                  <a:schemeClr val="dk1"/>
                </a:solidFill>
                <a:latin typeface="Arial"/>
                <a:ea typeface="Arial"/>
                <a:cs typeface="Arial"/>
                <a:sym typeface="Arial"/>
              </a:rPr>
              <a:t> Happy</a:t>
            </a:r>
            <a:endParaRPr sz="897"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605"/>
              <a:buFont typeface="Arial"/>
              <a:buNone/>
            </a:pPr>
            <a:endParaRPr sz="897"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605"/>
              <a:buFont typeface="Arial"/>
              <a:buNone/>
            </a:pPr>
            <a:r>
              <a:rPr lang="en" sz="897" b="0" i="0" u="none" strike="noStrike" cap="none">
                <a:solidFill>
                  <a:schemeClr val="dk1"/>
                </a:solidFill>
                <a:latin typeface="Arial"/>
                <a:ea typeface="Arial"/>
                <a:cs typeface="Arial"/>
                <a:sym typeface="Arial"/>
              </a:rPr>
              <a:t> Person</a:t>
            </a:r>
            <a:endParaRPr sz="970" b="0" i="0" u="none" strike="noStrike" cap="none">
              <a:solidFill>
                <a:srgbClr val="000000"/>
              </a:solidFill>
              <a:latin typeface="Arial"/>
              <a:ea typeface="Arial"/>
              <a:cs typeface="Arial"/>
              <a:sym typeface="Arial"/>
            </a:endParaRPr>
          </a:p>
        </p:txBody>
      </p:sp>
      <p:cxnSp>
        <p:nvCxnSpPr>
          <p:cNvPr id="414" name="Google Shape;414;p29"/>
          <p:cNvCxnSpPr/>
          <p:nvPr/>
        </p:nvCxnSpPr>
        <p:spPr>
          <a:xfrm rot="10800000">
            <a:off x="2768375" y="4426175"/>
            <a:ext cx="1211700" cy="12900"/>
          </a:xfrm>
          <a:prstGeom prst="straightConnector1">
            <a:avLst/>
          </a:prstGeom>
          <a:noFill/>
          <a:ln w="9525" cap="flat" cmpd="sng">
            <a:solidFill>
              <a:schemeClr val="dk2"/>
            </a:solidFill>
            <a:prstDash val="solid"/>
            <a:round/>
            <a:headEnd type="none" w="sm" len="sm"/>
            <a:tailEnd type="triangle" w="med" len="med"/>
          </a:ln>
        </p:spPr>
      </p:cxnSp>
      <p:sp>
        <p:nvSpPr>
          <p:cNvPr id="415" name="Google Shape;415;p29"/>
          <p:cNvSpPr txBox="1"/>
          <p:nvPr/>
        </p:nvSpPr>
        <p:spPr>
          <a:xfrm>
            <a:off x="4170550" y="4375875"/>
            <a:ext cx="4071900" cy="654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Total Gini Impurity = 0.25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0"/>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- 20</a:t>
            </a:r>
            <a:endParaRPr dirty="0"/>
          </a:p>
        </p:txBody>
      </p:sp>
      <p:sp>
        <p:nvSpPr>
          <p:cNvPr id="421" name="Google Shape;421;p30"/>
          <p:cNvSpPr/>
          <p:nvPr/>
        </p:nvSpPr>
        <p:spPr>
          <a:xfrm>
            <a:off x="929700" y="685513"/>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sp>
        <p:nvSpPr>
          <p:cNvPr id="422" name="Google Shape;422;p30"/>
          <p:cNvSpPr/>
          <p:nvPr/>
        </p:nvSpPr>
        <p:spPr>
          <a:xfrm>
            <a:off x="123275" y="1910800"/>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Yes = 3</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No = 1</a:t>
            </a:r>
            <a:endParaRPr sz="1300" b="0" i="0" u="none" strike="noStrike" cap="none">
              <a:solidFill>
                <a:srgbClr val="000000"/>
              </a:solidFill>
              <a:latin typeface="Arial"/>
              <a:ea typeface="Arial"/>
              <a:cs typeface="Arial"/>
              <a:sym typeface="Arial"/>
            </a:endParaRPr>
          </a:p>
        </p:txBody>
      </p:sp>
      <p:sp>
        <p:nvSpPr>
          <p:cNvPr id="423" name="Google Shape;423;p30"/>
          <p:cNvSpPr/>
          <p:nvPr/>
        </p:nvSpPr>
        <p:spPr>
          <a:xfrm>
            <a:off x="2266975" y="1967450"/>
            <a:ext cx="140082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Yes = 3</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No = 0</a:t>
            </a:r>
            <a:endParaRPr sz="1300" b="0" i="0" u="none" strike="noStrike" cap="none" dirty="0">
              <a:solidFill>
                <a:srgbClr val="000000"/>
              </a:solidFill>
              <a:latin typeface="Arial"/>
              <a:ea typeface="Arial"/>
              <a:cs typeface="Arial"/>
              <a:sym typeface="Arial"/>
            </a:endParaRPr>
          </a:p>
        </p:txBody>
      </p:sp>
      <p:cxnSp>
        <p:nvCxnSpPr>
          <p:cNvPr id="424" name="Google Shape;424;p30"/>
          <p:cNvCxnSpPr/>
          <p:nvPr/>
        </p:nvCxnSpPr>
        <p:spPr>
          <a:xfrm flipH="1">
            <a:off x="807600" y="1271788"/>
            <a:ext cx="945000" cy="639000"/>
          </a:xfrm>
          <a:prstGeom prst="straightConnector1">
            <a:avLst/>
          </a:prstGeom>
          <a:noFill/>
          <a:ln w="9525" cap="flat" cmpd="sng">
            <a:solidFill>
              <a:schemeClr val="dk2"/>
            </a:solidFill>
            <a:prstDash val="solid"/>
            <a:round/>
            <a:headEnd type="none" w="sm" len="sm"/>
            <a:tailEnd type="triangle" w="med" len="med"/>
          </a:ln>
        </p:spPr>
      </p:cxnSp>
      <p:cxnSp>
        <p:nvCxnSpPr>
          <p:cNvPr id="425" name="Google Shape;425;p30"/>
          <p:cNvCxnSpPr/>
          <p:nvPr/>
        </p:nvCxnSpPr>
        <p:spPr>
          <a:xfrm>
            <a:off x="1752600" y="1264250"/>
            <a:ext cx="983400" cy="703200"/>
          </a:xfrm>
          <a:prstGeom prst="straightConnector1">
            <a:avLst/>
          </a:prstGeom>
          <a:noFill/>
          <a:ln w="9525" cap="flat" cmpd="sng">
            <a:solidFill>
              <a:schemeClr val="dk2"/>
            </a:solidFill>
            <a:prstDash val="solid"/>
            <a:round/>
            <a:headEnd type="none" w="sm" len="sm"/>
            <a:tailEnd type="triangle" w="med" len="med"/>
          </a:ln>
        </p:spPr>
      </p:cxnSp>
      <p:sp>
        <p:nvSpPr>
          <p:cNvPr id="426" name="Google Shape;426;p30"/>
          <p:cNvSpPr txBox="1"/>
          <p:nvPr/>
        </p:nvSpPr>
        <p:spPr>
          <a:xfrm>
            <a:off x="192175" y="1296350"/>
            <a:ext cx="862200" cy="378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575"/>
              <a:buFont typeface="Arial"/>
              <a:buNone/>
            </a:pPr>
            <a:r>
              <a:rPr lang="en" sz="1575"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427" name="Google Shape;427;p30"/>
          <p:cNvSpPr txBox="1"/>
          <p:nvPr/>
        </p:nvSpPr>
        <p:spPr>
          <a:xfrm>
            <a:off x="2673263" y="1402000"/>
            <a:ext cx="701100" cy="378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1575"/>
              <a:buFont typeface="Arial"/>
              <a:buNone/>
            </a:pPr>
            <a:r>
              <a:rPr lang="en" sz="1575"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428" name="Google Shape;428;p30"/>
          <p:cNvSpPr txBox="1"/>
          <p:nvPr/>
        </p:nvSpPr>
        <p:spPr>
          <a:xfrm>
            <a:off x="192175" y="2609900"/>
            <a:ext cx="1174500" cy="3786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85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85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852"/>
              <a:buFont typeface="Arial"/>
              <a:buNone/>
            </a:pPr>
            <a:r>
              <a:rPr lang="en" sz="1182" b="0" i="0" u="none" strike="noStrike" cap="none">
                <a:solidFill>
                  <a:schemeClr val="dk1"/>
                </a:solidFill>
                <a:latin typeface="Arial"/>
                <a:ea typeface="Arial"/>
                <a:cs typeface="Arial"/>
                <a:sym typeface="Arial"/>
              </a:rPr>
              <a:t> Person</a:t>
            </a:r>
            <a:endParaRPr sz="1285" b="0" i="0" u="none" strike="noStrike" cap="none">
              <a:solidFill>
                <a:srgbClr val="000000"/>
              </a:solidFill>
              <a:latin typeface="Arial"/>
              <a:ea typeface="Arial"/>
              <a:cs typeface="Arial"/>
              <a:sym typeface="Arial"/>
            </a:endParaRPr>
          </a:p>
        </p:txBody>
      </p:sp>
      <p:sp>
        <p:nvSpPr>
          <p:cNvPr id="429" name="Google Shape;429;p30"/>
          <p:cNvSpPr txBox="1"/>
          <p:nvPr/>
        </p:nvSpPr>
        <p:spPr>
          <a:xfrm>
            <a:off x="2444575" y="2659000"/>
            <a:ext cx="1106400" cy="3786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85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85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852"/>
              <a:buFont typeface="Arial"/>
              <a:buNone/>
            </a:pPr>
            <a:r>
              <a:rPr lang="en" sz="1182" b="0" i="0" u="none" strike="noStrike" cap="none">
                <a:solidFill>
                  <a:schemeClr val="dk1"/>
                </a:solidFill>
                <a:latin typeface="Arial"/>
                <a:ea typeface="Arial"/>
                <a:cs typeface="Arial"/>
                <a:sym typeface="Arial"/>
              </a:rPr>
              <a:t> Person</a:t>
            </a:r>
            <a:endParaRPr sz="1285" b="0" i="0" u="none" strike="noStrike" cap="none">
              <a:solidFill>
                <a:srgbClr val="000000"/>
              </a:solidFill>
              <a:latin typeface="Arial"/>
              <a:ea typeface="Arial"/>
              <a:cs typeface="Arial"/>
              <a:sym typeface="Arial"/>
            </a:endParaRPr>
          </a:p>
        </p:txBody>
      </p:sp>
      <p:sp>
        <p:nvSpPr>
          <p:cNvPr id="430" name="Google Shape;430;p30"/>
          <p:cNvSpPr/>
          <p:nvPr/>
        </p:nvSpPr>
        <p:spPr>
          <a:xfrm>
            <a:off x="54088" y="3037600"/>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Loves PopCorn </a:t>
            </a:r>
            <a:endParaRPr sz="1400" b="0" i="0" u="none" strike="noStrike" cap="none">
              <a:solidFill>
                <a:srgbClr val="000000"/>
              </a:solidFill>
              <a:latin typeface="Arial"/>
              <a:ea typeface="Arial"/>
              <a:cs typeface="Arial"/>
              <a:sym typeface="Arial"/>
            </a:endParaRPr>
          </a:p>
        </p:txBody>
      </p:sp>
      <p:sp>
        <p:nvSpPr>
          <p:cNvPr id="431" name="Google Shape;431;p30"/>
          <p:cNvSpPr/>
          <p:nvPr/>
        </p:nvSpPr>
        <p:spPr>
          <a:xfrm>
            <a:off x="2387300" y="3052000"/>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a:t>
            </a:r>
            <a:endParaRPr sz="1400" b="0" i="0" u="none" strike="noStrike" cap="none">
              <a:solidFill>
                <a:srgbClr val="000000"/>
              </a:solidFill>
              <a:latin typeface="Arial"/>
              <a:ea typeface="Arial"/>
              <a:cs typeface="Arial"/>
              <a:sym typeface="Arial"/>
            </a:endParaRPr>
          </a:p>
        </p:txBody>
      </p:sp>
      <p:sp>
        <p:nvSpPr>
          <p:cNvPr id="432" name="Google Shape;432;p30"/>
          <p:cNvSpPr txBox="1"/>
          <p:nvPr/>
        </p:nvSpPr>
        <p:spPr>
          <a:xfrm>
            <a:off x="123275" y="3640250"/>
            <a:ext cx="1400700" cy="4692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688"/>
              <a:buFont typeface="Arial"/>
              <a:buNone/>
            </a:pPr>
            <a:r>
              <a:rPr lang="en" sz="1275" b="0" i="0" u="none" strike="noStrike" cap="none">
                <a:solidFill>
                  <a:schemeClr val="dk1"/>
                </a:solidFill>
                <a:latin typeface="Arial"/>
                <a:ea typeface="Arial"/>
                <a:cs typeface="Arial"/>
                <a:sym typeface="Arial"/>
              </a:rPr>
              <a:t>Gini Impurity = 0.25</a:t>
            </a:r>
            <a:endParaRPr sz="1275" b="0" i="0" u="none" strike="noStrike" cap="none">
              <a:solidFill>
                <a:srgbClr val="000000"/>
              </a:solidFill>
              <a:latin typeface="Arial"/>
              <a:ea typeface="Arial"/>
              <a:cs typeface="Arial"/>
              <a:sym typeface="Arial"/>
            </a:endParaRPr>
          </a:p>
        </p:txBody>
      </p:sp>
      <p:graphicFrame>
        <p:nvGraphicFramePr>
          <p:cNvPr id="433" name="Google Shape;433;p30"/>
          <p:cNvGraphicFramePr/>
          <p:nvPr/>
        </p:nvGraphicFramePr>
        <p:xfrm>
          <a:off x="4090950" y="700988"/>
          <a:ext cx="3210800" cy="3642120"/>
        </p:xfrm>
        <a:graphic>
          <a:graphicData uri="http://schemas.openxmlformats.org/drawingml/2006/table">
            <a:tbl>
              <a:tblPr>
                <a:noFill/>
                <a:tableStyleId>{C294492A-F93A-4CF4-85FA-59F556D9E55B}</a:tableStyleId>
              </a:tblPr>
              <a:tblGrid>
                <a:gridCol w="802700">
                  <a:extLst>
                    <a:ext uri="{9D8B030D-6E8A-4147-A177-3AD203B41FA5}">
                      <a16:colId xmlns:a16="http://schemas.microsoft.com/office/drawing/2014/main" val="20000"/>
                    </a:ext>
                  </a:extLst>
                </a:gridCol>
                <a:gridCol w="802700">
                  <a:extLst>
                    <a:ext uri="{9D8B030D-6E8A-4147-A177-3AD203B41FA5}">
                      <a16:colId xmlns:a16="http://schemas.microsoft.com/office/drawing/2014/main" val="20001"/>
                    </a:ext>
                  </a:extLst>
                </a:gridCol>
                <a:gridCol w="802700">
                  <a:extLst>
                    <a:ext uri="{9D8B030D-6E8A-4147-A177-3AD203B41FA5}">
                      <a16:colId xmlns:a16="http://schemas.microsoft.com/office/drawing/2014/main" val="20002"/>
                    </a:ext>
                  </a:extLst>
                </a:gridCol>
                <a:gridCol w="802700">
                  <a:extLst>
                    <a:ext uri="{9D8B030D-6E8A-4147-A177-3AD203B41FA5}">
                      <a16:colId xmlns:a16="http://schemas.microsoft.com/office/drawing/2014/main" val="20003"/>
                    </a:ext>
                  </a:extLst>
                </a:gridCol>
              </a:tblGrid>
              <a:tr h="545575">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Loves Popcorn</a:t>
                      </a:r>
                      <a:endParaRPr sz="15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Happy Person</a:t>
                      </a:r>
                      <a:endParaRPr sz="1500" u="none" strike="noStrike" cap="none"/>
                    </a:p>
                  </a:txBody>
                  <a:tcPr marL="91425" marR="91425" marT="91425" marB="91425"/>
                </a:tc>
                <a:extLst>
                  <a:ext uri="{0D108BD9-81ED-4DB2-BD59-A6C34878D82A}">
                    <a16:rowId xmlns:a16="http://schemas.microsoft.com/office/drawing/2014/main" val="10000"/>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7</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18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248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434" name="Google Shape;434;p30"/>
          <p:cNvSpPr txBox="1"/>
          <p:nvPr/>
        </p:nvSpPr>
        <p:spPr>
          <a:xfrm>
            <a:off x="7458425" y="848775"/>
            <a:ext cx="1645800" cy="34416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will calculate the average age for those people who Loves Soda and its </a:t>
            </a:r>
            <a:r>
              <a:rPr lang="en" sz="1400" b="1" i="0" u="none" strike="noStrike" cap="none">
                <a:solidFill>
                  <a:srgbClr val="000000"/>
                </a:solidFill>
                <a:latin typeface="Arial"/>
                <a:ea typeface="Arial"/>
                <a:cs typeface="Arial"/>
                <a:sym typeface="Arial"/>
              </a:rPr>
              <a:t>yes.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7+18= 12.5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18+35= 26.5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35 + 38 = 36.5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21</a:t>
            </a:r>
            <a:endParaRPr dirty="0"/>
          </a:p>
        </p:txBody>
      </p:sp>
      <p:sp>
        <p:nvSpPr>
          <p:cNvPr id="440" name="Google Shape;440;p31"/>
          <p:cNvSpPr/>
          <p:nvPr/>
        </p:nvSpPr>
        <p:spPr>
          <a:xfrm>
            <a:off x="1054975" y="46123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sp>
        <p:nvSpPr>
          <p:cNvPr id="441" name="Google Shape;441;p31"/>
          <p:cNvSpPr/>
          <p:nvPr/>
        </p:nvSpPr>
        <p:spPr>
          <a:xfrm>
            <a:off x="295375" y="1643450"/>
            <a:ext cx="145067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Yes = 3</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No = 1</a:t>
            </a:r>
            <a:endParaRPr sz="1300" b="0" i="0" u="none" strike="noStrike" cap="none">
              <a:solidFill>
                <a:srgbClr val="000000"/>
              </a:solidFill>
              <a:latin typeface="Arial"/>
              <a:ea typeface="Arial"/>
              <a:cs typeface="Arial"/>
              <a:sym typeface="Arial"/>
            </a:endParaRPr>
          </a:p>
        </p:txBody>
      </p:sp>
      <p:sp>
        <p:nvSpPr>
          <p:cNvPr id="442" name="Google Shape;442;p31"/>
          <p:cNvSpPr/>
          <p:nvPr/>
        </p:nvSpPr>
        <p:spPr>
          <a:xfrm>
            <a:off x="1987800" y="1591050"/>
            <a:ext cx="1400825" cy="5727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Yes = 3</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Arial"/>
                <a:ea typeface="Arial"/>
                <a:cs typeface="Arial"/>
                <a:sym typeface="Arial"/>
              </a:rPr>
              <a:t>No = 0</a:t>
            </a:r>
            <a:endParaRPr sz="1300" b="0" i="0" u="none" strike="noStrike" cap="none" dirty="0">
              <a:solidFill>
                <a:srgbClr val="000000"/>
              </a:solidFill>
              <a:latin typeface="Arial"/>
              <a:ea typeface="Arial"/>
              <a:cs typeface="Arial"/>
              <a:sym typeface="Arial"/>
            </a:endParaRPr>
          </a:p>
        </p:txBody>
      </p:sp>
      <p:sp>
        <p:nvSpPr>
          <p:cNvPr id="443" name="Google Shape;443;p31"/>
          <p:cNvSpPr txBox="1"/>
          <p:nvPr/>
        </p:nvSpPr>
        <p:spPr>
          <a:xfrm>
            <a:off x="503888" y="2216150"/>
            <a:ext cx="968100" cy="403200"/>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Person</a:t>
            </a:r>
            <a:endParaRPr sz="1400" b="0" i="0" u="none" strike="noStrike" cap="none">
              <a:solidFill>
                <a:srgbClr val="000000"/>
              </a:solidFill>
              <a:latin typeface="Arial"/>
              <a:ea typeface="Arial"/>
              <a:cs typeface="Arial"/>
              <a:sym typeface="Arial"/>
            </a:endParaRPr>
          </a:p>
        </p:txBody>
      </p:sp>
      <p:sp>
        <p:nvSpPr>
          <p:cNvPr id="444" name="Google Shape;444;p31"/>
          <p:cNvSpPr txBox="1"/>
          <p:nvPr/>
        </p:nvSpPr>
        <p:spPr>
          <a:xfrm>
            <a:off x="2069313" y="2179688"/>
            <a:ext cx="1038000" cy="403200"/>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Person</a:t>
            </a:r>
            <a:endParaRPr sz="1400" b="0" i="0" u="none" strike="noStrike" cap="none">
              <a:solidFill>
                <a:srgbClr val="000000"/>
              </a:solidFill>
              <a:latin typeface="Arial"/>
              <a:ea typeface="Arial"/>
              <a:cs typeface="Arial"/>
              <a:sym typeface="Arial"/>
            </a:endParaRPr>
          </a:p>
        </p:txBody>
      </p:sp>
      <p:cxnSp>
        <p:nvCxnSpPr>
          <p:cNvPr id="445" name="Google Shape;445;p31"/>
          <p:cNvCxnSpPr>
            <a:stCxn id="440" idx="2"/>
            <a:endCxn id="441" idx="0"/>
          </p:cNvCxnSpPr>
          <p:nvPr/>
        </p:nvCxnSpPr>
        <p:spPr>
          <a:xfrm flipH="1">
            <a:off x="1020775" y="959238"/>
            <a:ext cx="857100" cy="684300"/>
          </a:xfrm>
          <a:prstGeom prst="straightConnector1">
            <a:avLst/>
          </a:prstGeom>
          <a:noFill/>
          <a:ln w="9525" cap="flat" cmpd="sng">
            <a:solidFill>
              <a:schemeClr val="dk2"/>
            </a:solidFill>
            <a:prstDash val="solid"/>
            <a:round/>
            <a:headEnd type="none" w="sm" len="sm"/>
            <a:tailEnd type="triangle" w="med" len="med"/>
          </a:ln>
        </p:spPr>
      </p:cxnSp>
      <p:cxnSp>
        <p:nvCxnSpPr>
          <p:cNvPr id="446" name="Google Shape;446;p31"/>
          <p:cNvCxnSpPr>
            <a:stCxn id="440" idx="2"/>
            <a:endCxn id="442" idx="0"/>
          </p:cNvCxnSpPr>
          <p:nvPr/>
        </p:nvCxnSpPr>
        <p:spPr>
          <a:xfrm>
            <a:off x="1877875" y="959238"/>
            <a:ext cx="810300" cy="631800"/>
          </a:xfrm>
          <a:prstGeom prst="straightConnector1">
            <a:avLst/>
          </a:prstGeom>
          <a:noFill/>
          <a:ln w="9525" cap="flat" cmpd="sng">
            <a:solidFill>
              <a:schemeClr val="dk2"/>
            </a:solidFill>
            <a:prstDash val="solid"/>
            <a:round/>
            <a:headEnd type="none" w="sm" len="sm"/>
            <a:tailEnd type="triangle" w="med" len="med"/>
          </a:ln>
        </p:spPr>
      </p:cxnSp>
      <p:sp>
        <p:nvSpPr>
          <p:cNvPr id="447" name="Google Shape;447;p31"/>
          <p:cNvSpPr/>
          <p:nvPr/>
        </p:nvSpPr>
        <p:spPr>
          <a:xfrm>
            <a:off x="262613" y="2750300"/>
            <a:ext cx="1450675" cy="4980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Loves PopCorn </a:t>
            </a:r>
            <a:endParaRPr sz="1400" b="0" i="0" u="none" strike="noStrike" cap="none">
              <a:solidFill>
                <a:srgbClr val="000000"/>
              </a:solidFill>
              <a:latin typeface="Arial"/>
              <a:ea typeface="Arial"/>
              <a:cs typeface="Arial"/>
              <a:sym typeface="Arial"/>
            </a:endParaRPr>
          </a:p>
        </p:txBody>
      </p:sp>
      <p:sp>
        <p:nvSpPr>
          <p:cNvPr id="448" name="Google Shape;448;p31"/>
          <p:cNvSpPr txBox="1"/>
          <p:nvPr/>
        </p:nvSpPr>
        <p:spPr>
          <a:xfrm>
            <a:off x="91375" y="3782450"/>
            <a:ext cx="1450800" cy="4986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275"/>
              <a:buFont typeface="Arial"/>
              <a:buNone/>
            </a:pPr>
            <a:r>
              <a:rPr lang="en" sz="1275" b="0" i="0" u="none" strike="noStrike" cap="none">
                <a:solidFill>
                  <a:schemeClr val="dk1"/>
                </a:solidFill>
                <a:latin typeface="Arial"/>
                <a:ea typeface="Arial"/>
                <a:cs typeface="Arial"/>
                <a:sym typeface="Arial"/>
              </a:rPr>
              <a:t>Gini Impurity = 0.25</a:t>
            </a:r>
            <a:endParaRPr sz="1400" b="0" i="0" u="none" strike="noStrike" cap="none">
              <a:solidFill>
                <a:srgbClr val="000000"/>
              </a:solidFill>
              <a:latin typeface="Arial"/>
              <a:ea typeface="Arial"/>
              <a:cs typeface="Arial"/>
              <a:sym typeface="Arial"/>
            </a:endParaRPr>
          </a:p>
        </p:txBody>
      </p:sp>
      <p:sp>
        <p:nvSpPr>
          <p:cNvPr id="449" name="Google Shape;449;p31"/>
          <p:cNvSpPr/>
          <p:nvPr/>
        </p:nvSpPr>
        <p:spPr>
          <a:xfrm>
            <a:off x="2153325" y="2607875"/>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&lt;12.5</a:t>
            </a:r>
            <a:endParaRPr sz="1400" b="0" i="0" u="none" strike="noStrike" cap="none">
              <a:solidFill>
                <a:srgbClr val="000000"/>
              </a:solidFill>
              <a:latin typeface="Arial"/>
              <a:ea typeface="Arial"/>
              <a:cs typeface="Arial"/>
              <a:sym typeface="Arial"/>
            </a:endParaRPr>
          </a:p>
        </p:txBody>
      </p:sp>
      <p:cxnSp>
        <p:nvCxnSpPr>
          <p:cNvPr id="450" name="Google Shape;450;p31"/>
          <p:cNvCxnSpPr>
            <a:stCxn id="449" idx="2"/>
          </p:cNvCxnSpPr>
          <p:nvPr/>
        </p:nvCxnSpPr>
        <p:spPr>
          <a:xfrm flipH="1">
            <a:off x="2040525" y="3077075"/>
            <a:ext cx="838200" cy="668700"/>
          </a:xfrm>
          <a:prstGeom prst="straightConnector1">
            <a:avLst/>
          </a:prstGeom>
          <a:noFill/>
          <a:ln w="9525" cap="flat" cmpd="sng">
            <a:solidFill>
              <a:schemeClr val="dk2"/>
            </a:solidFill>
            <a:prstDash val="solid"/>
            <a:round/>
            <a:headEnd type="none" w="sm" len="sm"/>
            <a:tailEnd type="triangle" w="med" len="med"/>
          </a:ln>
        </p:spPr>
      </p:cxnSp>
      <p:cxnSp>
        <p:nvCxnSpPr>
          <p:cNvPr id="451" name="Google Shape;451;p31"/>
          <p:cNvCxnSpPr/>
          <p:nvPr/>
        </p:nvCxnSpPr>
        <p:spPr>
          <a:xfrm>
            <a:off x="2881100" y="3066450"/>
            <a:ext cx="736200" cy="651900"/>
          </a:xfrm>
          <a:prstGeom prst="straightConnector1">
            <a:avLst/>
          </a:prstGeom>
          <a:noFill/>
          <a:ln w="9525" cap="flat" cmpd="sng">
            <a:solidFill>
              <a:schemeClr val="dk2"/>
            </a:solidFill>
            <a:prstDash val="solid"/>
            <a:round/>
            <a:headEnd type="none" w="sm" len="sm"/>
            <a:tailEnd type="triangle" w="med" len="med"/>
          </a:ln>
        </p:spPr>
      </p:cxnSp>
      <p:sp>
        <p:nvSpPr>
          <p:cNvPr id="452" name="Google Shape;452;p31"/>
          <p:cNvSpPr txBox="1"/>
          <p:nvPr/>
        </p:nvSpPr>
        <p:spPr>
          <a:xfrm>
            <a:off x="4674800" y="494625"/>
            <a:ext cx="4109400" cy="61560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Over here we will take the Lowest impurity  for Avg Age &lt; 12.5 and will try to construct leaves  for that node.</a:t>
            </a:r>
            <a:endParaRPr sz="1400" b="0" i="0" u="none" strike="noStrike" cap="none">
              <a:solidFill>
                <a:srgbClr val="000000"/>
              </a:solidFill>
              <a:latin typeface="Arial"/>
              <a:ea typeface="Arial"/>
              <a:cs typeface="Arial"/>
              <a:sym typeface="Arial"/>
            </a:endParaRPr>
          </a:p>
        </p:txBody>
      </p:sp>
      <p:sp>
        <p:nvSpPr>
          <p:cNvPr id="453" name="Google Shape;453;p31"/>
          <p:cNvSpPr/>
          <p:nvPr/>
        </p:nvSpPr>
        <p:spPr>
          <a:xfrm>
            <a:off x="1668200" y="3725100"/>
            <a:ext cx="1038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No=1</a:t>
            </a:r>
            <a:endParaRPr sz="1400" b="0" i="0" u="none" strike="noStrike" cap="none">
              <a:solidFill>
                <a:srgbClr val="000000"/>
              </a:solidFill>
              <a:latin typeface="Arial"/>
              <a:ea typeface="Arial"/>
              <a:cs typeface="Arial"/>
              <a:sym typeface="Arial"/>
            </a:endParaRPr>
          </a:p>
        </p:txBody>
      </p:sp>
      <p:sp>
        <p:nvSpPr>
          <p:cNvPr id="454" name="Google Shape;454;p31"/>
          <p:cNvSpPr/>
          <p:nvPr/>
        </p:nvSpPr>
        <p:spPr>
          <a:xfrm>
            <a:off x="3230738" y="3782450"/>
            <a:ext cx="1038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No=0</a:t>
            </a:r>
            <a:endParaRPr sz="1400" b="0" i="0" u="none" strike="noStrike" cap="none">
              <a:solidFill>
                <a:srgbClr val="000000"/>
              </a:solidFill>
              <a:latin typeface="Arial"/>
              <a:ea typeface="Arial"/>
              <a:cs typeface="Arial"/>
              <a:sym typeface="Arial"/>
            </a:endParaRPr>
          </a:p>
        </p:txBody>
      </p:sp>
      <p:sp>
        <p:nvSpPr>
          <p:cNvPr id="455" name="Google Shape;455;p31"/>
          <p:cNvSpPr txBox="1"/>
          <p:nvPr/>
        </p:nvSpPr>
        <p:spPr>
          <a:xfrm>
            <a:off x="503888" y="995200"/>
            <a:ext cx="5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456" name="Google Shape;456;p31"/>
          <p:cNvSpPr txBox="1"/>
          <p:nvPr/>
        </p:nvSpPr>
        <p:spPr>
          <a:xfrm>
            <a:off x="2700775" y="1075050"/>
            <a:ext cx="5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457" name="Google Shape;457;p31"/>
          <p:cNvSpPr txBox="1"/>
          <p:nvPr/>
        </p:nvSpPr>
        <p:spPr>
          <a:xfrm>
            <a:off x="1713300" y="3184800"/>
            <a:ext cx="620700" cy="403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458" name="Google Shape;458;p31"/>
          <p:cNvSpPr txBox="1"/>
          <p:nvPr/>
        </p:nvSpPr>
        <p:spPr>
          <a:xfrm>
            <a:off x="3646113" y="3192300"/>
            <a:ext cx="4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graphicFrame>
        <p:nvGraphicFramePr>
          <p:cNvPr id="459" name="Google Shape;459;p31"/>
          <p:cNvGraphicFramePr/>
          <p:nvPr/>
        </p:nvGraphicFramePr>
        <p:xfrm>
          <a:off x="4700300" y="1232788"/>
          <a:ext cx="4187700" cy="3707420"/>
        </p:xfrm>
        <a:graphic>
          <a:graphicData uri="http://schemas.openxmlformats.org/drawingml/2006/table">
            <a:tbl>
              <a:tblPr>
                <a:noFill/>
                <a:tableStyleId>{C294492A-F93A-4CF4-85FA-59F556D9E55B}</a:tableStyleId>
              </a:tblPr>
              <a:tblGrid>
                <a:gridCol w="1046925">
                  <a:extLst>
                    <a:ext uri="{9D8B030D-6E8A-4147-A177-3AD203B41FA5}">
                      <a16:colId xmlns:a16="http://schemas.microsoft.com/office/drawing/2014/main" val="20000"/>
                    </a:ext>
                  </a:extLst>
                </a:gridCol>
                <a:gridCol w="1046925">
                  <a:extLst>
                    <a:ext uri="{9D8B030D-6E8A-4147-A177-3AD203B41FA5}">
                      <a16:colId xmlns:a16="http://schemas.microsoft.com/office/drawing/2014/main" val="20001"/>
                    </a:ext>
                  </a:extLst>
                </a:gridCol>
                <a:gridCol w="1046925">
                  <a:extLst>
                    <a:ext uri="{9D8B030D-6E8A-4147-A177-3AD203B41FA5}">
                      <a16:colId xmlns:a16="http://schemas.microsoft.com/office/drawing/2014/main" val="20002"/>
                    </a:ext>
                  </a:extLst>
                </a:gridCol>
                <a:gridCol w="1046925">
                  <a:extLst>
                    <a:ext uri="{9D8B030D-6E8A-4147-A177-3AD203B41FA5}">
                      <a16:colId xmlns:a16="http://schemas.microsoft.com/office/drawing/2014/main" val="20003"/>
                    </a:ext>
                  </a:extLst>
                </a:gridCol>
              </a:tblGrid>
              <a:tr h="93395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Loves Popcorn</a:t>
                      </a:r>
                      <a:endParaRPr sz="15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Happy Person</a:t>
                      </a:r>
                      <a:endParaRPr sz="15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7</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18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
        <p:nvSpPr>
          <p:cNvPr id="460" name="Google Shape;460;p31"/>
          <p:cNvSpPr txBox="1"/>
          <p:nvPr/>
        </p:nvSpPr>
        <p:spPr>
          <a:xfrm>
            <a:off x="1621700" y="4429550"/>
            <a:ext cx="1131000" cy="498600"/>
          </a:xfrm>
          <a:prstGeom prst="rect">
            <a:avLst/>
          </a:prstGeom>
          <a:noFill/>
          <a:ln>
            <a:noFill/>
          </a:ln>
        </p:spPr>
        <p:txBody>
          <a:bodyPr spcFirstLastPara="1" wrap="square" lIns="91425" tIns="91425" rIns="91425" bIns="91425" anchor="t" anchorCtr="0">
            <a:normAutofit/>
          </a:bodyPr>
          <a:lstStyle/>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Person</a:t>
            </a:r>
            <a:endParaRPr sz="1400" b="0" i="0" u="none" strike="noStrike" cap="none">
              <a:solidFill>
                <a:srgbClr val="000000"/>
              </a:solidFill>
              <a:latin typeface="Arial"/>
              <a:ea typeface="Arial"/>
              <a:cs typeface="Arial"/>
              <a:sym typeface="Arial"/>
            </a:endParaRPr>
          </a:p>
        </p:txBody>
      </p:sp>
      <p:sp>
        <p:nvSpPr>
          <p:cNvPr id="461" name="Google Shape;461;p31"/>
          <p:cNvSpPr txBox="1"/>
          <p:nvPr/>
        </p:nvSpPr>
        <p:spPr>
          <a:xfrm>
            <a:off x="3230750" y="4493650"/>
            <a:ext cx="1038000" cy="403200"/>
          </a:xfrm>
          <a:prstGeom prst="rect">
            <a:avLst/>
          </a:prstGeom>
          <a:noFill/>
          <a:ln>
            <a:noFill/>
          </a:ln>
        </p:spPr>
        <p:txBody>
          <a:bodyPr spcFirstLastPara="1" wrap="square" lIns="91425" tIns="91425" rIns="91425" bIns="91425" anchor="t" anchorCtr="0">
            <a:spAutoFit/>
          </a:bodyPr>
          <a:lstStyle/>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Happy</a:t>
            </a: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endParaRPr sz="1182" b="0" i="0" u="none" strike="noStrike" cap="none">
              <a:solidFill>
                <a:schemeClr val="dk1"/>
              </a:solidFill>
              <a:latin typeface="Arial"/>
              <a:ea typeface="Arial"/>
              <a:cs typeface="Arial"/>
              <a:sym typeface="Arial"/>
            </a:endParaRPr>
          </a:p>
          <a:p>
            <a:pPr marL="0" marR="0" lvl="0" indent="0" algn="l" rtl="0">
              <a:lnSpc>
                <a:spcPct val="40000"/>
              </a:lnSpc>
              <a:spcBef>
                <a:spcPts val="0"/>
              </a:spcBef>
              <a:spcAft>
                <a:spcPts val="0"/>
              </a:spcAft>
              <a:buClr>
                <a:srgbClr val="000000"/>
              </a:buClr>
              <a:buSzPts val="1182"/>
              <a:buFont typeface="Arial"/>
              <a:buNone/>
            </a:pPr>
            <a:r>
              <a:rPr lang="en" sz="1182" b="0" i="0" u="none" strike="noStrike" cap="none">
                <a:solidFill>
                  <a:schemeClr val="dk1"/>
                </a:solidFill>
                <a:latin typeface="Arial"/>
                <a:ea typeface="Arial"/>
                <a:cs typeface="Arial"/>
                <a:sym typeface="Arial"/>
              </a:rPr>
              <a:t> Person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2"/>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- 22</a:t>
            </a:r>
            <a:endParaRPr dirty="0"/>
          </a:p>
        </p:txBody>
      </p:sp>
      <p:sp>
        <p:nvSpPr>
          <p:cNvPr id="467" name="Google Shape;467;p32"/>
          <p:cNvSpPr txBox="1"/>
          <p:nvPr/>
        </p:nvSpPr>
        <p:spPr>
          <a:xfrm>
            <a:off x="87900" y="572700"/>
            <a:ext cx="8344800" cy="10089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latin typeface="Arial"/>
                <a:ea typeface="Arial"/>
                <a:cs typeface="Arial"/>
                <a:sym typeface="Arial"/>
              </a:rPr>
              <a:t>Now, we will finalise the Age , as an internal node , person who loves soda and age &lt; 12.5 can achieve impurity in the leaf nodes. </a:t>
            </a:r>
            <a:endParaRPr sz="1900" b="0" i="0" u="none" strike="noStrike" cap="none">
              <a:solidFill>
                <a:srgbClr val="000000"/>
              </a:solidFill>
              <a:latin typeface="Arial"/>
              <a:ea typeface="Arial"/>
              <a:cs typeface="Arial"/>
              <a:sym typeface="Arial"/>
            </a:endParaRPr>
          </a:p>
        </p:txBody>
      </p:sp>
      <p:sp>
        <p:nvSpPr>
          <p:cNvPr id="468" name="Google Shape;468;p32"/>
          <p:cNvSpPr/>
          <p:nvPr/>
        </p:nvSpPr>
        <p:spPr>
          <a:xfrm>
            <a:off x="1922750" y="14348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469" name="Google Shape;469;p32"/>
          <p:cNvCxnSpPr>
            <a:stCxn id="468" idx="2"/>
          </p:cNvCxnSpPr>
          <p:nvPr/>
        </p:nvCxnSpPr>
        <p:spPr>
          <a:xfrm flipH="1">
            <a:off x="1922750" y="1932888"/>
            <a:ext cx="822900" cy="743700"/>
          </a:xfrm>
          <a:prstGeom prst="straightConnector1">
            <a:avLst/>
          </a:prstGeom>
          <a:noFill/>
          <a:ln w="9525" cap="flat" cmpd="sng">
            <a:solidFill>
              <a:schemeClr val="dk2"/>
            </a:solidFill>
            <a:prstDash val="solid"/>
            <a:round/>
            <a:headEnd type="none" w="sm" len="sm"/>
            <a:tailEnd type="triangle" w="med" len="med"/>
          </a:ln>
        </p:spPr>
      </p:cxnSp>
      <p:sp>
        <p:nvSpPr>
          <p:cNvPr id="470" name="Google Shape;470;p32"/>
          <p:cNvSpPr txBox="1"/>
          <p:nvPr/>
        </p:nvSpPr>
        <p:spPr>
          <a:xfrm>
            <a:off x="1605100" y="2007913"/>
            <a:ext cx="63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471" name="Google Shape;471;p32"/>
          <p:cNvSpPr/>
          <p:nvPr/>
        </p:nvSpPr>
        <p:spPr>
          <a:xfrm>
            <a:off x="1195600" y="2669725"/>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&lt;12.5</a:t>
            </a:r>
            <a:endParaRPr sz="1400" b="0" i="0" u="none" strike="noStrike" cap="none">
              <a:solidFill>
                <a:srgbClr val="000000"/>
              </a:solidFill>
              <a:latin typeface="Arial"/>
              <a:ea typeface="Arial"/>
              <a:cs typeface="Arial"/>
              <a:sym typeface="Arial"/>
            </a:endParaRPr>
          </a:p>
        </p:txBody>
      </p:sp>
      <p:cxnSp>
        <p:nvCxnSpPr>
          <p:cNvPr id="472" name="Google Shape;472;p32"/>
          <p:cNvCxnSpPr/>
          <p:nvPr/>
        </p:nvCxnSpPr>
        <p:spPr>
          <a:xfrm flipH="1">
            <a:off x="850850" y="3138925"/>
            <a:ext cx="1071900" cy="890700"/>
          </a:xfrm>
          <a:prstGeom prst="straightConnector1">
            <a:avLst/>
          </a:prstGeom>
          <a:noFill/>
          <a:ln w="9525" cap="flat" cmpd="sng">
            <a:solidFill>
              <a:schemeClr val="dk2"/>
            </a:solidFill>
            <a:prstDash val="solid"/>
            <a:round/>
            <a:headEnd type="none" w="sm" len="sm"/>
            <a:tailEnd type="triangle" w="med" len="med"/>
          </a:ln>
        </p:spPr>
      </p:cxnSp>
      <p:sp>
        <p:nvSpPr>
          <p:cNvPr id="473" name="Google Shape;473;p32"/>
          <p:cNvSpPr txBox="1"/>
          <p:nvPr/>
        </p:nvSpPr>
        <p:spPr>
          <a:xfrm>
            <a:off x="659500" y="3255950"/>
            <a:ext cx="53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graphicFrame>
        <p:nvGraphicFramePr>
          <p:cNvPr id="474" name="Google Shape;474;p32"/>
          <p:cNvGraphicFramePr/>
          <p:nvPr/>
        </p:nvGraphicFramePr>
        <p:xfrm>
          <a:off x="4954925" y="1434878"/>
          <a:ext cx="3802900" cy="3504795"/>
        </p:xfrm>
        <a:graphic>
          <a:graphicData uri="http://schemas.openxmlformats.org/drawingml/2006/table">
            <a:tbl>
              <a:tblPr>
                <a:noFill/>
                <a:tableStyleId>{C294492A-F93A-4CF4-85FA-59F556D9E55B}</a:tableStyleId>
              </a:tblPr>
              <a:tblGrid>
                <a:gridCol w="950725">
                  <a:extLst>
                    <a:ext uri="{9D8B030D-6E8A-4147-A177-3AD203B41FA5}">
                      <a16:colId xmlns:a16="http://schemas.microsoft.com/office/drawing/2014/main" val="20000"/>
                    </a:ext>
                  </a:extLst>
                </a:gridCol>
                <a:gridCol w="950725">
                  <a:extLst>
                    <a:ext uri="{9D8B030D-6E8A-4147-A177-3AD203B41FA5}">
                      <a16:colId xmlns:a16="http://schemas.microsoft.com/office/drawing/2014/main" val="20001"/>
                    </a:ext>
                  </a:extLst>
                </a:gridCol>
                <a:gridCol w="950725">
                  <a:extLst>
                    <a:ext uri="{9D8B030D-6E8A-4147-A177-3AD203B41FA5}">
                      <a16:colId xmlns:a16="http://schemas.microsoft.com/office/drawing/2014/main" val="20002"/>
                    </a:ext>
                  </a:extLst>
                </a:gridCol>
                <a:gridCol w="950725">
                  <a:extLst>
                    <a:ext uri="{9D8B030D-6E8A-4147-A177-3AD203B41FA5}">
                      <a16:colId xmlns:a16="http://schemas.microsoft.com/office/drawing/2014/main" val="20003"/>
                    </a:ext>
                  </a:extLst>
                </a:gridCol>
              </a:tblGrid>
              <a:tr h="731325">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Loves Popcorn</a:t>
                      </a:r>
                      <a:endParaRPr sz="15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Happy Person</a:t>
                      </a:r>
                      <a:endParaRPr sz="15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7</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18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chemeClr val="dk1"/>
                          </a:solidFill>
                        </a:rPr>
                        <a:t>yes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extLst>
                  <a:ext uri="{0D108BD9-81ED-4DB2-BD59-A6C34878D82A}">
                    <a16:rowId xmlns:a16="http://schemas.microsoft.com/office/drawing/2014/main" val="10005"/>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6"/>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cxnSp>
        <p:nvCxnSpPr>
          <p:cNvPr id="475" name="Google Shape;475;p32"/>
          <p:cNvCxnSpPr>
            <a:stCxn id="471" idx="2"/>
          </p:cNvCxnSpPr>
          <p:nvPr/>
        </p:nvCxnSpPr>
        <p:spPr>
          <a:xfrm>
            <a:off x="1921000" y="3138925"/>
            <a:ext cx="753900" cy="919800"/>
          </a:xfrm>
          <a:prstGeom prst="straightConnector1">
            <a:avLst/>
          </a:prstGeom>
          <a:noFill/>
          <a:ln w="9525" cap="flat" cmpd="sng">
            <a:solidFill>
              <a:schemeClr val="dk2"/>
            </a:solidFill>
            <a:prstDash val="solid"/>
            <a:round/>
            <a:headEnd type="none" w="sm" len="sm"/>
            <a:tailEnd type="triangle" w="med" len="med"/>
          </a:ln>
        </p:spPr>
      </p:cxnSp>
      <p:sp>
        <p:nvSpPr>
          <p:cNvPr id="476" name="Google Shape;476;p32"/>
          <p:cNvSpPr txBox="1"/>
          <p:nvPr/>
        </p:nvSpPr>
        <p:spPr>
          <a:xfrm>
            <a:off x="2429750" y="3255950"/>
            <a:ext cx="63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477" name="Google Shape;477;p32"/>
          <p:cNvSpPr/>
          <p:nvPr/>
        </p:nvSpPr>
        <p:spPr>
          <a:xfrm>
            <a:off x="144500" y="4058725"/>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No=1</a:t>
            </a:r>
            <a:endParaRPr sz="1400" b="0" i="0" u="none" strike="noStrike" cap="none">
              <a:solidFill>
                <a:srgbClr val="000000"/>
              </a:solidFill>
              <a:latin typeface="Arial"/>
              <a:ea typeface="Arial"/>
              <a:cs typeface="Arial"/>
              <a:sym typeface="Arial"/>
            </a:endParaRPr>
          </a:p>
        </p:txBody>
      </p:sp>
      <p:sp>
        <p:nvSpPr>
          <p:cNvPr id="478" name="Google Shape;478;p32"/>
          <p:cNvSpPr/>
          <p:nvPr/>
        </p:nvSpPr>
        <p:spPr>
          <a:xfrm>
            <a:off x="2044250" y="403680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0</a:t>
            </a:r>
            <a:endParaRPr sz="1400" b="0" i="0" u="none" strike="noStrike" cap="none">
              <a:solidFill>
                <a:srgbClr val="000000"/>
              </a:solidFill>
              <a:latin typeface="Arial"/>
              <a:ea typeface="Arial"/>
              <a:cs typeface="Arial"/>
              <a:sym typeface="Arial"/>
            </a:endParaRPr>
          </a:p>
        </p:txBody>
      </p:sp>
      <p:cxnSp>
        <p:nvCxnSpPr>
          <p:cNvPr id="479" name="Google Shape;479;p32"/>
          <p:cNvCxnSpPr>
            <a:stCxn id="468" idx="2"/>
          </p:cNvCxnSpPr>
          <p:nvPr/>
        </p:nvCxnSpPr>
        <p:spPr>
          <a:xfrm>
            <a:off x="2745650" y="1932888"/>
            <a:ext cx="1108200" cy="825900"/>
          </a:xfrm>
          <a:prstGeom prst="straightConnector1">
            <a:avLst/>
          </a:prstGeom>
          <a:noFill/>
          <a:ln w="9525" cap="flat" cmpd="sng">
            <a:solidFill>
              <a:schemeClr val="dk2"/>
            </a:solidFill>
            <a:prstDash val="solid"/>
            <a:round/>
            <a:headEnd type="none" w="sm" len="sm"/>
            <a:tailEnd type="triangle" w="med" len="med"/>
          </a:ln>
        </p:spPr>
      </p:cxnSp>
      <p:sp>
        <p:nvSpPr>
          <p:cNvPr id="480" name="Google Shape;480;p32"/>
          <p:cNvSpPr/>
          <p:nvPr/>
        </p:nvSpPr>
        <p:spPr>
          <a:xfrm>
            <a:off x="3250463" y="2735850"/>
            <a:ext cx="1128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=3</a:t>
            </a:r>
            <a:endParaRPr sz="1400" b="0" i="0" u="none" strike="noStrike" cap="none">
              <a:solidFill>
                <a:srgbClr val="000000"/>
              </a:solidFill>
              <a:latin typeface="Arial"/>
              <a:ea typeface="Arial"/>
              <a:cs typeface="Arial"/>
              <a:sym typeface="Arial"/>
            </a:endParaRPr>
          </a:p>
        </p:txBody>
      </p:sp>
      <p:sp>
        <p:nvSpPr>
          <p:cNvPr id="481" name="Google Shape;481;p32"/>
          <p:cNvSpPr txBox="1"/>
          <p:nvPr/>
        </p:nvSpPr>
        <p:spPr>
          <a:xfrm>
            <a:off x="3534388" y="2104650"/>
            <a:ext cx="63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9549"/>
              <a:buFont typeface="Arial"/>
              <a:buNone/>
            </a:pPr>
            <a:r>
              <a:rPr lang="en" sz="2220" dirty="0"/>
              <a:t>Let’s implement a Decision Tree classifier - 23</a:t>
            </a:r>
            <a:endParaRPr dirty="0"/>
          </a:p>
        </p:txBody>
      </p:sp>
      <p:sp>
        <p:nvSpPr>
          <p:cNvPr id="487" name="Google Shape;487;p33"/>
          <p:cNvSpPr txBox="1"/>
          <p:nvPr/>
        </p:nvSpPr>
        <p:spPr>
          <a:xfrm>
            <a:off x="61750" y="569925"/>
            <a:ext cx="84489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latin typeface="Arial"/>
                <a:ea typeface="Arial"/>
                <a:cs typeface="Arial"/>
                <a:sym typeface="Arial"/>
              </a:rPr>
              <a:t>Once we are done with building the optimal tree we will now assign the labels to the output leaf.</a:t>
            </a:r>
            <a:endParaRPr sz="1900" b="0" i="0" u="none" strike="noStrike" cap="none">
              <a:solidFill>
                <a:srgbClr val="000000"/>
              </a:solidFill>
              <a:latin typeface="Arial"/>
              <a:ea typeface="Arial"/>
              <a:cs typeface="Arial"/>
              <a:sym typeface="Arial"/>
            </a:endParaRPr>
          </a:p>
        </p:txBody>
      </p:sp>
      <p:sp>
        <p:nvSpPr>
          <p:cNvPr id="488" name="Google Shape;488;p33"/>
          <p:cNvSpPr/>
          <p:nvPr/>
        </p:nvSpPr>
        <p:spPr>
          <a:xfrm>
            <a:off x="1922750" y="14348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489" name="Google Shape;489;p33"/>
          <p:cNvCxnSpPr/>
          <p:nvPr/>
        </p:nvCxnSpPr>
        <p:spPr>
          <a:xfrm flipH="1">
            <a:off x="1922750" y="1932888"/>
            <a:ext cx="822900" cy="743700"/>
          </a:xfrm>
          <a:prstGeom prst="straightConnector1">
            <a:avLst/>
          </a:prstGeom>
          <a:noFill/>
          <a:ln w="9525" cap="flat" cmpd="sng">
            <a:solidFill>
              <a:schemeClr val="dk2"/>
            </a:solidFill>
            <a:prstDash val="solid"/>
            <a:round/>
            <a:headEnd type="none" w="sm" len="sm"/>
            <a:tailEnd type="triangle" w="med" len="med"/>
          </a:ln>
        </p:spPr>
      </p:cxnSp>
      <p:sp>
        <p:nvSpPr>
          <p:cNvPr id="490" name="Google Shape;490;p33"/>
          <p:cNvSpPr/>
          <p:nvPr/>
        </p:nvSpPr>
        <p:spPr>
          <a:xfrm>
            <a:off x="1164175" y="2676600"/>
            <a:ext cx="1450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&lt;12.5</a:t>
            </a: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3235713" y="2655350"/>
            <a:ext cx="11289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=3</a:t>
            </a:r>
            <a:endParaRPr sz="1400" b="0" i="0" u="none" strike="noStrike" cap="none">
              <a:solidFill>
                <a:srgbClr val="000000"/>
              </a:solidFill>
              <a:latin typeface="Arial"/>
              <a:ea typeface="Arial"/>
              <a:cs typeface="Arial"/>
              <a:sym typeface="Arial"/>
            </a:endParaRPr>
          </a:p>
        </p:txBody>
      </p:sp>
      <p:cxnSp>
        <p:nvCxnSpPr>
          <p:cNvPr id="492" name="Google Shape;492;p33"/>
          <p:cNvCxnSpPr>
            <a:stCxn id="488" idx="2"/>
            <a:endCxn id="491" idx="0"/>
          </p:cNvCxnSpPr>
          <p:nvPr/>
        </p:nvCxnSpPr>
        <p:spPr>
          <a:xfrm>
            <a:off x="2745650" y="1932888"/>
            <a:ext cx="1054500" cy="722400"/>
          </a:xfrm>
          <a:prstGeom prst="straightConnector1">
            <a:avLst/>
          </a:prstGeom>
          <a:noFill/>
          <a:ln w="9525" cap="flat" cmpd="sng">
            <a:solidFill>
              <a:schemeClr val="dk2"/>
            </a:solidFill>
            <a:prstDash val="solid"/>
            <a:round/>
            <a:headEnd type="none" w="sm" len="sm"/>
            <a:tailEnd type="triangle" w="med" len="med"/>
          </a:ln>
        </p:spPr>
      </p:cxnSp>
      <p:sp>
        <p:nvSpPr>
          <p:cNvPr id="493" name="Google Shape;493;p33"/>
          <p:cNvSpPr txBox="1"/>
          <p:nvPr/>
        </p:nvSpPr>
        <p:spPr>
          <a:xfrm>
            <a:off x="1409175" y="2101213"/>
            <a:ext cx="59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494" name="Google Shape;494;p33"/>
          <p:cNvSpPr txBox="1"/>
          <p:nvPr/>
        </p:nvSpPr>
        <p:spPr>
          <a:xfrm>
            <a:off x="3700125" y="2032625"/>
            <a:ext cx="66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cxnSp>
        <p:nvCxnSpPr>
          <p:cNvPr id="495" name="Google Shape;495;p33"/>
          <p:cNvCxnSpPr/>
          <p:nvPr/>
        </p:nvCxnSpPr>
        <p:spPr>
          <a:xfrm flipH="1">
            <a:off x="845300" y="3153475"/>
            <a:ext cx="949200" cy="964200"/>
          </a:xfrm>
          <a:prstGeom prst="straightConnector1">
            <a:avLst/>
          </a:prstGeom>
          <a:noFill/>
          <a:ln w="9525" cap="flat" cmpd="sng">
            <a:solidFill>
              <a:schemeClr val="dk2"/>
            </a:solidFill>
            <a:prstDash val="solid"/>
            <a:round/>
            <a:headEnd type="none" w="sm" len="sm"/>
            <a:tailEnd type="triangle" w="med" len="med"/>
          </a:ln>
        </p:spPr>
      </p:cxnSp>
      <p:cxnSp>
        <p:nvCxnSpPr>
          <p:cNvPr id="496" name="Google Shape;496;p33"/>
          <p:cNvCxnSpPr/>
          <p:nvPr/>
        </p:nvCxnSpPr>
        <p:spPr>
          <a:xfrm>
            <a:off x="1827788" y="3175675"/>
            <a:ext cx="753900" cy="919800"/>
          </a:xfrm>
          <a:prstGeom prst="straightConnector1">
            <a:avLst/>
          </a:prstGeom>
          <a:noFill/>
          <a:ln w="9525" cap="flat" cmpd="sng">
            <a:solidFill>
              <a:schemeClr val="dk2"/>
            </a:solidFill>
            <a:prstDash val="solid"/>
            <a:round/>
            <a:headEnd type="none" w="sm" len="sm"/>
            <a:tailEnd type="triangle" w="med" len="med"/>
          </a:ln>
        </p:spPr>
      </p:cxnSp>
      <p:sp>
        <p:nvSpPr>
          <p:cNvPr id="497" name="Google Shape;497;p33"/>
          <p:cNvSpPr txBox="1"/>
          <p:nvPr/>
        </p:nvSpPr>
        <p:spPr>
          <a:xfrm>
            <a:off x="573775" y="3270500"/>
            <a:ext cx="59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498" name="Google Shape;498;p33"/>
          <p:cNvSpPr txBox="1"/>
          <p:nvPr/>
        </p:nvSpPr>
        <p:spPr>
          <a:xfrm>
            <a:off x="2481825" y="3370225"/>
            <a:ext cx="75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chemeClr val="dk1"/>
              </a:solidFill>
              <a:latin typeface="Arial"/>
              <a:ea typeface="Arial"/>
              <a:cs typeface="Arial"/>
              <a:sym typeface="Arial"/>
            </a:endParaRPr>
          </a:p>
        </p:txBody>
      </p:sp>
      <p:sp>
        <p:nvSpPr>
          <p:cNvPr id="499" name="Google Shape;499;p33"/>
          <p:cNvSpPr/>
          <p:nvPr/>
        </p:nvSpPr>
        <p:spPr>
          <a:xfrm>
            <a:off x="258475" y="402995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No=1</a:t>
            </a:r>
            <a:endParaRPr sz="1400" b="0" i="0" u="none" strike="noStrike" cap="none">
              <a:solidFill>
                <a:srgbClr val="000000"/>
              </a:solidFill>
              <a:latin typeface="Arial"/>
              <a:ea typeface="Arial"/>
              <a:cs typeface="Arial"/>
              <a:sym typeface="Arial"/>
            </a:endParaRPr>
          </a:p>
        </p:txBody>
      </p:sp>
      <p:sp>
        <p:nvSpPr>
          <p:cNvPr id="500" name="Google Shape;500;p33"/>
          <p:cNvSpPr/>
          <p:nvPr/>
        </p:nvSpPr>
        <p:spPr>
          <a:xfrm>
            <a:off x="1827800" y="4036800"/>
            <a:ext cx="14028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 0</a:t>
            </a:r>
            <a:endParaRPr sz="1400" b="0" i="0" u="none" strike="noStrike" cap="none">
              <a:solidFill>
                <a:srgbClr val="000000"/>
              </a:solidFill>
              <a:latin typeface="Arial"/>
              <a:ea typeface="Arial"/>
              <a:cs typeface="Arial"/>
              <a:sym typeface="Arial"/>
            </a:endParaRPr>
          </a:p>
        </p:txBody>
      </p:sp>
      <p:sp>
        <p:nvSpPr>
          <p:cNvPr id="501" name="Google Shape;501;p33"/>
          <p:cNvSpPr txBox="1"/>
          <p:nvPr/>
        </p:nvSpPr>
        <p:spPr>
          <a:xfrm>
            <a:off x="4848225" y="1269300"/>
            <a:ext cx="4295700" cy="1386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We need to assign each leaf Happy person or not happy person as per the majority of yes/no in the leaf nodes.</a:t>
            </a:r>
            <a:endParaRPr sz="1600" b="0" i="0" u="none" strike="noStrike" cap="none">
              <a:solidFill>
                <a:srgbClr val="000000"/>
              </a:solidFill>
              <a:latin typeface="Arial"/>
              <a:ea typeface="Arial"/>
              <a:cs typeface="Arial"/>
              <a:sym typeface="Arial"/>
            </a:endParaRPr>
          </a:p>
        </p:txBody>
      </p:sp>
      <p:sp>
        <p:nvSpPr>
          <p:cNvPr id="502" name="Google Shape;502;p33"/>
          <p:cNvSpPr txBox="1"/>
          <p:nvPr/>
        </p:nvSpPr>
        <p:spPr>
          <a:xfrm>
            <a:off x="3245325" y="3248775"/>
            <a:ext cx="1602900" cy="4002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Not Happy person</a:t>
            </a:r>
            <a:endParaRPr sz="1400" b="0" i="0" u="none" strike="noStrike" cap="none">
              <a:solidFill>
                <a:srgbClr val="000000"/>
              </a:solidFill>
              <a:latin typeface="Arial"/>
              <a:ea typeface="Arial"/>
              <a:cs typeface="Arial"/>
              <a:sym typeface="Arial"/>
            </a:endParaRPr>
          </a:p>
        </p:txBody>
      </p:sp>
      <p:sp>
        <p:nvSpPr>
          <p:cNvPr id="503" name="Google Shape;503;p33"/>
          <p:cNvSpPr txBox="1"/>
          <p:nvPr/>
        </p:nvSpPr>
        <p:spPr>
          <a:xfrm>
            <a:off x="1772900" y="4594550"/>
            <a:ext cx="1645800" cy="400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Happy person</a:t>
            </a:r>
            <a:endParaRPr sz="1400" b="0" i="0" u="none" strike="noStrike" cap="none">
              <a:solidFill>
                <a:srgbClr val="000000"/>
              </a:solidFill>
              <a:latin typeface="Arial"/>
              <a:ea typeface="Arial"/>
              <a:cs typeface="Arial"/>
              <a:sym typeface="Arial"/>
            </a:endParaRPr>
          </a:p>
        </p:txBody>
      </p:sp>
      <p:sp>
        <p:nvSpPr>
          <p:cNvPr id="504" name="Google Shape;504;p33"/>
          <p:cNvSpPr txBox="1"/>
          <p:nvPr/>
        </p:nvSpPr>
        <p:spPr>
          <a:xfrm>
            <a:off x="278875" y="4560050"/>
            <a:ext cx="1180200" cy="4692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852"/>
              <a:buFont typeface="Arial"/>
              <a:buNone/>
            </a:pPr>
            <a:r>
              <a:rPr lang="en" sz="1385" b="0" i="0" u="none" strike="noStrike" cap="none">
                <a:solidFill>
                  <a:schemeClr val="dk1"/>
                </a:solidFill>
                <a:latin typeface="Arial"/>
                <a:ea typeface="Arial"/>
                <a:cs typeface="Arial"/>
                <a:sym typeface="Arial"/>
              </a:rPr>
              <a:t>Not Happy person</a:t>
            </a:r>
            <a:endParaRPr sz="1385"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4"/>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Final Tree</a:t>
            </a:r>
            <a:endParaRPr/>
          </a:p>
        </p:txBody>
      </p:sp>
      <p:sp>
        <p:nvSpPr>
          <p:cNvPr id="510" name="Google Shape;510;p34"/>
          <p:cNvSpPr/>
          <p:nvPr/>
        </p:nvSpPr>
        <p:spPr>
          <a:xfrm>
            <a:off x="3749100" y="572688"/>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511" name="Google Shape;511;p34"/>
          <p:cNvCxnSpPr>
            <a:stCxn id="510" idx="2"/>
          </p:cNvCxnSpPr>
          <p:nvPr/>
        </p:nvCxnSpPr>
        <p:spPr>
          <a:xfrm flipH="1">
            <a:off x="3717000" y="1070688"/>
            <a:ext cx="855000" cy="924600"/>
          </a:xfrm>
          <a:prstGeom prst="straightConnector1">
            <a:avLst/>
          </a:prstGeom>
          <a:noFill/>
          <a:ln w="9525" cap="flat" cmpd="sng">
            <a:solidFill>
              <a:schemeClr val="dk2"/>
            </a:solidFill>
            <a:prstDash val="solid"/>
            <a:round/>
            <a:headEnd type="none" w="sm" len="sm"/>
            <a:tailEnd type="triangle" w="med" len="med"/>
          </a:ln>
        </p:spPr>
      </p:cxnSp>
      <p:sp>
        <p:nvSpPr>
          <p:cNvPr id="512" name="Google Shape;512;p34"/>
          <p:cNvSpPr/>
          <p:nvPr/>
        </p:nvSpPr>
        <p:spPr>
          <a:xfrm>
            <a:off x="2817075" y="2032425"/>
            <a:ext cx="13530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&lt;12.5</a:t>
            </a:r>
            <a:endParaRPr sz="1400" b="0" i="0" u="none" strike="noStrike" cap="none">
              <a:solidFill>
                <a:srgbClr val="000000"/>
              </a:solidFill>
              <a:latin typeface="Arial"/>
              <a:ea typeface="Arial"/>
              <a:cs typeface="Arial"/>
              <a:sym typeface="Arial"/>
            </a:endParaRPr>
          </a:p>
        </p:txBody>
      </p:sp>
      <p:sp>
        <p:nvSpPr>
          <p:cNvPr id="513" name="Google Shape;513;p34"/>
          <p:cNvSpPr txBox="1"/>
          <p:nvPr/>
        </p:nvSpPr>
        <p:spPr>
          <a:xfrm>
            <a:off x="2974500" y="1276125"/>
            <a:ext cx="774600" cy="34290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chemeClr val="dk1"/>
              </a:solidFill>
              <a:latin typeface="Arial"/>
              <a:ea typeface="Arial"/>
              <a:cs typeface="Arial"/>
              <a:sym typeface="Arial"/>
            </a:endParaRPr>
          </a:p>
        </p:txBody>
      </p:sp>
      <p:cxnSp>
        <p:nvCxnSpPr>
          <p:cNvPr id="514" name="Google Shape;514;p34"/>
          <p:cNvCxnSpPr>
            <a:stCxn id="510" idx="2"/>
          </p:cNvCxnSpPr>
          <p:nvPr/>
        </p:nvCxnSpPr>
        <p:spPr>
          <a:xfrm>
            <a:off x="4572000" y="1070688"/>
            <a:ext cx="822900" cy="947100"/>
          </a:xfrm>
          <a:prstGeom prst="straightConnector1">
            <a:avLst/>
          </a:prstGeom>
          <a:noFill/>
          <a:ln w="9525" cap="flat" cmpd="sng">
            <a:solidFill>
              <a:schemeClr val="dk2"/>
            </a:solidFill>
            <a:prstDash val="solid"/>
            <a:round/>
            <a:headEnd type="none" w="sm" len="sm"/>
            <a:tailEnd type="triangle" w="med" len="med"/>
          </a:ln>
        </p:spPr>
      </p:cxnSp>
      <p:sp>
        <p:nvSpPr>
          <p:cNvPr id="515" name="Google Shape;515;p34"/>
          <p:cNvSpPr txBox="1"/>
          <p:nvPr/>
        </p:nvSpPr>
        <p:spPr>
          <a:xfrm>
            <a:off x="5578625" y="1344150"/>
            <a:ext cx="58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516" name="Google Shape;516;p34"/>
          <p:cNvSpPr/>
          <p:nvPr/>
        </p:nvSpPr>
        <p:spPr>
          <a:xfrm>
            <a:off x="4344475" y="2017800"/>
            <a:ext cx="2400000"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Not Happy person</a:t>
            </a:r>
            <a:endParaRPr sz="1400" b="0" i="0" u="none" strike="noStrike" cap="none">
              <a:solidFill>
                <a:srgbClr val="000000"/>
              </a:solidFill>
              <a:latin typeface="Arial"/>
              <a:ea typeface="Arial"/>
              <a:cs typeface="Arial"/>
              <a:sym typeface="Arial"/>
            </a:endParaRPr>
          </a:p>
        </p:txBody>
      </p:sp>
      <p:cxnSp>
        <p:nvCxnSpPr>
          <p:cNvPr id="517" name="Google Shape;517;p34"/>
          <p:cNvCxnSpPr>
            <a:stCxn id="512" idx="2"/>
          </p:cNvCxnSpPr>
          <p:nvPr/>
        </p:nvCxnSpPr>
        <p:spPr>
          <a:xfrm flipH="1">
            <a:off x="2498475" y="2501625"/>
            <a:ext cx="995100" cy="1074000"/>
          </a:xfrm>
          <a:prstGeom prst="straightConnector1">
            <a:avLst/>
          </a:prstGeom>
          <a:noFill/>
          <a:ln w="9525" cap="flat" cmpd="sng">
            <a:solidFill>
              <a:schemeClr val="dk2"/>
            </a:solidFill>
            <a:prstDash val="solid"/>
            <a:round/>
            <a:headEnd type="none" w="sm" len="sm"/>
            <a:tailEnd type="triangle" w="med" len="med"/>
          </a:ln>
        </p:spPr>
      </p:cxnSp>
      <p:sp>
        <p:nvSpPr>
          <p:cNvPr id="518" name="Google Shape;518;p34"/>
          <p:cNvSpPr txBox="1"/>
          <p:nvPr/>
        </p:nvSpPr>
        <p:spPr>
          <a:xfrm>
            <a:off x="1982725" y="2774925"/>
            <a:ext cx="582900" cy="34290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519" name="Google Shape;519;p34"/>
          <p:cNvSpPr/>
          <p:nvPr/>
        </p:nvSpPr>
        <p:spPr>
          <a:xfrm>
            <a:off x="1143250" y="3575625"/>
            <a:ext cx="1942800" cy="6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Not Happy person</a:t>
            </a:r>
            <a:endParaRPr sz="1400" b="0" i="0" u="none" strike="noStrike" cap="none">
              <a:solidFill>
                <a:srgbClr val="000000"/>
              </a:solidFill>
              <a:latin typeface="Arial"/>
              <a:ea typeface="Arial"/>
              <a:cs typeface="Arial"/>
              <a:sym typeface="Arial"/>
            </a:endParaRPr>
          </a:p>
        </p:txBody>
      </p:sp>
      <p:cxnSp>
        <p:nvCxnSpPr>
          <p:cNvPr id="520" name="Google Shape;520;p34"/>
          <p:cNvCxnSpPr>
            <a:stCxn id="512" idx="2"/>
          </p:cNvCxnSpPr>
          <p:nvPr/>
        </p:nvCxnSpPr>
        <p:spPr>
          <a:xfrm>
            <a:off x="3493575" y="2501625"/>
            <a:ext cx="1143300" cy="1134300"/>
          </a:xfrm>
          <a:prstGeom prst="straightConnector1">
            <a:avLst/>
          </a:prstGeom>
          <a:noFill/>
          <a:ln w="9525" cap="flat" cmpd="sng">
            <a:solidFill>
              <a:schemeClr val="dk2"/>
            </a:solidFill>
            <a:prstDash val="solid"/>
            <a:round/>
            <a:headEnd type="none" w="sm" len="sm"/>
            <a:tailEnd type="triangle" w="med" len="med"/>
          </a:ln>
        </p:spPr>
      </p:cxnSp>
      <p:sp>
        <p:nvSpPr>
          <p:cNvPr id="521" name="Google Shape;521;p34"/>
          <p:cNvSpPr/>
          <p:nvPr/>
        </p:nvSpPr>
        <p:spPr>
          <a:xfrm>
            <a:off x="3372000" y="3704800"/>
            <a:ext cx="2400000" cy="6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
        <p:nvSpPr>
          <p:cNvPr id="522" name="Google Shape;522;p34"/>
          <p:cNvSpPr txBox="1"/>
          <p:nvPr/>
        </p:nvSpPr>
        <p:spPr>
          <a:xfrm>
            <a:off x="4344475" y="2947550"/>
            <a:ext cx="774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Prediction of new data point.</a:t>
            </a:r>
            <a:endParaRPr/>
          </a:p>
        </p:txBody>
      </p:sp>
      <p:sp>
        <p:nvSpPr>
          <p:cNvPr id="528" name="Google Shape;528;p35"/>
          <p:cNvSpPr txBox="1"/>
          <p:nvPr/>
        </p:nvSpPr>
        <p:spPr>
          <a:xfrm>
            <a:off x="219000" y="799075"/>
            <a:ext cx="70866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250">
                <a:solidFill>
                  <a:schemeClr val="dk1"/>
                </a:solidFill>
                <a:highlight>
                  <a:srgbClr val="FFFFFF"/>
                </a:highlight>
                <a:latin typeface="Roboto"/>
                <a:ea typeface="Roboto"/>
                <a:cs typeface="Roboto"/>
                <a:sym typeface="Roboto"/>
              </a:rPr>
              <a:t>Below table shows new data provided to decision tree, Let's see how decision tree will work</a:t>
            </a:r>
            <a:endParaRPr sz="1600" b="0" i="0" u="none" strike="noStrike" cap="none">
              <a:solidFill>
                <a:srgbClr val="000000"/>
              </a:solidFill>
              <a:latin typeface="Arial"/>
              <a:ea typeface="Arial"/>
              <a:cs typeface="Arial"/>
              <a:sym typeface="Arial"/>
            </a:endParaRPr>
          </a:p>
        </p:txBody>
      </p:sp>
      <p:graphicFrame>
        <p:nvGraphicFramePr>
          <p:cNvPr id="529" name="Google Shape;529;p35"/>
          <p:cNvGraphicFramePr/>
          <p:nvPr/>
        </p:nvGraphicFramePr>
        <p:xfrm>
          <a:off x="307175" y="1695450"/>
          <a:ext cx="4648200" cy="1284425"/>
        </p:xfrm>
        <a:graphic>
          <a:graphicData uri="http://schemas.openxmlformats.org/drawingml/2006/table">
            <a:tbl>
              <a:tblPr>
                <a:noFill/>
                <a:tableStyleId>{C294492A-F93A-4CF4-85FA-59F556D9E55B}</a:tableStyleId>
              </a:tblPr>
              <a:tblGrid>
                <a:gridCol w="1162050">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tblGrid>
              <a:tr h="6547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Popcorn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Loves Soda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Age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Happy Person</a:t>
                      </a:r>
                      <a:endParaRPr sz="1400" u="none" strike="noStrike" cap="none"/>
                    </a:p>
                  </a:txBody>
                  <a:tcPr marL="91425" marR="91425" marT="91425" marB="91425"/>
                </a:tc>
                <a:extLst>
                  <a:ext uri="{0D108BD9-81ED-4DB2-BD59-A6C34878D82A}">
                    <a16:rowId xmlns:a16="http://schemas.microsoft.com/office/drawing/2014/main" val="10000"/>
                  </a:ext>
                </a:extLst>
              </a:tr>
              <a:tr h="6296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t>
                      </a: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530" name="Google Shape;530;p35"/>
          <p:cNvSpPr txBox="1"/>
          <p:nvPr/>
        </p:nvSpPr>
        <p:spPr>
          <a:xfrm>
            <a:off x="134100" y="3396725"/>
            <a:ext cx="4743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On this very information, if we want to predict whether the person will be happy/not .</a:t>
            </a:r>
            <a:endParaRPr sz="1400" b="0" i="0" u="none" strike="noStrike" cap="none">
              <a:solidFill>
                <a:srgbClr val="000000"/>
              </a:solidFill>
              <a:latin typeface="Arial"/>
              <a:ea typeface="Arial"/>
              <a:cs typeface="Arial"/>
              <a:sym typeface="Arial"/>
            </a:endParaRPr>
          </a:p>
        </p:txBody>
      </p:sp>
      <p:sp>
        <p:nvSpPr>
          <p:cNvPr id="531" name="Google Shape;531;p35"/>
          <p:cNvSpPr/>
          <p:nvPr/>
        </p:nvSpPr>
        <p:spPr>
          <a:xfrm>
            <a:off x="6637625" y="1327613"/>
            <a:ext cx="16458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Loves Soda </a:t>
            </a:r>
            <a:endParaRPr sz="1400" b="0" i="0" u="none" strike="noStrike" cap="none">
              <a:solidFill>
                <a:srgbClr val="000000"/>
              </a:solidFill>
              <a:latin typeface="Arial"/>
              <a:ea typeface="Arial"/>
              <a:cs typeface="Arial"/>
              <a:sym typeface="Arial"/>
            </a:endParaRPr>
          </a:p>
        </p:txBody>
      </p:sp>
      <p:cxnSp>
        <p:nvCxnSpPr>
          <p:cNvPr id="532" name="Google Shape;532;p35"/>
          <p:cNvCxnSpPr/>
          <p:nvPr/>
        </p:nvCxnSpPr>
        <p:spPr>
          <a:xfrm flipH="1">
            <a:off x="6536325" y="1875350"/>
            <a:ext cx="855000" cy="924600"/>
          </a:xfrm>
          <a:prstGeom prst="straightConnector1">
            <a:avLst/>
          </a:prstGeom>
          <a:noFill/>
          <a:ln w="9525" cap="flat" cmpd="sng">
            <a:solidFill>
              <a:schemeClr val="dk2"/>
            </a:solidFill>
            <a:prstDash val="solid"/>
            <a:round/>
            <a:headEnd type="none" w="sm" len="sm"/>
            <a:tailEnd type="triangle" w="med" len="med"/>
          </a:ln>
        </p:spPr>
      </p:cxnSp>
      <p:sp>
        <p:nvSpPr>
          <p:cNvPr id="533" name="Google Shape;533;p35"/>
          <p:cNvSpPr/>
          <p:nvPr/>
        </p:nvSpPr>
        <p:spPr>
          <a:xfrm>
            <a:off x="5295325" y="2849675"/>
            <a:ext cx="1753200" cy="46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Age &lt;12.5</a:t>
            </a: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7587075" y="2797925"/>
            <a:ext cx="1471200"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Not Happy person</a:t>
            </a:r>
            <a:endParaRPr sz="1400" b="0" i="0" u="none" strike="noStrike" cap="none">
              <a:solidFill>
                <a:srgbClr val="000000"/>
              </a:solidFill>
              <a:latin typeface="Arial"/>
              <a:ea typeface="Arial"/>
              <a:cs typeface="Arial"/>
              <a:sym typeface="Arial"/>
            </a:endParaRPr>
          </a:p>
        </p:txBody>
      </p:sp>
      <p:cxnSp>
        <p:nvCxnSpPr>
          <p:cNvPr id="535" name="Google Shape;535;p35"/>
          <p:cNvCxnSpPr>
            <a:stCxn id="531" idx="2"/>
            <a:endCxn id="534" idx="0"/>
          </p:cNvCxnSpPr>
          <p:nvPr/>
        </p:nvCxnSpPr>
        <p:spPr>
          <a:xfrm>
            <a:off x="7460525" y="1825613"/>
            <a:ext cx="862200" cy="972300"/>
          </a:xfrm>
          <a:prstGeom prst="straightConnector1">
            <a:avLst/>
          </a:prstGeom>
          <a:noFill/>
          <a:ln w="9525" cap="flat" cmpd="sng">
            <a:solidFill>
              <a:schemeClr val="dk2"/>
            </a:solidFill>
            <a:prstDash val="solid"/>
            <a:round/>
            <a:headEnd type="none" w="sm" len="sm"/>
            <a:tailEnd type="triangle" w="med" len="med"/>
          </a:ln>
        </p:spPr>
      </p:cxnSp>
      <p:cxnSp>
        <p:nvCxnSpPr>
          <p:cNvPr id="536" name="Google Shape;536;p35"/>
          <p:cNvCxnSpPr/>
          <p:nvPr/>
        </p:nvCxnSpPr>
        <p:spPr>
          <a:xfrm flipH="1">
            <a:off x="5176825" y="3385550"/>
            <a:ext cx="995100" cy="1074000"/>
          </a:xfrm>
          <a:prstGeom prst="straightConnector1">
            <a:avLst/>
          </a:prstGeom>
          <a:noFill/>
          <a:ln w="9525" cap="flat" cmpd="sng">
            <a:solidFill>
              <a:schemeClr val="dk2"/>
            </a:solidFill>
            <a:prstDash val="solid"/>
            <a:round/>
            <a:headEnd type="none" w="sm" len="sm"/>
            <a:tailEnd type="triangle" w="med" len="med"/>
          </a:ln>
        </p:spPr>
      </p:cxnSp>
      <p:sp>
        <p:nvSpPr>
          <p:cNvPr id="537" name="Google Shape;537;p35"/>
          <p:cNvSpPr txBox="1"/>
          <p:nvPr/>
        </p:nvSpPr>
        <p:spPr>
          <a:xfrm>
            <a:off x="5776850" y="2137550"/>
            <a:ext cx="86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sp>
        <p:nvSpPr>
          <p:cNvPr id="538" name="Google Shape;538;p35"/>
          <p:cNvSpPr txBox="1"/>
          <p:nvPr/>
        </p:nvSpPr>
        <p:spPr>
          <a:xfrm>
            <a:off x="8283425" y="2137563"/>
            <a:ext cx="44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 </a:t>
            </a:r>
            <a:endParaRPr sz="1400" b="0" i="0" u="none" strike="noStrike" cap="none">
              <a:solidFill>
                <a:srgbClr val="000000"/>
              </a:solidFill>
              <a:latin typeface="Arial"/>
              <a:ea typeface="Arial"/>
              <a:cs typeface="Arial"/>
              <a:sym typeface="Arial"/>
            </a:endParaRPr>
          </a:p>
        </p:txBody>
      </p:sp>
      <p:sp>
        <p:nvSpPr>
          <p:cNvPr id="539" name="Google Shape;539;p35"/>
          <p:cNvSpPr txBox="1"/>
          <p:nvPr/>
        </p:nvSpPr>
        <p:spPr>
          <a:xfrm>
            <a:off x="5148400" y="3630800"/>
            <a:ext cx="62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 </a:t>
            </a:r>
            <a:endParaRPr sz="1400" b="0" i="0" u="none" strike="noStrike" cap="none">
              <a:solidFill>
                <a:srgbClr val="000000"/>
              </a:solidFill>
              <a:latin typeface="Arial"/>
              <a:ea typeface="Arial"/>
              <a:cs typeface="Arial"/>
              <a:sym typeface="Arial"/>
            </a:endParaRPr>
          </a:p>
        </p:txBody>
      </p:sp>
      <p:cxnSp>
        <p:nvCxnSpPr>
          <p:cNvPr id="540" name="Google Shape;540;p35"/>
          <p:cNvCxnSpPr>
            <a:stCxn id="533" idx="2"/>
          </p:cNvCxnSpPr>
          <p:nvPr/>
        </p:nvCxnSpPr>
        <p:spPr>
          <a:xfrm>
            <a:off x="6171925" y="3318875"/>
            <a:ext cx="805200" cy="1110300"/>
          </a:xfrm>
          <a:prstGeom prst="straightConnector1">
            <a:avLst/>
          </a:prstGeom>
          <a:noFill/>
          <a:ln w="9525" cap="flat" cmpd="sng">
            <a:solidFill>
              <a:schemeClr val="dk2"/>
            </a:solidFill>
            <a:prstDash val="solid"/>
            <a:round/>
            <a:headEnd type="none" w="sm" len="sm"/>
            <a:tailEnd type="triangle" w="med" len="med"/>
          </a:ln>
        </p:spPr>
      </p:cxnSp>
      <p:sp>
        <p:nvSpPr>
          <p:cNvPr id="541" name="Google Shape;541;p35"/>
          <p:cNvSpPr txBox="1"/>
          <p:nvPr/>
        </p:nvSpPr>
        <p:spPr>
          <a:xfrm>
            <a:off x="6832025" y="3673925"/>
            <a:ext cx="62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4305650" y="4440875"/>
            <a:ext cx="1471200" cy="70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Not Happy person</a:t>
            </a: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6228225" y="4429175"/>
            <a:ext cx="1471200" cy="70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Happy person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2"/>
          <p:cNvSpPr txBox="1">
            <a:spLocks noGrp="1"/>
          </p:cNvSpPr>
          <p:nvPr>
            <p:ph type="title"/>
          </p:nvPr>
        </p:nvSpPr>
        <p:spPr>
          <a:xfrm>
            <a:off x="58325"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420"/>
              <a:t>Quiz Poll</a:t>
            </a:r>
            <a:endParaRPr sz="2420"/>
          </a:p>
        </p:txBody>
      </p:sp>
      <p:sp>
        <p:nvSpPr>
          <p:cNvPr id="613" name="Google Shape;613;p42"/>
          <p:cNvSpPr txBox="1"/>
          <p:nvPr/>
        </p:nvSpPr>
        <p:spPr>
          <a:xfrm>
            <a:off x="58325" y="513175"/>
            <a:ext cx="8852400" cy="45369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What are the metrics to measure the impurities of a decision tree classifier?</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Entropy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Gini index</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Both I &amp; II above</a:t>
            </a:r>
            <a:endParaRPr sz="1400" b="0" i="0" u="none" strike="noStrike" cap="none">
              <a:solidFill>
                <a:srgbClr val="000000"/>
              </a:solidFill>
              <a:highlight>
                <a:srgbClr val="FFFF00"/>
              </a:highlight>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Standard deviation reduction.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 Suppose a dataset   consist of 4 features where 3 features are predictors and another feature is Target variable .Now suppose if we have to select  a feature as root node , then will it be an arbitrarily selection feature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No</a:t>
            </a:r>
            <a:endParaRPr sz="1400" b="0" i="0" u="none" strike="noStrike" cap="none">
              <a:solidFill>
                <a:srgbClr val="000000"/>
              </a:solidFill>
              <a:highlight>
                <a:srgbClr val="FFFF00"/>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What will be the node </a:t>
            </a:r>
            <a:r>
              <a:rPr lang="en"/>
              <a:t>that </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we</a:t>
            </a:r>
            <a:r>
              <a:rPr lang="en" sz="1400" b="0" i="0" u="none" strike="noStrike" cap="none">
                <a:solidFill>
                  <a:srgbClr val="000000"/>
                </a:solidFill>
                <a:latin typeface="Arial"/>
                <a:ea typeface="Arial"/>
                <a:cs typeface="Arial"/>
                <a:sym typeface="Arial"/>
              </a:rPr>
              <a:t> will be calling in  a decision tree where there will be no further split is going to be?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Root node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Terminal node</a:t>
            </a:r>
            <a:endParaRPr sz="1400" b="0" i="0" u="none" strike="noStrike" cap="none">
              <a:solidFill>
                <a:srgbClr val="000000"/>
              </a:solidFill>
              <a:highlight>
                <a:srgbClr val="FFFF00"/>
              </a:highlight>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Decision node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Branch Node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3"/>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40909"/>
              <a:buFont typeface="Arial"/>
              <a:buNone/>
            </a:pPr>
            <a:r>
              <a:rPr lang="en" sz="2420"/>
              <a:t>Quiz Poll</a:t>
            </a:r>
            <a:endParaRPr/>
          </a:p>
        </p:txBody>
      </p:sp>
      <p:sp>
        <p:nvSpPr>
          <p:cNvPr id="619" name="Google Shape;619;p43"/>
          <p:cNvSpPr txBox="1"/>
          <p:nvPr/>
        </p:nvSpPr>
        <p:spPr>
          <a:xfrm>
            <a:off x="97200" y="572700"/>
            <a:ext cx="8794200" cy="43725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r>
              <a:rPr lang="en"/>
              <a:t> Assume</a:t>
            </a:r>
            <a:r>
              <a:rPr lang="en" sz="1400" b="0" i="0" u="none" strike="noStrike" cap="none">
                <a:solidFill>
                  <a:srgbClr val="000000"/>
                </a:solidFill>
                <a:latin typeface="Arial"/>
                <a:ea typeface="Arial"/>
                <a:cs typeface="Arial"/>
                <a:sym typeface="Arial"/>
              </a:rPr>
              <a:t> in a dataset ,we have 4 features out of those one feature is continuous variable . </a:t>
            </a:r>
            <a:r>
              <a:rPr lang="en"/>
              <a:t>In process of </a:t>
            </a:r>
            <a:r>
              <a:rPr lang="en" sz="1400" b="0" i="0" u="none" strike="noStrike" cap="none">
                <a:solidFill>
                  <a:srgbClr val="000000"/>
                </a:solidFill>
                <a:latin typeface="Arial"/>
                <a:ea typeface="Arial"/>
                <a:cs typeface="Arial"/>
                <a:sym typeface="Arial"/>
              </a:rPr>
              <a:t>selecting the root node we have to compute the gini index for each variables. So when it comes</a:t>
            </a:r>
            <a:r>
              <a:rPr lang="en"/>
              <a:t> to</a:t>
            </a:r>
            <a:r>
              <a:rPr lang="en" sz="1050">
                <a:solidFill>
                  <a:schemeClr val="dk1"/>
                </a:solidFill>
                <a:highlight>
                  <a:srgbClr val="FFFFFF"/>
                </a:highlight>
                <a:latin typeface="Roboto"/>
                <a:ea typeface="Roboto"/>
                <a:cs typeface="Roboto"/>
                <a:sym typeface="Roboto"/>
              </a:rPr>
              <a:t> </a:t>
            </a:r>
            <a:r>
              <a:rPr lang="en" sz="1400" b="0" i="0" u="none" strike="noStrike" cap="none">
                <a:solidFill>
                  <a:srgbClr val="000000"/>
                </a:solidFill>
                <a:latin typeface="Arial"/>
                <a:ea typeface="Arial"/>
                <a:cs typeface="Arial"/>
                <a:sym typeface="Arial"/>
              </a:rPr>
              <a:t>continuous variable how the  gini impurity will be calculated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Taking account of the  continuous variable.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Halving the records and then compute the gini impurity.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Taking 70% , 30% records of the cont. variable and compute gini impurity.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Taking average of two points in consecutive manner and then compute gini impurity.</a:t>
            </a:r>
            <a:endParaRPr sz="1400" b="0" i="0" u="none" strike="noStrike" cap="none">
              <a:solidFill>
                <a:srgbClr val="000000"/>
              </a:solidFill>
              <a:highlight>
                <a:srgbClr val="FFFF00"/>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Let’s say you have built three decision tree on a small dataset dtree1 with max_depth 2 , dtree 2 with max_depth 5  and dtree 3 with max_depth 8 .which </a:t>
            </a:r>
            <a:r>
              <a:rPr lang="en"/>
              <a:t>trees is more likely to overfit</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 </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Dtree 1</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Dtree 2</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Dtree 3</a:t>
            </a:r>
            <a:endParaRPr sz="1400" b="0" i="0" u="none" strike="noStrike" cap="none">
              <a:solidFill>
                <a:srgbClr val="000000"/>
              </a:solidFill>
              <a:highlight>
                <a:srgbClr val="FFFF00"/>
              </a:highlight>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None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600D-9063-64C3-D686-8412C20EB24F}"/>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9839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577848" y="22809"/>
            <a:ext cx="6282600" cy="51600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en" sz="2800" b="1" i="0" u="none" strike="noStrike" cap="none" dirty="0">
                <a:solidFill>
                  <a:srgbClr val="000000"/>
                </a:solidFill>
                <a:latin typeface="Arial"/>
                <a:ea typeface="Arial"/>
                <a:cs typeface="Arial"/>
                <a:sym typeface="Arial"/>
              </a:rPr>
              <a:t>Decision Tree </a:t>
            </a:r>
            <a:endParaRPr sz="2800" b="1" i="0" u="none" strike="noStrike" cap="none" dirty="0">
              <a:solidFill>
                <a:srgbClr val="000000"/>
              </a:solidFill>
              <a:latin typeface="Arial"/>
              <a:ea typeface="Arial"/>
              <a:cs typeface="Arial"/>
              <a:sym typeface="Arial"/>
            </a:endParaRPr>
          </a:p>
        </p:txBody>
      </p:sp>
      <p:pic>
        <p:nvPicPr>
          <p:cNvPr id="55" name="Google Shape;55;p1"/>
          <p:cNvPicPr preferRelativeResize="0"/>
          <p:nvPr/>
        </p:nvPicPr>
        <p:blipFill rotWithShape="1">
          <a:blip r:embed="rId3">
            <a:alphaModFix/>
          </a:blip>
          <a:srcRect/>
          <a:stretch/>
        </p:blipFill>
        <p:spPr>
          <a:xfrm>
            <a:off x="152400" y="607950"/>
            <a:ext cx="5316450" cy="4383150"/>
          </a:xfrm>
          <a:prstGeom prst="rect">
            <a:avLst/>
          </a:prstGeom>
          <a:noFill/>
          <a:ln>
            <a:noFill/>
          </a:ln>
        </p:spPr>
      </p:pic>
      <p:sp>
        <p:nvSpPr>
          <p:cNvPr id="56" name="Google Shape;56;p1"/>
          <p:cNvSpPr txBox="1"/>
          <p:nvPr/>
        </p:nvSpPr>
        <p:spPr>
          <a:xfrm>
            <a:off x="5517341" y="700000"/>
            <a:ext cx="3590100" cy="411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A decision tree is a type of </a:t>
            </a:r>
            <a:r>
              <a:rPr lang="en" sz="2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Supervised learning</a:t>
            </a:r>
            <a:r>
              <a:rPr lang="en" sz="2400" b="0" i="0" u="none" strike="noStrike" cap="none">
                <a:solidFill>
                  <a:srgbClr val="000000"/>
                </a:solidFill>
                <a:latin typeface="Arial"/>
                <a:ea typeface="Arial"/>
                <a:cs typeface="Arial"/>
                <a:sym typeface="Arial"/>
              </a:rPr>
              <a:t> Algorithm in machine learning that are used to categorize or make predictions based on the previous set of rules.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2" name="Title 1">
            <a:extLst>
              <a:ext uri="{FF2B5EF4-FFF2-40B4-BE49-F238E27FC236}">
                <a16:creationId xmlns:a16="http://schemas.microsoft.com/office/drawing/2014/main" id="{E849FE5E-F4BE-5689-7DA5-002035F00DF0}"/>
              </a:ext>
            </a:extLst>
          </p:cNvPr>
          <p:cNvSpPr>
            <a:spLocks noGrp="1"/>
          </p:cNvSpPr>
          <p:nvPr>
            <p:ph type="ctrTitle"/>
          </p:nvPr>
        </p:nvSpPr>
        <p:spPr/>
        <p:txBody>
          <a:bodyPr>
            <a:normAutofit/>
          </a:bodyPr>
          <a:lstStyle/>
          <a:p>
            <a:r>
              <a:rPr lang="en-US" sz="2800" dirty="0"/>
              <a:t>Decision Tree: Regression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5"/>
          <p:cNvSpPr txBox="1"/>
          <p:nvPr/>
        </p:nvSpPr>
        <p:spPr>
          <a:xfrm>
            <a:off x="0" y="57000"/>
            <a:ext cx="82068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Decision Tree Regression </a:t>
            </a:r>
            <a:r>
              <a:rPr lang="en" sz="1700" b="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Vs </a:t>
            </a:r>
            <a:r>
              <a:rPr lang="en" sz="17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Linear Regression</a:t>
            </a:r>
            <a:endParaRPr sz="1700" b="1" i="0" u="none" strike="noStrike" cap="none">
              <a:solidFill>
                <a:srgbClr val="000000"/>
              </a:solidFill>
              <a:latin typeface="Arial"/>
              <a:ea typeface="Arial"/>
              <a:cs typeface="Arial"/>
              <a:sym typeface="Arial"/>
            </a:endParaRPr>
          </a:p>
        </p:txBody>
      </p:sp>
      <p:sp>
        <p:nvSpPr>
          <p:cNvPr id="630" name="Google Shape;630;p45"/>
          <p:cNvSpPr txBox="1"/>
          <p:nvPr/>
        </p:nvSpPr>
        <p:spPr>
          <a:xfrm>
            <a:off x="118700" y="560400"/>
            <a:ext cx="8733900" cy="522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Linear data &amp; Non linear data</a:t>
            </a:r>
            <a:endParaRPr sz="1700" b="0" i="0" u="none" strike="noStrike" cap="none">
              <a:solidFill>
                <a:srgbClr val="000000"/>
              </a:solidFill>
              <a:latin typeface="Arial"/>
              <a:ea typeface="Arial"/>
              <a:cs typeface="Arial"/>
              <a:sym typeface="Arial"/>
            </a:endParaRPr>
          </a:p>
        </p:txBody>
      </p:sp>
      <p:cxnSp>
        <p:nvCxnSpPr>
          <p:cNvPr id="631" name="Google Shape;631;p45"/>
          <p:cNvCxnSpPr/>
          <p:nvPr/>
        </p:nvCxnSpPr>
        <p:spPr>
          <a:xfrm>
            <a:off x="702900" y="1823725"/>
            <a:ext cx="0" cy="2422200"/>
          </a:xfrm>
          <a:prstGeom prst="straightConnector1">
            <a:avLst/>
          </a:prstGeom>
          <a:noFill/>
          <a:ln w="9525" cap="flat" cmpd="sng">
            <a:solidFill>
              <a:schemeClr val="dk2"/>
            </a:solidFill>
            <a:prstDash val="solid"/>
            <a:round/>
            <a:headEnd type="none" w="sm" len="sm"/>
            <a:tailEnd type="none" w="sm" len="sm"/>
          </a:ln>
        </p:spPr>
      </p:cxnSp>
      <p:cxnSp>
        <p:nvCxnSpPr>
          <p:cNvPr id="632" name="Google Shape;632;p45"/>
          <p:cNvCxnSpPr/>
          <p:nvPr/>
        </p:nvCxnSpPr>
        <p:spPr>
          <a:xfrm>
            <a:off x="702900" y="4217413"/>
            <a:ext cx="2664300" cy="28500"/>
          </a:xfrm>
          <a:prstGeom prst="straightConnector1">
            <a:avLst/>
          </a:prstGeom>
          <a:noFill/>
          <a:ln w="9525" cap="flat" cmpd="sng">
            <a:solidFill>
              <a:schemeClr val="dk2"/>
            </a:solidFill>
            <a:prstDash val="solid"/>
            <a:round/>
            <a:headEnd type="none" w="sm" len="sm"/>
            <a:tailEnd type="none" w="sm" len="sm"/>
          </a:ln>
        </p:spPr>
      </p:cxnSp>
      <p:sp>
        <p:nvSpPr>
          <p:cNvPr id="633" name="Google Shape;633;p45"/>
          <p:cNvSpPr txBox="1"/>
          <p:nvPr/>
        </p:nvSpPr>
        <p:spPr>
          <a:xfrm>
            <a:off x="1072800" y="4293650"/>
            <a:ext cx="1667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Hours spent</a:t>
            </a:r>
            <a:endParaRPr sz="1400" b="1" i="0" u="none" strike="noStrike" cap="none">
              <a:solidFill>
                <a:srgbClr val="000000"/>
              </a:solidFill>
              <a:latin typeface="Arial"/>
              <a:ea typeface="Arial"/>
              <a:cs typeface="Arial"/>
              <a:sym typeface="Arial"/>
            </a:endParaRPr>
          </a:p>
        </p:txBody>
      </p:sp>
      <p:sp>
        <p:nvSpPr>
          <p:cNvPr id="634" name="Google Shape;634;p45"/>
          <p:cNvSpPr txBox="1"/>
          <p:nvPr/>
        </p:nvSpPr>
        <p:spPr>
          <a:xfrm>
            <a:off x="0" y="2521875"/>
            <a:ext cx="70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Marks</a:t>
            </a:r>
            <a:endParaRPr sz="1400" b="1" i="0" u="none" strike="noStrike" cap="none">
              <a:solidFill>
                <a:srgbClr val="000000"/>
              </a:solidFill>
              <a:latin typeface="Arial"/>
              <a:ea typeface="Arial"/>
              <a:cs typeface="Arial"/>
              <a:sym typeface="Arial"/>
            </a:endParaRPr>
          </a:p>
        </p:txBody>
      </p:sp>
      <p:sp>
        <p:nvSpPr>
          <p:cNvPr id="635" name="Google Shape;635;p45"/>
          <p:cNvSpPr/>
          <p:nvPr/>
        </p:nvSpPr>
        <p:spPr>
          <a:xfrm flipH="1">
            <a:off x="987550" y="35904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45</a:t>
            </a:r>
            <a:endParaRPr sz="1400" b="0" i="0" u="none" strike="noStrike" cap="none">
              <a:solidFill>
                <a:srgbClr val="000000"/>
              </a:solidFill>
              <a:latin typeface="Arial"/>
              <a:ea typeface="Arial"/>
              <a:cs typeface="Arial"/>
              <a:sym typeface="Arial"/>
            </a:endParaRPr>
          </a:p>
        </p:txBody>
      </p:sp>
      <p:sp>
        <p:nvSpPr>
          <p:cNvPr id="636" name="Google Shape;636;p45"/>
          <p:cNvSpPr/>
          <p:nvPr/>
        </p:nvSpPr>
        <p:spPr>
          <a:xfrm flipH="1">
            <a:off x="1425000" y="320760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637" name="Google Shape;637;p45"/>
          <p:cNvSpPr/>
          <p:nvPr/>
        </p:nvSpPr>
        <p:spPr>
          <a:xfrm flipH="1">
            <a:off x="1613700" y="28342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65</a:t>
            </a:r>
            <a:endParaRPr sz="1400" b="0" i="0" u="none" strike="noStrike" cap="none">
              <a:solidFill>
                <a:srgbClr val="000000"/>
              </a:solidFill>
              <a:latin typeface="Arial"/>
              <a:ea typeface="Arial"/>
              <a:cs typeface="Arial"/>
              <a:sym typeface="Arial"/>
            </a:endParaRPr>
          </a:p>
        </p:txBody>
      </p:sp>
      <p:sp>
        <p:nvSpPr>
          <p:cNvPr id="638" name="Google Shape;638;p45"/>
          <p:cNvSpPr/>
          <p:nvPr/>
        </p:nvSpPr>
        <p:spPr>
          <a:xfrm flipH="1">
            <a:off x="2327000" y="2905700"/>
            <a:ext cx="7845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62.7</a:t>
            </a:r>
            <a:endParaRPr sz="1400" b="0" i="0" u="none" strike="noStrike" cap="none">
              <a:solidFill>
                <a:srgbClr val="000000"/>
              </a:solidFill>
              <a:latin typeface="Arial"/>
              <a:ea typeface="Arial"/>
              <a:cs typeface="Arial"/>
              <a:sym typeface="Arial"/>
            </a:endParaRPr>
          </a:p>
        </p:txBody>
      </p:sp>
      <p:sp>
        <p:nvSpPr>
          <p:cNvPr id="639" name="Google Shape;639;p45"/>
          <p:cNvSpPr/>
          <p:nvPr/>
        </p:nvSpPr>
        <p:spPr>
          <a:xfrm flipH="1">
            <a:off x="1951975" y="2460950"/>
            <a:ext cx="7029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72</a:t>
            </a:r>
            <a:endParaRPr sz="1400" b="0" i="0" u="none" strike="noStrike" cap="none">
              <a:solidFill>
                <a:srgbClr val="000000"/>
              </a:solidFill>
              <a:latin typeface="Arial"/>
              <a:ea typeface="Arial"/>
              <a:cs typeface="Arial"/>
              <a:sym typeface="Arial"/>
            </a:endParaRPr>
          </a:p>
        </p:txBody>
      </p:sp>
      <p:sp>
        <p:nvSpPr>
          <p:cNvPr id="640" name="Google Shape;640;p45"/>
          <p:cNvSpPr/>
          <p:nvPr/>
        </p:nvSpPr>
        <p:spPr>
          <a:xfrm flipH="1">
            <a:off x="2678200" y="1967250"/>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85</a:t>
            </a:r>
            <a:endParaRPr sz="1400" b="0" i="0" u="none" strike="noStrike" cap="none">
              <a:solidFill>
                <a:srgbClr val="000000"/>
              </a:solidFill>
              <a:latin typeface="Arial"/>
              <a:ea typeface="Arial"/>
              <a:cs typeface="Arial"/>
              <a:sym typeface="Arial"/>
            </a:endParaRPr>
          </a:p>
        </p:txBody>
      </p:sp>
      <p:sp>
        <p:nvSpPr>
          <p:cNvPr id="641" name="Google Shape;641;p45"/>
          <p:cNvSpPr txBox="1"/>
          <p:nvPr/>
        </p:nvSpPr>
        <p:spPr>
          <a:xfrm>
            <a:off x="4195875" y="2593725"/>
            <a:ext cx="58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Vs </a:t>
            </a:r>
            <a:endParaRPr sz="1400" b="0" i="0" u="none" strike="noStrike" cap="none">
              <a:solidFill>
                <a:srgbClr val="000000"/>
              </a:solidFill>
              <a:latin typeface="Arial"/>
              <a:ea typeface="Arial"/>
              <a:cs typeface="Arial"/>
              <a:sym typeface="Arial"/>
            </a:endParaRPr>
          </a:p>
        </p:txBody>
      </p:sp>
      <p:cxnSp>
        <p:nvCxnSpPr>
          <p:cNvPr id="642" name="Google Shape;642;p45"/>
          <p:cNvCxnSpPr/>
          <p:nvPr/>
        </p:nvCxnSpPr>
        <p:spPr>
          <a:xfrm flipH="1">
            <a:off x="5749125" y="1680625"/>
            <a:ext cx="600" cy="2642400"/>
          </a:xfrm>
          <a:prstGeom prst="straightConnector1">
            <a:avLst/>
          </a:prstGeom>
          <a:noFill/>
          <a:ln w="9525" cap="flat" cmpd="sng">
            <a:solidFill>
              <a:schemeClr val="dk2"/>
            </a:solidFill>
            <a:prstDash val="solid"/>
            <a:round/>
            <a:headEnd type="none" w="sm" len="sm"/>
            <a:tailEnd type="none" w="sm" len="sm"/>
          </a:ln>
        </p:spPr>
      </p:cxnSp>
      <p:cxnSp>
        <p:nvCxnSpPr>
          <p:cNvPr id="643" name="Google Shape;643;p45"/>
          <p:cNvCxnSpPr/>
          <p:nvPr/>
        </p:nvCxnSpPr>
        <p:spPr>
          <a:xfrm>
            <a:off x="5749700" y="4270538"/>
            <a:ext cx="3062100" cy="23100"/>
          </a:xfrm>
          <a:prstGeom prst="straightConnector1">
            <a:avLst/>
          </a:prstGeom>
          <a:noFill/>
          <a:ln w="9525" cap="flat" cmpd="sng">
            <a:solidFill>
              <a:schemeClr val="dk2"/>
            </a:solidFill>
            <a:prstDash val="solid"/>
            <a:round/>
            <a:headEnd type="none" w="sm" len="sm"/>
            <a:tailEnd type="none" w="sm" len="sm"/>
          </a:ln>
        </p:spPr>
      </p:cxnSp>
      <p:sp>
        <p:nvSpPr>
          <p:cNvPr id="644" name="Google Shape;644;p45"/>
          <p:cNvSpPr txBox="1"/>
          <p:nvPr/>
        </p:nvSpPr>
        <p:spPr>
          <a:xfrm>
            <a:off x="5807100" y="4358725"/>
            <a:ext cx="300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Hours spent</a:t>
            </a:r>
            <a:endParaRPr sz="1400" b="0" i="0" u="none" strike="noStrike" cap="none">
              <a:solidFill>
                <a:srgbClr val="000000"/>
              </a:solidFill>
              <a:latin typeface="Arial"/>
              <a:ea typeface="Arial"/>
              <a:cs typeface="Arial"/>
              <a:sym typeface="Arial"/>
            </a:endParaRPr>
          </a:p>
        </p:txBody>
      </p:sp>
      <p:sp>
        <p:nvSpPr>
          <p:cNvPr id="645" name="Google Shape;645;p45"/>
          <p:cNvSpPr txBox="1"/>
          <p:nvPr/>
        </p:nvSpPr>
        <p:spPr>
          <a:xfrm>
            <a:off x="4873188" y="2993925"/>
            <a:ext cx="78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Marks</a:t>
            </a:r>
            <a:endParaRPr sz="1400" b="0" i="0" u="none" strike="noStrike" cap="none">
              <a:solidFill>
                <a:srgbClr val="000000"/>
              </a:solidFill>
              <a:latin typeface="Arial"/>
              <a:ea typeface="Arial"/>
              <a:cs typeface="Arial"/>
              <a:sym typeface="Arial"/>
            </a:endParaRPr>
          </a:p>
        </p:txBody>
      </p:sp>
      <p:sp>
        <p:nvSpPr>
          <p:cNvPr id="646" name="Google Shape;646;p45"/>
          <p:cNvSpPr/>
          <p:nvPr/>
        </p:nvSpPr>
        <p:spPr>
          <a:xfrm flipH="1">
            <a:off x="5843850" y="381130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45</a:t>
            </a:r>
            <a:endParaRPr sz="1400" b="0" i="0" u="none" strike="noStrike" cap="none">
              <a:solidFill>
                <a:srgbClr val="000000"/>
              </a:solidFill>
              <a:latin typeface="Arial"/>
              <a:ea typeface="Arial"/>
              <a:cs typeface="Arial"/>
              <a:sym typeface="Arial"/>
            </a:endParaRPr>
          </a:p>
        </p:txBody>
      </p:sp>
      <p:sp>
        <p:nvSpPr>
          <p:cNvPr id="647" name="Google Shape;647;p45"/>
          <p:cNvSpPr/>
          <p:nvPr/>
        </p:nvSpPr>
        <p:spPr>
          <a:xfrm flipH="1">
            <a:off x="6429150" y="35904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47</a:t>
            </a:r>
            <a:endParaRPr sz="1400" b="0" i="0" u="none" strike="noStrike" cap="none">
              <a:solidFill>
                <a:srgbClr val="000000"/>
              </a:solidFill>
              <a:latin typeface="Arial"/>
              <a:ea typeface="Arial"/>
              <a:cs typeface="Arial"/>
              <a:sym typeface="Arial"/>
            </a:endParaRPr>
          </a:p>
        </p:txBody>
      </p:sp>
      <p:sp>
        <p:nvSpPr>
          <p:cNvPr id="648" name="Google Shape;648;p45"/>
          <p:cNvSpPr/>
          <p:nvPr/>
        </p:nvSpPr>
        <p:spPr>
          <a:xfrm flipH="1">
            <a:off x="7014450" y="389797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44</a:t>
            </a:r>
            <a:endParaRPr sz="1400" b="0" i="0" u="none" strike="noStrike" cap="none">
              <a:solidFill>
                <a:srgbClr val="000000"/>
              </a:solidFill>
              <a:latin typeface="Arial"/>
              <a:ea typeface="Arial"/>
              <a:cs typeface="Arial"/>
              <a:sym typeface="Arial"/>
            </a:endParaRPr>
          </a:p>
        </p:txBody>
      </p:sp>
      <p:sp>
        <p:nvSpPr>
          <p:cNvPr id="649" name="Google Shape;649;p45"/>
          <p:cNvSpPr/>
          <p:nvPr/>
        </p:nvSpPr>
        <p:spPr>
          <a:xfrm flipH="1">
            <a:off x="7700500" y="26784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65</a:t>
            </a:r>
            <a:endParaRPr sz="1400" b="0" i="0" u="none" strike="noStrike" cap="none">
              <a:solidFill>
                <a:srgbClr val="000000"/>
              </a:solidFill>
              <a:latin typeface="Arial"/>
              <a:ea typeface="Arial"/>
              <a:cs typeface="Arial"/>
              <a:sym typeface="Arial"/>
            </a:endParaRPr>
          </a:p>
        </p:txBody>
      </p:sp>
      <p:sp>
        <p:nvSpPr>
          <p:cNvPr id="650" name="Google Shape;650;p45"/>
          <p:cNvSpPr/>
          <p:nvPr/>
        </p:nvSpPr>
        <p:spPr>
          <a:xfrm flipH="1">
            <a:off x="8069950" y="2905688"/>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64</a:t>
            </a:r>
            <a:endParaRPr sz="1400" b="0" i="0" u="none" strike="noStrike" cap="none">
              <a:solidFill>
                <a:srgbClr val="000000"/>
              </a:solidFill>
              <a:latin typeface="Arial"/>
              <a:ea typeface="Arial"/>
              <a:cs typeface="Arial"/>
              <a:sym typeface="Arial"/>
            </a:endParaRPr>
          </a:p>
        </p:txBody>
      </p:sp>
      <p:sp>
        <p:nvSpPr>
          <p:cNvPr id="651" name="Google Shape;651;p45"/>
          <p:cNvSpPr/>
          <p:nvPr/>
        </p:nvSpPr>
        <p:spPr>
          <a:xfrm flipH="1">
            <a:off x="7419400" y="29789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62</a:t>
            </a:r>
            <a:endParaRPr sz="1400" b="0" i="0" u="none" strike="noStrike" cap="none">
              <a:solidFill>
                <a:srgbClr val="000000"/>
              </a:solidFill>
              <a:latin typeface="Arial"/>
              <a:ea typeface="Arial"/>
              <a:cs typeface="Arial"/>
              <a:sym typeface="Arial"/>
            </a:endParaRPr>
          </a:p>
        </p:txBody>
      </p:sp>
      <p:sp>
        <p:nvSpPr>
          <p:cNvPr id="652" name="Google Shape;652;p45"/>
          <p:cNvSpPr/>
          <p:nvPr/>
        </p:nvSpPr>
        <p:spPr>
          <a:xfrm flipH="1">
            <a:off x="6639150" y="1846838"/>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85</a:t>
            </a:r>
            <a:endParaRPr sz="1400" b="0" i="0" u="none" strike="noStrike" cap="none">
              <a:solidFill>
                <a:srgbClr val="000000"/>
              </a:solidFill>
              <a:latin typeface="Arial"/>
              <a:ea typeface="Arial"/>
              <a:cs typeface="Arial"/>
              <a:sym typeface="Arial"/>
            </a:endParaRPr>
          </a:p>
        </p:txBody>
      </p:sp>
      <p:sp>
        <p:nvSpPr>
          <p:cNvPr id="653" name="Google Shape;653;p45"/>
          <p:cNvSpPr/>
          <p:nvPr/>
        </p:nvSpPr>
        <p:spPr>
          <a:xfrm flipH="1">
            <a:off x="6053850" y="1957238"/>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84</a:t>
            </a:r>
            <a:endParaRPr sz="1400" b="0" i="0" u="none" strike="noStrike" cap="none">
              <a:solidFill>
                <a:srgbClr val="000000"/>
              </a:solidFill>
              <a:latin typeface="Arial"/>
              <a:ea typeface="Arial"/>
              <a:cs typeface="Arial"/>
              <a:sym typeface="Arial"/>
            </a:endParaRPr>
          </a:p>
        </p:txBody>
      </p:sp>
      <p:sp>
        <p:nvSpPr>
          <p:cNvPr id="654" name="Google Shape;654;p45"/>
          <p:cNvSpPr txBox="1"/>
          <p:nvPr/>
        </p:nvSpPr>
        <p:spPr>
          <a:xfrm>
            <a:off x="1514100" y="4630575"/>
            <a:ext cx="78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A</a:t>
            </a:r>
            <a:endParaRPr sz="1600" b="1" i="0" u="none" strike="noStrike" cap="none">
              <a:solidFill>
                <a:srgbClr val="000000"/>
              </a:solidFill>
              <a:latin typeface="Arial"/>
              <a:ea typeface="Arial"/>
              <a:cs typeface="Arial"/>
              <a:sym typeface="Arial"/>
            </a:endParaRPr>
          </a:p>
        </p:txBody>
      </p:sp>
      <p:sp>
        <p:nvSpPr>
          <p:cNvPr id="655" name="Google Shape;655;p45"/>
          <p:cNvSpPr txBox="1"/>
          <p:nvPr/>
        </p:nvSpPr>
        <p:spPr>
          <a:xfrm>
            <a:off x="6815250" y="4666225"/>
            <a:ext cx="702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6"/>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Prediction in Linear Data</a:t>
            </a:r>
            <a:endParaRPr/>
          </a:p>
        </p:txBody>
      </p:sp>
      <p:cxnSp>
        <p:nvCxnSpPr>
          <p:cNvPr id="661" name="Google Shape;661;p46"/>
          <p:cNvCxnSpPr/>
          <p:nvPr/>
        </p:nvCxnSpPr>
        <p:spPr>
          <a:xfrm>
            <a:off x="1030600" y="940350"/>
            <a:ext cx="0" cy="2422200"/>
          </a:xfrm>
          <a:prstGeom prst="straightConnector1">
            <a:avLst/>
          </a:prstGeom>
          <a:noFill/>
          <a:ln w="9525" cap="flat" cmpd="sng">
            <a:solidFill>
              <a:schemeClr val="dk2"/>
            </a:solidFill>
            <a:prstDash val="solid"/>
            <a:round/>
            <a:headEnd type="none" w="sm" len="sm"/>
            <a:tailEnd type="none" w="sm" len="sm"/>
          </a:ln>
        </p:spPr>
      </p:cxnSp>
      <p:cxnSp>
        <p:nvCxnSpPr>
          <p:cNvPr id="662" name="Google Shape;662;p46"/>
          <p:cNvCxnSpPr/>
          <p:nvPr/>
        </p:nvCxnSpPr>
        <p:spPr>
          <a:xfrm>
            <a:off x="1030600" y="3362538"/>
            <a:ext cx="3134700" cy="42600"/>
          </a:xfrm>
          <a:prstGeom prst="straightConnector1">
            <a:avLst/>
          </a:prstGeom>
          <a:noFill/>
          <a:ln w="9525" cap="flat" cmpd="sng">
            <a:solidFill>
              <a:schemeClr val="dk2"/>
            </a:solidFill>
            <a:prstDash val="solid"/>
            <a:round/>
            <a:headEnd type="none" w="sm" len="sm"/>
            <a:tailEnd type="none" w="sm" len="sm"/>
          </a:ln>
        </p:spPr>
      </p:cxnSp>
      <p:sp>
        <p:nvSpPr>
          <p:cNvPr id="663" name="Google Shape;663;p46"/>
          <p:cNvSpPr txBox="1"/>
          <p:nvPr/>
        </p:nvSpPr>
        <p:spPr>
          <a:xfrm>
            <a:off x="1975300" y="3911625"/>
            <a:ext cx="78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A</a:t>
            </a:r>
            <a:endParaRPr sz="1600" b="1" i="0" u="none" strike="noStrike" cap="none">
              <a:solidFill>
                <a:srgbClr val="000000"/>
              </a:solidFill>
              <a:latin typeface="Arial"/>
              <a:ea typeface="Arial"/>
              <a:cs typeface="Arial"/>
              <a:sym typeface="Arial"/>
            </a:endParaRPr>
          </a:p>
        </p:txBody>
      </p:sp>
      <p:sp>
        <p:nvSpPr>
          <p:cNvPr id="664" name="Google Shape;664;p46"/>
          <p:cNvSpPr txBox="1"/>
          <p:nvPr/>
        </p:nvSpPr>
        <p:spPr>
          <a:xfrm>
            <a:off x="1282300" y="3458288"/>
            <a:ext cx="217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Hours spent</a:t>
            </a:r>
            <a:endParaRPr sz="1400" b="1" i="0" u="none" strike="noStrike" cap="none">
              <a:solidFill>
                <a:schemeClr val="dk1"/>
              </a:solidFill>
              <a:latin typeface="Arial"/>
              <a:ea typeface="Arial"/>
              <a:cs typeface="Arial"/>
              <a:sym typeface="Arial"/>
            </a:endParaRPr>
          </a:p>
        </p:txBody>
      </p:sp>
      <p:sp>
        <p:nvSpPr>
          <p:cNvPr id="665" name="Google Shape;665;p46"/>
          <p:cNvSpPr txBox="1"/>
          <p:nvPr/>
        </p:nvSpPr>
        <p:spPr>
          <a:xfrm>
            <a:off x="75125" y="1951350"/>
            <a:ext cx="84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Marks</a:t>
            </a:r>
            <a:endParaRPr sz="1400" b="1" i="0" u="none" strike="noStrike" cap="none">
              <a:solidFill>
                <a:schemeClr val="dk1"/>
              </a:solidFill>
              <a:latin typeface="Arial"/>
              <a:ea typeface="Arial"/>
              <a:cs typeface="Arial"/>
              <a:sym typeface="Arial"/>
            </a:endParaRPr>
          </a:p>
        </p:txBody>
      </p:sp>
      <p:sp>
        <p:nvSpPr>
          <p:cNvPr id="666" name="Google Shape;666;p46"/>
          <p:cNvSpPr/>
          <p:nvPr/>
        </p:nvSpPr>
        <p:spPr>
          <a:xfrm flipH="1">
            <a:off x="1144275" y="2920825"/>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45</a:t>
            </a:r>
            <a:endParaRPr sz="1400" b="0" i="0" u="none" strike="noStrike" cap="none">
              <a:solidFill>
                <a:srgbClr val="000000"/>
              </a:solidFill>
              <a:latin typeface="Arial"/>
              <a:ea typeface="Arial"/>
              <a:cs typeface="Arial"/>
              <a:sym typeface="Arial"/>
            </a:endParaRPr>
          </a:p>
        </p:txBody>
      </p:sp>
      <p:sp>
        <p:nvSpPr>
          <p:cNvPr id="667" name="Google Shape;667;p46"/>
          <p:cNvSpPr/>
          <p:nvPr/>
        </p:nvSpPr>
        <p:spPr>
          <a:xfrm flipH="1">
            <a:off x="1467750" y="2571750"/>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668" name="Google Shape;668;p46"/>
          <p:cNvSpPr/>
          <p:nvPr/>
        </p:nvSpPr>
        <p:spPr>
          <a:xfrm flipH="1">
            <a:off x="1729575" y="2088413"/>
            <a:ext cx="5853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65</a:t>
            </a:r>
            <a:endParaRPr sz="1400" b="0" i="0" u="none" strike="noStrike" cap="none">
              <a:solidFill>
                <a:srgbClr val="000000"/>
              </a:solidFill>
              <a:latin typeface="Arial"/>
              <a:ea typeface="Arial"/>
              <a:cs typeface="Arial"/>
              <a:sym typeface="Arial"/>
            </a:endParaRPr>
          </a:p>
        </p:txBody>
      </p:sp>
      <p:sp>
        <p:nvSpPr>
          <p:cNvPr id="669" name="Google Shape;669;p46"/>
          <p:cNvSpPr/>
          <p:nvPr/>
        </p:nvSpPr>
        <p:spPr>
          <a:xfrm flipH="1">
            <a:off x="2432500" y="2258850"/>
            <a:ext cx="9126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62.7</a:t>
            </a:r>
            <a:endParaRPr sz="1400" b="0" i="0" u="none" strike="noStrike" cap="none">
              <a:solidFill>
                <a:srgbClr val="000000"/>
              </a:solidFill>
              <a:latin typeface="Arial"/>
              <a:ea typeface="Arial"/>
              <a:cs typeface="Arial"/>
              <a:sym typeface="Arial"/>
            </a:endParaRPr>
          </a:p>
        </p:txBody>
      </p:sp>
      <p:sp>
        <p:nvSpPr>
          <p:cNvPr id="670" name="Google Shape;670;p46"/>
          <p:cNvSpPr/>
          <p:nvPr/>
        </p:nvSpPr>
        <p:spPr>
          <a:xfrm flipH="1">
            <a:off x="2179925" y="1720050"/>
            <a:ext cx="702900" cy="307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72</a:t>
            </a:r>
            <a:endParaRPr sz="1400" b="0" i="0" u="none" strike="noStrike" cap="none">
              <a:solidFill>
                <a:srgbClr val="000000"/>
              </a:solidFill>
              <a:latin typeface="Arial"/>
              <a:ea typeface="Arial"/>
              <a:cs typeface="Arial"/>
              <a:sym typeface="Arial"/>
            </a:endParaRPr>
          </a:p>
        </p:txBody>
      </p:sp>
      <p:sp>
        <p:nvSpPr>
          <p:cNvPr id="671" name="Google Shape;671;p46"/>
          <p:cNvSpPr/>
          <p:nvPr/>
        </p:nvSpPr>
        <p:spPr>
          <a:xfrm flipH="1">
            <a:off x="2759800" y="1215675"/>
            <a:ext cx="585300" cy="4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85</a:t>
            </a:r>
            <a:endParaRPr sz="1400" b="0" i="0" u="none" strike="noStrike" cap="none">
              <a:solidFill>
                <a:srgbClr val="000000"/>
              </a:solidFill>
              <a:latin typeface="Arial"/>
              <a:ea typeface="Arial"/>
              <a:cs typeface="Arial"/>
              <a:sym typeface="Arial"/>
            </a:endParaRPr>
          </a:p>
        </p:txBody>
      </p:sp>
      <p:sp>
        <p:nvSpPr>
          <p:cNvPr id="672" name="Google Shape;672;p46"/>
          <p:cNvSpPr txBox="1"/>
          <p:nvPr/>
        </p:nvSpPr>
        <p:spPr>
          <a:xfrm>
            <a:off x="5058300" y="584250"/>
            <a:ext cx="3690300" cy="3975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73" name="Google Shape;673;p46"/>
          <p:cNvCxnSpPr/>
          <p:nvPr/>
        </p:nvCxnSpPr>
        <p:spPr>
          <a:xfrm rot="10800000" flipH="1">
            <a:off x="1030600" y="1139050"/>
            <a:ext cx="2878500" cy="2206200"/>
          </a:xfrm>
          <a:prstGeom prst="straightConnector1">
            <a:avLst/>
          </a:prstGeom>
          <a:noFill/>
          <a:ln w="9525" cap="flat" cmpd="sng">
            <a:solidFill>
              <a:schemeClr val="dk2"/>
            </a:solidFill>
            <a:prstDash val="solid"/>
            <a:round/>
            <a:headEnd type="none" w="sm" len="sm"/>
            <a:tailEnd type="none" w="sm" len="sm"/>
          </a:ln>
        </p:spPr>
      </p:cxnSp>
      <p:cxnSp>
        <p:nvCxnSpPr>
          <p:cNvPr id="674" name="Google Shape;674;p46"/>
          <p:cNvCxnSpPr/>
          <p:nvPr/>
        </p:nvCxnSpPr>
        <p:spPr>
          <a:xfrm rot="10800000">
            <a:off x="2179875" y="2494150"/>
            <a:ext cx="18300" cy="820800"/>
          </a:xfrm>
          <a:prstGeom prst="straightConnector1">
            <a:avLst/>
          </a:prstGeom>
          <a:noFill/>
          <a:ln w="9525" cap="flat" cmpd="sng">
            <a:solidFill>
              <a:schemeClr val="dk2"/>
            </a:solidFill>
            <a:prstDash val="solid"/>
            <a:round/>
            <a:headEnd type="none" w="sm" len="sm"/>
            <a:tailEnd type="triangle" w="med" len="med"/>
          </a:ln>
        </p:spPr>
      </p:cxnSp>
      <p:cxnSp>
        <p:nvCxnSpPr>
          <p:cNvPr id="675" name="Google Shape;675;p46"/>
          <p:cNvCxnSpPr/>
          <p:nvPr/>
        </p:nvCxnSpPr>
        <p:spPr>
          <a:xfrm>
            <a:off x="1084638" y="2483225"/>
            <a:ext cx="968400" cy="1200"/>
          </a:xfrm>
          <a:prstGeom prst="straightConnector1">
            <a:avLst/>
          </a:prstGeom>
          <a:noFill/>
          <a:ln w="9525" cap="flat" cmpd="sng">
            <a:solidFill>
              <a:schemeClr val="dk2"/>
            </a:solidFill>
            <a:prstDash val="solid"/>
            <a:round/>
            <a:headEnd type="none" w="sm" len="sm"/>
            <a:tailEnd type="triangle" w="med" len="med"/>
          </a:ln>
        </p:spPr>
      </p:cxnSp>
      <p:sp>
        <p:nvSpPr>
          <p:cNvPr id="676" name="Google Shape;676;p46"/>
          <p:cNvSpPr txBox="1"/>
          <p:nvPr/>
        </p:nvSpPr>
        <p:spPr>
          <a:xfrm>
            <a:off x="5009100" y="1215675"/>
            <a:ext cx="3511500" cy="1470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a:t>I</a:t>
            </a:r>
            <a:r>
              <a:rPr lang="en" sz="1400" b="0" i="0" u="none" strike="noStrike" cap="none">
                <a:solidFill>
                  <a:srgbClr val="000000"/>
                </a:solidFill>
                <a:latin typeface="Arial"/>
                <a:ea typeface="Arial"/>
                <a:cs typeface="Arial"/>
                <a:sym typeface="Arial"/>
              </a:rPr>
              <a:t>f we want to predict</a:t>
            </a:r>
            <a:r>
              <a:rPr lang="en"/>
              <a:t> </a:t>
            </a:r>
            <a:r>
              <a:rPr lang="en" sz="1400" b="0" i="0" u="none" strike="noStrike" cap="none">
                <a:solidFill>
                  <a:srgbClr val="000000"/>
                </a:solidFill>
                <a:latin typeface="Arial"/>
                <a:ea typeface="Arial"/>
                <a:cs typeface="Arial"/>
                <a:sym typeface="Arial"/>
              </a:rPr>
              <a:t>what would be the marks obtained when a student has spent</a:t>
            </a:r>
            <a:r>
              <a:rPr lang="en" sz="1400" b="1" i="0" u="none" strike="noStrike" cap="none">
                <a:solidFill>
                  <a:srgbClr val="000000"/>
                </a:solidFill>
                <a:latin typeface="Arial"/>
                <a:ea typeface="Arial"/>
                <a:cs typeface="Arial"/>
                <a:sym typeface="Arial"/>
              </a:rPr>
              <a:t> around 6 hours</a:t>
            </a:r>
            <a:r>
              <a:rPr lang="en" sz="1400" b="0" i="0" u="none" strike="noStrike" cap="none">
                <a:solidFill>
                  <a:srgbClr val="000000"/>
                </a:solidFill>
                <a:latin typeface="Arial"/>
                <a:ea typeface="Arial"/>
                <a:cs typeface="Arial"/>
                <a:sym typeface="Arial"/>
              </a:rPr>
              <a:t> .This becomes easy to predict by a straight line </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rPr>
              <a:t>b</a:t>
            </a:r>
            <a:r>
              <a:rPr lang="e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ecause</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 </a:t>
            </a:r>
            <a:r>
              <a:rPr lang="en" sz="1400" b="0" i="0" u="none" strike="noStrike" cap="none">
                <a:solidFill>
                  <a:srgbClr val="000000"/>
                </a:solidFill>
                <a:latin typeface="Arial"/>
                <a:ea typeface="Arial"/>
                <a:cs typeface="Arial"/>
                <a:sym typeface="Arial"/>
              </a:rPr>
              <a:t>the nature of the data is linear and the prediction </a:t>
            </a:r>
            <a:r>
              <a:rPr lang="en"/>
              <a:t>is accurate</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7"/>
          <p:cNvSpPr txBox="1">
            <a:spLocks noGrp="1"/>
          </p:cNvSpPr>
          <p:nvPr>
            <p:ph type="title"/>
          </p:nvPr>
        </p:nvSpPr>
        <p:spPr>
          <a:xfrm>
            <a:off x="0" y="457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Prediction in Non Linear data</a:t>
            </a:r>
            <a:endParaRPr/>
          </a:p>
        </p:txBody>
      </p:sp>
      <p:pic>
        <p:nvPicPr>
          <p:cNvPr id="682" name="Google Shape;682;p47"/>
          <p:cNvPicPr preferRelativeResize="0"/>
          <p:nvPr/>
        </p:nvPicPr>
        <p:blipFill rotWithShape="1">
          <a:blip r:embed="rId3">
            <a:alphaModFix/>
          </a:blip>
          <a:srcRect/>
          <a:stretch/>
        </p:blipFill>
        <p:spPr>
          <a:xfrm>
            <a:off x="129525" y="867388"/>
            <a:ext cx="3608075" cy="3408725"/>
          </a:xfrm>
          <a:prstGeom prst="rect">
            <a:avLst/>
          </a:prstGeom>
          <a:noFill/>
          <a:ln>
            <a:noFill/>
          </a:ln>
        </p:spPr>
      </p:pic>
      <p:sp>
        <p:nvSpPr>
          <p:cNvPr id="683" name="Google Shape;683;p47"/>
          <p:cNvSpPr txBox="1"/>
          <p:nvPr/>
        </p:nvSpPr>
        <p:spPr>
          <a:xfrm>
            <a:off x="4912500" y="704850"/>
            <a:ext cx="3968700" cy="4174500"/>
          </a:xfrm>
          <a:prstGeom prst="rect">
            <a:avLst/>
          </a:prstGeom>
          <a:noFill/>
          <a:ln w="9525" cap="flat" cmpd="sng">
            <a:solidFill>
              <a:srgbClr val="202124"/>
            </a:solidFill>
            <a:prstDash val="solid"/>
            <a:round/>
            <a:headEnd type="none" w="sm" len="sm"/>
            <a:tailEnd type="none" w="sm" len="sm"/>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a:t>P</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redicting with straight line will be a big problem over here a</a:t>
            </a:r>
            <a:r>
              <a:rPr lang="e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s </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data patterns are spread into clusters . if someone studying  6 hours a day will get average marks around </a:t>
            </a:r>
            <a:r>
              <a:rPr lang="en" sz="14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64</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 as per the straight line But in reality </a:t>
            </a:r>
            <a:r>
              <a:rPr lang="e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it </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7"/>
                  </a:ext>
                </a:extLst>
              </a:rPr>
              <a:t>should be around </a:t>
            </a:r>
            <a:r>
              <a:rPr lang="en" sz="14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84.5.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So in this scenario </a:t>
            </a:r>
            <a:r>
              <a:rPr lang="en"/>
              <a:t> to make assumptions with a straight line will be a bad idea .Regression trees will be the best option to handle this shortfalls</a:t>
            </a:r>
            <a:endParaRPr sz="1400" b="0" i="0" u="none" strike="noStrike" cap="none">
              <a:solidFill>
                <a:srgbClr val="000000"/>
              </a:solidFill>
              <a:latin typeface="Arial"/>
              <a:ea typeface="Arial"/>
              <a:cs typeface="Arial"/>
              <a:sym typeface="Arial"/>
            </a:endParaRPr>
          </a:p>
        </p:txBody>
      </p:sp>
      <p:cxnSp>
        <p:nvCxnSpPr>
          <p:cNvPr id="684" name="Google Shape;684;p47"/>
          <p:cNvCxnSpPr/>
          <p:nvPr/>
        </p:nvCxnSpPr>
        <p:spPr>
          <a:xfrm rot="10800000" flipH="1">
            <a:off x="868675" y="1493450"/>
            <a:ext cx="2526000" cy="2034600"/>
          </a:xfrm>
          <a:prstGeom prst="straightConnector1">
            <a:avLst/>
          </a:prstGeom>
          <a:noFill/>
          <a:ln w="9525" cap="flat" cmpd="sng">
            <a:solidFill>
              <a:schemeClr val="dk2"/>
            </a:solidFill>
            <a:prstDash val="solid"/>
            <a:round/>
            <a:headEnd type="none" w="sm" len="sm"/>
            <a:tailEnd type="none" w="sm" len="sm"/>
          </a:ln>
        </p:spPr>
      </p:cxnSp>
      <p:cxnSp>
        <p:nvCxnSpPr>
          <p:cNvPr id="685" name="Google Shape;685;p47"/>
          <p:cNvCxnSpPr/>
          <p:nvPr/>
        </p:nvCxnSpPr>
        <p:spPr>
          <a:xfrm rot="10800000" flipH="1">
            <a:off x="2125975" y="2507900"/>
            <a:ext cx="11400" cy="1023000"/>
          </a:xfrm>
          <a:prstGeom prst="straightConnector1">
            <a:avLst/>
          </a:prstGeom>
          <a:noFill/>
          <a:ln w="9525" cap="flat" cmpd="sng">
            <a:solidFill>
              <a:schemeClr val="dk2"/>
            </a:solidFill>
            <a:prstDash val="solid"/>
            <a:round/>
            <a:headEnd type="none" w="sm" len="sm"/>
            <a:tailEnd type="triangle" w="med" len="med"/>
          </a:ln>
        </p:spPr>
      </p:cxnSp>
      <p:cxnSp>
        <p:nvCxnSpPr>
          <p:cNvPr id="686" name="Google Shape;686;p47"/>
          <p:cNvCxnSpPr/>
          <p:nvPr/>
        </p:nvCxnSpPr>
        <p:spPr>
          <a:xfrm rot="10800000" flipH="1">
            <a:off x="1028850" y="2510750"/>
            <a:ext cx="1108500" cy="114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0"/>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How prediction works in Decision Tree Regression - 1</a:t>
            </a:r>
            <a:endParaRPr dirty="0"/>
          </a:p>
        </p:txBody>
      </p:sp>
      <p:pic>
        <p:nvPicPr>
          <p:cNvPr id="733" name="Google Shape;733;p50"/>
          <p:cNvPicPr preferRelativeResize="0"/>
          <p:nvPr/>
        </p:nvPicPr>
        <p:blipFill rotWithShape="1">
          <a:blip r:embed="rId3">
            <a:alphaModFix/>
          </a:blip>
          <a:srcRect/>
          <a:stretch/>
        </p:blipFill>
        <p:spPr>
          <a:xfrm>
            <a:off x="85250" y="698250"/>
            <a:ext cx="4789650" cy="4266000"/>
          </a:xfrm>
          <a:prstGeom prst="rect">
            <a:avLst/>
          </a:prstGeom>
          <a:noFill/>
          <a:ln>
            <a:noFill/>
          </a:ln>
        </p:spPr>
      </p:pic>
      <p:sp>
        <p:nvSpPr>
          <p:cNvPr id="734" name="Google Shape;734;p50"/>
          <p:cNvSpPr txBox="1"/>
          <p:nvPr/>
        </p:nvSpPr>
        <p:spPr>
          <a:xfrm>
            <a:off x="4874900" y="1244475"/>
            <a:ext cx="4109400" cy="2927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Let’s say a student </a:t>
            </a:r>
            <a:r>
              <a:rPr lang="en" sz="1700"/>
              <a:t>spends</a:t>
            </a:r>
            <a:r>
              <a:rPr lang="en" sz="1700" b="0" i="0" u="none" strike="noStrike" cap="none">
                <a:solidFill>
                  <a:srgbClr val="000000"/>
                </a:solidFill>
                <a:latin typeface="Arial"/>
                <a:ea typeface="Arial"/>
                <a:cs typeface="Arial"/>
                <a:sym typeface="Arial"/>
              </a:rPr>
              <a:t> 2.7 hours in </a:t>
            </a:r>
            <a:r>
              <a:rPr lang="en" sz="1700"/>
              <a:t>studying </a:t>
            </a:r>
            <a:r>
              <a:rPr lang="en" sz="1700" b="0" i="0" u="none" strike="noStrike" cap="none">
                <a:solidFill>
                  <a:srgbClr val="000000"/>
                </a:solidFill>
                <a:latin typeface="Arial"/>
                <a:ea typeface="Arial"/>
                <a:cs typeface="Arial"/>
                <a:sym typeface="Arial"/>
              </a:rPr>
              <a:t>what could his/her expected </a:t>
            </a:r>
            <a:r>
              <a:rPr lang="en" sz="1700"/>
              <a:t>marks would be</a:t>
            </a:r>
            <a:r>
              <a:rPr lang="en" sz="1700" b="0" i="0" u="none" strike="noStrike" cap="none">
                <a:solidFill>
                  <a:srgbClr val="000000"/>
                </a:solidFill>
                <a:latin typeface="Arial"/>
                <a:ea typeface="Arial"/>
                <a:cs typeface="Arial"/>
                <a:sym typeface="Arial"/>
              </a:rPr>
              <a:t>?</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 sz="1700"/>
              <a:t>Based on the diagram, we can see </a:t>
            </a:r>
            <a:r>
              <a:rPr lang="en" sz="1700" b="0" i="0" u="none" strike="noStrike" cap="none">
                <a:solidFill>
                  <a:srgbClr val="000000"/>
                </a:solidFill>
                <a:latin typeface="Arial"/>
                <a:ea typeface="Arial"/>
                <a:cs typeface="Arial"/>
                <a:sym typeface="Arial"/>
              </a:rPr>
              <a:t>that when </a:t>
            </a:r>
            <a:r>
              <a:rPr lang="en" sz="1700"/>
              <a:t>h</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0"/>
                  </a:ext>
                </a:extLst>
              </a:rPr>
              <a:t>ours </a:t>
            </a:r>
            <a:r>
              <a:rPr lang="en" sz="1700"/>
              <a:t>spent is</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1"/>
                  </a:ext>
                </a:extLst>
              </a:rPr>
              <a:t> </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2"/>
                  </a:ext>
                </a:extLst>
              </a:rPr>
              <a:t>&gt; 2.5 and in the next level if </a:t>
            </a:r>
            <a:r>
              <a:rPr lang="en"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3"/>
                  </a:ext>
                </a:extLst>
              </a:rPr>
              <a:t>hours spent is</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 &lt;=3 </a:t>
            </a:r>
            <a:r>
              <a:rPr lang="en"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5"/>
                  </a:ext>
                </a:extLst>
              </a:rPr>
              <a:t>the output avg marks of (</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6"/>
                  </a:ext>
                </a:extLst>
              </a:rPr>
              <a:t> 14+30) </a:t>
            </a:r>
            <a:r>
              <a:rPr lang="en" sz="17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7"/>
                  </a:ext>
                </a:extLst>
              </a:rPr>
              <a:t>=22</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9"/>
          <p:cNvSpPr txBox="1">
            <a:spLocks noGrp="1"/>
          </p:cNvSpPr>
          <p:nvPr>
            <p:ph type="title"/>
          </p:nvPr>
        </p:nvSpPr>
        <p:spPr>
          <a:xfrm>
            <a:off x="65450" y="11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How prediction works in Decision Tree Regression - 2</a:t>
            </a:r>
            <a:endParaRPr dirty="0"/>
          </a:p>
        </p:txBody>
      </p:sp>
      <p:sp>
        <p:nvSpPr>
          <p:cNvPr id="708" name="Google Shape;708;p49"/>
          <p:cNvSpPr/>
          <p:nvPr/>
        </p:nvSpPr>
        <p:spPr>
          <a:xfrm>
            <a:off x="4677700" y="783725"/>
            <a:ext cx="1920300"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Hours spent &lt;   2.5</a:t>
            </a:r>
            <a:endParaRPr sz="1400" b="0" i="0" u="none" strike="noStrike" cap="none">
              <a:solidFill>
                <a:srgbClr val="000000"/>
              </a:solidFill>
              <a:latin typeface="Arial"/>
              <a:ea typeface="Arial"/>
              <a:cs typeface="Arial"/>
              <a:sym typeface="Arial"/>
            </a:endParaRPr>
          </a:p>
        </p:txBody>
      </p:sp>
      <p:cxnSp>
        <p:nvCxnSpPr>
          <p:cNvPr id="709" name="Google Shape;709;p49"/>
          <p:cNvCxnSpPr>
            <a:stCxn id="708" idx="4"/>
          </p:cNvCxnSpPr>
          <p:nvPr/>
        </p:nvCxnSpPr>
        <p:spPr>
          <a:xfrm flipH="1">
            <a:off x="4243750" y="1356425"/>
            <a:ext cx="1394100" cy="734700"/>
          </a:xfrm>
          <a:prstGeom prst="straightConnector1">
            <a:avLst/>
          </a:prstGeom>
          <a:noFill/>
          <a:ln w="9525" cap="flat" cmpd="sng">
            <a:solidFill>
              <a:schemeClr val="dk2"/>
            </a:solidFill>
            <a:prstDash val="solid"/>
            <a:round/>
            <a:headEnd type="none" w="sm" len="sm"/>
            <a:tailEnd type="triangle" w="med" len="med"/>
          </a:ln>
        </p:spPr>
      </p:cxnSp>
      <p:sp>
        <p:nvSpPr>
          <p:cNvPr id="710" name="Google Shape;710;p49"/>
          <p:cNvSpPr/>
          <p:nvPr/>
        </p:nvSpPr>
        <p:spPr>
          <a:xfrm>
            <a:off x="3585900" y="2091125"/>
            <a:ext cx="1440300" cy="5727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Avg marks =10+10.2</a:t>
            </a:r>
            <a:endParaRPr sz="1300" b="0" i="0" u="none" strike="noStrike" cap="none">
              <a:solidFill>
                <a:srgbClr val="000000"/>
              </a:solidFill>
              <a:latin typeface="Arial"/>
              <a:ea typeface="Arial"/>
              <a:cs typeface="Arial"/>
              <a:sym typeface="Arial"/>
            </a:endParaRPr>
          </a:p>
        </p:txBody>
      </p:sp>
      <p:cxnSp>
        <p:nvCxnSpPr>
          <p:cNvPr id="711" name="Google Shape;711;p49"/>
          <p:cNvCxnSpPr>
            <a:stCxn id="708" idx="4"/>
          </p:cNvCxnSpPr>
          <p:nvPr/>
        </p:nvCxnSpPr>
        <p:spPr>
          <a:xfrm>
            <a:off x="5637850" y="1356425"/>
            <a:ext cx="1005900" cy="798600"/>
          </a:xfrm>
          <a:prstGeom prst="straightConnector1">
            <a:avLst/>
          </a:prstGeom>
          <a:noFill/>
          <a:ln w="9525" cap="flat" cmpd="sng">
            <a:solidFill>
              <a:schemeClr val="dk2"/>
            </a:solidFill>
            <a:prstDash val="solid"/>
            <a:round/>
            <a:headEnd type="none" w="sm" len="sm"/>
            <a:tailEnd type="triangle" w="med" len="med"/>
          </a:ln>
        </p:spPr>
      </p:cxnSp>
      <p:sp>
        <p:nvSpPr>
          <p:cNvPr id="712" name="Google Shape;712;p49"/>
          <p:cNvSpPr/>
          <p:nvPr/>
        </p:nvSpPr>
        <p:spPr>
          <a:xfrm>
            <a:off x="6183625" y="2055725"/>
            <a:ext cx="1394400" cy="672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Hours spent     &lt;=3</a:t>
            </a:r>
            <a:endParaRPr sz="1300" b="0" i="0" u="none" strike="noStrike" cap="none">
              <a:solidFill>
                <a:srgbClr val="000000"/>
              </a:solidFill>
              <a:latin typeface="Arial"/>
              <a:ea typeface="Arial"/>
              <a:cs typeface="Arial"/>
              <a:sym typeface="Arial"/>
            </a:endParaRPr>
          </a:p>
        </p:txBody>
      </p:sp>
      <p:cxnSp>
        <p:nvCxnSpPr>
          <p:cNvPr id="713" name="Google Shape;713;p49"/>
          <p:cNvCxnSpPr>
            <a:stCxn id="712" idx="4"/>
          </p:cNvCxnSpPr>
          <p:nvPr/>
        </p:nvCxnSpPr>
        <p:spPr>
          <a:xfrm flipH="1">
            <a:off x="5820025" y="2727725"/>
            <a:ext cx="1060800" cy="672000"/>
          </a:xfrm>
          <a:prstGeom prst="straightConnector1">
            <a:avLst/>
          </a:prstGeom>
          <a:noFill/>
          <a:ln w="9525" cap="flat" cmpd="sng">
            <a:solidFill>
              <a:schemeClr val="dk2"/>
            </a:solidFill>
            <a:prstDash val="solid"/>
            <a:round/>
            <a:headEnd type="none" w="sm" len="sm"/>
            <a:tailEnd type="triangle" w="med" len="med"/>
          </a:ln>
        </p:spPr>
      </p:cxnSp>
      <p:sp>
        <p:nvSpPr>
          <p:cNvPr id="714" name="Google Shape;714;p49"/>
          <p:cNvSpPr/>
          <p:nvPr/>
        </p:nvSpPr>
        <p:spPr>
          <a:xfrm>
            <a:off x="4940650" y="3396725"/>
            <a:ext cx="1394400" cy="684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Avg marks =14+30</a:t>
            </a:r>
            <a:endParaRPr sz="1400" b="0" i="0" u="none" strike="noStrike" cap="none">
              <a:solidFill>
                <a:srgbClr val="000000"/>
              </a:solidFill>
              <a:latin typeface="Arial"/>
              <a:ea typeface="Arial"/>
              <a:cs typeface="Arial"/>
              <a:sym typeface="Arial"/>
            </a:endParaRPr>
          </a:p>
        </p:txBody>
      </p:sp>
      <p:cxnSp>
        <p:nvCxnSpPr>
          <p:cNvPr id="715" name="Google Shape;715;p49"/>
          <p:cNvCxnSpPr>
            <a:stCxn id="712" idx="4"/>
          </p:cNvCxnSpPr>
          <p:nvPr/>
        </p:nvCxnSpPr>
        <p:spPr>
          <a:xfrm>
            <a:off x="6880825" y="2727725"/>
            <a:ext cx="863100" cy="847200"/>
          </a:xfrm>
          <a:prstGeom prst="straightConnector1">
            <a:avLst/>
          </a:prstGeom>
          <a:noFill/>
          <a:ln w="9525" cap="flat" cmpd="sng">
            <a:solidFill>
              <a:schemeClr val="dk2"/>
            </a:solidFill>
            <a:prstDash val="solid"/>
            <a:round/>
            <a:headEnd type="none" w="sm" len="sm"/>
            <a:tailEnd type="triangle" w="med" len="med"/>
          </a:ln>
        </p:spPr>
      </p:cxnSp>
      <p:graphicFrame>
        <p:nvGraphicFramePr>
          <p:cNvPr id="716" name="Google Shape;716;p49"/>
          <p:cNvGraphicFramePr/>
          <p:nvPr/>
        </p:nvGraphicFramePr>
        <p:xfrm>
          <a:off x="249575" y="990625"/>
          <a:ext cx="2678400" cy="3293970"/>
        </p:xfrm>
        <a:graphic>
          <a:graphicData uri="http://schemas.openxmlformats.org/drawingml/2006/table">
            <a:tbl>
              <a:tblPr>
                <a:noFill/>
                <a:tableStyleId>{C294492A-F93A-4CF4-85FA-59F556D9E55B}</a:tableStyleId>
              </a:tblPr>
              <a:tblGrid>
                <a:gridCol w="1339200">
                  <a:extLst>
                    <a:ext uri="{9D8B030D-6E8A-4147-A177-3AD203B41FA5}">
                      <a16:colId xmlns:a16="http://schemas.microsoft.com/office/drawing/2014/main" val="20000"/>
                    </a:ext>
                  </a:extLst>
                </a:gridCol>
                <a:gridCol w="1339200">
                  <a:extLst>
                    <a:ext uri="{9D8B030D-6E8A-4147-A177-3AD203B41FA5}">
                      <a16:colId xmlns:a16="http://schemas.microsoft.com/office/drawing/2014/main" val="20001"/>
                    </a:ext>
                  </a:extLst>
                </a:gridCol>
              </a:tblGrid>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Hours  Spent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Marks Secured</a:t>
                      </a:r>
                      <a:endParaRPr sz="1400" u="none" strike="noStrike" cap="none"/>
                    </a:p>
                  </a:txBody>
                  <a:tcPr marL="91425" marR="91425" marT="91425" marB="91425"/>
                </a:tc>
                <a:extLst>
                  <a:ext uri="{0D108BD9-81ED-4DB2-BD59-A6C34878D82A}">
                    <a16:rowId xmlns:a16="http://schemas.microsoft.com/office/drawing/2014/main" val="10000"/>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a:t>
                      </a:r>
                      <a:endParaRPr sz="1400" u="none" strike="noStrike" cap="none"/>
                    </a:p>
                  </a:txBody>
                  <a:tcPr marL="91425" marR="91425" marT="91425" marB="91425"/>
                </a:tc>
                <a:extLst>
                  <a:ext uri="{0D108BD9-81ED-4DB2-BD59-A6C34878D82A}">
                    <a16:rowId xmlns:a16="http://schemas.microsoft.com/office/drawing/2014/main" val="10001"/>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10.2</a:t>
                      </a:r>
                      <a:endParaRPr sz="1400" u="none" strike="noStrike" cap="none"/>
                    </a:p>
                  </a:txBody>
                  <a:tcPr marL="91425" marR="91425" marT="91425" marB="91425"/>
                </a:tc>
                <a:extLst>
                  <a:ext uri="{0D108BD9-81ED-4DB2-BD59-A6C34878D82A}">
                    <a16:rowId xmlns:a16="http://schemas.microsoft.com/office/drawing/2014/main" val="10002"/>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14</a:t>
                      </a:r>
                      <a:endParaRPr sz="1400" u="none" strike="noStrike" cap="none"/>
                    </a:p>
                  </a:txBody>
                  <a:tcPr marL="91425" marR="91425" marT="91425" marB="91425"/>
                </a:tc>
                <a:extLst>
                  <a:ext uri="{0D108BD9-81ED-4DB2-BD59-A6C34878D82A}">
                    <a16:rowId xmlns:a16="http://schemas.microsoft.com/office/drawing/2014/main" val="10003"/>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30</a:t>
                      </a:r>
                      <a:endParaRPr sz="1400" u="none" strike="noStrike" cap="none"/>
                    </a:p>
                  </a:txBody>
                  <a:tcPr marL="91425" marR="91425" marT="91425" marB="91425"/>
                </a:tc>
                <a:extLst>
                  <a:ext uri="{0D108BD9-81ED-4DB2-BD59-A6C34878D82A}">
                    <a16:rowId xmlns:a16="http://schemas.microsoft.com/office/drawing/2014/main" val="10004"/>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50</a:t>
                      </a:r>
                      <a:endParaRPr sz="1400" u="none" strike="noStrike" cap="none"/>
                    </a:p>
                  </a:txBody>
                  <a:tcPr marL="91425" marR="91425" marT="91425" marB="91425"/>
                </a:tc>
                <a:extLst>
                  <a:ext uri="{0D108BD9-81ED-4DB2-BD59-A6C34878D82A}">
                    <a16:rowId xmlns:a16="http://schemas.microsoft.com/office/drawing/2014/main" val="10005"/>
                  </a:ext>
                </a:extLst>
              </a:tr>
              <a:tr h="44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10.3</a:t>
                      </a:r>
                      <a:endParaRPr sz="1400" u="none" strike="noStrike" cap="none"/>
                    </a:p>
                  </a:txBody>
                  <a:tcPr marL="91425" marR="91425" marT="91425" marB="91425"/>
                </a:tc>
                <a:extLst>
                  <a:ext uri="{0D108BD9-81ED-4DB2-BD59-A6C34878D82A}">
                    <a16:rowId xmlns:a16="http://schemas.microsoft.com/office/drawing/2014/main" val="10006"/>
                  </a:ext>
                </a:extLst>
              </a:tr>
            </a:tbl>
          </a:graphicData>
        </a:graphic>
      </p:graphicFrame>
      <p:sp>
        <p:nvSpPr>
          <p:cNvPr id="717" name="Google Shape;717;p49"/>
          <p:cNvSpPr/>
          <p:nvPr/>
        </p:nvSpPr>
        <p:spPr>
          <a:xfrm>
            <a:off x="7045900" y="3574925"/>
            <a:ext cx="1234500" cy="5727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Hours spent &gt;4</a:t>
            </a:r>
            <a:endParaRPr sz="1400" b="0" i="0" u="none" strike="noStrike" cap="none">
              <a:solidFill>
                <a:srgbClr val="000000"/>
              </a:solidFill>
              <a:latin typeface="Arial"/>
              <a:ea typeface="Arial"/>
              <a:cs typeface="Arial"/>
              <a:sym typeface="Arial"/>
            </a:endParaRPr>
          </a:p>
        </p:txBody>
      </p:sp>
      <p:cxnSp>
        <p:nvCxnSpPr>
          <p:cNvPr id="718" name="Google Shape;718;p49"/>
          <p:cNvCxnSpPr>
            <a:stCxn id="717" idx="4"/>
          </p:cNvCxnSpPr>
          <p:nvPr/>
        </p:nvCxnSpPr>
        <p:spPr>
          <a:xfrm flipH="1">
            <a:off x="6703150" y="4147625"/>
            <a:ext cx="960000" cy="466200"/>
          </a:xfrm>
          <a:prstGeom prst="straightConnector1">
            <a:avLst/>
          </a:prstGeom>
          <a:noFill/>
          <a:ln w="9525" cap="flat" cmpd="sng">
            <a:solidFill>
              <a:schemeClr val="dk2"/>
            </a:solidFill>
            <a:prstDash val="solid"/>
            <a:round/>
            <a:headEnd type="none" w="sm" len="sm"/>
            <a:tailEnd type="triangle" w="med" len="med"/>
          </a:ln>
        </p:spPr>
      </p:cxnSp>
      <p:sp>
        <p:nvSpPr>
          <p:cNvPr id="719" name="Google Shape;719;p49"/>
          <p:cNvSpPr/>
          <p:nvPr/>
        </p:nvSpPr>
        <p:spPr>
          <a:xfrm>
            <a:off x="5844050" y="4613825"/>
            <a:ext cx="1234500" cy="411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Marks =10.3</a:t>
            </a:r>
            <a:endParaRPr sz="1400" b="0" i="0" u="none" strike="noStrike" cap="none">
              <a:solidFill>
                <a:srgbClr val="000000"/>
              </a:solidFill>
              <a:latin typeface="Arial"/>
              <a:ea typeface="Arial"/>
              <a:cs typeface="Arial"/>
              <a:sym typeface="Arial"/>
            </a:endParaRPr>
          </a:p>
        </p:txBody>
      </p:sp>
      <p:cxnSp>
        <p:nvCxnSpPr>
          <p:cNvPr id="720" name="Google Shape;720;p49"/>
          <p:cNvCxnSpPr/>
          <p:nvPr/>
        </p:nvCxnSpPr>
        <p:spPr>
          <a:xfrm>
            <a:off x="7606150" y="4147625"/>
            <a:ext cx="669300" cy="454800"/>
          </a:xfrm>
          <a:prstGeom prst="straightConnector1">
            <a:avLst/>
          </a:prstGeom>
          <a:noFill/>
          <a:ln w="9525" cap="flat" cmpd="sng">
            <a:solidFill>
              <a:schemeClr val="dk2"/>
            </a:solidFill>
            <a:prstDash val="solid"/>
            <a:round/>
            <a:headEnd type="none" w="sm" len="sm"/>
            <a:tailEnd type="triangle" w="med" len="med"/>
          </a:ln>
        </p:spPr>
      </p:cxnSp>
      <p:sp>
        <p:nvSpPr>
          <p:cNvPr id="721" name="Google Shape;721;p49"/>
          <p:cNvSpPr/>
          <p:nvPr/>
        </p:nvSpPr>
        <p:spPr>
          <a:xfrm>
            <a:off x="7869850" y="4613825"/>
            <a:ext cx="1005900" cy="411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Marks=50</a:t>
            </a:r>
            <a:endParaRPr sz="1400" b="0" i="0" u="none" strike="noStrike" cap="none">
              <a:solidFill>
                <a:srgbClr val="000000"/>
              </a:solidFill>
              <a:latin typeface="Arial"/>
              <a:ea typeface="Arial"/>
              <a:cs typeface="Arial"/>
              <a:sym typeface="Arial"/>
            </a:endParaRPr>
          </a:p>
        </p:txBody>
      </p:sp>
      <p:sp>
        <p:nvSpPr>
          <p:cNvPr id="722" name="Google Shape;722;p49"/>
          <p:cNvSpPr txBox="1"/>
          <p:nvPr/>
        </p:nvSpPr>
        <p:spPr>
          <a:xfrm>
            <a:off x="4022888" y="1405900"/>
            <a:ext cx="60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723" name="Google Shape;723;p49"/>
          <p:cNvSpPr txBox="1"/>
          <p:nvPr/>
        </p:nvSpPr>
        <p:spPr>
          <a:xfrm>
            <a:off x="6646150" y="1500388"/>
            <a:ext cx="86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724" name="Google Shape;724;p49"/>
          <p:cNvSpPr txBox="1"/>
          <p:nvPr/>
        </p:nvSpPr>
        <p:spPr>
          <a:xfrm>
            <a:off x="5342150" y="2863025"/>
            <a:ext cx="501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725" name="Google Shape;725;p49"/>
          <p:cNvSpPr txBox="1"/>
          <p:nvPr/>
        </p:nvSpPr>
        <p:spPr>
          <a:xfrm>
            <a:off x="7725250" y="2942400"/>
            <a:ext cx="60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726" name="Google Shape;726;p49"/>
          <p:cNvSpPr txBox="1"/>
          <p:nvPr/>
        </p:nvSpPr>
        <p:spPr>
          <a:xfrm>
            <a:off x="6267400" y="4214225"/>
            <a:ext cx="501900" cy="2679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523"/>
              <a:buFont typeface="Arial"/>
              <a:buNone/>
            </a:pPr>
            <a:r>
              <a:rPr lang="en" sz="1065" b="0" i="0" u="none" strike="noStrike" cap="none">
                <a:solidFill>
                  <a:schemeClr val="dk1"/>
                </a:solidFill>
                <a:latin typeface="Arial"/>
                <a:ea typeface="Arial"/>
                <a:cs typeface="Arial"/>
                <a:sym typeface="Arial"/>
              </a:rPr>
              <a:t>Yes</a:t>
            </a:r>
            <a:endParaRPr sz="1065" b="0" i="0" u="none" strike="noStrike" cap="none">
              <a:solidFill>
                <a:srgbClr val="000000"/>
              </a:solidFill>
              <a:latin typeface="Arial"/>
              <a:ea typeface="Arial"/>
              <a:cs typeface="Arial"/>
              <a:sym typeface="Arial"/>
            </a:endParaRPr>
          </a:p>
        </p:txBody>
      </p:sp>
      <p:sp>
        <p:nvSpPr>
          <p:cNvPr id="727" name="Google Shape;727;p49"/>
          <p:cNvSpPr txBox="1"/>
          <p:nvPr/>
        </p:nvSpPr>
        <p:spPr>
          <a:xfrm>
            <a:off x="8161150" y="4214225"/>
            <a:ext cx="423300" cy="2679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523"/>
              <a:buFont typeface="Arial"/>
              <a:buNone/>
            </a:pPr>
            <a:r>
              <a:rPr lang="en" sz="1165" b="0" i="0" u="none" strike="noStrike" cap="none">
                <a:solidFill>
                  <a:schemeClr val="dk1"/>
                </a:solidFill>
                <a:latin typeface="Arial"/>
                <a:ea typeface="Arial"/>
                <a:cs typeface="Arial"/>
                <a:sym typeface="Arial"/>
              </a:rPr>
              <a:t>No</a:t>
            </a:r>
            <a:endParaRPr sz="1165"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1f5b91da9c7_1_0"/>
          <p:cNvSpPr txBox="1">
            <a:spLocks noGrp="1"/>
          </p:cNvSpPr>
          <p:nvPr>
            <p:ph type="title"/>
          </p:nvPr>
        </p:nvSpPr>
        <p:spPr>
          <a:xfrm>
            <a:off x="0" y="65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Regression Algorithm</a:t>
            </a:r>
            <a:endParaRPr/>
          </a:p>
        </p:txBody>
      </p:sp>
      <p:sp>
        <p:nvSpPr>
          <p:cNvPr id="740" name="Google Shape;740;g1f5b91da9c7_1_0"/>
          <p:cNvSpPr txBox="1"/>
          <p:nvPr/>
        </p:nvSpPr>
        <p:spPr>
          <a:xfrm>
            <a:off x="147275" y="580275"/>
            <a:ext cx="8733000" cy="3798300"/>
          </a:xfrm>
          <a:prstGeom prst="rect">
            <a:avLst/>
          </a:prstGeom>
          <a:noFill/>
          <a:ln>
            <a:noFill/>
          </a:ln>
        </p:spPr>
        <p:txBody>
          <a:bodyPr spcFirstLastPara="1" wrap="square" lIns="91425" tIns="91425" rIns="91425" bIns="91425" anchor="t" anchorCtr="0">
            <a:normAutofit lnSpcReduction="10000"/>
          </a:bodyPr>
          <a:lstStyle/>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Assume we have one predictor feature X and target variable Y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First it will take two samples from feature X and average them .Then we will split the samples by the condition less than/ greater than the average which will have some samples left and right.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We will compute the average of all the samples for the left leaf node and all the samples for the right leaf node. We will compute the sum of squared residuals combinedly for left and right leaf node.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Step 2 to 3 is recursive until we get the least sum of squared residual for the individual split.</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Once we get the split having least sum of squared residual we will select that split as the root node .</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Then we will try to find again for optimal split of all the left and right samples keeping the first split as root node to find  next decision node or further split.</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Our aim is to  find the leaf nodes which will have less variance between samples.</a:t>
            </a:r>
            <a:endParaRPr/>
          </a:p>
          <a:p>
            <a:pPr marL="91440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85"/>
          <p:cNvSpPr txBox="1">
            <a:spLocks noGrp="1"/>
          </p:cNvSpPr>
          <p:nvPr>
            <p:ph type="title"/>
          </p:nvPr>
        </p:nvSpPr>
        <p:spPr>
          <a:xfrm>
            <a:off x="0" y="0"/>
            <a:ext cx="8520600" cy="54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620"/>
              <a:t>Quiz Poll</a:t>
            </a:r>
            <a:endParaRPr sz="2620"/>
          </a:p>
        </p:txBody>
      </p:sp>
      <p:sp>
        <p:nvSpPr>
          <p:cNvPr id="2085" name="Google Shape;2085;p85"/>
          <p:cNvSpPr txBox="1"/>
          <p:nvPr/>
        </p:nvSpPr>
        <p:spPr>
          <a:xfrm>
            <a:off x="108850" y="699900"/>
            <a:ext cx="8934000" cy="4163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Pick the scenario which will be best for the  Decision tree regression.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Mark secured by student wrt hours they spent in studying.</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Weight measure wrt hours they spent in gym.</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Customer retention on spending behavioral</a:t>
            </a:r>
            <a:endParaRPr sz="1400" b="0" i="0" u="none" strike="noStrike" cap="none">
              <a:solidFill>
                <a:srgbClr val="000000"/>
              </a:solidFill>
              <a:highlight>
                <a:srgbClr val="FFFF00"/>
              </a:highlight>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House sale prediction</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 What is the measure/criteria to be used to construct a decision tree regression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Gini Index</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Entropy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Information gain</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highlight>
                  <a:srgbClr val="FFFF00"/>
                </a:highlight>
                <a:latin typeface="Arial"/>
                <a:ea typeface="Arial"/>
                <a:cs typeface="Arial"/>
                <a:sym typeface="Arial"/>
              </a:rPr>
              <a:t>Standard deviation reduction</a:t>
            </a:r>
            <a:endParaRPr sz="1400" b="0" i="0" u="none" strike="noStrike" cap="none">
              <a:solidFill>
                <a:srgbClr val="000000"/>
              </a:solidFill>
              <a:highlight>
                <a:srgbClr val="FFFF00"/>
              </a:highlight>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123C-12C4-9B26-DA3D-F6445EE1DCDF}"/>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3249802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7A75-3198-E5D6-4A0D-9EB41AA1B003}"/>
              </a:ext>
            </a:extLst>
          </p:cNvPr>
          <p:cNvSpPr>
            <a:spLocks noGrp="1"/>
          </p:cNvSpPr>
          <p:nvPr>
            <p:ph type="title"/>
          </p:nvPr>
        </p:nvSpPr>
        <p:spPr/>
        <p:txBody>
          <a:bodyPr>
            <a:normAutofit fontScale="90000"/>
          </a:bodyPr>
          <a:lstStyle/>
          <a:p>
            <a:r>
              <a:rPr lang="en-US" dirty="0"/>
              <a:t>Summary</a:t>
            </a:r>
          </a:p>
        </p:txBody>
      </p:sp>
      <p:sp>
        <p:nvSpPr>
          <p:cNvPr id="3" name="Text Placeholder 2">
            <a:extLst>
              <a:ext uri="{FF2B5EF4-FFF2-40B4-BE49-F238E27FC236}">
                <a16:creationId xmlns:a16="http://schemas.microsoft.com/office/drawing/2014/main" id="{4F1D735C-1D91-A2F9-2D4A-D6A65930522A}"/>
              </a:ext>
            </a:extLst>
          </p:cNvPr>
          <p:cNvSpPr>
            <a:spLocks noGrp="1"/>
          </p:cNvSpPr>
          <p:nvPr>
            <p:ph type="body" idx="1"/>
          </p:nvPr>
        </p:nvSpPr>
        <p:spPr/>
        <p:txBody>
          <a:bodyPr/>
          <a:lstStyle/>
          <a:p>
            <a:r>
              <a:rPr lang="en-US" dirty="0"/>
              <a:t>Understanding the concepts of Decision Tree</a:t>
            </a:r>
          </a:p>
          <a:p>
            <a:r>
              <a:rPr lang="en-US" dirty="0"/>
              <a:t>Understanding Decision Tree with Classification</a:t>
            </a:r>
          </a:p>
          <a:p>
            <a:r>
              <a:rPr lang="en-US" dirty="0"/>
              <a:t>Understanding Decision Tree with Regression</a:t>
            </a:r>
          </a:p>
          <a:p>
            <a:endParaRPr lang="en-US" dirty="0"/>
          </a:p>
        </p:txBody>
      </p:sp>
    </p:spTree>
    <p:extLst>
      <p:ext uri="{BB962C8B-B14F-4D97-AF65-F5344CB8AC3E}">
        <p14:creationId xmlns:p14="http://schemas.microsoft.com/office/powerpoint/2010/main" val="234611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p:nvPr/>
        </p:nvSpPr>
        <p:spPr>
          <a:xfrm>
            <a:off x="1369525" y="55550"/>
            <a:ext cx="6598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Arial"/>
                <a:ea typeface="Arial"/>
                <a:cs typeface="Arial"/>
                <a:sym typeface="Arial"/>
              </a:rPr>
              <a:t>Parametric Vs Non Parametric Algorithms </a:t>
            </a:r>
            <a:endParaRPr sz="2300" b="1" i="0" u="none" strike="noStrike" cap="none">
              <a:solidFill>
                <a:srgbClr val="000000"/>
              </a:solidFill>
              <a:latin typeface="Arial"/>
              <a:ea typeface="Arial"/>
              <a:cs typeface="Arial"/>
              <a:sym typeface="Arial"/>
            </a:endParaRPr>
          </a:p>
        </p:txBody>
      </p:sp>
      <p:sp>
        <p:nvSpPr>
          <p:cNvPr id="62" name="Google Shape;62;p2"/>
          <p:cNvSpPr txBox="1"/>
          <p:nvPr/>
        </p:nvSpPr>
        <p:spPr>
          <a:xfrm>
            <a:off x="333900" y="642475"/>
            <a:ext cx="8678700" cy="922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Arial"/>
                <a:ea typeface="Arial"/>
                <a:cs typeface="Arial"/>
                <a:sym typeface="Arial"/>
              </a:rPr>
              <a:t>Decision tree is a Non Parametric algorithm .Let’s understand what is parametric and non parametric algorithms .</a:t>
            </a:r>
            <a:endParaRPr sz="2100" b="0" i="0" u="none" strike="noStrike" cap="none">
              <a:solidFill>
                <a:srgbClr val="000000"/>
              </a:solidFill>
              <a:latin typeface="Arial"/>
              <a:ea typeface="Arial"/>
              <a:cs typeface="Arial"/>
              <a:sym typeface="Arial"/>
            </a:endParaRPr>
          </a:p>
        </p:txBody>
      </p:sp>
      <p:sp>
        <p:nvSpPr>
          <p:cNvPr id="63" name="Google Shape;63;p2"/>
          <p:cNvSpPr txBox="1"/>
          <p:nvPr/>
        </p:nvSpPr>
        <p:spPr>
          <a:xfrm>
            <a:off x="269725" y="1457925"/>
            <a:ext cx="4123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Parametric  Algorithms </a:t>
            </a:r>
            <a:endParaRPr sz="1800" b="1" i="0" u="none" strike="noStrike" cap="none">
              <a:solidFill>
                <a:srgbClr val="000000"/>
              </a:solidFill>
              <a:latin typeface="Arial"/>
              <a:ea typeface="Arial"/>
              <a:cs typeface="Arial"/>
              <a:sym typeface="Arial"/>
            </a:endParaRPr>
          </a:p>
        </p:txBody>
      </p:sp>
      <p:sp>
        <p:nvSpPr>
          <p:cNvPr id="64" name="Google Shape;64;p2"/>
          <p:cNvSpPr txBox="1"/>
          <p:nvPr/>
        </p:nvSpPr>
        <p:spPr>
          <a:xfrm>
            <a:off x="4735575" y="1457925"/>
            <a:ext cx="4208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      Non Parametric Algorithms </a:t>
            </a:r>
            <a:endParaRPr sz="1800" b="1" i="0" u="none" strike="noStrike" cap="none">
              <a:solidFill>
                <a:srgbClr val="000000"/>
              </a:solidFill>
              <a:latin typeface="Arial"/>
              <a:ea typeface="Arial"/>
              <a:cs typeface="Arial"/>
              <a:sym typeface="Arial"/>
            </a:endParaRPr>
          </a:p>
        </p:txBody>
      </p:sp>
      <p:sp>
        <p:nvSpPr>
          <p:cNvPr id="65" name="Google Shape;65;p2"/>
          <p:cNvSpPr txBox="1"/>
          <p:nvPr/>
        </p:nvSpPr>
        <p:spPr>
          <a:xfrm>
            <a:off x="269725" y="1997400"/>
            <a:ext cx="4123800" cy="3088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a:t>Parametric Algorithm </a:t>
            </a:r>
            <a:r>
              <a:rPr lang="en" sz="1400" b="0" i="0" u="none" strike="noStrike" cap="none">
                <a:solidFill>
                  <a:srgbClr val="000000"/>
                </a:solidFill>
                <a:latin typeface="Arial"/>
                <a:ea typeface="Arial"/>
                <a:cs typeface="Arial"/>
                <a:sym typeface="Arial"/>
              </a:rPr>
              <a:t>are based on mathematical model which defines a relationship between input variables and output variables.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Example of Parametric Algorithms</a:t>
            </a:r>
            <a:endParaRPr sz="15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 sz="1500" b="1" i="0" u="none" strike="noStrike" cap="none">
                <a:solidFill>
                  <a:srgbClr val="000000"/>
                </a:solidFill>
                <a:latin typeface="Arial"/>
                <a:ea typeface="Arial"/>
                <a:cs typeface="Arial"/>
                <a:sym typeface="Arial"/>
              </a:rPr>
              <a:t>Linear Regression</a:t>
            </a:r>
            <a:endParaRPr sz="1500" b="1"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 sz="1500" b="1" i="0" u="none" strike="noStrike" cap="none">
                <a:solidFill>
                  <a:srgbClr val="000000"/>
                </a:solidFill>
                <a:latin typeface="Arial"/>
                <a:ea typeface="Arial"/>
                <a:cs typeface="Arial"/>
                <a:sym typeface="Arial"/>
              </a:rPr>
              <a:t>Logistic Regression</a:t>
            </a:r>
            <a:endParaRPr sz="1500" b="1"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 sz="1500" b="1" i="0" u="none" strike="noStrike" cap="none">
                <a:solidFill>
                  <a:srgbClr val="000000"/>
                </a:solidFill>
                <a:latin typeface="Arial"/>
                <a:ea typeface="Arial"/>
                <a:cs typeface="Arial"/>
                <a:sym typeface="Arial"/>
              </a:rPr>
              <a:t>Neural Network</a:t>
            </a:r>
            <a:endParaRPr sz="1500" b="1" i="0" u="none" strike="noStrike" cap="none">
              <a:solidFill>
                <a:srgbClr val="000000"/>
              </a:solidFill>
              <a:latin typeface="Arial"/>
              <a:ea typeface="Arial"/>
              <a:cs typeface="Arial"/>
              <a:sym typeface="Arial"/>
            </a:endParaRPr>
          </a:p>
        </p:txBody>
      </p:sp>
      <p:sp>
        <p:nvSpPr>
          <p:cNvPr id="66" name="Google Shape;66;p2"/>
          <p:cNvSpPr txBox="1"/>
          <p:nvPr/>
        </p:nvSpPr>
        <p:spPr>
          <a:xfrm>
            <a:off x="4781025" y="1997400"/>
            <a:ext cx="4362900" cy="2955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
              <a:t>Non Parametric Algorithm</a:t>
            </a:r>
            <a:r>
              <a:rPr lang="en" sz="1400" b="0" i="0" u="none" strike="noStrike" cap="none">
                <a:solidFill>
                  <a:srgbClr val="000000"/>
                </a:solidFill>
                <a:latin typeface="Arial"/>
                <a:ea typeface="Arial"/>
                <a:cs typeface="Arial"/>
                <a:sym typeface="Arial"/>
              </a:rPr>
              <a:t> tries to learn from the data itself and its patterns .They are computationally expensive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Example of Non parametric  Algorithms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Decision tree</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KNN</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Support Vector machine</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Other Ensemble models like (XgBoost/AdaBoost/etc)</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p:nvPr/>
        </p:nvSpPr>
        <p:spPr>
          <a:xfrm>
            <a:off x="442150" y="65650"/>
            <a:ext cx="7428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Decision tree </a:t>
            </a:r>
            <a:endParaRPr sz="2400" b="1" i="0" u="none" strike="noStrike" cap="none">
              <a:solidFill>
                <a:srgbClr val="000000"/>
              </a:solidFill>
              <a:latin typeface="Arial"/>
              <a:ea typeface="Arial"/>
              <a:cs typeface="Arial"/>
              <a:sym typeface="Arial"/>
            </a:endParaRPr>
          </a:p>
        </p:txBody>
      </p:sp>
      <p:sp>
        <p:nvSpPr>
          <p:cNvPr id="72" name="Google Shape;72;p3"/>
          <p:cNvSpPr txBox="1"/>
          <p:nvPr/>
        </p:nvSpPr>
        <p:spPr>
          <a:xfrm>
            <a:off x="358600" y="731350"/>
            <a:ext cx="7754100" cy="3999300"/>
          </a:xfrm>
          <a:prstGeom prst="rect">
            <a:avLst/>
          </a:prstGeom>
          <a:noFill/>
          <a:ln>
            <a:noFill/>
          </a:ln>
        </p:spPr>
        <p:txBody>
          <a:bodyPr spcFirstLastPara="1" wrap="square" lIns="91425" tIns="91425" rIns="91425" bIns="91425" anchor="t" anchorCtr="0">
            <a:normAutofit/>
          </a:bodyPr>
          <a:lstStyle/>
          <a:p>
            <a:pPr marL="457200" marR="0" lvl="0" indent="-368300" algn="l" rtl="0">
              <a:lnSpc>
                <a:spcPct val="100000"/>
              </a:lnSpc>
              <a:spcBef>
                <a:spcPts val="0"/>
              </a:spcBef>
              <a:spcAft>
                <a:spcPts val="0"/>
              </a:spcAft>
              <a:buClr>
                <a:srgbClr val="000000"/>
              </a:buClr>
              <a:buSzPts val="2200"/>
              <a:buFont typeface="Arial"/>
              <a:buChar char="●"/>
            </a:pPr>
            <a:r>
              <a:rPr lang="en" sz="2200" b="0" i="0" u="none" strike="noStrike" cap="none">
                <a:solidFill>
                  <a:srgbClr val="000000"/>
                </a:solidFill>
                <a:latin typeface="Arial"/>
                <a:ea typeface="Arial"/>
                <a:cs typeface="Arial"/>
                <a:sym typeface="Arial"/>
              </a:rPr>
              <a:t>Decision trees are more effective in  handling non linear data sets effectively.</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a:t>There are two type of decision tree</a:t>
            </a:r>
            <a:r>
              <a:rPr lang="en" sz="2200" b="0" i="0" u="none" strike="noStrike" cap="none">
                <a:solidFill>
                  <a:srgbClr val="000000"/>
                </a:solidFill>
                <a:latin typeface="Arial"/>
                <a:ea typeface="Arial"/>
                <a:cs typeface="Arial"/>
                <a:sym typeface="Arial"/>
              </a:rPr>
              <a:t>,Categorical variable and Continuous variable decision tree.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 sz="2200" b="0" i="0" u="none" strike="noStrike" cap="none">
                <a:solidFill>
                  <a:srgbClr val="000000"/>
                </a:solidFill>
                <a:latin typeface="Arial"/>
                <a:ea typeface="Arial"/>
                <a:cs typeface="Arial"/>
                <a:sym typeface="Arial"/>
              </a:rPr>
              <a:t>Decision tree provides a way to present algorithm with conditional control statements.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156175"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Types of Decision Tree </a:t>
            </a:r>
            <a:endParaRPr/>
          </a:p>
        </p:txBody>
      </p:sp>
      <p:sp>
        <p:nvSpPr>
          <p:cNvPr id="78" name="Google Shape;78;p4"/>
          <p:cNvSpPr txBox="1"/>
          <p:nvPr/>
        </p:nvSpPr>
        <p:spPr>
          <a:xfrm>
            <a:off x="79675" y="684075"/>
            <a:ext cx="4568400" cy="730500"/>
          </a:xfrm>
          <a:prstGeom prst="rect">
            <a:avLst/>
          </a:prstGeom>
          <a:noFill/>
          <a:ln>
            <a:noFill/>
          </a:ln>
        </p:spPr>
        <p:txBody>
          <a:bodyPr spcFirstLastPara="1" wrap="square" lIns="91425" tIns="91425" rIns="91425" bIns="91425" anchor="t" anchorCtr="0">
            <a:normAutofit fontScale="92500"/>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Categorical  Variable decision </a:t>
            </a:r>
            <a:endParaRPr sz="2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tree</a:t>
            </a:r>
            <a:endParaRPr sz="2000" b="1" i="0" u="none" strike="noStrike" cap="none">
              <a:solidFill>
                <a:srgbClr val="000000"/>
              </a:solidFill>
              <a:latin typeface="Arial"/>
              <a:ea typeface="Arial"/>
              <a:cs typeface="Arial"/>
              <a:sym typeface="Arial"/>
            </a:endParaRPr>
          </a:p>
        </p:txBody>
      </p:sp>
      <p:sp>
        <p:nvSpPr>
          <p:cNvPr id="79" name="Google Shape;79;p4"/>
          <p:cNvSpPr txBox="1"/>
          <p:nvPr/>
        </p:nvSpPr>
        <p:spPr>
          <a:xfrm>
            <a:off x="4863450" y="628388"/>
            <a:ext cx="4182600" cy="73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18"/>
              <a:buFont typeface="Arial"/>
              <a:buNone/>
            </a:pPr>
            <a:r>
              <a:rPr lang="en" sz="1971" b="1" i="0" u="none" strike="noStrike" cap="none">
                <a:solidFill>
                  <a:srgbClr val="000000"/>
                </a:solidFill>
                <a:latin typeface="Arial"/>
                <a:ea typeface="Arial"/>
                <a:cs typeface="Arial"/>
                <a:sym typeface="Arial"/>
              </a:rPr>
              <a:t>Continuous Variable decision tree</a:t>
            </a:r>
            <a:endParaRPr sz="1971" b="1" i="0" u="none" strike="noStrike" cap="none">
              <a:solidFill>
                <a:srgbClr val="000000"/>
              </a:solidFill>
              <a:latin typeface="Arial"/>
              <a:ea typeface="Arial"/>
              <a:cs typeface="Arial"/>
              <a:sym typeface="Arial"/>
            </a:endParaRPr>
          </a:p>
        </p:txBody>
      </p:sp>
      <p:sp>
        <p:nvSpPr>
          <p:cNvPr id="80" name="Google Shape;80;p4"/>
          <p:cNvSpPr txBox="1"/>
          <p:nvPr/>
        </p:nvSpPr>
        <p:spPr>
          <a:xfrm>
            <a:off x="79675" y="1353525"/>
            <a:ext cx="4721400" cy="127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A categorical variable </a:t>
            </a:r>
            <a:r>
              <a:rPr lang="en" sz="18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decision tree will</a:t>
            </a:r>
            <a:r>
              <a:rPr lang="en" sz="1800" b="0" i="0" u="none" strike="noStrike" cap="none">
                <a:solidFill>
                  <a:srgbClr val="000000"/>
                </a:solidFill>
                <a:latin typeface="Arial"/>
                <a:ea typeface="Arial"/>
                <a:cs typeface="Arial"/>
                <a:sym typeface="Arial"/>
              </a:rPr>
              <a:t> have target variable as an category the categories can be</a:t>
            </a:r>
            <a:r>
              <a:rPr lang="en" sz="1800"/>
              <a:t> Binary or Multiclass</a:t>
            </a:r>
            <a:r>
              <a:rPr lang="en" sz="18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a:t>
            </a:r>
            <a:endParaRPr sz="1800" b="0" i="0" u="none" strike="noStrike" cap="none">
              <a:solidFill>
                <a:srgbClr val="000000"/>
              </a:solidFill>
              <a:latin typeface="Arial"/>
              <a:ea typeface="Arial"/>
              <a:cs typeface="Arial"/>
              <a:sym typeface="Arial"/>
            </a:endParaRPr>
          </a:p>
        </p:txBody>
      </p:sp>
      <p:sp>
        <p:nvSpPr>
          <p:cNvPr id="81" name="Google Shape;81;p4"/>
          <p:cNvSpPr txBox="1"/>
          <p:nvPr/>
        </p:nvSpPr>
        <p:spPr>
          <a:xfrm>
            <a:off x="4863450" y="1414575"/>
            <a:ext cx="4182600" cy="1155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000000"/>
                </a:solidFill>
                <a:latin typeface="Arial"/>
                <a:ea typeface="Arial"/>
                <a:cs typeface="Arial"/>
                <a:sym typeface="Arial"/>
              </a:rPr>
              <a:t>A continuous variable decision tree will have target variable as Continuous in nature.</a:t>
            </a:r>
            <a:endParaRPr sz="2100" b="0" i="0" u="none" strike="noStrike" cap="none">
              <a:solidFill>
                <a:srgbClr val="000000"/>
              </a:solidFill>
              <a:latin typeface="Arial"/>
              <a:ea typeface="Arial"/>
              <a:cs typeface="Arial"/>
              <a:sym typeface="Arial"/>
            </a:endParaRPr>
          </a:p>
        </p:txBody>
      </p:sp>
      <p:sp>
        <p:nvSpPr>
          <p:cNvPr id="82" name="Google Shape;82;p4"/>
          <p:cNvSpPr txBox="1"/>
          <p:nvPr/>
        </p:nvSpPr>
        <p:spPr>
          <a:xfrm>
            <a:off x="79675" y="3308650"/>
            <a:ext cx="44226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Example :- Yes/No , High/Medium/Low , Non Pneumonia/Pneumonia </a:t>
            </a:r>
            <a:endParaRPr sz="1600" b="1" i="0" u="none" strike="noStrike" cap="none">
              <a:solidFill>
                <a:srgbClr val="000000"/>
              </a:solidFill>
              <a:latin typeface="Arial"/>
              <a:ea typeface="Arial"/>
              <a:cs typeface="Arial"/>
              <a:sym typeface="Arial"/>
            </a:endParaRPr>
          </a:p>
        </p:txBody>
      </p:sp>
      <p:sp>
        <p:nvSpPr>
          <p:cNvPr id="83" name="Google Shape;83;p4"/>
          <p:cNvSpPr txBox="1"/>
          <p:nvPr/>
        </p:nvSpPr>
        <p:spPr>
          <a:xfrm>
            <a:off x="4832250" y="3221550"/>
            <a:ext cx="4135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Example:-  Salary prediction, Demand Forecasting, Stock prediction.</a:t>
            </a:r>
            <a:endParaRPr sz="15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p:nvPr/>
        </p:nvSpPr>
        <p:spPr>
          <a:xfrm>
            <a:off x="1214000" y="142575"/>
            <a:ext cx="65100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Arial"/>
                <a:ea typeface="Arial"/>
                <a:cs typeface="Arial"/>
                <a:sym typeface="Arial"/>
              </a:rPr>
              <a:t>CART ( Classification &amp; Regression Tree)</a:t>
            </a:r>
            <a:endParaRPr sz="2300" b="1" i="0" u="none" strike="noStrike" cap="none">
              <a:solidFill>
                <a:srgbClr val="000000"/>
              </a:solidFill>
              <a:latin typeface="Arial"/>
              <a:ea typeface="Arial"/>
              <a:cs typeface="Arial"/>
              <a:sym typeface="Arial"/>
            </a:endParaRPr>
          </a:p>
        </p:txBody>
      </p:sp>
      <p:sp>
        <p:nvSpPr>
          <p:cNvPr id="95" name="Google Shape;95;p6"/>
          <p:cNvSpPr txBox="1"/>
          <p:nvPr/>
        </p:nvSpPr>
        <p:spPr>
          <a:xfrm>
            <a:off x="277725" y="2660025"/>
            <a:ext cx="29025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Arial"/>
                <a:ea typeface="Arial"/>
                <a:cs typeface="Arial"/>
                <a:sym typeface="Arial"/>
              </a:rPr>
              <a:t>Decision Tree Classifier</a:t>
            </a:r>
            <a:endParaRPr sz="2300" b="1" i="0" u="none" strike="noStrike" cap="none">
              <a:solidFill>
                <a:srgbClr val="000000"/>
              </a:solidFill>
              <a:latin typeface="Arial"/>
              <a:ea typeface="Arial"/>
              <a:cs typeface="Arial"/>
              <a:sym typeface="Arial"/>
            </a:endParaRPr>
          </a:p>
        </p:txBody>
      </p:sp>
      <p:sp>
        <p:nvSpPr>
          <p:cNvPr id="96" name="Google Shape;96;p6"/>
          <p:cNvSpPr txBox="1"/>
          <p:nvPr/>
        </p:nvSpPr>
        <p:spPr>
          <a:xfrm>
            <a:off x="5790950" y="2706225"/>
            <a:ext cx="3155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Decision Tree Regressor </a:t>
            </a:r>
            <a:endParaRPr sz="2000" b="1" i="0" u="none" strike="noStrike" cap="none">
              <a:solidFill>
                <a:srgbClr val="000000"/>
              </a:solidFill>
              <a:latin typeface="Arial"/>
              <a:ea typeface="Arial"/>
              <a:cs typeface="Arial"/>
              <a:sym typeface="Arial"/>
            </a:endParaRPr>
          </a:p>
        </p:txBody>
      </p:sp>
      <p:cxnSp>
        <p:nvCxnSpPr>
          <p:cNvPr id="97" name="Google Shape;97;p6"/>
          <p:cNvCxnSpPr/>
          <p:nvPr/>
        </p:nvCxnSpPr>
        <p:spPr>
          <a:xfrm flipH="1">
            <a:off x="1764475" y="704325"/>
            <a:ext cx="2632800" cy="1978800"/>
          </a:xfrm>
          <a:prstGeom prst="straightConnector1">
            <a:avLst/>
          </a:prstGeom>
          <a:noFill/>
          <a:ln w="9525" cap="flat" cmpd="sng">
            <a:solidFill>
              <a:schemeClr val="dk2"/>
            </a:solidFill>
            <a:prstDash val="solid"/>
            <a:round/>
            <a:headEnd type="none" w="sm" len="sm"/>
            <a:tailEnd type="triangle" w="med" len="med"/>
          </a:ln>
        </p:spPr>
      </p:cxnSp>
      <p:cxnSp>
        <p:nvCxnSpPr>
          <p:cNvPr id="98" name="Google Shape;98;p6"/>
          <p:cNvCxnSpPr/>
          <p:nvPr/>
        </p:nvCxnSpPr>
        <p:spPr>
          <a:xfrm>
            <a:off x="4397275" y="681225"/>
            <a:ext cx="2899500" cy="2025000"/>
          </a:xfrm>
          <a:prstGeom prst="straightConnector1">
            <a:avLst/>
          </a:prstGeom>
          <a:noFill/>
          <a:ln w="9525" cap="flat" cmpd="sng">
            <a:solidFill>
              <a:schemeClr val="dk2"/>
            </a:solidFill>
            <a:prstDash val="solid"/>
            <a:round/>
            <a:headEnd type="none" w="sm" len="sm"/>
            <a:tailEnd type="triangle" w="med" len="med"/>
          </a:ln>
        </p:spPr>
      </p:cxnSp>
      <p:sp>
        <p:nvSpPr>
          <p:cNvPr id="99" name="Google Shape;99;p6"/>
          <p:cNvSpPr txBox="1"/>
          <p:nvPr/>
        </p:nvSpPr>
        <p:spPr>
          <a:xfrm>
            <a:off x="377600" y="4486925"/>
            <a:ext cx="818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Decision tree is popularly referred as the CART algorithm (Classification &amp; Regression Trees)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118775" y="593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Structure of Tree </a:t>
            </a:r>
            <a:endParaRPr/>
          </a:p>
        </p:txBody>
      </p:sp>
      <p:sp>
        <p:nvSpPr>
          <p:cNvPr id="105" name="Google Shape;105;p7"/>
          <p:cNvSpPr txBox="1"/>
          <p:nvPr/>
        </p:nvSpPr>
        <p:spPr>
          <a:xfrm>
            <a:off x="118775" y="722625"/>
            <a:ext cx="816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Before we </a:t>
            </a:r>
            <a:r>
              <a:rPr lang="en"/>
              <a:t>learn about </a:t>
            </a:r>
            <a:r>
              <a:rPr lang="en"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a:t>
            </a:r>
            <a:r>
              <a:rPr lang="en" sz="1400" b="0" i="0" u="none" strike="noStrike" cap="none">
                <a:solidFill>
                  <a:srgbClr val="000000"/>
                </a:solidFill>
                <a:latin typeface="Arial"/>
                <a:ea typeface="Arial"/>
                <a:cs typeface="Arial"/>
                <a:sym typeface="Arial"/>
              </a:rPr>
              <a:t>decision tree algorithm let’s first understand </a:t>
            </a:r>
            <a:r>
              <a:rPr lang="en"/>
              <a:t>Structure of Tree.</a:t>
            </a:r>
            <a:endParaRPr sz="1400" b="0" i="0" u="none" strike="noStrike" cap="none">
              <a:solidFill>
                <a:srgbClr val="000000"/>
              </a:solidFill>
              <a:latin typeface="Arial"/>
              <a:ea typeface="Arial"/>
              <a:cs typeface="Arial"/>
              <a:sym typeface="Arial"/>
            </a:endParaRPr>
          </a:p>
        </p:txBody>
      </p:sp>
      <p:sp>
        <p:nvSpPr>
          <p:cNvPr id="106" name="Google Shape;106;p7"/>
          <p:cNvSpPr txBox="1"/>
          <p:nvPr/>
        </p:nvSpPr>
        <p:spPr>
          <a:xfrm>
            <a:off x="118775" y="1428775"/>
            <a:ext cx="4362900" cy="3261300"/>
          </a:xfrm>
          <a:prstGeom prst="rect">
            <a:avLst/>
          </a:prstGeom>
          <a:noFill/>
          <a:ln>
            <a:noFill/>
          </a:ln>
        </p:spPr>
        <p:txBody>
          <a:bodyPr spcFirstLastPara="1" wrap="square" lIns="91425" tIns="91425" rIns="91425" bIns="91425" anchor="t" anchorCtr="0">
            <a:normAutofit fontScale="55000" lnSpcReduction="20000"/>
          </a:bodyPr>
          <a:lstStyle/>
          <a:p>
            <a:pPr marL="457200" marR="0" lvl="0" indent="-316932" algn="l" rtl="0">
              <a:lnSpc>
                <a:spcPct val="100000"/>
              </a:lnSpc>
              <a:spcBef>
                <a:spcPts val="0"/>
              </a:spcBef>
              <a:spcAft>
                <a:spcPts val="0"/>
              </a:spcAft>
              <a:buClr>
                <a:srgbClr val="000000"/>
              </a:buClr>
              <a:buSzPct val="100000"/>
              <a:buFont typeface="Arial"/>
              <a:buChar char="●"/>
            </a:pPr>
            <a:r>
              <a:rPr lang="en" sz="2528" b="0" i="0" u="none" strike="noStrike" cap="none">
                <a:solidFill>
                  <a:srgbClr val="000000"/>
                </a:solidFill>
                <a:latin typeface="Arial"/>
                <a:ea typeface="Arial"/>
                <a:cs typeface="Arial"/>
                <a:sym typeface="Arial"/>
              </a:rPr>
              <a:t>A tree has nodes &amp; branches</a:t>
            </a:r>
            <a:endParaRPr sz="2528"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2528" b="0" i="0" u="none" strike="noStrike" cap="none">
              <a:solidFill>
                <a:srgbClr val="000000"/>
              </a:solidFill>
              <a:latin typeface="Arial"/>
              <a:ea typeface="Arial"/>
              <a:cs typeface="Arial"/>
              <a:sym typeface="Arial"/>
            </a:endParaRPr>
          </a:p>
          <a:p>
            <a:pPr marL="457200" marR="0" lvl="0" indent="-316932" algn="l" rtl="0">
              <a:lnSpc>
                <a:spcPct val="100000"/>
              </a:lnSpc>
              <a:spcBef>
                <a:spcPts val="0"/>
              </a:spcBef>
              <a:spcAft>
                <a:spcPts val="0"/>
              </a:spcAft>
              <a:buClr>
                <a:srgbClr val="000000"/>
              </a:buClr>
              <a:buSzPct val="100000"/>
              <a:buFont typeface="Arial"/>
              <a:buChar char="●"/>
            </a:pPr>
            <a:r>
              <a:rPr lang="en" sz="2528" b="0" i="0" u="none" strike="noStrike" cap="none">
                <a:solidFill>
                  <a:srgbClr val="000000"/>
                </a:solidFill>
                <a:latin typeface="Arial"/>
                <a:ea typeface="Arial"/>
                <a:cs typeface="Arial"/>
                <a:sym typeface="Arial"/>
              </a:rPr>
              <a:t>Branches connects nodes</a:t>
            </a:r>
            <a:endParaRPr sz="2528"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ct val="100000"/>
              <a:buFont typeface="Arial"/>
              <a:buNone/>
            </a:pPr>
            <a:endParaRPr sz="2528" b="0" i="0" u="none" strike="noStrike" cap="none">
              <a:solidFill>
                <a:srgbClr val="000000"/>
              </a:solidFill>
              <a:latin typeface="Arial"/>
              <a:ea typeface="Arial"/>
              <a:cs typeface="Arial"/>
              <a:sym typeface="Arial"/>
            </a:endParaRPr>
          </a:p>
          <a:p>
            <a:pPr marL="457200" marR="0" lvl="0" indent="-316932" algn="l" rtl="0">
              <a:lnSpc>
                <a:spcPct val="100000"/>
              </a:lnSpc>
              <a:spcBef>
                <a:spcPts val="0"/>
              </a:spcBef>
              <a:spcAft>
                <a:spcPts val="0"/>
              </a:spcAft>
              <a:buClr>
                <a:srgbClr val="000000"/>
              </a:buClr>
              <a:buSzPct val="100000"/>
              <a:buFont typeface="Arial"/>
              <a:buChar char="●"/>
            </a:pPr>
            <a:r>
              <a:rPr lang="en" sz="2528" b="0" i="0" u="none" strike="noStrike" cap="none">
                <a:solidFill>
                  <a:srgbClr val="000000"/>
                </a:solidFill>
                <a:latin typeface="Arial"/>
                <a:ea typeface="Arial"/>
                <a:cs typeface="Arial"/>
                <a:sym typeface="Arial"/>
              </a:rPr>
              <a:t>There is a parent child relationships between the nodes connected with a branch (Node C is the child of Node A)</a:t>
            </a:r>
            <a:endParaRPr sz="2528"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2528" b="0" i="0" u="none" strike="noStrike" cap="none">
              <a:solidFill>
                <a:srgbClr val="000000"/>
              </a:solidFill>
              <a:latin typeface="Arial"/>
              <a:ea typeface="Arial"/>
              <a:cs typeface="Arial"/>
              <a:sym typeface="Arial"/>
            </a:endParaRPr>
          </a:p>
          <a:p>
            <a:pPr marL="457200" marR="0" lvl="0" indent="-316932" algn="l" rtl="0">
              <a:lnSpc>
                <a:spcPct val="100000"/>
              </a:lnSpc>
              <a:spcBef>
                <a:spcPts val="0"/>
              </a:spcBef>
              <a:spcAft>
                <a:spcPts val="0"/>
              </a:spcAft>
              <a:buClr>
                <a:srgbClr val="000000"/>
              </a:buClr>
              <a:buSzPct val="100000"/>
              <a:buFont typeface="Arial"/>
              <a:buChar char="●"/>
            </a:pPr>
            <a:r>
              <a:rPr lang="en" sz="2528" b="0" i="0" u="none" strike="noStrike" cap="none">
                <a:solidFill>
                  <a:srgbClr val="000000"/>
                </a:solidFill>
                <a:latin typeface="Arial"/>
                <a:ea typeface="Arial"/>
                <a:cs typeface="Arial"/>
                <a:sym typeface="Arial"/>
              </a:rPr>
              <a:t>Depth of a node is defined as the number of branches from the node to the root node (Depth of node G is 2).</a:t>
            </a:r>
            <a:endParaRPr sz="2528"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endParaRPr sz="2528" b="0" i="0" u="none" strike="noStrike" cap="none">
              <a:solidFill>
                <a:srgbClr val="000000"/>
              </a:solidFill>
              <a:latin typeface="Arial"/>
              <a:ea typeface="Arial"/>
              <a:cs typeface="Arial"/>
              <a:sym typeface="Arial"/>
            </a:endParaRPr>
          </a:p>
          <a:p>
            <a:pPr marL="457200" marR="0" lvl="0" indent="-316931" algn="l" rtl="0">
              <a:lnSpc>
                <a:spcPct val="100000"/>
              </a:lnSpc>
              <a:spcBef>
                <a:spcPts val="0"/>
              </a:spcBef>
              <a:spcAft>
                <a:spcPts val="0"/>
              </a:spcAft>
              <a:buClr>
                <a:srgbClr val="000000"/>
              </a:buClr>
              <a:buSzPct val="96195"/>
              <a:buFont typeface="Arial"/>
              <a:buChar char="●"/>
            </a:pPr>
            <a:r>
              <a:rPr lang="en" sz="2628" b="0" i="0" u="none" strike="noStrike" cap="none">
                <a:solidFill>
                  <a:srgbClr val="292929"/>
                </a:solidFill>
                <a:highlight>
                  <a:srgbClr val="FFFFFF"/>
                </a:highlight>
                <a:latin typeface="Georgia"/>
                <a:ea typeface="Georgia"/>
                <a:cs typeface="Georgia"/>
                <a:sym typeface="Georgia"/>
              </a:rPr>
              <a:t>A node which has no child is called </a:t>
            </a:r>
            <a:r>
              <a:rPr lang="en" sz="2628" b="1" i="0" u="none" strike="noStrike" cap="none">
                <a:solidFill>
                  <a:srgbClr val="292929"/>
                </a:solidFill>
                <a:highlight>
                  <a:srgbClr val="FFFFFF"/>
                </a:highlight>
                <a:latin typeface="Georgia"/>
                <a:ea typeface="Georgia"/>
                <a:cs typeface="Georgia"/>
                <a:sym typeface="Georgia"/>
              </a:rPr>
              <a:t>leaf</a:t>
            </a:r>
            <a:r>
              <a:rPr lang="en" sz="2628" b="0" i="0" u="none" strike="noStrike" cap="none">
                <a:solidFill>
                  <a:srgbClr val="292929"/>
                </a:solidFill>
                <a:highlight>
                  <a:srgbClr val="FFFFFF"/>
                </a:highlight>
                <a:latin typeface="Georgia"/>
                <a:ea typeface="Georgia"/>
                <a:cs typeface="Georgia"/>
                <a:sym typeface="Georgia"/>
              </a:rPr>
              <a:t> node. (Nodes E, F, G and D are leaf nodes)</a:t>
            </a:r>
            <a:endParaRPr sz="2628" b="0" i="0" u="none" strike="noStrike" cap="none">
              <a:solidFill>
                <a:srgbClr val="292929"/>
              </a:solidFill>
              <a:highlight>
                <a:srgbClr val="FFFFFF"/>
              </a:highlight>
              <a:latin typeface="Georgia"/>
              <a:ea typeface="Georgia"/>
              <a:cs typeface="Georgia"/>
              <a:sym typeface="Georgia"/>
            </a:endParaRPr>
          </a:p>
          <a:p>
            <a:pPr marL="457200" marR="0" lvl="0" indent="0" algn="l" rtl="0">
              <a:lnSpc>
                <a:spcPct val="100000"/>
              </a:lnSpc>
              <a:spcBef>
                <a:spcPts val="0"/>
              </a:spcBef>
              <a:spcAft>
                <a:spcPts val="0"/>
              </a:spcAft>
              <a:buClr>
                <a:srgbClr val="000000"/>
              </a:buClr>
              <a:buSzPct val="100000"/>
              <a:buFont typeface="Arial"/>
              <a:buNone/>
            </a:pPr>
            <a:r>
              <a:rPr lang="en" sz="2528" b="0" i="0" u="none" strike="noStrike" cap="none">
                <a:solidFill>
                  <a:srgbClr val="000000"/>
                </a:solidFill>
                <a:latin typeface="Arial"/>
                <a:ea typeface="Arial"/>
                <a:cs typeface="Arial"/>
                <a:sym typeface="Arial"/>
              </a:rPr>
              <a:t> </a:t>
            </a:r>
            <a:endParaRPr sz="2528"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7" name="Google Shape;107;p7"/>
          <p:cNvSpPr/>
          <p:nvPr/>
        </p:nvSpPr>
        <p:spPr>
          <a:xfrm>
            <a:off x="7142325" y="1225225"/>
            <a:ext cx="6177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a:t>
            </a:r>
            <a:endParaRPr sz="1400" b="0" i="0" u="none" strike="noStrike" cap="none">
              <a:solidFill>
                <a:srgbClr val="000000"/>
              </a:solidFill>
              <a:latin typeface="Arial"/>
              <a:ea typeface="Arial"/>
              <a:cs typeface="Arial"/>
              <a:sym typeface="Arial"/>
            </a:endParaRPr>
          </a:p>
        </p:txBody>
      </p:sp>
      <p:cxnSp>
        <p:nvCxnSpPr>
          <p:cNvPr id="108" name="Google Shape;108;p7"/>
          <p:cNvCxnSpPr/>
          <p:nvPr/>
        </p:nvCxnSpPr>
        <p:spPr>
          <a:xfrm flipH="1">
            <a:off x="6713825" y="1649175"/>
            <a:ext cx="713700" cy="723600"/>
          </a:xfrm>
          <a:prstGeom prst="straightConnector1">
            <a:avLst/>
          </a:prstGeom>
          <a:noFill/>
          <a:ln w="9525" cap="flat" cmpd="sng">
            <a:solidFill>
              <a:schemeClr val="dk2"/>
            </a:solidFill>
            <a:prstDash val="solid"/>
            <a:round/>
            <a:headEnd type="none" w="sm" len="sm"/>
            <a:tailEnd type="none" w="sm" len="sm"/>
          </a:ln>
        </p:spPr>
      </p:cxnSp>
      <p:sp>
        <p:nvSpPr>
          <p:cNvPr id="109" name="Google Shape;109;p7"/>
          <p:cNvSpPr/>
          <p:nvPr/>
        </p:nvSpPr>
        <p:spPr>
          <a:xfrm>
            <a:off x="6257475" y="2278675"/>
            <a:ext cx="522600" cy="392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5230000" y="3317275"/>
            <a:ext cx="582000" cy="522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6560325" y="3389875"/>
            <a:ext cx="582000" cy="5727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cxnSp>
        <p:nvCxnSpPr>
          <p:cNvPr id="112" name="Google Shape;112;p7"/>
          <p:cNvCxnSpPr>
            <a:stCxn id="109" idx="4"/>
            <a:endCxn id="110" idx="7"/>
          </p:cNvCxnSpPr>
          <p:nvPr/>
        </p:nvCxnSpPr>
        <p:spPr>
          <a:xfrm flipH="1">
            <a:off x="5726775" y="2670775"/>
            <a:ext cx="792000" cy="723000"/>
          </a:xfrm>
          <a:prstGeom prst="straightConnector1">
            <a:avLst/>
          </a:prstGeom>
          <a:noFill/>
          <a:ln w="9525" cap="flat" cmpd="sng">
            <a:solidFill>
              <a:schemeClr val="dk2"/>
            </a:solidFill>
            <a:prstDash val="solid"/>
            <a:round/>
            <a:headEnd type="none" w="sm" len="sm"/>
            <a:tailEnd type="none" w="sm" len="sm"/>
          </a:ln>
        </p:spPr>
      </p:cxnSp>
      <p:cxnSp>
        <p:nvCxnSpPr>
          <p:cNvPr id="113" name="Google Shape;113;p7"/>
          <p:cNvCxnSpPr>
            <a:endCxn id="111" idx="0"/>
          </p:cNvCxnSpPr>
          <p:nvPr/>
        </p:nvCxnSpPr>
        <p:spPr>
          <a:xfrm>
            <a:off x="6545325" y="2733175"/>
            <a:ext cx="306000" cy="656700"/>
          </a:xfrm>
          <a:prstGeom prst="straightConnector1">
            <a:avLst/>
          </a:prstGeom>
          <a:noFill/>
          <a:ln w="9525" cap="flat" cmpd="sng">
            <a:solidFill>
              <a:schemeClr val="dk2"/>
            </a:solidFill>
            <a:prstDash val="solid"/>
            <a:round/>
            <a:headEnd type="none" w="sm" len="sm"/>
            <a:tailEnd type="none" w="sm" len="sm"/>
          </a:ln>
        </p:spPr>
      </p:cxnSp>
      <p:cxnSp>
        <p:nvCxnSpPr>
          <p:cNvPr id="114" name="Google Shape;114;p7"/>
          <p:cNvCxnSpPr/>
          <p:nvPr/>
        </p:nvCxnSpPr>
        <p:spPr>
          <a:xfrm>
            <a:off x="7492725" y="1654825"/>
            <a:ext cx="24000" cy="582300"/>
          </a:xfrm>
          <a:prstGeom prst="straightConnector1">
            <a:avLst/>
          </a:prstGeom>
          <a:noFill/>
          <a:ln w="9525" cap="flat" cmpd="sng">
            <a:solidFill>
              <a:schemeClr val="dk2"/>
            </a:solidFill>
            <a:prstDash val="solid"/>
            <a:round/>
            <a:headEnd type="none" w="sm" len="sm"/>
            <a:tailEnd type="none" w="sm" len="sm"/>
          </a:ln>
        </p:spPr>
      </p:cxnSp>
      <p:sp>
        <p:nvSpPr>
          <p:cNvPr id="115" name="Google Shape;115;p7"/>
          <p:cNvSpPr/>
          <p:nvPr/>
        </p:nvSpPr>
        <p:spPr>
          <a:xfrm>
            <a:off x="7331425" y="2248000"/>
            <a:ext cx="5226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16" name="Google Shape;116;p7"/>
          <p:cNvCxnSpPr/>
          <p:nvPr/>
        </p:nvCxnSpPr>
        <p:spPr>
          <a:xfrm>
            <a:off x="7611625" y="2678513"/>
            <a:ext cx="35700" cy="546300"/>
          </a:xfrm>
          <a:prstGeom prst="straightConnector1">
            <a:avLst/>
          </a:prstGeom>
          <a:noFill/>
          <a:ln w="9525" cap="flat" cmpd="sng">
            <a:solidFill>
              <a:schemeClr val="dk2"/>
            </a:solidFill>
            <a:prstDash val="solid"/>
            <a:round/>
            <a:headEnd type="none" w="sm" len="sm"/>
            <a:tailEnd type="none" w="sm" len="sm"/>
          </a:ln>
        </p:spPr>
      </p:cxnSp>
      <p:sp>
        <p:nvSpPr>
          <p:cNvPr id="117" name="Google Shape;117;p7"/>
          <p:cNvSpPr/>
          <p:nvPr/>
        </p:nvSpPr>
        <p:spPr>
          <a:xfrm>
            <a:off x="7352450" y="3224825"/>
            <a:ext cx="665100" cy="615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a:t>
            </a:r>
            <a:endParaRPr sz="1400" b="0" i="0" u="none" strike="noStrike" cap="none">
              <a:solidFill>
                <a:srgbClr val="000000"/>
              </a:solidFill>
              <a:latin typeface="Arial"/>
              <a:ea typeface="Arial"/>
              <a:cs typeface="Arial"/>
              <a:sym typeface="Arial"/>
            </a:endParaRPr>
          </a:p>
        </p:txBody>
      </p:sp>
      <p:cxnSp>
        <p:nvCxnSpPr>
          <p:cNvPr id="118" name="Google Shape;118;p7"/>
          <p:cNvCxnSpPr>
            <a:stCxn id="107" idx="4"/>
          </p:cNvCxnSpPr>
          <p:nvPr/>
        </p:nvCxnSpPr>
        <p:spPr>
          <a:xfrm>
            <a:off x="7451175" y="1654825"/>
            <a:ext cx="1057200" cy="707100"/>
          </a:xfrm>
          <a:prstGeom prst="straightConnector1">
            <a:avLst/>
          </a:prstGeom>
          <a:noFill/>
          <a:ln w="9525" cap="flat" cmpd="sng">
            <a:solidFill>
              <a:schemeClr val="dk2"/>
            </a:solidFill>
            <a:prstDash val="solid"/>
            <a:round/>
            <a:headEnd type="none" w="sm" len="sm"/>
            <a:tailEnd type="none" w="sm" len="sm"/>
          </a:ln>
        </p:spPr>
      </p:cxnSp>
      <p:sp>
        <p:nvSpPr>
          <p:cNvPr id="119" name="Google Shape;119;p7"/>
          <p:cNvSpPr/>
          <p:nvPr/>
        </p:nvSpPr>
        <p:spPr>
          <a:xfrm>
            <a:off x="8279375" y="2310450"/>
            <a:ext cx="522600" cy="429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20" name="Google Shape;120;p7"/>
          <p:cNvSpPr txBox="1"/>
          <p:nvPr/>
        </p:nvSpPr>
        <p:spPr>
          <a:xfrm>
            <a:off x="8426275" y="1163475"/>
            <a:ext cx="665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Root Node</a:t>
            </a:r>
            <a:endParaRPr sz="1400" b="0" i="0" u="none" strike="noStrike" cap="none">
              <a:solidFill>
                <a:srgbClr val="000000"/>
              </a:solidFill>
              <a:latin typeface="Arial"/>
              <a:ea typeface="Arial"/>
              <a:cs typeface="Arial"/>
              <a:sym typeface="Arial"/>
            </a:endParaRPr>
          </a:p>
        </p:txBody>
      </p:sp>
      <p:sp>
        <p:nvSpPr>
          <p:cNvPr id="121" name="Google Shape;121;p7"/>
          <p:cNvSpPr txBox="1"/>
          <p:nvPr/>
        </p:nvSpPr>
        <p:spPr>
          <a:xfrm>
            <a:off x="4899975" y="1528925"/>
            <a:ext cx="113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Branch</a:t>
            </a:r>
            <a:endParaRPr sz="1400" b="0" i="0" u="none" strike="noStrike" cap="none">
              <a:solidFill>
                <a:srgbClr val="000000"/>
              </a:solidFill>
              <a:latin typeface="Arial"/>
              <a:ea typeface="Arial"/>
              <a:cs typeface="Arial"/>
              <a:sym typeface="Arial"/>
            </a:endParaRPr>
          </a:p>
        </p:txBody>
      </p:sp>
      <p:cxnSp>
        <p:nvCxnSpPr>
          <p:cNvPr id="122" name="Google Shape;122;p7"/>
          <p:cNvCxnSpPr/>
          <p:nvPr/>
        </p:nvCxnSpPr>
        <p:spPr>
          <a:xfrm>
            <a:off x="7685000" y="3962575"/>
            <a:ext cx="0" cy="641400"/>
          </a:xfrm>
          <a:prstGeom prst="straightConnector1">
            <a:avLst/>
          </a:prstGeom>
          <a:noFill/>
          <a:ln w="9525" cap="flat" cmpd="sng">
            <a:solidFill>
              <a:schemeClr val="dk2"/>
            </a:solidFill>
            <a:prstDash val="solid"/>
            <a:round/>
            <a:headEnd type="none" w="sm" len="sm"/>
            <a:tailEnd type="none" w="sm" len="sm"/>
          </a:ln>
        </p:spPr>
      </p:cxnSp>
      <p:sp>
        <p:nvSpPr>
          <p:cNvPr id="123" name="Google Shape;123;p7"/>
          <p:cNvSpPr txBox="1"/>
          <p:nvPr/>
        </p:nvSpPr>
        <p:spPr>
          <a:xfrm>
            <a:off x="6822800" y="4692475"/>
            <a:ext cx="172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Leaf  Node</a:t>
            </a:r>
            <a:endParaRPr sz="1400" b="0" i="0" u="none" strike="noStrike" cap="none">
              <a:solidFill>
                <a:srgbClr val="000000"/>
              </a:solidFill>
              <a:latin typeface="Arial"/>
              <a:ea typeface="Arial"/>
              <a:cs typeface="Arial"/>
              <a:sym typeface="Arial"/>
            </a:endParaRPr>
          </a:p>
        </p:txBody>
      </p:sp>
      <p:cxnSp>
        <p:nvCxnSpPr>
          <p:cNvPr id="124" name="Google Shape;124;p7"/>
          <p:cNvCxnSpPr>
            <a:stCxn id="121" idx="3"/>
          </p:cNvCxnSpPr>
          <p:nvPr/>
        </p:nvCxnSpPr>
        <p:spPr>
          <a:xfrm>
            <a:off x="6035775" y="1729025"/>
            <a:ext cx="836400" cy="279900"/>
          </a:xfrm>
          <a:prstGeom prst="straightConnector1">
            <a:avLst/>
          </a:prstGeom>
          <a:noFill/>
          <a:ln w="9525" cap="flat" cmpd="sng">
            <a:solidFill>
              <a:schemeClr val="dk2"/>
            </a:solidFill>
            <a:prstDash val="solid"/>
            <a:round/>
            <a:headEnd type="none" w="sm" len="sm"/>
            <a:tailEnd type="triangle" w="med" len="med"/>
          </a:ln>
        </p:spPr>
      </p:cxnSp>
      <p:cxnSp>
        <p:nvCxnSpPr>
          <p:cNvPr id="125" name="Google Shape;125;p7"/>
          <p:cNvCxnSpPr>
            <a:endCxn id="107" idx="6"/>
          </p:cNvCxnSpPr>
          <p:nvPr/>
        </p:nvCxnSpPr>
        <p:spPr>
          <a:xfrm rot="10800000">
            <a:off x="7760025" y="1440025"/>
            <a:ext cx="714900" cy="15600"/>
          </a:xfrm>
          <a:prstGeom prst="straightConnector1">
            <a:avLst/>
          </a:prstGeom>
          <a:noFill/>
          <a:ln w="9525" cap="flat" cmpd="sng">
            <a:solidFill>
              <a:schemeClr val="dk2"/>
            </a:solidFill>
            <a:prstDash val="solid"/>
            <a:round/>
            <a:headEnd type="none" w="sm" len="sm"/>
            <a:tailEnd type="triangle" w="med" len="med"/>
          </a:ln>
        </p:spPr>
      </p:cxnSp>
      <p:cxnSp>
        <p:nvCxnSpPr>
          <p:cNvPr id="126" name="Google Shape;126;p7"/>
          <p:cNvCxnSpPr/>
          <p:nvPr/>
        </p:nvCxnSpPr>
        <p:spPr>
          <a:xfrm rot="10800000" flipH="1">
            <a:off x="5675425" y="2501925"/>
            <a:ext cx="468300" cy="5700"/>
          </a:xfrm>
          <a:prstGeom prst="straightConnector1">
            <a:avLst/>
          </a:prstGeom>
          <a:noFill/>
          <a:ln w="9525" cap="flat" cmpd="sng">
            <a:solidFill>
              <a:schemeClr val="dk2"/>
            </a:solidFill>
            <a:prstDash val="solid"/>
            <a:round/>
            <a:headEnd type="none" w="sm" len="sm"/>
            <a:tailEnd type="triangle" w="med" len="med"/>
          </a:ln>
        </p:spPr>
      </p:cxnSp>
      <p:sp>
        <p:nvSpPr>
          <p:cNvPr id="127" name="Google Shape;127;p7"/>
          <p:cNvSpPr txBox="1"/>
          <p:nvPr/>
        </p:nvSpPr>
        <p:spPr>
          <a:xfrm>
            <a:off x="4421600" y="2268075"/>
            <a:ext cx="1135800" cy="5463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Decision Node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4261</Words>
  <Application>Microsoft Office PowerPoint</Application>
  <PresentationFormat>On-screen Show (16:9)</PresentationFormat>
  <Paragraphs>1042</Paragraphs>
  <Slides>49</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Roboto</vt:lpstr>
      <vt:lpstr>Georgia</vt:lpstr>
      <vt:lpstr>Simple Light</vt:lpstr>
      <vt:lpstr>Decision Tree</vt:lpstr>
      <vt:lpstr>Learning Outcomes</vt:lpstr>
      <vt:lpstr>Applications of Decision Tree </vt:lpstr>
      <vt:lpstr>PowerPoint Presentation</vt:lpstr>
      <vt:lpstr>PowerPoint Presentation</vt:lpstr>
      <vt:lpstr>PowerPoint Presentation</vt:lpstr>
      <vt:lpstr>Types of Decision Tree </vt:lpstr>
      <vt:lpstr>PowerPoint Presentation</vt:lpstr>
      <vt:lpstr>Structure of Tree </vt:lpstr>
      <vt:lpstr>Make Decisions using Tree</vt:lpstr>
      <vt:lpstr>Terminologies</vt:lpstr>
      <vt:lpstr>Let’s implement a Decision Tree classifier - 1</vt:lpstr>
      <vt:lpstr>Let’s implement a Decision Tree classifier - 2</vt:lpstr>
      <vt:lpstr>Let’s implement a Decision Tree classifier – 3</vt:lpstr>
      <vt:lpstr>Let’s implement a Decision Tree classifier - 4</vt:lpstr>
      <vt:lpstr>Let’s implement a Decision Tree classifier - 5</vt:lpstr>
      <vt:lpstr>Let’s implement a Decision Tree classifier - 6</vt:lpstr>
      <vt:lpstr>Let’s implement a Decision Tree classifier - 7</vt:lpstr>
      <vt:lpstr>Let’s implement a Decision Tree classifier - 8</vt:lpstr>
      <vt:lpstr>Let’s implement a Decision Tree classifier - 9</vt:lpstr>
      <vt:lpstr>Let’s implement a Decision Tree classifier - 10</vt:lpstr>
      <vt:lpstr>Let’s implement a Decision Tree classifier - 11</vt:lpstr>
      <vt:lpstr>Let’s implement a Decision Tree classifier - 12</vt:lpstr>
      <vt:lpstr>Let’s implement a Decision Tree classifier – 13</vt:lpstr>
      <vt:lpstr>Let’s implement a Decision Tree classifier - 14</vt:lpstr>
      <vt:lpstr>Let’s implement a Decision Tree classifier - 15</vt:lpstr>
      <vt:lpstr>Let’s implement a Decision Tree classifier - 16</vt:lpstr>
      <vt:lpstr>Let’s implement a Decision Tree classifier - 17</vt:lpstr>
      <vt:lpstr>Let’s implement a Decision Tree classifier - 18</vt:lpstr>
      <vt:lpstr>Let’s implement a Decision Tree classifier - 19</vt:lpstr>
      <vt:lpstr>Let’s implement a Decision Tree classifier - 20</vt:lpstr>
      <vt:lpstr>Let’s implement a Decision Tree classifier – 21</vt:lpstr>
      <vt:lpstr>Let’s implement a Decision Tree classifier - 22</vt:lpstr>
      <vt:lpstr>Let’s implement a Decision Tree classifier - 23</vt:lpstr>
      <vt:lpstr>Final Tree</vt:lpstr>
      <vt:lpstr>Prediction of new data point.</vt:lpstr>
      <vt:lpstr>Quiz Poll</vt:lpstr>
      <vt:lpstr>Quiz Poll</vt:lpstr>
      <vt:lpstr>Demo</vt:lpstr>
      <vt:lpstr>Decision Tree: Regression</vt:lpstr>
      <vt:lpstr>PowerPoint Presentation</vt:lpstr>
      <vt:lpstr>Prediction in Linear Data</vt:lpstr>
      <vt:lpstr>Prediction in Non Linear data</vt:lpstr>
      <vt:lpstr>How prediction works in Decision Tree Regression - 1</vt:lpstr>
      <vt:lpstr>How prediction works in Decision Tree Regression - 2</vt:lpstr>
      <vt:lpstr>Decision Tree Regression Algorithm</vt:lpstr>
      <vt:lpstr>Quiz Poll</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Biswajit</cp:lastModifiedBy>
  <cp:revision>10</cp:revision>
  <dcterms:modified xsi:type="dcterms:W3CDTF">2023-03-03T12:30:52Z</dcterms:modified>
</cp:coreProperties>
</file>