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1" r:id="rId2"/>
  </p:sldMasterIdLst>
  <p:notesMasterIdLst>
    <p:notesMasterId r:id="rId19"/>
  </p:notesMasterIdLst>
  <p:sldIdLst>
    <p:sldId id="256" r:id="rId3"/>
    <p:sldId id="332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298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609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pVj9fIB78Vuiry/lLEAlFmZW9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000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8B7BD-DBB3-4F7A-BA65-E9779B9369FE}" v="30" dt="2023-06-19T11:32:23.921"/>
    <p1510:client id="{3DC1868E-FF10-4092-AC19-028B36AF4D60}" v="18" dt="2023-06-20T08:49:27.300"/>
    <p1510:client id="{7C0BB7EA-48BB-4855-984C-F33398032A30}" v="15" dt="2023-06-20T09:26:17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692" autoAdjust="0"/>
  </p:normalViewPr>
  <p:slideViewPr>
    <p:cSldViewPr snapToGrid="0" showGuides="1">
      <p:cViewPr varScale="1">
        <p:scale>
          <a:sx n="48" d="100"/>
          <a:sy n="48" d="100"/>
        </p:scale>
        <p:origin x="1292" y="16"/>
      </p:cViewPr>
      <p:guideLst>
        <p:guide orient="horz" pos="2376"/>
        <p:guide pos="6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61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5DE87-FFA5-42E8-85F5-03583FD529F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86DCB-1AFB-4ADD-9BEC-FF830F9A7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8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912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60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433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9365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543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40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508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286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78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242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321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097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401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68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17;p1">
            <a:extLst>
              <a:ext uri="{FF2B5EF4-FFF2-40B4-BE49-F238E27FC236}">
                <a16:creationId xmlns:a16="http://schemas.microsoft.com/office/drawing/2014/main" id="{2ECD7381-ED2F-4B8B-BBEA-D6FED1B824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1;p1">
            <a:extLst>
              <a:ext uri="{FF2B5EF4-FFF2-40B4-BE49-F238E27FC236}">
                <a16:creationId xmlns:a16="http://schemas.microsoft.com/office/drawing/2014/main" id="{A6730BE5-5ACF-4925-A95B-D1081453C25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Breaker">
  <p:cSld name="Page Break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3" y="428"/>
            <a:ext cx="12190474" cy="685714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/>
          <p:nvPr/>
        </p:nvSpPr>
        <p:spPr>
          <a:xfrm>
            <a:off x="0" y="0"/>
            <a:ext cx="121905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132841"/>
            <a:ext cx="12192000" cy="172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1839" y="2005243"/>
            <a:ext cx="6080161" cy="5502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20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/Session Outcomes">
  <p:cSld name="Agenda/Session Outcome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2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Agenda/Session Outcomes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52"/>
          <p:cNvGrpSpPr/>
          <p:nvPr/>
        </p:nvGrpSpPr>
        <p:grpSpPr>
          <a:xfrm>
            <a:off x="198000" y="198000"/>
            <a:ext cx="893191" cy="893203"/>
            <a:chOff x="2848576" y="1302353"/>
            <a:chExt cx="1244345" cy="1244536"/>
          </a:xfrm>
        </p:grpSpPr>
        <p:sp>
          <p:nvSpPr>
            <p:cNvPr id="36" name="Google Shape;36;p52"/>
            <p:cNvSpPr/>
            <p:nvPr/>
          </p:nvSpPr>
          <p:spPr>
            <a:xfrm>
              <a:off x="2848576" y="1302353"/>
              <a:ext cx="1244345" cy="1244536"/>
            </a:xfrm>
            <a:custGeom>
              <a:avLst/>
              <a:gdLst/>
              <a:ahLst/>
              <a:cxnLst/>
              <a:rect l="l" t="t" r="r" b="b"/>
              <a:pathLst>
                <a:path w="1244345" h="1244536" extrusionOk="0">
                  <a:moveTo>
                    <a:pt x="622173" y="19241"/>
                  </a:moveTo>
                  <a:cubicBezTo>
                    <a:pt x="955215" y="19314"/>
                    <a:pt x="1225144" y="289357"/>
                    <a:pt x="1225067" y="622401"/>
                  </a:cubicBezTo>
                  <a:cubicBezTo>
                    <a:pt x="1225029" y="782255"/>
                    <a:pt x="1161526" y="935555"/>
                    <a:pt x="1048512" y="1048607"/>
                  </a:cubicBezTo>
                  <a:cubicBezTo>
                    <a:pt x="810839" y="1281903"/>
                    <a:pt x="429038" y="1278360"/>
                    <a:pt x="195739" y="1040692"/>
                  </a:cubicBezTo>
                  <a:cubicBezTo>
                    <a:pt x="-34503" y="806129"/>
                    <a:pt x="-34503" y="430393"/>
                    <a:pt x="195739" y="195834"/>
                  </a:cubicBezTo>
                  <a:cubicBezTo>
                    <a:pt x="308596" y="82382"/>
                    <a:pt x="462148" y="18793"/>
                    <a:pt x="622173" y="19241"/>
                  </a:cubicBezTo>
                  <a:moveTo>
                    <a:pt x="622173" y="191"/>
                  </a:moveTo>
                  <a:cubicBezTo>
                    <a:pt x="278557" y="191"/>
                    <a:pt x="0" y="278747"/>
                    <a:pt x="0" y="622364"/>
                  </a:cubicBezTo>
                  <a:cubicBezTo>
                    <a:pt x="0" y="965978"/>
                    <a:pt x="278557" y="1244537"/>
                    <a:pt x="622173" y="1244537"/>
                  </a:cubicBezTo>
                  <a:cubicBezTo>
                    <a:pt x="965787" y="1244537"/>
                    <a:pt x="1244346" y="965978"/>
                    <a:pt x="1244346" y="622364"/>
                  </a:cubicBezTo>
                  <a:cubicBezTo>
                    <a:pt x="1244451" y="278747"/>
                    <a:pt x="965978" y="105"/>
                    <a:pt x="622364" y="0"/>
                  </a:cubicBezTo>
                  <a:cubicBezTo>
                    <a:pt x="622300" y="0"/>
                    <a:pt x="622237" y="0"/>
                    <a:pt x="622173" y="0"/>
                  </a:cubicBezTo>
                </a:path>
              </a:pathLst>
            </a:custGeom>
            <a:solidFill>
              <a:srgbClr val="ED1D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" name="Google Shape;37;p5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043076" y="1524571"/>
              <a:ext cx="809625" cy="800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65299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">
  <p:cSld name="Concep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8"/>
          <p:cNvGrpSpPr/>
          <p:nvPr/>
        </p:nvGrpSpPr>
        <p:grpSpPr>
          <a:xfrm>
            <a:off x="198000" y="198000"/>
            <a:ext cx="892800" cy="892800"/>
            <a:chOff x="5145366" y="1302353"/>
            <a:chExt cx="1244345" cy="1244536"/>
          </a:xfrm>
        </p:grpSpPr>
        <p:sp>
          <p:nvSpPr>
            <p:cNvPr id="55" name="Google Shape;55;p58"/>
            <p:cNvSpPr/>
            <p:nvPr/>
          </p:nvSpPr>
          <p:spPr>
            <a:xfrm>
              <a:off x="5145366" y="1302353"/>
              <a:ext cx="1244345" cy="1244536"/>
            </a:xfrm>
            <a:custGeom>
              <a:avLst/>
              <a:gdLst/>
              <a:ahLst/>
              <a:cxnLst/>
              <a:rect l="l" t="t" r="r" b="b"/>
              <a:pathLst>
                <a:path w="1244345" h="1244536" extrusionOk="0">
                  <a:moveTo>
                    <a:pt x="622173" y="19241"/>
                  </a:moveTo>
                  <a:cubicBezTo>
                    <a:pt x="955215" y="19314"/>
                    <a:pt x="1225144" y="289357"/>
                    <a:pt x="1225067" y="622401"/>
                  </a:cubicBezTo>
                  <a:cubicBezTo>
                    <a:pt x="1225029" y="782255"/>
                    <a:pt x="1161526" y="935555"/>
                    <a:pt x="1048512" y="1048607"/>
                  </a:cubicBezTo>
                  <a:cubicBezTo>
                    <a:pt x="810839" y="1281903"/>
                    <a:pt x="429038" y="1278360"/>
                    <a:pt x="195739" y="1040692"/>
                  </a:cubicBezTo>
                  <a:cubicBezTo>
                    <a:pt x="-34503" y="806129"/>
                    <a:pt x="-34503" y="430393"/>
                    <a:pt x="195739" y="195834"/>
                  </a:cubicBezTo>
                  <a:cubicBezTo>
                    <a:pt x="308596" y="82382"/>
                    <a:pt x="462148" y="18793"/>
                    <a:pt x="622173" y="19241"/>
                  </a:cubicBezTo>
                  <a:moveTo>
                    <a:pt x="622173" y="191"/>
                  </a:moveTo>
                  <a:cubicBezTo>
                    <a:pt x="278557" y="191"/>
                    <a:pt x="0" y="278747"/>
                    <a:pt x="0" y="622364"/>
                  </a:cubicBezTo>
                  <a:cubicBezTo>
                    <a:pt x="0" y="965978"/>
                    <a:pt x="278557" y="1244537"/>
                    <a:pt x="622173" y="1244537"/>
                  </a:cubicBezTo>
                  <a:cubicBezTo>
                    <a:pt x="965787" y="1244537"/>
                    <a:pt x="1244346" y="965978"/>
                    <a:pt x="1244346" y="622364"/>
                  </a:cubicBezTo>
                  <a:cubicBezTo>
                    <a:pt x="1244451" y="278747"/>
                    <a:pt x="965978" y="105"/>
                    <a:pt x="622364" y="0"/>
                  </a:cubicBezTo>
                  <a:cubicBezTo>
                    <a:pt x="622300" y="0"/>
                    <a:pt x="622237" y="0"/>
                    <a:pt x="622173" y="0"/>
                  </a:cubicBezTo>
                </a:path>
              </a:pathLst>
            </a:custGeom>
            <a:solidFill>
              <a:srgbClr val="ED1D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5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477026" y="1505521"/>
              <a:ext cx="581025" cy="838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3419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mium Vector | Online voting concept flat style design vector  illustration tiny people with voting poll online">
            <a:extLst>
              <a:ext uri="{FF2B5EF4-FFF2-40B4-BE49-F238E27FC236}">
                <a16:creationId xmlns:a16="http://schemas.microsoft.com/office/drawing/2014/main" id="{AC0312A1-6A59-3001-22A8-B283F06F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13347" y="1077244"/>
            <a:ext cx="8685435" cy="52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369;p63">
            <a:extLst>
              <a:ext uri="{FF2B5EF4-FFF2-40B4-BE49-F238E27FC236}">
                <a16:creationId xmlns:a16="http://schemas.microsoft.com/office/drawing/2014/main" id="{E6254D52-2197-2827-5CF3-A221672D25F5}"/>
              </a:ext>
            </a:extLst>
          </p:cNvPr>
          <p:cNvSpPr txBox="1"/>
          <p:nvPr/>
        </p:nvSpPr>
        <p:spPr>
          <a:xfrm>
            <a:off x="2634224" y="332644"/>
            <a:ext cx="670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Time for a Quick Poll!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362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57C34A-C4F8-C4A6-F5A5-272EF610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6" y="161278"/>
            <a:ext cx="11731863" cy="56738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28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1369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17;p1">
            <a:extLst>
              <a:ext uri="{FF2B5EF4-FFF2-40B4-BE49-F238E27FC236}">
                <a16:creationId xmlns:a16="http://schemas.microsoft.com/office/drawing/2014/main" id="{FB305F58-81D5-46D2-A0C1-B2A8A2770E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21;p1">
            <a:extLst>
              <a:ext uri="{FF2B5EF4-FFF2-40B4-BE49-F238E27FC236}">
                <a16:creationId xmlns:a16="http://schemas.microsoft.com/office/drawing/2014/main" id="{6EC42670-3267-4198-8F31-E5267E0C35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32;p46">
            <a:extLst>
              <a:ext uri="{FF2B5EF4-FFF2-40B4-BE49-F238E27FC236}">
                <a16:creationId xmlns:a16="http://schemas.microsoft.com/office/drawing/2014/main" id="{935092FD-604D-4282-8033-5273586A13C2}"/>
              </a:ext>
            </a:extLst>
          </p:cNvPr>
          <p:cNvSpPr txBox="1"/>
          <p:nvPr/>
        </p:nvSpPr>
        <p:spPr>
          <a:xfrm>
            <a:off x="553990" y="2994655"/>
            <a:ext cx="4145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60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60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433;p46">
            <a:extLst>
              <a:ext uri="{FF2B5EF4-FFF2-40B4-BE49-F238E27FC236}">
                <a16:creationId xmlns:a16="http://schemas.microsoft.com/office/drawing/2014/main" id="{90DB694C-D1F8-44E3-BFEA-097F863D2752}"/>
              </a:ext>
            </a:extLst>
          </p:cNvPr>
          <p:cNvSpPr txBox="1"/>
          <p:nvPr/>
        </p:nvSpPr>
        <p:spPr>
          <a:xfrm>
            <a:off x="596030" y="5736623"/>
            <a:ext cx="70974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 HeroX Private Limited, 2022. All rights reserved.</a:t>
            </a:r>
            <a:endParaRPr sz="18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5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451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17;p1">
            <a:extLst>
              <a:ext uri="{FF2B5EF4-FFF2-40B4-BE49-F238E27FC236}">
                <a16:creationId xmlns:a16="http://schemas.microsoft.com/office/drawing/2014/main" id="{2ECD7381-ED2F-4B8B-BBEA-D6FED1B824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1;p1">
            <a:extLst>
              <a:ext uri="{FF2B5EF4-FFF2-40B4-BE49-F238E27FC236}">
                <a16:creationId xmlns:a16="http://schemas.microsoft.com/office/drawing/2014/main" id="{A6730BE5-5ACF-4925-A95B-D1081453C25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31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mium Vector | Online voting concept flat style design vector  illustration tiny people with voting poll online">
            <a:extLst>
              <a:ext uri="{FF2B5EF4-FFF2-40B4-BE49-F238E27FC236}">
                <a16:creationId xmlns:a16="http://schemas.microsoft.com/office/drawing/2014/main" id="{AC0312A1-6A59-3001-22A8-B283F06F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13347" y="1077244"/>
            <a:ext cx="8685435" cy="52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369;p63">
            <a:extLst>
              <a:ext uri="{FF2B5EF4-FFF2-40B4-BE49-F238E27FC236}">
                <a16:creationId xmlns:a16="http://schemas.microsoft.com/office/drawing/2014/main" id="{E6254D52-2197-2827-5CF3-A221672D25F5}"/>
              </a:ext>
            </a:extLst>
          </p:cNvPr>
          <p:cNvSpPr txBox="1"/>
          <p:nvPr/>
        </p:nvSpPr>
        <p:spPr>
          <a:xfrm>
            <a:off x="2634224" y="332644"/>
            <a:ext cx="670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Time for a Quick Poll!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4443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57C34A-C4F8-C4A6-F5A5-272EF610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6" y="161278"/>
            <a:ext cx="11731863" cy="56738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28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8018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17;p1">
            <a:extLst>
              <a:ext uri="{FF2B5EF4-FFF2-40B4-BE49-F238E27FC236}">
                <a16:creationId xmlns:a16="http://schemas.microsoft.com/office/drawing/2014/main" id="{FB305F58-81D5-46D2-A0C1-B2A8A2770E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21;p1">
            <a:extLst>
              <a:ext uri="{FF2B5EF4-FFF2-40B4-BE49-F238E27FC236}">
                <a16:creationId xmlns:a16="http://schemas.microsoft.com/office/drawing/2014/main" id="{6EC42670-3267-4198-8F31-E5267E0C35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32;p46">
            <a:extLst>
              <a:ext uri="{FF2B5EF4-FFF2-40B4-BE49-F238E27FC236}">
                <a16:creationId xmlns:a16="http://schemas.microsoft.com/office/drawing/2014/main" id="{935092FD-604D-4282-8033-5273586A13C2}"/>
              </a:ext>
            </a:extLst>
          </p:cNvPr>
          <p:cNvSpPr txBox="1"/>
          <p:nvPr/>
        </p:nvSpPr>
        <p:spPr>
          <a:xfrm>
            <a:off x="553990" y="2994655"/>
            <a:ext cx="4145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6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433;p46">
            <a:extLst>
              <a:ext uri="{FF2B5EF4-FFF2-40B4-BE49-F238E27FC236}">
                <a16:creationId xmlns:a16="http://schemas.microsoft.com/office/drawing/2014/main" id="{90DB694C-D1F8-44E3-BFEA-097F863D2752}"/>
              </a:ext>
            </a:extLst>
          </p:cNvPr>
          <p:cNvSpPr txBox="1"/>
          <p:nvPr/>
        </p:nvSpPr>
        <p:spPr>
          <a:xfrm>
            <a:off x="227012" y="5717718"/>
            <a:ext cx="1173797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© 2023 Hero Private Limited. All rights reserved. This session is the proprietary of Hero </a:t>
            </a:r>
            <a:r>
              <a:rPr lang="en-US" sz="1800" b="1" i="0" u="none" strike="noStrike" cap="none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Vired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and/or its licensor. Your use/access or download shall be governed as per our IPR Policy.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815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35;p49" descr="Background pattern&#10;&#10;Description automatically generated">
            <a:extLst>
              <a:ext uri="{FF2B5EF4-FFF2-40B4-BE49-F238E27FC236}">
                <a16:creationId xmlns:a16="http://schemas.microsoft.com/office/drawing/2014/main" id="{63AB8ADC-38C3-4BC2-AA43-2424C22DDB6D}"/>
              </a:ext>
            </a:extLst>
          </p:cNvPr>
          <p:cNvPicPr preferRelativeResize="0"/>
          <p:nvPr/>
        </p:nvPicPr>
        <p:blipFill rotWithShape="1">
          <a:blip r:embed="rId8">
            <a:alphaModFix amt="66000"/>
          </a:blip>
          <a:srcRect r="3387"/>
          <a:stretch/>
        </p:blipFill>
        <p:spPr>
          <a:xfrm>
            <a:off x="414337" y="428"/>
            <a:ext cx="11777663" cy="685714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9" name="Google Shape;36;p49">
            <a:extLst>
              <a:ext uri="{FF2B5EF4-FFF2-40B4-BE49-F238E27FC236}">
                <a16:creationId xmlns:a16="http://schemas.microsoft.com/office/drawing/2014/main" id="{D93B97A8-811F-416D-A88F-F531886C9845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304329" y="6067987"/>
            <a:ext cx="402882" cy="51378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7"/>
    </p:custDataLst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6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F26B43"/>
          </p15:clr>
        </p15:guide>
        <p15:guide id="2" pos="143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pos="7537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06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35;p49" descr="Background pattern&#10;&#10;Description automatically generated">
            <a:extLst>
              <a:ext uri="{FF2B5EF4-FFF2-40B4-BE49-F238E27FC236}">
                <a16:creationId xmlns:a16="http://schemas.microsoft.com/office/drawing/2014/main" id="{63AB8ADC-38C3-4BC2-AA43-2424C22DDB6D}"/>
              </a:ext>
            </a:extLst>
          </p:cNvPr>
          <p:cNvPicPr preferRelativeResize="0"/>
          <p:nvPr/>
        </p:nvPicPr>
        <p:blipFill rotWithShape="1">
          <a:blip r:embed="rId10">
            <a:alphaModFix amt="66000"/>
          </a:blip>
          <a:srcRect r="3387"/>
          <a:stretch/>
        </p:blipFill>
        <p:spPr>
          <a:xfrm>
            <a:off x="414337" y="428"/>
            <a:ext cx="11777663" cy="685714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9" name="Google Shape;36;p49">
            <a:extLst>
              <a:ext uri="{FF2B5EF4-FFF2-40B4-BE49-F238E27FC236}">
                <a16:creationId xmlns:a16="http://schemas.microsoft.com/office/drawing/2014/main" id="{D93B97A8-811F-416D-A88F-F531886C984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304329" y="6067987"/>
            <a:ext cx="402882" cy="51378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9"/>
    </p:custDataLst>
    <p:extLst>
      <p:ext uri="{BB962C8B-B14F-4D97-AF65-F5344CB8AC3E}">
        <p14:creationId xmlns:p14="http://schemas.microsoft.com/office/powerpoint/2010/main" val="1607278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F26B43"/>
          </p15:clr>
        </p15:guide>
        <p15:guide id="2" pos="143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pos="7537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F95453-E24B-DE78-C765-89825D169F88}"/>
              </a:ext>
            </a:extLst>
          </p:cNvPr>
          <p:cNvSpPr txBox="1"/>
          <p:nvPr/>
        </p:nvSpPr>
        <p:spPr>
          <a:xfrm>
            <a:off x="227012" y="3061183"/>
            <a:ext cx="10414484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fr-FR" sz="44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Decision</a:t>
            </a:r>
            <a:r>
              <a:rPr lang="fr-FR" sz="44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Tree</a:t>
            </a:r>
            <a:r>
              <a:rPr lang="fr-FR" sz="44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Classifier, </a:t>
            </a:r>
            <a:r>
              <a:rPr lang="fr-FR" sz="44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Purity</a:t>
            </a:r>
            <a:r>
              <a:rPr lang="fr-FR" sz="44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Metrics</a:t>
            </a:r>
            <a:endParaRPr lang="fr-FR" sz="4400" b="1" i="0" u="none" strike="noStrike" cap="none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2548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Algorithm: Overview</a:t>
            </a:r>
            <a:endParaRPr lang="en-US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90E050-3F66-6011-696B-78037407C728}"/>
              </a:ext>
            </a:extLst>
          </p:cNvPr>
          <p:cNvSpPr txBox="1"/>
          <p:nvPr/>
        </p:nvSpPr>
        <p:spPr>
          <a:xfrm>
            <a:off x="980661" y="1893983"/>
            <a:ext cx="8839200" cy="3388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000" b="1" dirty="0">
                <a:latin typeface="+mj-lt"/>
              </a:rPr>
              <a:t>Algorithm can be summarised as:</a:t>
            </a:r>
            <a:endParaRPr lang="en-IN" sz="2000" b="1" dirty="0">
              <a:latin typeface="+mj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F</a:t>
            </a:r>
            <a:r>
              <a:rPr lang="en-IN" sz="2000" dirty="0">
                <a:latin typeface="+mj-lt"/>
              </a:rPr>
              <a:t>or each split:</a:t>
            </a:r>
          </a:p>
          <a:p>
            <a:pPr marL="640080" lvl="2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Compute</a:t>
            </a:r>
            <a:r>
              <a:rPr lang="en-IN" sz="2000" dirty="0">
                <a:latin typeface="+mj-lt"/>
              </a:rPr>
              <a:t> purity metric (Gini or Entropy)  for each variable</a:t>
            </a:r>
          </a:p>
          <a:p>
            <a:pPr marL="640080" lvl="2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Choose the variable which results in lowest value of purity metric</a:t>
            </a:r>
          </a:p>
          <a:p>
            <a:pPr marL="3429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Continue doing 1 until some stopping criteria is met</a:t>
            </a:r>
          </a:p>
          <a:p>
            <a:pPr>
              <a:lnSpc>
                <a:spcPct val="120000"/>
              </a:lnSpc>
            </a:pPr>
            <a:r>
              <a:rPr lang="en-GB" sz="2000" b="1" dirty="0">
                <a:latin typeface="+mj-lt"/>
              </a:rPr>
              <a:t>Commonly used stopping criteria are: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Depth of tree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Improvement in purity metric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Number of observations in terminal nodes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9DC79E4-D44C-CB00-6C25-9FE653AD2B2B}"/>
              </a:ext>
            </a:extLst>
          </p:cNvPr>
          <p:cNvSpPr/>
          <p:nvPr/>
        </p:nvSpPr>
        <p:spPr>
          <a:xfrm>
            <a:off x="609601" y="1575910"/>
            <a:ext cx="10482470" cy="401650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0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BF63E53-93D5-81E4-BB54-8117EBA0F478}"/>
              </a:ext>
            </a:extLst>
          </p:cNvPr>
          <p:cNvCxnSpPr/>
          <p:nvPr/>
        </p:nvCxnSpPr>
        <p:spPr>
          <a:xfrm>
            <a:off x="3329371" y="4011903"/>
            <a:ext cx="810581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2ED9EC-27BE-8A57-B34F-DCD22ABFC7FC}"/>
              </a:ext>
            </a:extLst>
          </p:cNvPr>
          <p:cNvCxnSpPr/>
          <p:nvPr/>
        </p:nvCxnSpPr>
        <p:spPr>
          <a:xfrm flipH="1">
            <a:off x="3915135" y="1594528"/>
            <a:ext cx="863317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94056-799B-568C-D967-9F1BFF8653CD}"/>
              </a:ext>
            </a:extLst>
          </p:cNvPr>
          <p:cNvCxnSpPr/>
          <p:nvPr/>
        </p:nvCxnSpPr>
        <p:spPr>
          <a:xfrm>
            <a:off x="4682007" y="1501764"/>
            <a:ext cx="936104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2DEFAE2-2AA2-0D2A-A17F-3F64FFA39B4B}"/>
              </a:ext>
            </a:extLst>
          </p:cNvPr>
          <p:cNvSpPr/>
          <p:nvPr/>
        </p:nvSpPr>
        <p:spPr>
          <a:xfrm>
            <a:off x="3349422" y="476672"/>
            <a:ext cx="2878762" cy="11521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C17C8-3DD6-3809-D5F4-5CA7AA209C3D}"/>
              </a:ext>
            </a:extLst>
          </p:cNvPr>
          <p:cNvSpPr txBox="1"/>
          <p:nvPr/>
        </p:nvSpPr>
        <p:spPr>
          <a:xfrm>
            <a:off x="2792157" y="2262073"/>
            <a:ext cx="111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+mj-lt"/>
              </a:rPr>
              <a:t>Age &gt; 35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30EFF-78BB-177C-2013-5FFE24D387E3}"/>
              </a:ext>
            </a:extLst>
          </p:cNvPr>
          <p:cNvSpPr txBox="1"/>
          <p:nvPr/>
        </p:nvSpPr>
        <p:spPr>
          <a:xfrm>
            <a:off x="5538465" y="2250085"/>
            <a:ext cx="126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+mj-lt"/>
              </a:rPr>
              <a:t>Age &lt;= 35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E4D483-37F1-5C28-AFDE-6F7720D514B5}"/>
              </a:ext>
            </a:extLst>
          </p:cNvPr>
          <p:cNvSpPr/>
          <p:nvPr/>
        </p:nvSpPr>
        <p:spPr>
          <a:xfrm>
            <a:off x="2179156" y="2929619"/>
            <a:ext cx="2392843" cy="1058309"/>
          </a:xfrm>
          <a:prstGeom prst="rect">
            <a:avLst/>
          </a:prstGeom>
          <a:noFill/>
          <a:ln w="38100">
            <a:solidFill>
              <a:srgbClr val="05A4D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6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66%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CB1C8D-9266-563D-CF8F-363B70156E45}"/>
              </a:ext>
            </a:extLst>
          </p:cNvPr>
          <p:cNvSpPr/>
          <p:nvPr/>
        </p:nvSpPr>
        <p:spPr>
          <a:xfrm>
            <a:off x="4788023" y="2929619"/>
            <a:ext cx="2388268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1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3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25%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674596-0D56-1227-14AC-85CEFB5A2CB8}"/>
              </a:ext>
            </a:extLst>
          </p:cNvPr>
          <p:cNvCxnSpPr/>
          <p:nvPr/>
        </p:nvCxnSpPr>
        <p:spPr>
          <a:xfrm flipH="1">
            <a:off x="2456483" y="4011903"/>
            <a:ext cx="863317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B773C05-68F1-08A7-61DA-96EDD174B017}"/>
              </a:ext>
            </a:extLst>
          </p:cNvPr>
          <p:cNvSpPr/>
          <p:nvPr/>
        </p:nvSpPr>
        <p:spPr>
          <a:xfrm>
            <a:off x="3381027" y="5323019"/>
            <a:ext cx="2392843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2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0FFCC-88B0-0B15-A56F-C9BFB9605F63}"/>
              </a:ext>
            </a:extLst>
          </p:cNvPr>
          <p:cNvSpPr txBox="1"/>
          <p:nvPr/>
        </p:nvSpPr>
        <p:spPr>
          <a:xfrm>
            <a:off x="1724660" y="4547317"/>
            <a:ext cx="111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+mj-lt"/>
              </a:rPr>
              <a:t>Married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99E91-86F3-F938-8C48-B0CED3A33E80}"/>
              </a:ext>
            </a:extLst>
          </p:cNvPr>
          <p:cNvSpPr txBox="1"/>
          <p:nvPr/>
        </p:nvSpPr>
        <p:spPr>
          <a:xfrm>
            <a:off x="3995935" y="4547317"/>
            <a:ext cx="111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+mj-lt"/>
              </a:rPr>
              <a:t>Single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8C42B7-3448-2843-9147-F91C1EFAFBF1}"/>
              </a:ext>
            </a:extLst>
          </p:cNvPr>
          <p:cNvSpPr/>
          <p:nvPr/>
        </p:nvSpPr>
        <p:spPr>
          <a:xfrm>
            <a:off x="683568" y="5323019"/>
            <a:ext cx="2521520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100%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827D7-914D-F341-C223-DABCCEB32E83}"/>
              </a:ext>
            </a:extLst>
          </p:cNvPr>
          <p:cNvSpPr txBox="1"/>
          <p:nvPr/>
        </p:nvSpPr>
        <p:spPr>
          <a:xfrm>
            <a:off x="7460974" y="675861"/>
            <a:ext cx="441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A person is 20 years old, what will the model predict?</a:t>
            </a:r>
            <a:endParaRPr lang="en-IN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3CB32A-7821-ECF7-3305-0D26C886D32C}"/>
              </a:ext>
            </a:extLst>
          </p:cNvPr>
          <p:cNvSpPr txBox="1"/>
          <p:nvPr/>
        </p:nvSpPr>
        <p:spPr>
          <a:xfrm>
            <a:off x="7460974" y="306529"/>
            <a:ext cx="239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+mj-lt"/>
              </a:rPr>
              <a:t>In Video Question:</a:t>
            </a:r>
          </a:p>
        </p:txBody>
      </p:sp>
    </p:spTree>
    <p:extLst>
      <p:ext uri="{BB962C8B-B14F-4D97-AF65-F5344CB8AC3E}">
        <p14:creationId xmlns:p14="http://schemas.microsoft.com/office/powerpoint/2010/main" val="410484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D1D136-3A13-3C03-E3BD-BBCE01511116}"/>
              </a:ext>
            </a:extLst>
          </p:cNvPr>
          <p:cNvCxnSpPr/>
          <p:nvPr/>
        </p:nvCxnSpPr>
        <p:spPr>
          <a:xfrm>
            <a:off x="3329371" y="4011903"/>
            <a:ext cx="810581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32D5CB-69C1-E573-C671-B93435D12488}"/>
              </a:ext>
            </a:extLst>
          </p:cNvPr>
          <p:cNvCxnSpPr/>
          <p:nvPr/>
        </p:nvCxnSpPr>
        <p:spPr>
          <a:xfrm flipH="1">
            <a:off x="3915135" y="1594528"/>
            <a:ext cx="863317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5D1A37-AB95-FB7B-244C-106160550E03}"/>
              </a:ext>
            </a:extLst>
          </p:cNvPr>
          <p:cNvCxnSpPr/>
          <p:nvPr/>
        </p:nvCxnSpPr>
        <p:spPr>
          <a:xfrm>
            <a:off x="4682007" y="1501764"/>
            <a:ext cx="936104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6F72D9-A88C-EE13-8C63-85939CCA51F2}"/>
              </a:ext>
            </a:extLst>
          </p:cNvPr>
          <p:cNvSpPr/>
          <p:nvPr/>
        </p:nvSpPr>
        <p:spPr>
          <a:xfrm>
            <a:off x="3349422" y="476672"/>
            <a:ext cx="2878762" cy="11521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FE84E-747F-FE80-53EB-BF5E1D0EA7E8}"/>
              </a:ext>
            </a:extLst>
          </p:cNvPr>
          <p:cNvSpPr txBox="1"/>
          <p:nvPr/>
        </p:nvSpPr>
        <p:spPr>
          <a:xfrm>
            <a:off x="2792157" y="2262073"/>
            <a:ext cx="111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+mj-lt"/>
              </a:rPr>
              <a:t>Age &gt; 35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C13C81-8931-502D-7D76-DEB1FAB8E0F2}"/>
              </a:ext>
            </a:extLst>
          </p:cNvPr>
          <p:cNvSpPr txBox="1"/>
          <p:nvPr/>
        </p:nvSpPr>
        <p:spPr>
          <a:xfrm>
            <a:off x="5538465" y="2250085"/>
            <a:ext cx="126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+mj-lt"/>
              </a:rPr>
              <a:t>Age &lt;= 35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133A0C-53B4-6DA6-4566-EEDEB5C2D9AE}"/>
              </a:ext>
            </a:extLst>
          </p:cNvPr>
          <p:cNvSpPr/>
          <p:nvPr/>
        </p:nvSpPr>
        <p:spPr>
          <a:xfrm>
            <a:off x="2179156" y="2929619"/>
            <a:ext cx="2392843" cy="1058309"/>
          </a:xfrm>
          <a:prstGeom prst="rect">
            <a:avLst/>
          </a:prstGeom>
          <a:noFill/>
          <a:ln w="38100">
            <a:solidFill>
              <a:srgbClr val="05A4D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6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66%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BCC75C-310B-5C7D-C5B8-B4D45EA6CBA2}"/>
              </a:ext>
            </a:extLst>
          </p:cNvPr>
          <p:cNvSpPr/>
          <p:nvPr/>
        </p:nvSpPr>
        <p:spPr>
          <a:xfrm>
            <a:off x="4788023" y="2929619"/>
            <a:ext cx="2388268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1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3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25%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B6D0D-D1FF-F50D-8CC8-89428E005528}"/>
              </a:ext>
            </a:extLst>
          </p:cNvPr>
          <p:cNvCxnSpPr/>
          <p:nvPr/>
        </p:nvCxnSpPr>
        <p:spPr>
          <a:xfrm flipH="1">
            <a:off x="2456483" y="4011903"/>
            <a:ext cx="863317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3FD0645-B7AD-676E-3523-50515322FBFD}"/>
              </a:ext>
            </a:extLst>
          </p:cNvPr>
          <p:cNvSpPr/>
          <p:nvPr/>
        </p:nvSpPr>
        <p:spPr>
          <a:xfrm>
            <a:off x="3381027" y="5323019"/>
            <a:ext cx="2392843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2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20C19-6128-5B70-8D31-776911CFDD9D}"/>
              </a:ext>
            </a:extLst>
          </p:cNvPr>
          <p:cNvSpPr txBox="1"/>
          <p:nvPr/>
        </p:nvSpPr>
        <p:spPr>
          <a:xfrm>
            <a:off x="1724660" y="4547317"/>
            <a:ext cx="111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+mj-lt"/>
              </a:rPr>
              <a:t>Married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E134BE-F8E1-18D8-02F7-60E118CCD4FB}"/>
              </a:ext>
            </a:extLst>
          </p:cNvPr>
          <p:cNvSpPr txBox="1"/>
          <p:nvPr/>
        </p:nvSpPr>
        <p:spPr>
          <a:xfrm>
            <a:off x="3995935" y="4547317"/>
            <a:ext cx="111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+mj-lt"/>
              </a:rPr>
              <a:t>Single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96EF33-453A-E996-AD51-ACA07CA55704}"/>
              </a:ext>
            </a:extLst>
          </p:cNvPr>
          <p:cNvSpPr/>
          <p:nvPr/>
        </p:nvSpPr>
        <p:spPr>
          <a:xfrm>
            <a:off x="683568" y="5323019"/>
            <a:ext cx="2521520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100%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536F36-A7C7-7305-9E72-319850457939}"/>
              </a:ext>
            </a:extLst>
          </p:cNvPr>
          <p:cNvSpPr txBox="1"/>
          <p:nvPr/>
        </p:nvSpPr>
        <p:spPr>
          <a:xfrm>
            <a:off x="7460974" y="675861"/>
            <a:ext cx="441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A person is 20 years old</a:t>
            </a:r>
            <a:endParaRPr lang="en-IN" dirty="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05AC40-6E11-C4D6-F2C3-C204F7B7665A}"/>
              </a:ext>
            </a:extLst>
          </p:cNvPr>
          <p:cNvSpPr txBox="1"/>
          <p:nvPr/>
        </p:nvSpPr>
        <p:spPr>
          <a:xfrm>
            <a:off x="7176291" y="1225196"/>
            <a:ext cx="4697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Prediction</a:t>
            </a:r>
            <a:r>
              <a:rPr lang="en-GB" dirty="0">
                <a:latin typeface="+mj-lt"/>
              </a:rPr>
              <a:t> is 25% chance he will be profitable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26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Classifier Performance Metrics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90E050-3F66-6011-696B-78037407C728}"/>
              </a:ext>
            </a:extLst>
          </p:cNvPr>
          <p:cNvSpPr txBox="1"/>
          <p:nvPr/>
        </p:nvSpPr>
        <p:spPr>
          <a:xfrm>
            <a:off x="1417955" y="2767280"/>
            <a:ext cx="8839200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A decision tree classifier can output probabilities.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Hence, one can use confusion matrices, ROC curves, and AUC.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For multiclass problems, usually, people use accuracy as a performance measure.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9DC79E4-D44C-CB00-6C25-9FE653AD2B2B}"/>
              </a:ext>
            </a:extLst>
          </p:cNvPr>
          <p:cNvSpPr/>
          <p:nvPr/>
        </p:nvSpPr>
        <p:spPr>
          <a:xfrm>
            <a:off x="854765" y="2070652"/>
            <a:ext cx="10482470" cy="271669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3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Classifier Hyperparameters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90E050-3F66-6011-696B-78037407C728}"/>
              </a:ext>
            </a:extLst>
          </p:cNvPr>
          <p:cNvSpPr txBox="1"/>
          <p:nvPr/>
        </p:nvSpPr>
        <p:spPr>
          <a:xfrm>
            <a:off x="1417955" y="2459504"/>
            <a:ext cx="8839200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What are the parameters of a decision tree model?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What inputs does a user have to specify while building a tree model?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Gini/Entropy?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Depth of tree: Should it be 1 level deep, 2 levels deep?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These parameters are obtained by: Cross Validation.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Usually, we want trees with less rules.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9DC79E4-D44C-CB00-6C25-9FE653AD2B2B}"/>
              </a:ext>
            </a:extLst>
          </p:cNvPr>
          <p:cNvSpPr/>
          <p:nvPr/>
        </p:nvSpPr>
        <p:spPr>
          <a:xfrm>
            <a:off x="854765" y="2070652"/>
            <a:ext cx="10482470" cy="271669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Classifier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90E050-3F66-6011-696B-78037407C728}"/>
              </a:ext>
            </a:extLst>
          </p:cNvPr>
          <p:cNvSpPr txBox="1"/>
          <p:nvPr/>
        </p:nvSpPr>
        <p:spPr>
          <a:xfrm>
            <a:off x="4976177" y="3057414"/>
            <a:ext cx="223964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sz="2800" dirty="0">
                <a:latin typeface="+mj-lt"/>
              </a:rPr>
              <a:t>Code Demo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9DC79E4-D44C-CB00-6C25-9FE653AD2B2B}"/>
              </a:ext>
            </a:extLst>
          </p:cNvPr>
          <p:cNvSpPr/>
          <p:nvPr/>
        </p:nvSpPr>
        <p:spPr>
          <a:xfrm>
            <a:off x="854765" y="2070652"/>
            <a:ext cx="10482470" cy="271669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30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36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Classifier, Purity Metrics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69302-3CA3-AA22-C7ED-22E2A47DD30C}"/>
              </a:ext>
            </a:extLst>
          </p:cNvPr>
          <p:cNvSpPr txBox="1"/>
          <p:nvPr/>
        </p:nvSpPr>
        <p:spPr>
          <a:xfrm>
            <a:off x="1378226" y="2891350"/>
            <a:ext cx="9713844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How do we decide which variable to split on?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Can we quantify this into a metric?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Purity Metrics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381BB3-B591-6509-B5B6-9EFA121F68B0}"/>
              </a:ext>
            </a:extLst>
          </p:cNvPr>
          <p:cNvSpPr/>
          <p:nvPr/>
        </p:nvSpPr>
        <p:spPr>
          <a:xfrm>
            <a:off x="861391" y="2292626"/>
            <a:ext cx="10230679" cy="221311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Classifier, Purity Metrics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EDE033-91F7-417C-8E32-54FA196C17FA}"/>
              </a:ext>
            </a:extLst>
          </p:cNvPr>
          <p:cNvGraphicFramePr>
            <a:graphicFrameLocks noGrp="1"/>
          </p:cNvGraphicFramePr>
          <p:nvPr/>
        </p:nvGraphicFramePr>
        <p:xfrm>
          <a:off x="1135017" y="1782552"/>
          <a:ext cx="4574361" cy="36724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6434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Marital</a:t>
                      </a:r>
                      <a:r>
                        <a:rPr lang="en-IN" sz="1050" baseline="0" dirty="0">
                          <a:latin typeface="Fontin Sans Bold"/>
                        </a:rPr>
                        <a:t> Status</a:t>
                      </a:r>
                      <a:endParaRPr lang="en-IN" sz="105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0B9F972-D4EE-BFA1-E185-149CE8A384D0}"/>
              </a:ext>
            </a:extLst>
          </p:cNvPr>
          <p:cNvSpPr/>
          <p:nvPr/>
        </p:nvSpPr>
        <p:spPr>
          <a:xfrm>
            <a:off x="6196670" y="1909432"/>
            <a:ext cx="2878762" cy="11521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C8B3A3-7765-79EF-0D50-343462D0C3C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6770016" y="3061560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EB0FA-3D7F-9D38-0656-694FE9ECF766}"/>
              </a:ext>
            </a:extLst>
          </p:cNvPr>
          <p:cNvCxnSpPr>
            <a:stCxn id="3" idx="2"/>
          </p:cNvCxnSpPr>
          <p:nvPr/>
        </p:nvCxnSpPr>
        <p:spPr>
          <a:xfrm>
            <a:off x="7636051" y="3061560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FD0857-CADF-0012-79E5-15F85D86AD34}"/>
              </a:ext>
            </a:extLst>
          </p:cNvPr>
          <p:cNvSpPr txBox="1"/>
          <p:nvPr/>
        </p:nvSpPr>
        <p:spPr>
          <a:xfrm>
            <a:off x="5903982" y="3725547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Age &gt; 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35D6B-8BA2-642C-5315-6BC142E778FA}"/>
              </a:ext>
            </a:extLst>
          </p:cNvPr>
          <p:cNvSpPr txBox="1"/>
          <p:nvPr/>
        </p:nvSpPr>
        <p:spPr>
          <a:xfrm>
            <a:off x="8352254" y="3725547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Age &lt;= 35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A877C7-B5D8-E335-1CE1-C22EE3B0A006}"/>
              </a:ext>
            </a:extLst>
          </p:cNvPr>
          <p:cNvSpPr/>
          <p:nvPr/>
        </p:nvSpPr>
        <p:spPr>
          <a:xfrm>
            <a:off x="5903981" y="4396651"/>
            <a:ext cx="1732069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66%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12927-AB7F-A6E2-699F-A0B4722B549A}"/>
              </a:ext>
            </a:extLst>
          </p:cNvPr>
          <p:cNvSpPr/>
          <p:nvPr/>
        </p:nvSpPr>
        <p:spPr>
          <a:xfrm>
            <a:off x="7840850" y="4396651"/>
            <a:ext cx="1702744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25%</a:t>
            </a:r>
          </a:p>
        </p:txBody>
      </p:sp>
    </p:spTree>
    <p:extLst>
      <p:ext uri="{BB962C8B-B14F-4D97-AF65-F5344CB8AC3E}">
        <p14:creationId xmlns:p14="http://schemas.microsoft.com/office/powerpoint/2010/main" val="361031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Classifier, Purity Metrics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3ED154-B047-4ABE-1FD7-116B23CF64CB}"/>
              </a:ext>
            </a:extLst>
          </p:cNvPr>
          <p:cNvGraphicFramePr>
            <a:graphicFrameLocks noGrp="1"/>
          </p:cNvGraphicFramePr>
          <p:nvPr/>
        </p:nvGraphicFramePr>
        <p:xfrm>
          <a:off x="1135017" y="1782552"/>
          <a:ext cx="4574361" cy="36724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6434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Marital</a:t>
                      </a:r>
                      <a:r>
                        <a:rPr lang="en-IN" sz="1050" baseline="0" dirty="0">
                          <a:latin typeface="Fontin Sans Bold"/>
                        </a:rPr>
                        <a:t> Status</a:t>
                      </a:r>
                      <a:endParaRPr lang="en-IN" sz="105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19F43D3-17B9-E6AE-E248-E707AFD995AF}"/>
              </a:ext>
            </a:extLst>
          </p:cNvPr>
          <p:cNvSpPr/>
          <p:nvPr/>
        </p:nvSpPr>
        <p:spPr>
          <a:xfrm>
            <a:off x="6196670" y="1909432"/>
            <a:ext cx="2878762" cy="11521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3E15E4-4294-BB01-E5D2-30D8BDE7DC90}"/>
              </a:ext>
            </a:extLst>
          </p:cNvPr>
          <p:cNvCxnSpPr>
            <a:stCxn id="7" idx="2"/>
          </p:cNvCxnSpPr>
          <p:nvPr/>
        </p:nvCxnSpPr>
        <p:spPr>
          <a:xfrm flipH="1">
            <a:off x="6770016" y="3061560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BB400C-E954-36EA-684D-24DEFEF836EC}"/>
              </a:ext>
            </a:extLst>
          </p:cNvPr>
          <p:cNvCxnSpPr>
            <a:stCxn id="7" idx="2"/>
          </p:cNvCxnSpPr>
          <p:nvPr/>
        </p:nvCxnSpPr>
        <p:spPr>
          <a:xfrm>
            <a:off x="7636051" y="3061560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6D8A77-6B48-5F75-8632-17B0F47D040C}"/>
              </a:ext>
            </a:extLst>
          </p:cNvPr>
          <p:cNvSpPr txBox="1"/>
          <p:nvPr/>
        </p:nvSpPr>
        <p:spPr>
          <a:xfrm>
            <a:off x="5903982" y="3725547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Gender = Male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C1ACE-53EC-5F92-287C-73EE43848CE9}"/>
              </a:ext>
            </a:extLst>
          </p:cNvPr>
          <p:cNvSpPr txBox="1"/>
          <p:nvPr/>
        </p:nvSpPr>
        <p:spPr>
          <a:xfrm>
            <a:off x="8352254" y="3725547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Gender=Female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64EF05-0201-7F5D-7E29-E1B249614FD0}"/>
              </a:ext>
            </a:extLst>
          </p:cNvPr>
          <p:cNvSpPr/>
          <p:nvPr/>
        </p:nvSpPr>
        <p:spPr>
          <a:xfrm>
            <a:off x="5903981" y="4396651"/>
            <a:ext cx="1732069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3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60%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CEC5A4-C45B-0616-435D-16DE112503B6}"/>
              </a:ext>
            </a:extLst>
          </p:cNvPr>
          <p:cNvSpPr/>
          <p:nvPr/>
        </p:nvSpPr>
        <p:spPr>
          <a:xfrm>
            <a:off x="7840850" y="4396651"/>
            <a:ext cx="1702744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2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40%</a:t>
            </a:r>
          </a:p>
        </p:txBody>
      </p:sp>
    </p:spTree>
    <p:extLst>
      <p:ext uri="{BB962C8B-B14F-4D97-AF65-F5344CB8AC3E}">
        <p14:creationId xmlns:p14="http://schemas.microsoft.com/office/powerpoint/2010/main" val="215518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Classifier, Purity Metrics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DE1A03-2443-1EE3-23C2-C6FD97F5E8DD}"/>
              </a:ext>
            </a:extLst>
          </p:cNvPr>
          <p:cNvCxnSpPr/>
          <p:nvPr/>
        </p:nvCxnSpPr>
        <p:spPr>
          <a:xfrm flipH="1">
            <a:off x="7379613" y="3061560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A72B31-75DF-B26D-9AA7-3D63C326D0E0}"/>
              </a:ext>
            </a:extLst>
          </p:cNvPr>
          <p:cNvCxnSpPr/>
          <p:nvPr/>
        </p:nvCxnSpPr>
        <p:spPr>
          <a:xfrm>
            <a:off x="8245648" y="3061560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4F44E41-026F-0AA5-3CF4-7B09B5EFAB9F}"/>
              </a:ext>
            </a:extLst>
          </p:cNvPr>
          <p:cNvSpPr txBox="1"/>
          <p:nvPr/>
        </p:nvSpPr>
        <p:spPr>
          <a:xfrm>
            <a:off x="6513579" y="3725547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Gender = Male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80D42-B567-BF93-F536-6331224281EA}"/>
              </a:ext>
            </a:extLst>
          </p:cNvPr>
          <p:cNvSpPr txBox="1"/>
          <p:nvPr/>
        </p:nvSpPr>
        <p:spPr>
          <a:xfrm>
            <a:off x="8961851" y="3725547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Gender=Female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9DB769-FEC2-46E9-CDD2-6B9F5CB798A6}"/>
              </a:ext>
            </a:extLst>
          </p:cNvPr>
          <p:cNvSpPr/>
          <p:nvPr/>
        </p:nvSpPr>
        <p:spPr>
          <a:xfrm>
            <a:off x="6513578" y="4396651"/>
            <a:ext cx="1732069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3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60%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38973-1560-79DD-EAE1-81CB80E13EA1}"/>
              </a:ext>
            </a:extLst>
          </p:cNvPr>
          <p:cNvSpPr/>
          <p:nvPr/>
        </p:nvSpPr>
        <p:spPr>
          <a:xfrm>
            <a:off x="8450447" y="4396651"/>
            <a:ext cx="1702744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2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40%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4B543-F0E9-840E-2687-FBA60A1578D8}"/>
              </a:ext>
            </a:extLst>
          </p:cNvPr>
          <p:cNvCxnSpPr>
            <a:endCxn id="20" idx="0"/>
          </p:cNvCxnSpPr>
          <p:nvPr/>
        </p:nvCxnSpPr>
        <p:spPr>
          <a:xfrm flipH="1">
            <a:off x="2191379" y="3028425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A67B1A-1A2F-23C2-BE97-95C1EF411B71}"/>
              </a:ext>
            </a:extLst>
          </p:cNvPr>
          <p:cNvCxnSpPr/>
          <p:nvPr/>
        </p:nvCxnSpPr>
        <p:spPr>
          <a:xfrm>
            <a:off x="3057414" y="3028425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16A48EC-2BE9-8F42-6D57-AC7829A2E897}"/>
              </a:ext>
            </a:extLst>
          </p:cNvPr>
          <p:cNvSpPr txBox="1"/>
          <p:nvPr/>
        </p:nvSpPr>
        <p:spPr>
          <a:xfrm>
            <a:off x="1325345" y="3692412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Age &gt; 35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8C7799-E15E-FE01-3717-999880FCEA2C}"/>
              </a:ext>
            </a:extLst>
          </p:cNvPr>
          <p:cNvSpPr txBox="1"/>
          <p:nvPr/>
        </p:nvSpPr>
        <p:spPr>
          <a:xfrm>
            <a:off x="3773617" y="3692412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Age &lt;= 35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285DAB-4F65-3D65-E55B-D315CE2C18EA}"/>
              </a:ext>
            </a:extLst>
          </p:cNvPr>
          <p:cNvSpPr/>
          <p:nvPr/>
        </p:nvSpPr>
        <p:spPr>
          <a:xfrm>
            <a:off x="1325344" y="4363516"/>
            <a:ext cx="1732069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66%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6759A8-B9D4-9F60-EADD-B8D5B0A36585}"/>
              </a:ext>
            </a:extLst>
          </p:cNvPr>
          <p:cNvSpPr/>
          <p:nvPr/>
        </p:nvSpPr>
        <p:spPr>
          <a:xfrm>
            <a:off x="3262213" y="4363516"/>
            <a:ext cx="1702744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25%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BEEF54-65BB-EDCD-EF7F-9492F773EADA}"/>
              </a:ext>
            </a:extLst>
          </p:cNvPr>
          <p:cNvSpPr/>
          <p:nvPr/>
        </p:nvSpPr>
        <p:spPr>
          <a:xfrm>
            <a:off x="6806267" y="1909432"/>
            <a:ext cx="2878762" cy="11521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EF907A-9951-75C6-D772-E5EB8EC3D5F0}"/>
              </a:ext>
            </a:extLst>
          </p:cNvPr>
          <p:cNvSpPr/>
          <p:nvPr/>
        </p:nvSpPr>
        <p:spPr>
          <a:xfrm>
            <a:off x="1657794" y="1849796"/>
            <a:ext cx="2878762" cy="11521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3386E6-598F-4455-E9FB-0585B4FF88E5}"/>
                  </a:ext>
                </a:extLst>
              </p:cNvPr>
              <p:cNvSpPr txBox="1"/>
              <p:nvPr/>
            </p:nvSpPr>
            <p:spPr>
              <a:xfrm>
                <a:off x="4517746" y="1868556"/>
                <a:ext cx="2551052" cy="32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=1−∑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3386E6-598F-4455-E9FB-0585B4FF8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746" y="1868556"/>
                <a:ext cx="2551052" cy="320537"/>
              </a:xfrm>
              <a:prstGeom prst="rect">
                <a:avLst/>
              </a:prstGeom>
              <a:blipFill>
                <a:blip r:embed="rId3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F221FDA-1925-320C-F47C-831E83B92BD0}"/>
                  </a:ext>
                </a:extLst>
              </p:cNvPr>
              <p:cNvSpPr txBox="1"/>
              <p:nvPr/>
            </p:nvSpPr>
            <p:spPr>
              <a:xfrm>
                <a:off x="4537626" y="2312505"/>
                <a:ext cx="2551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=−∑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F221FDA-1925-320C-F47C-831E83B92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626" y="2312505"/>
                <a:ext cx="2551052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93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Classifier, Purity Metrics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0D374B-E835-02A6-D33B-DA987F10AED5}"/>
              </a:ext>
            </a:extLst>
          </p:cNvPr>
          <p:cNvCxnSpPr/>
          <p:nvPr/>
        </p:nvCxnSpPr>
        <p:spPr>
          <a:xfrm flipH="1">
            <a:off x="7379613" y="3061560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41E795-894C-F4BA-B1F8-1B4E29AE134A}"/>
              </a:ext>
            </a:extLst>
          </p:cNvPr>
          <p:cNvCxnSpPr/>
          <p:nvPr/>
        </p:nvCxnSpPr>
        <p:spPr>
          <a:xfrm>
            <a:off x="8245648" y="3061560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76E0AA-D77D-D782-6B35-6D5D3950553C}"/>
              </a:ext>
            </a:extLst>
          </p:cNvPr>
          <p:cNvSpPr txBox="1"/>
          <p:nvPr/>
        </p:nvSpPr>
        <p:spPr>
          <a:xfrm>
            <a:off x="6513579" y="3725547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Gender = Male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442DC-F038-A20E-D985-9C3EEA4F44EB}"/>
              </a:ext>
            </a:extLst>
          </p:cNvPr>
          <p:cNvSpPr txBox="1"/>
          <p:nvPr/>
        </p:nvSpPr>
        <p:spPr>
          <a:xfrm>
            <a:off x="8961851" y="3725547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Gender=Female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61E5B6-6133-34CA-E4C5-5C34799C21E3}"/>
              </a:ext>
            </a:extLst>
          </p:cNvPr>
          <p:cNvSpPr/>
          <p:nvPr/>
        </p:nvSpPr>
        <p:spPr>
          <a:xfrm>
            <a:off x="6513578" y="4396651"/>
            <a:ext cx="1732069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3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60%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0B690F-31CC-5DE2-2368-4272F9A35927}"/>
              </a:ext>
            </a:extLst>
          </p:cNvPr>
          <p:cNvSpPr/>
          <p:nvPr/>
        </p:nvSpPr>
        <p:spPr>
          <a:xfrm>
            <a:off x="8450447" y="4396651"/>
            <a:ext cx="1702744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2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40%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53C2DC-6B6F-2CB5-D5C5-17C9AB6BC14A}"/>
              </a:ext>
            </a:extLst>
          </p:cNvPr>
          <p:cNvCxnSpPr>
            <a:endCxn id="28" idx="0"/>
          </p:cNvCxnSpPr>
          <p:nvPr/>
        </p:nvCxnSpPr>
        <p:spPr>
          <a:xfrm flipH="1">
            <a:off x="2191379" y="3028425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9918F2-9FD6-3412-BFA0-460E93E89830}"/>
              </a:ext>
            </a:extLst>
          </p:cNvPr>
          <p:cNvCxnSpPr/>
          <p:nvPr/>
        </p:nvCxnSpPr>
        <p:spPr>
          <a:xfrm>
            <a:off x="3057414" y="3028425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30222B-5A1B-4258-290C-26D29BCCC6E0}"/>
              </a:ext>
            </a:extLst>
          </p:cNvPr>
          <p:cNvSpPr txBox="1"/>
          <p:nvPr/>
        </p:nvSpPr>
        <p:spPr>
          <a:xfrm>
            <a:off x="1749413" y="3692412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Age &gt; 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0076FC-4972-CE6A-6435-EF151E49FD9A}"/>
              </a:ext>
            </a:extLst>
          </p:cNvPr>
          <p:cNvSpPr txBox="1"/>
          <p:nvPr/>
        </p:nvSpPr>
        <p:spPr>
          <a:xfrm>
            <a:off x="3773617" y="3692412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Age &lt;= 35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46274B-A947-EFA2-0DF3-FA483067994D}"/>
              </a:ext>
            </a:extLst>
          </p:cNvPr>
          <p:cNvSpPr/>
          <p:nvPr/>
        </p:nvSpPr>
        <p:spPr>
          <a:xfrm>
            <a:off x="1325344" y="4363516"/>
            <a:ext cx="1732069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66%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A82667-858D-14A3-7040-DE506B5400AF}"/>
              </a:ext>
            </a:extLst>
          </p:cNvPr>
          <p:cNvSpPr/>
          <p:nvPr/>
        </p:nvSpPr>
        <p:spPr>
          <a:xfrm>
            <a:off x="3262213" y="4363516"/>
            <a:ext cx="1702744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25%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50405D-049C-B56D-0E9C-1B959D3C71FE}"/>
              </a:ext>
            </a:extLst>
          </p:cNvPr>
          <p:cNvSpPr/>
          <p:nvPr/>
        </p:nvSpPr>
        <p:spPr>
          <a:xfrm>
            <a:off x="6806267" y="1909432"/>
            <a:ext cx="2878762" cy="11521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BCDC1-54DF-FDC5-FA9E-6159209F4298}"/>
              </a:ext>
            </a:extLst>
          </p:cNvPr>
          <p:cNvSpPr/>
          <p:nvPr/>
        </p:nvSpPr>
        <p:spPr>
          <a:xfrm>
            <a:off x="1657794" y="1849796"/>
            <a:ext cx="2878762" cy="11521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D93FCF8-F6C4-20A2-4CC9-1B42C37469AF}"/>
                  </a:ext>
                </a:extLst>
              </p:cNvPr>
              <p:cNvSpPr txBox="1"/>
              <p:nvPr/>
            </p:nvSpPr>
            <p:spPr>
              <a:xfrm>
                <a:off x="4517746" y="1868556"/>
                <a:ext cx="2551052" cy="32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=1−∑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D93FCF8-F6C4-20A2-4CC9-1B42C3746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746" y="1868556"/>
                <a:ext cx="2551052" cy="320537"/>
              </a:xfrm>
              <a:prstGeom prst="rect">
                <a:avLst/>
              </a:prstGeom>
              <a:blipFill>
                <a:blip r:embed="rId3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E7454B-E653-BCEA-14B3-1E359548346F}"/>
                  </a:ext>
                </a:extLst>
              </p:cNvPr>
              <p:cNvSpPr txBox="1"/>
              <p:nvPr/>
            </p:nvSpPr>
            <p:spPr>
              <a:xfrm>
                <a:off x="1447796" y="5454960"/>
                <a:ext cx="1454429" cy="506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1−[</m:t>
                      </m:r>
                      <m:sSup>
                        <m:sSup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1100" dirty="0"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E7454B-E653-BCEA-14B3-1E3595483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96" y="5454960"/>
                <a:ext cx="1454429" cy="506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0C24F6-4A21-67BE-6CBB-F794E2626C49}"/>
                  </a:ext>
                </a:extLst>
              </p:cNvPr>
              <p:cNvSpPr txBox="1"/>
              <p:nvPr/>
            </p:nvSpPr>
            <p:spPr>
              <a:xfrm>
                <a:off x="3243466" y="5408577"/>
                <a:ext cx="1454429" cy="506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1−[ </m:t>
                      </m:r>
                      <m:sSup>
                        <m:sSup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1100" dirty="0"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0C24F6-4A21-67BE-6CBB-F794E2626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466" y="5408577"/>
                <a:ext cx="1454429" cy="5061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05D9CD26-DD2F-286F-371A-15ECE830816F}"/>
              </a:ext>
            </a:extLst>
          </p:cNvPr>
          <p:cNvSpPr txBox="1"/>
          <p:nvPr/>
        </p:nvSpPr>
        <p:spPr>
          <a:xfrm>
            <a:off x="1860709" y="5995906"/>
            <a:ext cx="622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+mj-lt"/>
                <a:ea typeface="Cambria Math" panose="02040503050406030204" pitchFamily="18" charset="0"/>
              </a:rPr>
              <a:t>0.44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642D0C-E305-B40E-85B3-11B92440757B}"/>
              </a:ext>
            </a:extLst>
          </p:cNvPr>
          <p:cNvSpPr txBox="1"/>
          <p:nvPr/>
        </p:nvSpPr>
        <p:spPr>
          <a:xfrm>
            <a:off x="3656375" y="5989282"/>
            <a:ext cx="622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+mj-lt"/>
                <a:ea typeface="Cambria Math" panose="02040503050406030204" pitchFamily="18" charset="0"/>
              </a:rPr>
              <a:t>0.375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EAB506-55F9-4C22-71A3-9BB545B772CF}"/>
                  </a:ext>
                </a:extLst>
              </p:cNvPr>
              <p:cNvSpPr txBox="1"/>
              <p:nvPr/>
            </p:nvSpPr>
            <p:spPr>
              <a:xfrm>
                <a:off x="6834810" y="5501344"/>
                <a:ext cx="1454429" cy="506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1−[</m:t>
                      </m:r>
                      <m:sSup>
                        <m:sSup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1100" dirty="0">
                  <a:latin typeface="+mj-lt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EAB506-55F9-4C22-71A3-9BB545B77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810" y="5501344"/>
                <a:ext cx="1454429" cy="506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43AD90B-48CD-FA65-942B-1BEBF32C3376}"/>
                  </a:ext>
                </a:extLst>
              </p:cNvPr>
              <p:cNvSpPr txBox="1"/>
              <p:nvPr/>
            </p:nvSpPr>
            <p:spPr>
              <a:xfrm>
                <a:off x="8630480" y="5454961"/>
                <a:ext cx="1454429" cy="506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1−[ </m:t>
                      </m:r>
                      <m:sSup>
                        <m:sSup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1100" dirty="0"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43AD90B-48CD-FA65-942B-1BEBF32C3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480" y="5454961"/>
                <a:ext cx="1454429" cy="5061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0225DA7-C64E-A5A4-A3D2-DC4B016E0DF2}"/>
              </a:ext>
            </a:extLst>
          </p:cNvPr>
          <p:cNvSpPr txBox="1"/>
          <p:nvPr/>
        </p:nvSpPr>
        <p:spPr>
          <a:xfrm>
            <a:off x="7327236" y="5976030"/>
            <a:ext cx="622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+mj-lt"/>
                <a:ea typeface="Cambria Math" panose="02040503050406030204" pitchFamily="18" charset="0"/>
              </a:rPr>
              <a:t>0.48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9FF735-07C2-D23A-C88E-0DA3FBAB3289}"/>
              </a:ext>
            </a:extLst>
          </p:cNvPr>
          <p:cNvSpPr txBox="1"/>
          <p:nvPr/>
        </p:nvSpPr>
        <p:spPr>
          <a:xfrm>
            <a:off x="9122902" y="5969406"/>
            <a:ext cx="622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+mj-lt"/>
                <a:ea typeface="Cambria Math" panose="02040503050406030204" pitchFamily="18" charset="0"/>
              </a:rPr>
              <a:t>0.48</a:t>
            </a:r>
          </a:p>
        </p:txBody>
      </p:sp>
    </p:spTree>
    <p:extLst>
      <p:ext uri="{BB962C8B-B14F-4D97-AF65-F5344CB8AC3E}">
        <p14:creationId xmlns:p14="http://schemas.microsoft.com/office/powerpoint/2010/main" val="31393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Classifier, Purity Metrics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946A312-98E5-CD8E-37DF-9D2E40C1C9BB}"/>
              </a:ext>
            </a:extLst>
          </p:cNvPr>
          <p:cNvCxnSpPr/>
          <p:nvPr/>
        </p:nvCxnSpPr>
        <p:spPr>
          <a:xfrm flipH="1">
            <a:off x="7379613" y="3061560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697119-8C59-B0DD-EDC1-BB86F0F76872}"/>
              </a:ext>
            </a:extLst>
          </p:cNvPr>
          <p:cNvCxnSpPr/>
          <p:nvPr/>
        </p:nvCxnSpPr>
        <p:spPr>
          <a:xfrm>
            <a:off x="8245648" y="3061560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A9343E0-3E5F-1FCF-AE1B-1E1061038169}"/>
              </a:ext>
            </a:extLst>
          </p:cNvPr>
          <p:cNvSpPr txBox="1"/>
          <p:nvPr/>
        </p:nvSpPr>
        <p:spPr>
          <a:xfrm>
            <a:off x="6513579" y="3725547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Gender = Male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F4AA3-8C95-40D1-2064-5649C61AEC7E}"/>
              </a:ext>
            </a:extLst>
          </p:cNvPr>
          <p:cNvSpPr txBox="1"/>
          <p:nvPr/>
        </p:nvSpPr>
        <p:spPr>
          <a:xfrm>
            <a:off x="8961851" y="3725547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Gender=Female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281387-466B-73C9-BFC9-4440B211F055}"/>
              </a:ext>
            </a:extLst>
          </p:cNvPr>
          <p:cNvSpPr/>
          <p:nvPr/>
        </p:nvSpPr>
        <p:spPr>
          <a:xfrm>
            <a:off x="6513578" y="4396651"/>
            <a:ext cx="1732069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3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60%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54A15-0431-B9BF-B41F-E9DA4430F2F0}"/>
              </a:ext>
            </a:extLst>
          </p:cNvPr>
          <p:cNvSpPr/>
          <p:nvPr/>
        </p:nvSpPr>
        <p:spPr>
          <a:xfrm>
            <a:off x="8450447" y="4396651"/>
            <a:ext cx="1702744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2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40%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1E5C3-C6D3-20FA-CE7D-21024C54E290}"/>
              </a:ext>
            </a:extLst>
          </p:cNvPr>
          <p:cNvCxnSpPr>
            <a:endCxn id="20" idx="0"/>
          </p:cNvCxnSpPr>
          <p:nvPr/>
        </p:nvCxnSpPr>
        <p:spPr>
          <a:xfrm flipH="1">
            <a:off x="2191379" y="3028425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13173D-C454-7096-24C4-ABF623EE1BE1}"/>
              </a:ext>
            </a:extLst>
          </p:cNvPr>
          <p:cNvCxnSpPr/>
          <p:nvPr/>
        </p:nvCxnSpPr>
        <p:spPr>
          <a:xfrm>
            <a:off x="3057414" y="3028425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9FA81D-B21F-D4D3-FFC1-C6E8DB71DF2C}"/>
              </a:ext>
            </a:extLst>
          </p:cNvPr>
          <p:cNvSpPr txBox="1"/>
          <p:nvPr/>
        </p:nvSpPr>
        <p:spPr>
          <a:xfrm>
            <a:off x="1802424" y="3692412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Age &gt; 35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598960-D1B8-98E3-D140-6FB74F2E1BF3}"/>
              </a:ext>
            </a:extLst>
          </p:cNvPr>
          <p:cNvSpPr txBox="1"/>
          <p:nvPr/>
        </p:nvSpPr>
        <p:spPr>
          <a:xfrm>
            <a:off x="3773617" y="3692412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Age &lt;= 35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BC360B-077C-E690-7B4C-2A83714D664E}"/>
              </a:ext>
            </a:extLst>
          </p:cNvPr>
          <p:cNvSpPr/>
          <p:nvPr/>
        </p:nvSpPr>
        <p:spPr>
          <a:xfrm>
            <a:off x="1325344" y="4363516"/>
            <a:ext cx="1732069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66%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9E55E5-C442-D434-B8C2-87EF9AB45BAB}"/>
              </a:ext>
            </a:extLst>
          </p:cNvPr>
          <p:cNvSpPr/>
          <p:nvPr/>
        </p:nvSpPr>
        <p:spPr>
          <a:xfrm>
            <a:off x="3262213" y="4363516"/>
            <a:ext cx="1702744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25%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901DB9-2D52-37ED-98BA-39DD53E79DF6}"/>
              </a:ext>
            </a:extLst>
          </p:cNvPr>
          <p:cNvSpPr/>
          <p:nvPr/>
        </p:nvSpPr>
        <p:spPr>
          <a:xfrm>
            <a:off x="6806267" y="1909432"/>
            <a:ext cx="2878762" cy="11521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862D33-0D1A-31EB-784C-3692C4AA022A}"/>
              </a:ext>
            </a:extLst>
          </p:cNvPr>
          <p:cNvSpPr/>
          <p:nvPr/>
        </p:nvSpPr>
        <p:spPr>
          <a:xfrm>
            <a:off x="1657794" y="1849796"/>
            <a:ext cx="2878762" cy="11521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9A9D7B5-8DE3-0657-FC9A-AC7214BD5CB8}"/>
                  </a:ext>
                </a:extLst>
              </p:cNvPr>
              <p:cNvSpPr txBox="1"/>
              <p:nvPr/>
            </p:nvSpPr>
            <p:spPr>
              <a:xfrm>
                <a:off x="4517746" y="1868556"/>
                <a:ext cx="2551052" cy="32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=1−∑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9A9D7B5-8DE3-0657-FC9A-AC7214BD5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746" y="1868556"/>
                <a:ext cx="2551052" cy="320537"/>
              </a:xfrm>
              <a:prstGeom prst="rect">
                <a:avLst/>
              </a:prstGeom>
              <a:blipFill>
                <a:blip r:embed="rId3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C44E16-3420-AC8A-0200-46A87A2B0856}"/>
                  </a:ext>
                </a:extLst>
              </p:cNvPr>
              <p:cNvSpPr txBox="1"/>
              <p:nvPr/>
            </p:nvSpPr>
            <p:spPr>
              <a:xfrm>
                <a:off x="1494114" y="5454960"/>
                <a:ext cx="18161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I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)∗</m:t>
                      </m:r>
                      <m:r>
                        <a:rPr lang="en-IN" sz="11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0.44</m:t>
                      </m:r>
                    </m:oMath>
                  </m:oMathPara>
                </a14:m>
                <a:endParaRPr lang="en-IN" sz="11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C44E16-3420-AC8A-0200-46A87A2B0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114" y="5454960"/>
                <a:ext cx="1816152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05CDE45-A457-9105-D89D-F9D29FD19B14}"/>
                  </a:ext>
                </a:extLst>
              </p:cNvPr>
              <p:cNvSpPr txBox="1"/>
              <p:nvPr/>
            </p:nvSpPr>
            <p:spPr>
              <a:xfrm>
                <a:off x="3656375" y="5445942"/>
                <a:ext cx="1092385" cy="409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I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)∗</m:t>
                      </m:r>
                      <m:r>
                        <a:rPr lang="en-IN" sz="11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0.375</m:t>
                      </m:r>
                    </m:oMath>
                  </m:oMathPara>
                </a14:m>
                <a:endParaRPr lang="en-IN" sz="11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05CDE45-A457-9105-D89D-F9D29FD19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375" y="5445942"/>
                <a:ext cx="1092385" cy="409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DA6C6F-56EF-685C-1909-A0A4B2031261}"/>
                  </a:ext>
                </a:extLst>
              </p:cNvPr>
              <p:cNvSpPr txBox="1"/>
              <p:nvPr/>
            </p:nvSpPr>
            <p:spPr>
              <a:xfrm>
                <a:off x="7022436" y="5445946"/>
                <a:ext cx="903288" cy="41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I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)∗</m:t>
                      </m:r>
                      <m:r>
                        <a:rPr lang="en-IN" sz="11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0.48</m:t>
                      </m:r>
                    </m:oMath>
                  </m:oMathPara>
                </a14:m>
                <a:endParaRPr lang="en-IN" sz="11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DA6C6F-56EF-685C-1909-A0A4B2031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436" y="5445946"/>
                <a:ext cx="903288" cy="4138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B516F07-6E85-0F27-DE6A-88BA74B43DB7}"/>
                  </a:ext>
                </a:extLst>
              </p:cNvPr>
              <p:cNvSpPr txBox="1"/>
              <p:nvPr/>
            </p:nvSpPr>
            <p:spPr>
              <a:xfrm>
                <a:off x="9083147" y="5439322"/>
                <a:ext cx="927318" cy="41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I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)∗</m:t>
                      </m:r>
                      <m:r>
                        <a:rPr lang="en-IN" sz="11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0.48</m:t>
                      </m:r>
                    </m:oMath>
                  </m:oMathPara>
                </a14:m>
                <a:endParaRPr lang="en-IN" sz="11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B516F07-6E85-0F27-DE6A-88BA74B43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147" y="5439322"/>
                <a:ext cx="927318" cy="4138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4357AA-59EC-09E6-2189-098EDBEAFAD4}"/>
                  </a:ext>
                </a:extLst>
              </p:cNvPr>
              <p:cNvSpPr txBox="1"/>
              <p:nvPr/>
            </p:nvSpPr>
            <p:spPr>
              <a:xfrm>
                <a:off x="3030908" y="5508776"/>
                <a:ext cx="4544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4357AA-59EC-09E6-2189-098EDBEAF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908" y="5508776"/>
                <a:ext cx="45441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A525694A-96F0-A347-7675-BD7B1F25CC72}"/>
              </a:ext>
            </a:extLst>
          </p:cNvPr>
          <p:cNvSpPr txBox="1"/>
          <p:nvPr/>
        </p:nvSpPr>
        <p:spPr>
          <a:xfrm>
            <a:off x="3034746" y="5844210"/>
            <a:ext cx="583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+mj-lt"/>
                <a:ea typeface="Cambria Math" panose="02040503050406030204" pitchFamily="18" charset="0"/>
              </a:rPr>
              <a:t>0.41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519FA16-4773-31FE-59AA-A98CDADF2B95}"/>
                  </a:ext>
                </a:extLst>
              </p:cNvPr>
              <p:cNvSpPr txBox="1"/>
              <p:nvPr/>
            </p:nvSpPr>
            <p:spPr>
              <a:xfrm>
                <a:off x="8245649" y="5502150"/>
                <a:ext cx="4544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519FA16-4773-31FE-59AA-A98CDADF2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649" y="5502150"/>
                <a:ext cx="45441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2756ED20-FAB2-4313-F9A2-AF905E4C871C}"/>
              </a:ext>
            </a:extLst>
          </p:cNvPr>
          <p:cNvSpPr txBox="1"/>
          <p:nvPr/>
        </p:nvSpPr>
        <p:spPr>
          <a:xfrm>
            <a:off x="8262736" y="5850838"/>
            <a:ext cx="583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+mj-lt"/>
                <a:ea typeface="Cambria Math" panose="02040503050406030204" pitchFamily="18" charset="0"/>
              </a:rPr>
              <a:t>0.48</a:t>
            </a:r>
          </a:p>
        </p:txBody>
      </p:sp>
    </p:spTree>
    <p:extLst>
      <p:ext uri="{BB962C8B-B14F-4D97-AF65-F5344CB8AC3E}">
        <p14:creationId xmlns:p14="http://schemas.microsoft.com/office/powerpoint/2010/main" val="389165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Classifier, Purity Metrics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7462C3-DCFD-656C-6E5D-3940415B7823}"/>
              </a:ext>
            </a:extLst>
          </p:cNvPr>
          <p:cNvCxnSpPr/>
          <p:nvPr/>
        </p:nvCxnSpPr>
        <p:spPr>
          <a:xfrm flipH="1">
            <a:off x="7379613" y="3061560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435AF0-6AE1-C72C-3795-81FF8D6A7E46}"/>
              </a:ext>
            </a:extLst>
          </p:cNvPr>
          <p:cNvCxnSpPr/>
          <p:nvPr/>
        </p:nvCxnSpPr>
        <p:spPr>
          <a:xfrm>
            <a:off x="8245648" y="3061560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E71857-21A4-A52B-2BAB-F72CD940C178}"/>
              </a:ext>
            </a:extLst>
          </p:cNvPr>
          <p:cNvSpPr txBox="1"/>
          <p:nvPr/>
        </p:nvSpPr>
        <p:spPr>
          <a:xfrm>
            <a:off x="6513579" y="3725547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Gender = Male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2610F-4B14-33C0-1D7B-DC07165D8645}"/>
              </a:ext>
            </a:extLst>
          </p:cNvPr>
          <p:cNvSpPr txBox="1"/>
          <p:nvPr/>
        </p:nvSpPr>
        <p:spPr>
          <a:xfrm>
            <a:off x="8961851" y="3725547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Gender=Female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8AD0F2-03F3-6957-5B1A-8C72C9C4A71D}"/>
              </a:ext>
            </a:extLst>
          </p:cNvPr>
          <p:cNvSpPr/>
          <p:nvPr/>
        </p:nvSpPr>
        <p:spPr>
          <a:xfrm>
            <a:off x="6513578" y="4396651"/>
            <a:ext cx="1732069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3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60%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6E8669-E417-14A3-2A1D-149B8004AB37}"/>
              </a:ext>
            </a:extLst>
          </p:cNvPr>
          <p:cNvSpPr/>
          <p:nvPr/>
        </p:nvSpPr>
        <p:spPr>
          <a:xfrm>
            <a:off x="8450447" y="4396651"/>
            <a:ext cx="1702744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2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40%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A475F9-AA1D-FDFD-DDBE-DFFD7122C77A}"/>
              </a:ext>
            </a:extLst>
          </p:cNvPr>
          <p:cNvCxnSpPr>
            <a:endCxn id="28" idx="0"/>
          </p:cNvCxnSpPr>
          <p:nvPr/>
        </p:nvCxnSpPr>
        <p:spPr>
          <a:xfrm flipH="1">
            <a:off x="2191379" y="3028425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C0D961-BFCF-326E-4DC2-D9EDDDACC320}"/>
              </a:ext>
            </a:extLst>
          </p:cNvPr>
          <p:cNvCxnSpPr/>
          <p:nvPr/>
        </p:nvCxnSpPr>
        <p:spPr>
          <a:xfrm>
            <a:off x="3057414" y="3028425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72EB66F-F630-F46E-4670-F573B4D159A3}"/>
              </a:ext>
            </a:extLst>
          </p:cNvPr>
          <p:cNvSpPr txBox="1"/>
          <p:nvPr/>
        </p:nvSpPr>
        <p:spPr>
          <a:xfrm>
            <a:off x="1325345" y="3692412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Age &gt; 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A24A9F-408B-13C6-5A0E-69DB7303E011}"/>
              </a:ext>
            </a:extLst>
          </p:cNvPr>
          <p:cNvSpPr txBox="1"/>
          <p:nvPr/>
        </p:nvSpPr>
        <p:spPr>
          <a:xfrm>
            <a:off x="3773617" y="3692412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Age &lt;= 35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439D27-5721-440F-E34C-179900B05EE1}"/>
              </a:ext>
            </a:extLst>
          </p:cNvPr>
          <p:cNvSpPr/>
          <p:nvPr/>
        </p:nvSpPr>
        <p:spPr>
          <a:xfrm>
            <a:off x="1325344" y="4363516"/>
            <a:ext cx="1732069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66%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1693D4-7ACE-2432-8057-6833D8CEFB3D}"/>
              </a:ext>
            </a:extLst>
          </p:cNvPr>
          <p:cNvSpPr/>
          <p:nvPr/>
        </p:nvSpPr>
        <p:spPr>
          <a:xfrm>
            <a:off x="3262213" y="4363516"/>
            <a:ext cx="1702744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25%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942716-39F2-75DF-6CB4-09DE82488DA0}"/>
              </a:ext>
            </a:extLst>
          </p:cNvPr>
          <p:cNvSpPr/>
          <p:nvPr/>
        </p:nvSpPr>
        <p:spPr>
          <a:xfrm>
            <a:off x="6806267" y="1909432"/>
            <a:ext cx="2878762" cy="11521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DBF63-8962-BD97-72FC-FD625370D8AB}"/>
              </a:ext>
            </a:extLst>
          </p:cNvPr>
          <p:cNvSpPr/>
          <p:nvPr/>
        </p:nvSpPr>
        <p:spPr>
          <a:xfrm>
            <a:off x="1657794" y="1849796"/>
            <a:ext cx="2878762" cy="11521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DFB5A7-8EC8-F042-5DEB-520D09E53F80}"/>
                  </a:ext>
                </a:extLst>
              </p:cNvPr>
              <p:cNvSpPr txBox="1"/>
              <p:nvPr/>
            </p:nvSpPr>
            <p:spPr>
              <a:xfrm>
                <a:off x="4537626" y="1994455"/>
                <a:ext cx="2551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=−∑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DFB5A7-8EC8-F042-5DEB-520D09E53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626" y="1994455"/>
                <a:ext cx="2551052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0EC4F0-F260-D86A-8F2D-091AB7F0838F}"/>
                  </a:ext>
                </a:extLst>
              </p:cNvPr>
              <p:cNvSpPr txBox="1"/>
              <p:nvPr/>
            </p:nvSpPr>
            <p:spPr>
              <a:xfrm>
                <a:off x="668590" y="5328377"/>
                <a:ext cx="2388823" cy="47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−[</m:t>
                      </m:r>
                      <m:d>
                        <m:d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11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1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1100" dirty="0"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0EC4F0-F260-D86A-8F2D-091AB7F08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90" y="5328377"/>
                <a:ext cx="2388823" cy="472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CA31BA-1E04-BE2B-2160-2E41F793E853}"/>
                  </a:ext>
                </a:extLst>
              </p:cNvPr>
              <p:cNvSpPr txBox="1"/>
              <p:nvPr/>
            </p:nvSpPr>
            <p:spPr>
              <a:xfrm>
                <a:off x="3073862" y="5348256"/>
                <a:ext cx="2388823" cy="47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−[</m:t>
                      </m:r>
                      <m:d>
                        <m:d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11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1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1100" dirty="0"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CA31BA-1E04-BE2B-2160-2E41F793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862" y="5348256"/>
                <a:ext cx="2388823" cy="472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8AF928A-EB25-4838-C603-69AF0D8B184B}"/>
                  </a:ext>
                </a:extLst>
              </p:cNvPr>
              <p:cNvSpPr txBox="1"/>
              <p:nvPr/>
            </p:nvSpPr>
            <p:spPr>
              <a:xfrm>
                <a:off x="6148366" y="5348257"/>
                <a:ext cx="2388823" cy="47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−[</m:t>
                      </m:r>
                      <m:d>
                        <m:d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11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1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1100" dirty="0">
                  <a:latin typeface="+mj-lt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8AF928A-EB25-4838-C603-69AF0D8B1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366" y="5348257"/>
                <a:ext cx="2388823" cy="472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EE8AC0-D812-5B84-524E-7623C8F98EF2}"/>
                  </a:ext>
                </a:extLst>
              </p:cNvPr>
              <p:cNvSpPr txBox="1"/>
              <p:nvPr/>
            </p:nvSpPr>
            <p:spPr>
              <a:xfrm>
                <a:off x="8513880" y="5341633"/>
                <a:ext cx="2388823" cy="47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−[</m:t>
                      </m:r>
                      <m:d>
                        <m:d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11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1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1100" dirty="0">
                  <a:latin typeface="+mj-lt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EE8AC0-D812-5B84-524E-7623C8F98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880" y="5341633"/>
                <a:ext cx="2388823" cy="4726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21776257-CFA1-25BB-71B8-C40DC4576523}"/>
              </a:ext>
            </a:extLst>
          </p:cNvPr>
          <p:cNvSpPr txBox="1"/>
          <p:nvPr/>
        </p:nvSpPr>
        <p:spPr>
          <a:xfrm>
            <a:off x="1732272" y="5819783"/>
            <a:ext cx="582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+mj-lt"/>
                <a:ea typeface="Cambria Math" panose="02040503050406030204" pitchFamily="18" charset="0"/>
              </a:rPr>
              <a:t>0.91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C8F5CF-350E-CD38-5936-D404ED8FDC35}"/>
              </a:ext>
            </a:extLst>
          </p:cNvPr>
          <p:cNvSpPr txBox="1"/>
          <p:nvPr/>
        </p:nvSpPr>
        <p:spPr>
          <a:xfrm>
            <a:off x="4150790" y="5826409"/>
            <a:ext cx="582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+mj-lt"/>
                <a:ea typeface="Cambria Math" panose="02040503050406030204" pitchFamily="18" charset="0"/>
              </a:rPr>
              <a:t>0.81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605A94-D140-26A5-3D4C-3C0307B6F5BA}"/>
              </a:ext>
            </a:extLst>
          </p:cNvPr>
          <p:cNvSpPr txBox="1"/>
          <p:nvPr/>
        </p:nvSpPr>
        <p:spPr>
          <a:xfrm>
            <a:off x="7112654" y="5872793"/>
            <a:ext cx="582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+mj-lt"/>
                <a:ea typeface="Cambria Math" panose="02040503050406030204" pitchFamily="18" charset="0"/>
              </a:rPr>
              <a:t>0.97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85DA27-8AE3-E645-0AB4-A354A8BD0819}"/>
              </a:ext>
            </a:extLst>
          </p:cNvPr>
          <p:cNvSpPr txBox="1"/>
          <p:nvPr/>
        </p:nvSpPr>
        <p:spPr>
          <a:xfrm>
            <a:off x="9491418" y="5866167"/>
            <a:ext cx="582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+mj-lt"/>
                <a:ea typeface="Cambria Math" panose="02040503050406030204" pitchFamily="18" charset="0"/>
              </a:rPr>
              <a:t>0.97</a:t>
            </a:r>
          </a:p>
        </p:txBody>
      </p:sp>
    </p:spTree>
    <p:extLst>
      <p:ext uri="{BB962C8B-B14F-4D97-AF65-F5344CB8AC3E}">
        <p14:creationId xmlns:p14="http://schemas.microsoft.com/office/powerpoint/2010/main" val="336441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Classifier, Purity Metrics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7462C3-DCFD-656C-6E5D-3940415B7823}"/>
              </a:ext>
            </a:extLst>
          </p:cNvPr>
          <p:cNvCxnSpPr/>
          <p:nvPr/>
        </p:nvCxnSpPr>
        <p:spPr>
          <a:xfrm flipH="1">
            <a:off x="7379613" y="3061560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435AF0-6AE1-C72C-3795-81FF8D6A7E46}"/>
              </a:ext>
            </a:extLst>
          </p:cNvPr>
          <p:cNvCxnSpPr/>
          <p:nvPr/>
        </p:nvCxnSpPr>
        <p:spPr>
          <a:xfrm>
            <a:off x="8245648" y="3061560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E71857-21A4-A52B-2BAB-F72CD940C178}"/>
              </a:ext>
            </a:extLst>
          </p:cNvPr>
          <p:cNvSpPr txBox="1"/>
          <p:nvPr/>
        </p:nvSpPr>
        <p:spPr>
          <a:xfrm>
            <a:off x="6513579" y="3725547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Gender = Male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2610F-4B14-33C0-1D7B-DC07165D8645}"/>
              </a:ext>
            </a:extLst>
          </p:cNvPr>
          <p:cNvSpPr txBox="1"/>
          <p:nvPr/>
        </p:nvSpPr>
        <p:spPr>
          <a:xfrm>
            <a:off x="8961851" y="3725547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Gender=Female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8AD0F2-03F3-6957-5B1A-8C72C9C4A71D}"/>
              </a:ext>
            </a:extLst>
          </p:cNvPr>
          <p:cNvSpPr/>
          <p:nvPr/>
        </p:nvSpPr>
        <p:spPr>
          <a:xfrm>
            <a:off x="6513578" y="4396651"/>
            <a:ext cx="1732069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3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60%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6E8669-E417-14A3-2A1D-149B8004AB37}"/>
              </a:ext>
            </a:extLst>
          </p:cNvPr>
          <p:cNvSpPr/>
          <p:nvPr/>
        </p:nvSpPr>
        <p:spPr>
          <a:xfrm>
            <a:off x="8450447" y="4396651"/>
            <a:ext cx="1702744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2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40%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A475F9-AA1D-FDFD-DDBE-DFFD7122C77A}"/>
              </a:ext>
            </a:extLst>
          </p:cNvPr>
          <p:cNvCxnSpPr>
            <a:endCxn id="28" idx="0"/>
          </p:cNvCxnSpPr>
          <p:nvPr/>
        </p:nvCxnSpPr>
        <p:spPr>
          <a:xfrm flipH="1">
            <a:off x="2191379" y="3028425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C0D961-BFCF-326E-4DC2-D9EDDDACC320}"/>
              </a:ext>
            </a:extLst>
          </p:cNvPr>
          <p:cNvCxnSpPr/>
          <p:nvPr/>
        </p:nvCxnSpPr>
        <p:spPr>
          <a:xfrm>
            <a:off x="3057414" y="3028425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72EB66F-F630-F46E-4670-F573B4D159A3}"/>
              </a:ext>
            </a:extLst>
          </p:cNvPr>
          <p:cNvSpPr txBox="1"/>
          <p:nvPr/>
        </p:nvSpPr>
        <p:spPr>
          <a:xfrm>
            <a:off x="1325345" y="3692412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Age &gt; 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A24A9F-408B-13C6-5A0E-69DB7303E011}"/>
              </a:ext>
            </a:extLst>
          </p:cNvPr>
          <p:cNvSpPr txBox="1"/>
          <p:nvPr/>
        </p:nvSpPr>
        <p:spPr>
          <a:xfrm>
            <a:off x="3773617" y="3692412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+mj-lt"/>
              </a:rPr>
              <a:t>Age &lt;= 35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439D27-5721-440F-E34C-179900B05EE1}"/>
              </a:ext>
            </a:extLst>
          </p:cNvPr>
          <p:cNvSpPr/>
          <p:nvPr/>
        </p:nvSpPr>
        <p:spPr>
          <a:xfrm>
            <a:off x="1325344" y="4363516"/>
            <a:ext cx="1732069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66%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1693D4-7ACE-2432-8057-6833D8CEFB3D}"/>
              </a:ext>
            </a:extLst>
          </p:cNvPr>
          <p:cNvSpPr/>
          <p:nvPr/>
        </p:nvSpPr>
        <p:spPr>
          <a:xfrm>
            <a:off x="3262213" y="4363516"/>
            <a:ext cx="1702744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25%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942716-39F2-75DF-6CB4-09DE82488DA0}"/>
              </a:ext>
            </a:extLst>
          </p:cNvPr>
          <p:cNvSpPr/>
          <p:nvPr/>
        </p:nvSpPr>
        <p:spPr>
          <a:xfrm>
            <a:off x="6806267" y="1909432"/>
            <a:ext cx="2878762" cy="11521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DBF63-8962-BD97-72FC-FD625370D8AB}"/>
              </a:ext>
            </a:extLst>
          </p:cNvPr>
          <p:cNvSpPr/>
          <p:nvPr/>
        </p:nvSpPr>
        <p:spPr>
          <a:xfrm>
            <a:off x="1657794" y="1849796"/>
            <a:ext cx="2878762" cy="11521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DFB5A7-8EC8-F042-5DEB-520D09E53F80}"/>
                  </a:ext>
                </a:extLst>
              </p:cNvPr>
              <p:cNvSpPr txBox="1"/>
              <p:nvPr/>
            </p:nvSpPr>
            <p:spPr>
              <a:xfrm>
                <a:off x="4537626" y="1994455"/>
                <a:ext cx="2551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=−∑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DFB5A7-8EC8-F042-5DEB-520D09E53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626" y="1994455"/>
                <a:ext cx="2551052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8D0DA5-2D50-7E64-498B-6A0698490440}"/>
                  </a:ext>
                </a:extLst>
              </p:cNvPr>
              <p:cNvSpPr txBox="1"/>
              <p:nvPr/>
            </p:nvSpPr>
            <p:spPr>
              <a:xfrm>
                <a:off x="1732272" y="5369209"/>
                <a:ext cx="979917" cy="345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1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1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n-IN" sz="11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</m:den>
                        </m:f>
                      </m:e>
                    </m:d>
                    <m:r>
                      <a:rPr lang="en-IN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IN" sz="1100" b="1" dirty="0">
                    <a:latin typeface="+mj-lt"/>
                    <a:ea typeface="Cambria Math" panose="02040503050406030204" pitchFamily="18" charset="0"/>
                  </a:rPr>
                  <a:t>0.91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8D0DA5-2D50-7E64-498B-6A0698490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72" y="5369209"/>
                <a:ext cx="979917" cy="345672"/>
              </a:xfrm>
              <a:prstGeom prst="rect">
                <a:avLst/>
              </a:prstGeom>
              <a:blipFill>
                <a:blip r:embed="rId4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D5D74F-102E-17FE-89DA-E9FCCBB25847}"/>
                  </a:ext>
                </a:extLst>
              </p:cNvPr>
              <p:cNvSpPr txBox="1"/>
              <p:nvPr/>
            </p:nvSpPr>
            <p:spPr>
              <a:xfrm>
                <a:off x="3773618" y="5375835"/>
                <a:ext cx="960142" cy="47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1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IN" sz="1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𝟖𝟏</m:t>
                      </m:r>
                    </m:oMath>
                  </m:oMathPara>
                </a14:m>
                <a:endParaRPr lang="en-IN" sz="1100" b="1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D5D74F-102E-17FE-89DA-E9FCCBB25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618" y="5375835"/>
                <a:ext cx="960142" cy="472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3604A3-C4B7-5367-683A-B26FD25B7B1D}"/>
                  </a:ext>
                </a:extLst>
              </p:cNvPr>
              <p:cNvSpPr txBox="1"/>
              <p:nvPr/>
            </p:nvSpPr>
            <p:spPr>
              <a:xfrm>
                <a:off x="6744776" y="5422219"/>
                <a:ext cx="950848" cy="47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1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IN" sz="1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IN" sz="1100" b="1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3604A3-C4B7-5367-683A-B26FD25B7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776" y="5422219"/>
                <a:ext cx="950848" cy="472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4E530B-F2EC-02DB-2DB8-779D9AFBA3F1}"/>
                  </a:ext>
                </a:extLst>
              </p:cNvPr>
              <p:cNvSpPr txBox="1"/>
              <p:nvPr/>
            </p:nvSpPr>
            <p:spPr>
              <a:xfrm>
                <a:off x="2924223" y="5388700"/>
                <a:ext cx="550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4E530B-F2EC-02DB-2DB8-779D9AFBA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223" y="5388700"/>
                <a:ext cx="55002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B041E4-4B81-CFEE-C830-AB2768F1397B}"/>
                  </a:ext>
                </a:extLst>
              </p:cNvPr>
              <p:cNvSpPr txBox="1"/>
              <p:nvPr/>
            </p:nvSpPr>
            <p:spPr>
              <a:xfrm>
                <a:off x="8099207" y="5474840"/>
                <a:ext cx="550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B041E4-4B81-CFEE-C830-AB2768F13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207" y="5474840"/>
                <a:ext cx="55002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7EC435-ED28-C2F5-5FFC-89850117E1F0}"/>
                  </a:ext>
                </a:extLst>
              </p:cNvPr>
              <p:cNvSpPr txBox="1"/>
              <p:nvPr/>
            </p:nvSpPr>
            <p:spPr>
              <a:xfrm>
                <a:off x="8845246" y="5402340"/>
                <a:ext cx="950848" cy="47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1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IN" sz="1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IN" sz="1100" b="1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7EC435-ED28-C2F5-5FFC-89850117E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246" y="5402340"/>
                <a:ext cx="950848" cy="4726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110547A-5B92-5AB6-0CAF-790AE39DE1A6}"/>
              </a:ext>
            </a:extLst>
          </p:cNvPr>
          <p:cNvSpPr txBox="1"/>
          <p:nvPr/>
        </p:nvSpPr>
        <p:spPr>
          <a:xfrm>
            <a:off x="2924222" y="5875033"/>
            <a:ext cx="550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+mj-lt"/>
                <a:ea typeface="Cambria Math" panose="02040503050406030204" pitchFamily="18" charset="0"/>
              </a:rPr>
              <a:t>0.87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54FFA-436E-7F9B-11AB-FECBF89E608B}"/>
              </a:ext>
            </a:extLst>
          </p:cNvPr>
          <p:cNvSpPr txBox="1"/>
          <p:nvPr/>
        </p:nvSpPr>
        <p:spPr>
          <a:xfrm>
            <a:off x="8112454" y="5921417"/>
            <a:ext cx="550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+mj-lt"/>
                <a:ea typeface="Cambria Math" panose="02040503050406030204" pitchFamily="18" charset="0"/>
              </a:rPr>
              <a:t>0.97</a:t>
            </a:r>
          </a:p>
        </p:txBody>
      </p:sp>
    </p:spTree>
    <p:extLst>
      <p:ext uri="{BB962C8B-B14F-4D97-AF65-F5344CB8AC3E}">
        <p14:creationId xmlns:p14="http://schemas.microsoft.com/office/powerpoint/2010/main" val="9267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/>
      <p:bldP spid="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Hero Theme-1">
  <a:themeElements>
    <a:clrScheme name="VILT">
      <a:dk1>
        <a:srgbClr val="000000"/>
      </a:dk1>
      <a:lt1>
        <a:srgbClr val="FFFFFF"/>
      </a:lt1>
      <a:dk2>
        <a:srgbClr val="A71C20"/>
      </a:dk2>
      <a:lt2>
        <a:srgbClr val="FFF2EB"/>
      </a:lt2>
      <a:accent1>
        <a:srgbClr val="FF0000"/>
      </a:accent1>
      <a:accent2>
        <a:srgbClr val="A71C20"/>
      </a:accent2>
      <a:accent3>
        <a:srgbClr val="57863C"/>
      </a:accent3>
      <a:accent4>
        <a:srgbClr val="FBAF33"/>
      </a:accent4>
      <a:accent5>
        <a:srgbClr val="1077A9"/>
      </a:accent5>
      <a:accent6>
        <a:srgbClr val="0563C1"/>
      </a:accent6>
      <a:hlink>
        <a:srgbClr val="FFC000"/>
      </a:hlink>
      <a:folHlink>
        <a:srgbClr val="2F5496"/>
      </a:folHlink>
    </a:clrScheme>
    <a:fontScheme name="VI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rtlCol="0" anchor="t" anchorCtr="0">
        <a:spAutoFit/>
      </a:bodyPr>
      <a:lstStyle>
        <a:defPPr marR="0" algn="l" rtl="0">
          <a:lnSpc>
            <a:spcPct val="150000"/>
          </a:lnSpc>
          <a:spcBef>
            <a:spcPts val="0"/>
          </a:spcBef>
          <a:spcAft>
            <a:spcPts val="0"/>
          </a:spcAft>
          <a:buClr>
            <a:srgbClr val="404040"/>
          </a:buClr>
          <a:buSzPts val="1800"/>
          <a:defRPr sz="1800" b="0" i="0" u="none" strike="noStrike" cap="none" dirty="0" smtClean="0">
            <a:solidFill>
              <a:srgbClr val="404040"/>
            </a:solidFill>
            <a:latin typeface="Roboto"/>
            <a:ea typeface="Roboto"/>
            <a:cs typeface="Roboto"/>
            <a:sym typeface="Roboto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ro Theme-1" id="{9C79F0E0-84CD-4276-816B-CE3373A54518}" vid="{C04C75D3-4C55-433C-895E-61002FDCC068}"/>
    </a:ext>
  </a:extLst>
</a:theme>
</file>

<file path=ppt/theme/theme2.xml><?xml version="1.0" encoding="utf-8"?>
<a:theme xmlns:a="http://schemas.openxmlformats.org/drawingml/2006/main" name="2_Hero Theme-1">
  <a:themeElements>
    <a:clrScheme name="VILT">
      <a:dk1>
        <a:srgbClr val="000000"/>
      </a:dk1>
      <a:lt1>
        <a:srgbClr val="FFFFFF"/>
      </a:lt1>
      <a:dk2>
        <a:srgbClr val="A71C20"/>
      </a:dk2>
      <a:lt2>
        <a:srgbClr val="FFF2EB"/>
      </a:lt2>
      <a:accent1>
        <a:srgbClr val="FF0000"/>
      </a:accent1>
      <a:accent2>
        <a:srgbClr val="A71C20"/>
      </a:accent2>
      <a:accent3>
        <a:srgbClr val="57863C"/>
      </a:accent3>
      <a:accent4>
        <a:srgbClr val="FBAF33"/>
      </a:accent4>
      <a:accent5>
        <a:srgbClr val="1077A9"/>
      </a:accent5>
      <a:accent6>
        <a:srgbClr val="0563C1"/>
      </a:accent6>
      <a:hlink>
        <a:srgbClr val="FFC000"/>
      </a:hlink>
      <a:folHlink>
        <a:srgbClr val="2F5496"/>
      </a:folHlink>
    </a:clrScheme>
    <a:fontScheme name="VI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rtlCol="0" anchor="t" anchorCtr="0">
        <a:spAutoFit/>
      </a:bodyPr>
      <a:lstStyle>
        <a:defPPr marR="0" algn="l" rtl="0">
          <a:lnSpc>
            <a:spcPct val="150000"/>
          </a:lnSpc>
          <a:spcBef>
            <a:spcPts val="0"/>
          </a:spcBef>
          <a:spcAft>
            <a:spcPts val="0"/>
          </a:spcAft>
          <a:buClr>
            <a:srgbClr val="404040"/>
          </a:buClr>
          <a:buSzPts val="1800"/>
          <a:defRPr sz="1800" b="0" i="0" u="none" strike="noStrike" cap="none" dirty="0" smtClean="0">
            <a:solidFill>
              <a:srgbClr val="404040"/>
            </a:solidFill>
            <a:latin typeface="Roboto"/>
            <a:ea typeface="Roboto"/>
            <a:cs typeface="Roboto"/>
            <a:sym typeface="Roboto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ro Theme-1" id="{9C79F0E0-84CD-4276-816B-CE3373A54518}" vid="{C04C75D3-4C55-433C-895E-61002FDCC06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Hero Theme-1</Template>
  <TotalTime>525</TotalTime>
  <Words>1355</Words>
  <Application>Microsoft Office PowerPoint</Application>
  <PresentationFormat>Widescreen</PresentationFormat>
  <Paragraphs>425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Hero Theme-1</vt:lpstr>
      <vt:lpstr>2_Hero Theme-1</vt:lpstr>
      <vt:lpstr>PowerPoint Presentation</vt:lpstr>
      <vt:lpstr>Decision Tree: Classifier, Purity Metrics</vt:lpstr>
      <vt:lpstr>Decision Tree: Classifier, Purity Metrics</vt:lpstr>
      <vt:lpstr>Decision Tree: Classifier, Purity Metrics</vt:lpstr>
      <vt:lpstr>Decision Tree: Classifier, Purity Metrics</vt:lpstr>
      <vt:lpstr>Decision Tree: Classifier, Purity Metrics</vt:lpstr>
      <vt:lpstr>Decision Tree: Classifier, Purity Metrics</vt:lpstr>
      <vt:lpstr>Decision Tree: Classifier, Purity Metrics</vt:lpstr>
      <vt:lpstr>Decision Tree: Classifier, Purity Metrics</vt:lpstr>
      <vt:lpstr>Decision Tree Algorithm: Overview</vt:lpstr>
      <vt:lpstr>PowerPoint Presentation</vt:lpstr>
      <vt:lpstr>PowerPoint Presentation</vt:lpstr>
      <vt:lpstr>Decision Tree: Classifier Performance Metrics</vt:lpstr>
      <vt:lpstr>Decision Tree: Classifier Hyperparameters</vt:lpstr>
      <vt:lpstr>Decision Tree: Classifier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Bhimesh</dc:creator>
  <cp:lastModifiedBy>Adithya Vijay</cp:lastModifiedBy>
  <cp:revision>13</cp:revision>
  <dcterms:created xsi:type="dcterms:W3CDTF">2023-04-11T10:29:41Z</dcterms:created>
  <dcterms:modified xsi:type="dcterms:W3CDTF">2023-06-20T09:40:57Z</dcterms:modified>
</cp:coreProperties>
</file>