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20"/>
  </p:notesMasterIdLst>
  <p:sldIdLst>
    <p:sldId id="256" r:id="rId3"/>
    <p:sldId id="332" r:id="rId4"/>
    <p:sldId id="344" r:id="rId5"/>
    <p:sldId id="366" r:id="rId6"/>
    <p:sldId id="367" r:id="rId7"/>
    <p:sldId id="365" r:id="rId8"/>
    <p:sldId id="364" r:id="rId9"/>
    <p:sldId id="363" r:id="rId10"/>
    <p:sldId id="362" r:id="rId11"/>
    <p:sldId id="361" r:id="rId12"/>
    <p:sldId id="360" r:id="rId13"/>
    <p:sldId id="359" r:id="rId14"/>
    <p:sldId id="358" r:id="rId15"/>
    <p:sldId id="357" r:id="rId16"/>
    <p:sldId id="356" r:id="rId17"/>
    <p:sldId id="355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09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pVj9fIB78Vuiry/lLEAlFmZW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B7BD-DBB3-4F7A-BA65-E9779B9369FE}" v="30" dt="2023-06-19T11:32:23.921"/>
    <p1510:client id="{3DC1868E-FF10-4092-AC19-028B36AF4D60}" v="18" dt="2023-06-20T08:49:27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92" autoAdjust="0"/>
  </p:normalViewPr>
  <p:slideViewPr>
    <p:cSldViewPr snapToGrid="0" showGuides="1">
      <p:cViewPr varScale="1">
        <p:scale>
          <a:sx n="48" d="100"/>
          <a:sy n="48" d="100"/>
        </p:scale>
        <p:origin x="1292" y="24"/>
      </p:cViewPr>
      <p:guideLst>
        <p:guide orient="horz" pos="2376"/>
        <p:guide pos="6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DE87-FFA5-42E8-85F5-03583FD529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86DCB-1AFB-4ADD-9BEC-FF830F9A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1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98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18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47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99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08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5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49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2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37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63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37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56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92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86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reaker">
  <p:cSld name="Page Break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" y="428"/>
            <a:ext cx="12190474" cy="68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0" y="0"/>
            <a:ext cx="121905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32841"/>
            <a:ext cx="12192000" cy="17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39" y="2005243"/>
            <a:ext cx="6080161" cy="550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0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/Session Outcomes">
  <p:cSld name="Agenda/Session Outcom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/>
        </p:nvSpPr>
        <p:spPr>
          <a:xfrm>
            <a:off x="1212850" y="110400"/>
            <a:ext cx="1022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Agenda/Session Outcomes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2"/>
          <p:cNvGrpSpPr/>
          <p:nvPr/>
        </p:nvGrpSpPr>
        <p:grpSpPr>
          <a:xfrm>
            <a:off x="198000" y="198000"/>
            <a:ext cx="893191" cy="893203"/>
            <a:chOff x="2848576" y="1302353"/>
            <a:chExt cx="1244345" cy="1244536"/>
          </a:xfrm>
        </p:grpSpPr>
        <p:sp>
          <p:nvSpPr>
            <p:cNvPr id="36" name="Google Shape;36;p52"/>
            <p:cNvSpPr/>
            <p:nvPr/>
          </p:nvSpPr>
          <p:spPr>
            <a:xfrm>
              <a:off x="284857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43076" y="1524571"/>
              <a:ext cx="80962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52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oncep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8"/>
          <p:cNvGrpSpPr/>
          <p:nvPr/>
        </p:nvGrpSpPr>
        <p:grpSpPr>
          <a:xfrm>
            <a:off x="198000" y="198000"/>
            <a:ext cx="892800" cy="892800"/>
            <a:chOff x="5145366" y="1302353"/>
            <a:chExt cx="1244345" cy="1244536"/>
          </a:xfrm>
        </p:grpSpPr>
        <p:sp>
          <p:nvSpPr>
            <p:cNvPr id="55" name="Google Shape;55;p58"/>
            <p:cNvSpPr/>
            <p:nvPr/>
          </p:nvSpPr>
          <p:spPr>
            <a:xfrm>
              <a:off x="5145366" y="1302353"/>
              <a:ext cx="1244345" cy="1244536"/>
            </a:xfrm>
            <a:custGeom>
              <a:avLst/>
              <a:gdLst/>
              <a:ahLst/>
              <a:cxnLst/>
              <a:rect l="l" t="t" r="r" b="b"/>
              <a:pathLst>
                <a:path w="1244345" h="1244536" extrusionOk="0">
                  <a:moveTo>
                    <a:pt x="622173" y="19241"/>
                  </a:moveTo>
                  <a:cubicBezTo>
                    <a:pt x="955215" y="19314"/>
                    <a:pt x="1225144" y="289357"/>
                    <a:pt x="1225067" y="622401"/>
                  </a:cubicBezTo>
                  <a:cubicBezTo>
                    <a:pt x="1225029" y="782255"/>
                    <a:pt x="1161526" y="935555"/>
                    <a:pt x="1048512" y="1048607"/>
                  </a:cubicBezTo>
                  <a:cubicBezTo>
                    <a:pt x="810839" y="1281903"/>
                    <a:pt x="429038" y="1278360"/>
                    <a:pt x="195739" y="1040692"/>
                  </a:cubicBezTo>
                  <a:cubicBezTo>
                    <a:pt x="-34503" y="806129"/>
                    <a:pt x="-34503" y="430393"/>
                    <a:pt x="195739" y="195834"/>
                  </a:cubicBezTo>
                  <a:cubicBezTo>
                    <a:pt x="308596" y="82382"/>
                    <a:pt x="462148" y="18793"/>
                    <a:pt x="622173" y="19241"/>
                  </a:cubicBezTo>
                  <a:moveTo>
                    <a:pt x="622173" y="191"/>
                  </a:moveTo>
                  <a:cubicBezTo>
                    <a:pt x="278557" y="191"/>
                    <a:pt x="0" y="278747"/>
                    <a:pt x="0" y="622364"/>
                  </a:cubicBezTo>
                  <a:cubicBezTo>
                    <a:pt x="0" y="965978"/>
                    <a:pt x="278557" y="1244537"/>
                    <a:pt x="622173" y="1244537"/>
                  </a:cubicBezTo>
                  <a:cubicBezTo>
                    <a:pt x="965787" y="1244537"/>
                    <a:pt x="1244346" y="965978"/>
                    <a:pt x="1244346" y="622364"/>
                  </a:cubicBezTo>
                  <a:cubicBezTo>
                    <a:pt x="1244451" y="278747"/>
                    <a:pt x="965978" y="105"/>
                    <a:pt x="622364" y="0"/>
                  </a:cubicBezTo>
                  <a:cubicBezTo>
                    <a:pt x="622300" y="0"/>
                    <a:pt x="622237" y="0"/>
                    <a:pt x="622173" y="0"/>
                  </a:cubicBezTo>
                </a:path>
              </a:pathLst>
            </a:custGeom>
            <a:solidFill>
              <a:srgbClr val="ED1D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77026" y="1505521"/>
              <a:ext cx="5810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419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 dirty="0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6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36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596030" y="5736623"/>
            <a:ext cx="7097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HeroX Private Limited, 2022. All rights reserved.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5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5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17;p1">
            <a:extLst>
              <a:ext uri="{FF2B5EF4-FFF2-40B4-BE49-F238E27FC236}">
                <a16:creationId xmlns:a16="http://schemas.microsoft.com/office/drawing/2014/main" id="{2ECD7381-ED2F-4B8B-BBEA-D6FED1B82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1">
            <a:extLst>
              <a:ext uri="{FF2B5EF4-FFF2-40B4-BE49-F238E27FC236}">
                <a16:creationId xmlns:a16="http://schemas.microsoft.com/office/drawing/2014/main" id="{A6730BE5-5ACF-4925-A95B-D1081453C2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3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mium Vector | Online voting concept flat style design vector  illustration tiny people with voting poll online">
            <a:extLst>
              <a:ext uri="{FF2B5EF4-FFF2-40B4-BE49-F238E27FC236}">
                <a16:creationId xmlns:a16="http://schemas.microsoft.com/office/drawing/2014/main" id="{AC0312A1-6A59-3001-22A8-B283F06F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13347" y="1077244"/>
            <a:ext cx="8685435" cy="52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9;p63">
            <a:extLst>
              <a:ext uri="{FF2B5EF4-FFF2-40B4-BE49-F238E27FC236}">
                <a16:creationId xmlns:a16="http://schemas.microsoft.com/office/drawing/2014/main" id="{E6254D52-2197-2827-5CF3-A221672D25F5}"/>
              </a:ext>
            </a:extLst>
          </p:cNvPr>
          <p:cNvSpPr txBox="1"/>
          <p:nvPr/>
        </p:nvSpPr>
        <p:spPr>
          <a:xfrm>
            <a:off x="2634224" y="332644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1"/>
              </a:buClr>
              <a:buSzPts val="2800"/>
              <a:buFont typeface="Roboto"/>
              <a:buNone/>
            </a:pPr>
            <a:r>
              <a:rPr lang="en-US" sz="2800" b="1" i="0" u="none" strike="noStrike" cap="none">
                <a:solidFill>
                  <a:srgbClr val="FF0001"/>
                </a:solidFill>
                <a:latin typeface="Roboto"/>
                <a:ea typeface="Roboto"/>
                <a:cs typeface="Roboto"/>
                <a:sym typeface="Roboto"/>
              </a:rPr>
              <a:t>Time for a Quick Poll!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44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ebreaker/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7C34A-C4F8-C4A6-F5A5-272EF610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6" y="161278"/>
            <a:ext cx="11731863" cy="56738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01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7;p1">
            <a:extLst>
              <a:ext uri="{FF2B5EF4-FFF2-40B4-BE49-F238E27FC236}">
                <a16:creationId xmlns:a16="http://schemas.microsoft.com/office/drawing/2014/main" id="{FB305F58-81D5-46D2-A0C1-B2A8A2770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1;p1">
            <a:extLst>
              <a:ext uri="{FF2B5EF4-FFF2-40B4-BE49-F238E27FC236}">
                <a16:creationId xmlns:a16="http://schemas.microsoft.com/office/drawing/2014/main" id="{6EC42670-3267-4198-8F31-E5267E0C35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631" y="733152"/>
            <a:ext cx="1317670" cy="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2;p46">
            <a:extLst>
              <a:ext uri="{FF2B5EF4-FFF2-40B4-BE49-F238E27FC236}">
                <a16:creationId xmlns:a16="http://schemas.microsoft.com/office/drawing/2014/main" id="{935092FD-604D-4282-8033-5273586A13C2}"/>
              </a:ext>
            </a:extLst>
          </p:cNvPr>
          <p:cNvSpPr txBox="1"/>
          <p:nvPr/>
        </p:nvSpPr>
        <p:spPr>
          <a:xfrm>
            <a:off x="553990" y="2994655"/>
            <a:ext cx="414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33;p46">
            <a:extLst>
              <a:ext uri="{FF2B5EF4-FFF2-40B4-BE49-F238E27FC236}">
                <a16:creationId xmlns:a16="http://schemas.microsoft.com/office/drawing/2014/main" id="{90DB694C-D1F8-44E3-BFEA-097F863D2752}"/>
              </a:ext>
            </a:extLst>
          </p:cNvPr>
          <p:cNvSpPr txBox="1"/>
          <p:nvPr/>
        </p:nvSpPr>
        <p:spPr>
          <a:xfrm>
            <a:off x="227012" y="5717718"/>
            <a:ext cx="1173797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© 2023 Hero Private Limited. All rights reserved. This session is the proprietary of Hero </a:t>
            </a:r>
            <a:r>
              <a:rPr lang="en-US" sz="1800" b="1" i="0" u="none" strike="noStrike" cap="none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and/or its licensor. Your use/access or download shall be governed as per our IPR Policy.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1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8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6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35;p49" descr="Background pattern&#10;&#10;Description automatically generated">
            <a:extLst>
              <a:ext uri="{FF2B5EF4-FFF2-40B4-BE49-F238E27FC236}">
                <a16:creationId xmlns:a16="http://schemas.microsoft.com/office/drawing/2014/main" id="{63AB8ADC-38C3-4BC2-AA43-2424C22DDB6D}"/>
              </a:ext>
            </a:extLst>
          </p:cNvPr>
          <p:cNvPicPr preferRelativeResize="0"/>
          <p:nvPr/>
        </p:nvPicPr>
        <p:blipFill rotWithShape="1">
          <a:blip r:embed="rId10">
            <a:alphaModFix amt="66000"/>
          </a:blip>
          <a:srcRect r="3387"/>
          <a:stretch/>
        </p:blipFill>
        <p:spPr>
          <a:xfrm>
            <a:off x="414337" y="428"/>
            <a:ext cx="11777663" cy="68571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9" name="Google Shape;36;p49">
            <a:extLst>
              <a:ext uri="{FF2B5EF4-FFF2-40B4-BE49-F238E27FC236}">
                <a16:creationId xmlns:a16="http://schemas.microsoft.com/office/drawing/2014/main" id="{D93B97A8-811F-416D-A88F-F531886C984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04329" y="6067987"/>
            <a:ext cx="402882" cy="5137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  <p:extLst>
      <p:ext uri="{BB962C8B-B14F-4D97-AF65-F5344CB8AC3E}">
        <p14:creationId xmlns:p14="http://schemas.microsoft.com/office/powerpoint/2010/main" val="160727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143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pos="7537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95453-E24B-DE78-C765-89825D169F88}"/>
              </a:ext>
            </a:extLst>
          </p:cNvPr>
          <p:cNvSpPr txBox="1"/>
          <p:nvPr/>
        </p:nvSpPr>
        <p:spPr>
          <a:xfrm>
            <a:off x="227012" y="3061183"/>
            <a:ext cx="801583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Decision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Tree</a:t>
            </a:r>
            <a:r>
              <a:rPr lang="fr-FR" sz="4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endParaRPr lang="fr-FR" sz="44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54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Overview</a:t>
            </a:r>
            <a:endParaRPr lang="en-US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238252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111764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E7356-445C-0291-7865-E491A3C17DFD}"/>
              </a:ext>
            </a:extLst>
          </p:cNvPr>
          <p:cNvSpPr txBox="1"/>
          <p:nvPr/>
        </p:nvSpPr>
        <p:spPr>
          <a:xfrm>
            <a:off x="8127456" y="3270429"/>
            <a:ext cx="85864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</a:pPr>
            <a:r>
              <a:rPr lang="en-US" sz="4800" b="0" i="0" u="none" strike="noStrike" cap="none" dirty="0">
                <a:solidFill>
                  <a:srgbClr val="FFC000"/>
                </a:solidFill>
                <a:latin typeface="+mj-lt"/>
                <a:ea typeface="Roboto"/>
                <a:cs typeface="Roboto"/>
                <a:sym typeface="Wingdings" panose="05000000000000000000" pitchFamily="2" charset="2"/>
              </a:rPr>
              <a:t></a:t>
            </a:r>
            <a:endParaRPr lang="en-US" sz="4800" b="0" i="0" u="none" strike="noStrike" cap="none" dirty="0">
              <a:solidFill>
                <a:srgbClr val="FFC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643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Overview</a:t>
            </a:r>
            <a:endParaRPr lang="en-US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5E4D0-BD9B-839A-608B-1A56B5615644}"/>
              </a:ext>
            </a:extLst>
          </p:cNvPr>
          <p:cNvCxnSpPr/>
          <p:nvPr/>
        </p:nvCxnSpPr>
        <p:spPr>
          <a:xfrm>
            <a:off x="8439427" y="3799551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3EB20-0FCE-1237-38FC-B42C9D98EA14}"/>
              </a:ext>
            </a:extLst>
          </p:cNvPr>
          <p:cNvCxnSpPr/>
          <p:nvPr/>
        </p:nvCxnSpPr>
        <p:spPr>
          <a:xfrm flipH="1">
            <a:off x="7566539" y="3799551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E774FE-6D10-2721-2348-FFBE70A71B7F}"/>
              </a:ext>
            </a:extLst>
          </p:cNvPr>
          <p:cNvSpPr txBox="1"/>
          <p:nvPr/>
        </p:nvSpPr>
        <p:spPr>
          <a:xfrm>
            <a:off x="6834716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6896A-5C0E-7DE3-7342-20EEF2E2D00A}"/>
              </a:ext>
            </a:extLst>
          </p:cNvPr>
          <p:cNvSpPr txBox="1"/>
          <p:nvPr/>
        </p:nvSpPr>
        <p:spPr>
          <a:xfrm>
            <a:off x="9105991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27971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Overview</a:t>
            </a:r>
            <a:endParaRPr lang="en-US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5E4D0-BD9B-839A-608B-1A56B5615644}"/>
              </a:ext>
            </a:extLst>
          </p:cNvPr>
          <p:cNvCxnSpPr/>
          <p:nvPr/>
        </p:nvCxnSpPr>
        <p:spPr>
          <a:xfrm>
            <a:off x="8439427" y="3799551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3EB20-0FCE-1237-38FC-B42C9D98EA14}"/>
              </a:ext>
            </a:extLst>
          </p:cNvPr>
          <p:cNvCxnSpPr/>
          <p:nvPr/>
        </p:nvCxnSpPr>
        <p:spPr>
          <a:xfrm flipH="1">
            <a:off x="7566539" y="3799551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E774FE-6D10-2721-2348-FFBE70A71B7F}"/>
              </a:ext>
            </a:extLst>
          </p:cNvPr>
          <p:cNvSpPr txBox="1"/>
          <p:nvPr/>
        </p:nvSpPr>
        <p:spPr>
          <a:xfrm>
            <a:off x="6834716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6896A-5C0E-7DE3-7342-20EEF2E2D00A}"/>
              </a:ext>
            </a:extLst>
          </p:cNvPr>
          <p:cNvSpPr txBox="1"/>
          <p:nvPr/>
        </p:nvSpPr>
        <p:spPr>
          <a:xfrm>
            <a:off x="9105991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Single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2CDA5-A3F0-6D60-C847-BBA7C3A695F7}"/>
              </a:ext>
            </a:extLst>
          </p:cNvPr>
          <p:cNvSpPr txBox="1"/>
          <p:nvPr/>
        </p:nvSpPr>
        <p:spPr>
          <a:xfrm>
            <a:off x="886951" y="5350152"/>
            <a:ext cx="4485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j-lt"/>
              </a:rPr>
              <a:t>In the Video Question: Find out the profitability rate for the two segments defined by Married and Single categories.</a:t>
            </a:r>
          </a:p>
        </p:txBody>
      </p:sp>
    </p:spTree>
    <p:extLst>
      <p:ext uri="{BB962C8B-B14F-4D97-AF65-F5344CB8AC3E}">
        <p14:creationId xmlns:p14="http://schemas.microsoft.com/office/powerpoint/2010/main" val="34137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5E4D0-BD9B-839A-608B-1A56B5615644}"/>
              </a:ext>
            </a:extLst>
          </p:cNvPr>
          <p:cNvCxnSpPr/>
          <p:nvPr/>
        </p:nvCxnSpPr>
        <p:spPr>
          <a:xfrm>
            <a:off x="8439427" y="3799551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3EB20-0FCE-1237-38FC-B42C9D98EA14}"/>
              </a:ext>
            </a:extLst>
          </p:cNvPr>
          <p:cNvCxnSpPr/>
          <p:nvPr/>
        </p:nvCxnSpPr>
        <p:spPr>
          <a:xfrm flipH="1">
            <a:off x="7566539" y="3799551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E774FE-6D10-2721-2348-FFBE70A71B7F}"/>
              </a:ext>
            </a:extLst>
          </p:cNvPr>
          <p:cNvSpPr txBox="1"/>
          <p:nvPr/>
        </p:nvSpPr>
        <p:spPr>
          <a:xfrm>
            <a:off x="6834716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6896A-5C0E-7DE3-7342-20EEF2E2D00A}"/>
              </a:ext>
            </a:extLst>
          </p:cNvPr>
          <p:cNvSpPr txBox="1"/>
          <p:nvPr/>
        </p:nvSpPr>
        <p:spPr>
          <a:xfrm>
            <a:off x="9105991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Single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737C5-30CB-5D36-5D6B-138D7DF45BC9}"/>
              </a:ext>
            </a:extLst>
          </p:cNvPr>
          <p:cNvSpPr/>
          <p:nvPr/>
        </p:nvSpPr>
        <p:spPr>
          <a:xfrm>
            <a:off x="8480978" y="5247316"/>
            <a:ext cx="2392843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9DF19-83A8-76D7-49DC-B5F0E78DCAB5}"/>
              </a:ext>
            </a:extLst>
          </p:cNvPr>
          <p:cNvSpPr/>
          <p:nvPr/>
        </p:nvSpPr>
        <p:spPr>
          <a:xfrm>
            <a:off x="5783519" y="5247316"/>
            <a:ext cx="2521520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0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100%</a:t>
            </a:r>
          </a:p>
        </p:txBody>
      </p:sp>
    </p:spTree>
    <p:extLst>
      <p:ext uri="{BB962C8B-B14F-4D97-AF65-F5344CB8AC3E}">
        <p14:creationId xmlns:p14="http://schemas.microsoft.com/office/powerpoint/2010/main" val="428498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Overview</a:t>
            </a:r>
            <a:endParaRPr lang="en-US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5E4D0-BD9B-839A-608B-1A56B5615644}"/>
              </a:ext>
            </a:extLst>
          </p:cNvPr>
          <p:cNvCxnSpPr/>
          <p:nvPr/>
        </p:nvCxnSpPr>
        <p:spPr>
          <a:xfrm>
            <a:off x="8439427" y="3799551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3EB20-0FCE-1237-38FC-B42C9D98EA14}"/>
              </a:ext>
            </a:extLst>
          </p:cNvPr>
          <p:cNvCxnSpPr/>
          <p:nvPr/>
        </p:nvCxnSpPr>
        <p:spPr>
          <a:xfrm flipH="1">
            <a:off x="7566539" y="3799551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E774FE-6D10-2721-2348-FFBE70A71B7F}"/>
              </a:ext>
            </a:extLst>
          </p:cNvPr>
          <p:cNvSpPr txBox="1"/>
          <p:nvPr/>
        </p:nvSpPr>
        <p:spPr>
          <a:xfrm>
            <a:off x="6834716" y="4334965"/>
            <a:ext cx="111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+mj-lt"/>
              </a:rPr>
              <a:t>Married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737C5-30CB-5D36-5D6B-138D7DF45BC9}"/>
              </a:ext>
            </a:extLst>
          </p:cNvPr>
          <p:cNvSpPr/>
          <p:nvPr/>
        </p:nvSpPr>
        <p:spPr>
          <a:xfrm>
            <a:off x="8480978" y="5247316"/>
            <a:ext cx="2392843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9DF19-83A8-76D7-49DC-B5F0E78DCAB5}"/>
              </a:ext>
            </a:extLst>
          </p:cNvPr>
          <p:cNvSpPr/>
          <p:nvPr/>
        </p:nvSpPr>
        <p:spPr>
          <a:xfrm>
            <a:off x="5783519" y="5247316"/>
            <a:ext cx="2521520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0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100%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33A9F-BC8D-28FB-C0CF-EFE0821BBF72}"/>
              </a:ext>
            </a:extLst>
          </p:cNvPr>
          <p:cNvCxnSpPr/>
          <p:nvPr/>
        </p:nvCxnSpPr>
        <p:spPr>
          <a:xfrm>
            <a:off x="6886876" y="4642742"/>
            <a:ext cx="6796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2955C4-124E-62B0-D2A2-81DD52D7C277}"/>
              </a:ext>
            </a:extLst>
          </p:cNvPr>
          <p:cNvCxnSpPr>
            <a:cxnSpLocks/>
          </p:cNvCxnSpPr>
          <p:nvPr/>
        </p:nvCxnSpPr>
        <p:spPr>
          <a:xfrm>
            <a:off x="7625376" y="2458616"/>
            <a:ext cx="758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5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9302-3CA3-AA22-C7ED-22E2A47DD30C}"/>
              </a:ext>
            </a:extLst>
          </p:cNvPr>
          <p:cNvSpPr txBox="1"/>
          <p:nvPr/>
        </p:nvSpPr>
        <p:spPr>
          <a:xfrm>
            <a:off x="1378226" y="2767280"/>
            <a:ext cx="971384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Classification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Regression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Feature Importance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381BB3-B591-6509-B5B6-9EFA121F68B0}"/>
              </a:ext>
            </a:extLst>
          </p:cNvPr>
          <p:cNvSpPr/>
          <p:nvPr/>
        </p:nvSpPr>
        <p:spPr>
          <a:xfrm>
            <a:off x="861391" y="2292626"/>
            <a:ext cx="10230679" cy="22131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9302-3CA3-AA22-C7ED-22E2A47DD30C}"/>
              </a:ext>
            </a:extLst>
          </p:cNvPr>
          <p:cNvSpPr txBox="1"/>
          <p:nvPr/>
        </p:nvSpPr>
        <p:spPr>
          <a:xfrm>
            <a:off x="1378226" y="2921168"/>
            <a:ext cx="971384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Can be used as a classification as well as regression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Are usually used to create customer segments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Based on principles of information theory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381BB3-B591-6509-B5B6-9EFA121F68B0}"/>
              </a:ext>
            </a:extLst>
          </p:cNvPr>
          <p:cNvSpPr/>
          <p:nvPr/>
        </p:nvSpPr>
        <p:spPr>
          <a:xfrm>
            <a:off x="861391" y="2292626"/>
            <a:ext cx="10230679" cy="22131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9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</p:spTree>
    <p:extLst>
      <p:ext uri="{BB962C8B-B14F-4D97-AF65-F5344CB8AC3E}">
        <p14:creationId xmlns:p14="http://schemas.microsoft.com/office/powerpoint/2010/main" val="66225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2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</p:spTree>
    <p:extLst>
      <p:ext uri="{BB962C8B-B14F-4D97-AF65-F5344CB8AC3E}">
        <p14:creationId xmlns:p14="http://schemas.microsoft.com/office/powerpoint/2010/main" val="45274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</p:spTree>
    <p:extLst>
      <p:ext uri="{BB962C8B-B14F-4D97-AF65-F5344CB8AC3E}">
        <p14:creationId xmlns:p14="http://schemas.microsoft.com/office/powerpoint/2010/main" val="298349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40265" y="166674"/>
            <a:ext cx="11194580" cy="5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+mj-lt"/>
                <a:ea typeface="Roboto"/>
                <a:cs typeface="Roboto"/>
                <a:sym typeface="Roboto"/>
              </a:rPr>
              <a:t>Decision Tree: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62293-B6D1-9803-C0B7-146378CD5AA0}"/>
              </a:ext>
            </a:extLst>
          </p:cNvPr>
          <p:cNvSpPr txBox="1"/>
          <p:nvPr/>
        </p:nvSpPr>
        <p:spPr>
          <a:xfrm>
            <a:off x="240265" y="907683"/>
            <a:ext cx="4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Existing Customers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FD29AE-05AB-3AF3-AF2D-C04276BCEC52}"/>
              </a:ext>
            </a:extLst>
          </p:cNvPr>
          <p:cNvGraphicFramePr>
            <a:graphicFrameLocks noGrp="1"/>
          </p:cNvGraphicFramePr>
          <p:nvPr/>
        </p:nvGraphicFramePr>
        <p:xfrm>
          <a:off x="383297" y="1481417"/>
          <a:ext cx="5299162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73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Marital</a:t>
                      </a:r>
                      <a:r>
                        <a:rPr lang="en-IN" sz="1400" baseline="0" dirty="0">
                          <a:latin typeface="Fontin Sans Bold"/>
                        </a:rPr>
                        <a:t> Status</a:t>
                      </a:r>
                      <a:endParaRPr lang="en-IN" sz="140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4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CDF1D8-B2CE-08C1-589E-1FDDB040EEA9}"/>
              </a:ext>
            </a:extLst>
          </p:cNvPr>
          <p:cNvSpPr/>
          <p:nvPr/>
        </p:nvSpPr>
        <p:spPr>
          <a:xfrm>
            <a:off x="7815485" y="152599"/>
            <a:ext cx="2878762" cy="1152128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+mj-lt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+mj-lt"/>
              </a:rPr>
              <a:t>Profitability rate = 50%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38342-04C6-C919-9ED4-90401C7AABDC}"/>
              </a:ext>
            </a:extLst>
          </p:cNvPr>
          <p:cNvCxnSpPr/>
          <p:nvPr/>
        </p:nvCxnSpPr>
        <p:spPr>
          <a:xfrm flipH="1">
            <a:off x="8439427" y="1304727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EC6F2F-98EE-331B-32E5-FF0BE51FA1A9}"/>
              </a:ext>
            </a:extLst>
          </p:cNvPr>
          <p:cNvCxnSpPr/>
          <p:nvPr/>
        </p:nvCxnSpPr>
        <p:spPr>
          <a:xfrm>
            <a:off x="9305462" y="1304727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591FB5-2DE4-63B8-6730-597EA85D038A}"/>
              </a:ext>
            </a:extLst>
          </p:cNvPr>
          <p:cNvSpPr txBox="1"/>
          <p:nvPr/>
        </p:nvSpPr>
        <p:spPr>
          <a:xfrm>
            <a:off x="7567883" y="2118301"/>
            <a:ext cx="11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&gt; 35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C67C9-5042-1ABC-95B2-F180AAF317D9}"/>
              </a:ext>
            </a:extLst>
          </p:cNvPr>
          <p:cNvSpPr txBox="1"/>
          <p:nvPr/>
        </p:nvSpPr>
        <p:spPr>
          <a:xfrm>
            <a:off x="10171497" y="2118301"/>
            <a:ext cx="12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E7F18"/>
                </a:solidFill>
                <a:latin typeface="+mj-lt"/>
              </a:rPr>
              <a:t>Age &lt;= 35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1BAE-B3D4-91C8-A21B-6F24F6DD711C}"/>
              </a:ext>
            </a:extLst>
          </p:cNvPr>
          <p:cNvSpPr/>
          <p:nvPr/>
        </p:nvSpPr>
        <p:spPr>
          <a:xfrm>
            <a:off x="7567883" y="2733637"/>
            <a:ext cx="1732069" cy="1058309"/>
          </a:xfrm>
          <a:prstGeom prst="rect">
            <a:avLst/>
          </a:prstGeom>
          <a:noFill/>
          <a:ln w="381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66%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0B15F-EF79-5614-7364-ADE64082B22F}"/>
              </a:ext>
            </a:extLst>
          </p:cNvPr>
          <p:cNvSpPr/>
          <p:nvPr/>
        </p:nvSpPr>
        <p:spPr>
          <a:xfrm>
            <a:off x="9504752" y="2733637"/>
            <a:ext cx="1702744" cy="1058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+mj-lt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+mj-lt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3437281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2.xml><?xml version="1.0" encoding="utf-8"?>
<a:theme xmlns:a="http://schemas.openxmlformats.org/drawingml/2006/main" name="2_Hero Theme-1">
  <a:themeElements>
    <a:clrScheme name="VILT">
      <a:dk1>
        <a:srgbClr val="000000"/>
      </a:dk1>
      <a:lt1>
        <a:srgbClr val="FFFFFF"/>
      </a:lt1>
      <a:dk2>
        <a:srgbClr val="A71C20"/>
      </a:dk2>
      <a:lt2>
        <a:srgbClr val="FFF2EB"/>
      </a:lt2>
      <a:accent1>
        <a:srgbClr val="FF0000"/>
      </a:accent1>
      <a:accent2>
        <a:srgbClr val="A71C20"/>
      </a:accent2>
      <a:accent3>
        <a:srgbClr val="57863C"/>
      </a:accent3>
      <a:accent4>
        <a:srgbClr val="FBAF33"/>
      </a:accent4>
      <a:accent5>
        <a:srgbClr val="1077A9"/>
      </a:accent5>
      <a:accent6>
        <a:srgbClr val="0563C1"/>
      </a:accent6>
      <a:hlink>
        <a:srgbClr val="FFC000"/>
      </a:hlink>
      <a:folHlink>
        <a:srgbClr val="2F5496"/>
      </a:folHlink>
    </a:clrScheme>
    <a:fontScheme name="VI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rtlCol="0" anchor="t" anchorCtr="0">
        <a:spAutoFit/>
      </a:bodyPr>
      <a:lstStyle>
        <a:defPPr marR="0" algn="l" rtl="0">
          <a:lnSpc>
            <a:spcPct val="150000"/>
          </a:lnSpc>
          <a:spcBef>
            <a:spcPts val="0"/>
          </a:spcBef>
          <a:spcAft>
            <a:spcPts val="0"/>
          </a:spcAft>
          <a:buClr>
            <a:srgbClr val="404040"/>
          </a:buClr>
          <a:buSzPts val="1800"/>
          <a:defRPr sz="1800" b="0" i="0" u="none" strike="noStrike" cap="none" dirty="0" smtClean="0">
            <a:solidFill>
              <a:srgbClr val="404040"/>
            </a:solidFill>
            <a:latin typeface="Roboto"/>
            <a:ea typeface="Roboto"/>
            <a:cs typeface="Roboto"/>
            <a:sym typeface="Robot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ro Theme-1" id="{9C79F0E0-84CD-4276-816B-CE3373A54518}" vid="{C04C75D3-4C55-433C-895E-61002FDCC0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Hero Theme-1</Template>
  <TotalTime>510</TotalTime>
  <Words>1595</Words>
  <Application>Microsoft Office PowerPoint</Application>
  <PresentationFormat>Widescreen</PresentationFormat>
  <Paragraphs>1050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Hero Theme-1</vt:lpstr>
      <vt:lpstr>2_Hero Theme-1</vt:lpstr>
      <vt:lpstr>PowerPoint Presentation</vt:lpstr>
      <vt:lpstr>Decision Tree Models</vt:lpstr>
      <vt:lpstr>Decision Tree: Overview</vt:lpstr>
      <vt:lpstr>Decision Tree: Classifier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Decision Tree: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Bhimesh</dc:creator>
  <cp:lastModifiedBy>Adithya Vijay</cp:lastModifiedBy>
  <cp:revision>13</cp:revision>
  <dcterms:created xsi:type="dcterms:W3CDTF">2023-04-11T10:29:41Z</dcterms:created>
  <dcterms:modified xsi:type="dcterms:W3CDTF">2023-06-20T09:41:24Z</dcterms:modified>
</cp:coreProperties>
</file>