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1" r:id="rId2"/>
  </p:sldMasterIdLst>
  <p:notesMasterIdLst>
    <p:notesMasterId r:id="rId17"/>
  </p:notesMasterIdLst>
  <p:sldIdLst>
    <p:sldId id="256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298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6096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ipVj9fIB78Vuiry/lLEAlFmZW9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000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08B7BD-DBB3-4F7A-BA65-E9779B9369FE}" v="30" dt="2023-06-19T11:32:23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692" autoAdjust="0"/>
  </p:normalViewPr>
  <p:slideViewPr>
    <p:cSldViewPr snapToGrid="0" showGuides="1">
      <p:cViewPr varScale="1">
        <p:scale>
          <a:sx n="48" d="100"/>
          <a:sy n="48" d="100"/>
        </p:scale>
        <p:origin x="1292" y="24"/>
      </p:cViewPr>
      <p:guideLst>
        <p:guide orient="horz" pos="2376"/>
        <p:guide pos="6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61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6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5DE87-FFA5-42E8-85F5-03583FD529F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86DCB-1AFB-4ADD-9BEC-FF830F9A7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8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0912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671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0737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5572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4738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2239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1087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919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7032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0836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7969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904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17;p1">
            <a:extLst>
              <a:ext uri="{FF2B5EF4-FFF2-40B4-BE49-F238E27FC236}">
                <a16:creationId xmlns:a16="http://schemas.microsoft.com/office/drawing/2014/main" id="{2ECD7381-ED2F-4B8B-BBEA-D6FED1B824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1;p1">
            <a:extLst>
              <a:ext uri="{FF2B5EF4-FFF2-40B4-BE49-F238E27FC236}">
                <a16:creationId xmlns:a16="http://schemas.microsoft.com/office/drawing/2014/main" id="{A6730BE5-5ACF-4925-A95B-D1081453C25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631" y="733152"/>
            <a:ext cx="1317670" cy="499351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Breaker">
  <p:cSld name="Page Break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3" y="428"/>
            <a:ext cx="12190474" cy="685714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/>
          <p:nvPr/>
        </p:nvSpPr>
        <p:spPr>
          <a:xfrm>
            <a:off x="0" y="0"/>
            <a:ext cx="121905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132841"/>
            <a:ext cx="12192000" cy="172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1839" y="2005243"/>
            <a:ext cx="6080161" cy="5502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20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/Session Outcomes">
  <p:cSld name="Agenda/Session Outcome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2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Agenda/Session Outcomes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52"/>
          <p:cNvGrpSpPr/>
          <p:nvPr/>
        </p:nvGrpSpPr>
        <p:grpSpPr>
          <a:xfrm>
            <a:off x="198000" y="198000"/>
            <a:ext cx="893191" cy="893203"/>
            <a:chOff x="2848576" y="1302353"/>
            <a:chExt cx="1244345" cy="1244536"/>
          </a:xfrm>
        </p:grpSpPr>
        <p:sp>
          <p:nvSpPr>
            <p:cNvPr id="36" name="Google Shape;36;p52"/>
            <p:cNvSpPr/>
            <p:nvPr/>
          </p:nvSpPr>
          <p:spPr>
            <a:xfrm>
              <a:off x="2848576" y="1302353"/>
              <a:ext cx="1244345" cy="1244536"/>
            </a:xfrm>
            <a:custGeom>
              <a:avLst/>
              <a:gdLst/>
              <a:ahLst/>
              <a:cxnLst/>
              <a:rect l="l" t="t" r="r" b="b"/>
              <a:pathLst>
                <a:path w="1244345" h="1244536" extrusionOk="0">
                  <a:moveTo>
                    <a:pt x="622173" y="19241"/>
                  </a:moveTo>
                  <a:cubicBezTo>
                    <a:pt x="955215" y="19314"/>
                    <a:pt x="1225144" y="289357"/>
                    <a:pt x="1225067" y="622401"/>
                  </a:cubicBezTo>
                  <a:cubicBezTo>
                    <a:pt x="1225029" y="782255"/>
                    <a:pt x="1161526" y="935555"/>
                    <a:pt x="1048512" y="1048607"/>
                  </a:cubicBezTo>
                  <a:cubicBezTo>
                    <a:pt x="810839" y="1281903"/>
                    <a:pt x="429038" y="1278360"/>
                    <a:pt x="195739" y="1040692"/>
                  </a:cubicBezTo>
                  <a:cubicBezTo>
                    <a:pt x="-34503" y="806129"/>
                    <a:pt x="-34503" y="430393"/>
                    <a:pt x="195739" y="195834"/>
                  </a:cubicBezTo>
                  <a:cubicBezTo>
                    <a:pt x="308596" y="82382"/>
                    <a:pt x="462148" y="18793"/>
                    <a:pt x="622173" y="19241"/>
                  </a:cubicBezTo>
                  <a:moveTo>
                    <a:pt x="622173" y="191"/>
                  </a:moveTo>
                  <a:cubicBezTo>
                    <a:pt x="278557" y="191"/>
                    <a:pt x="0" y="278747"/>
                    <a:pt x="0" y="622364"/>
                  </a:cubicBezTo>
                  <a:cubicBezTo>
                    <a:pt x="0" y="965978"/>
                    <a:pt x="278557" y="1244537"/>
                    <a:pt x="622173" y="1244537"/>
                  </a:cubicBezTo>
                  <a:cubicBezTo>
                    <a:pt x="965787" y="1244537"/>
                    <a:pt x="1244346" y="965978"/>
                    <a:pt x="1244346" y="622364"/>
                  </a:cubicBezTo>
                  <a:cubicBezTo>
                    <a:pt x="1244451" y="278747"/>
                    <a:pt x="965978" y="105"/>
                    <a:pt x="622364" y="0"/>
                  </a:cubicBezTo>
                  <a:cubicBezTo>
                    <a:pt x="622300" y="0"/>
                    <a:pt x="622237" y="0"/>
                    <a:pt x="622173" y="0"/>
                  </a:cubicBezTo>
                </a:path>
              </a:pathLst>
            </a:custGeom>
            <a:solidFill>
              <a:srgbClr val="ED1D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" name="Google Shape;37;p5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043076" y="1524571"/>
              <a:ext cx="809625" cy="800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65299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">
  <p:cSld name="Concep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58"/>
          <p:cNvGrpSpPr/>
          <p:nvPr/>
        </p:nvGrpSpPr>
        <p:grpSpPr>
          <a:xfrm>
            <a:off x="198000" y="198000"/>
            <a:ext cx="892800" cy="892800"/>
            <a:chOff x="5145366" y="1302353"/>
            <a:chExt cx="1244345" cy="1244536"/>
          </a:xfrm>
        </p:grpSpPr>
        <p:sp>
          <p:nvSpPr>
            <p:cNvPr id="55" name="Google Shape;55;p58"/>
            <p:cNvSpPr/>
            <p:nvPr/>
          </p:nvSpPr>
          <p:spPr>
            <a:xfrm>
              <a:off x="5145366" y="1302353"/>
              <a:ext cx="1244345" cy="1244536"/>
            </a:xfrm>
            <a:custGeom>
              <a:avLst/>
              <a:gdLst/>
              <a:ahLst/>
              <a:cxnLst/>
              <a:rect l="l" t="t" r="r" b="b"/>
              <a:pathLst>
                <a:path w="1244345" h="1244536" extrusionOk="0">
                  <a:moveTo>
                    <a:pt x="622173" y="19241"/>
                  </a:moveTo>
                  <a:cubicBezTo>
                    <a:pt x="955215" y="19314"/>
                    <a:pt x="1225144" y="289357"/>
                    <a:pt x="1225067" y="622401"/>
                  </a:cubicBezTo>
                  <a:cubicBezTo>
                    <a:pt x="1225029" y="782255"/>
                    <a:pt x="1161526" y="935555"/>
                    <a:pt x="1048512" y="1048607"/>
                  </a:cubicBezTo>
                  <a:cubicBezTo>
                    <a:pt x="810839" y="1281903"/>
                    <a:pt x="429038" y="1278360"/>
                    <a:pt x="195739" y="1040692"/>
                  </a:cubicBezTo>
                  <a:cubicBezTo>
                    <a:pt x="-34503" y="806129"/>
                    <a:pt x="-34503" y="430393"/>
                    <a:pt x="195739" y="195834"/>
                  </a:cubicBezTo>
                  <a:cubicBezTo>
                    <a:pt x="308596" y="82382"/>
                    <a:pt x="462148" y="18793"/>
                    <a:pt x="622173" y="19241"/>
                  </a:cubicBezTo>
                  <a:moveTo>
                    <a:pt x="622173" y="191"/>
                  </a:moveTo>
                  <a:cubicBezTo>
                    <a:pt x="278557" y="191"/>
                    <a:pt x="0" y="278747"/>
                    <a:pt x="0" y="622364"/>
                  </a:cubicBezTo>
                  <a:cubicBezTo>
                    <a:pt x="0" y="965978"/>
                    <a:pt x="278557" y="1244537"/>
                    <a:pt x="622173" y="1244537"/>
                  </a:cubicBezTo>
                  <a:cubicBezTo>
                    <a:pt x="965787" y="1244537"/>
                    <a:pt x="1244346" y="965978"/>
                    <a:pt x="1244346" y="622364"/>
                  </a:cubicBezTo>
                  <a:cubicBezTo>
                    <a:pt x="1244451" y="278747"/>
                    <a:pt x="965978" y="105"/>
                    <a:pt x="622364" y="0"/>
                  </a:cubicBezTo>
                  <a:cubicBezTo>
                    <a:pt x="622300" y="0"/>
                    <a:pt x="622237" y="0"/>
                    <a:pt x="622173" y="0"/>
                  </a:cubicBezTo>
                </a:path>
              </a:pathLst>
            </a:custGeom>
            <a:solidFill>
              <a:srgbClr val="ED1D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5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477026" y="1505521"/>
              <a:ext cx="581025" cy="8382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3419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cebreaker/P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mium Vector | Online voting concept flat style design vector  illustration tiny people with voting poll online">
            <a:extLst>
              <a:ext uri="{FF2B5EF4-FFF2-40B4-BE49-F238E27FC236}">
                <a16:creationId xmlns:a16="http://schemas.microsoft.com/office/drawing/2014/main" id="{AC0312A1-6A59-3001-22A8-B283F06F1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513347" y="1077244"/>
            <a:ext cx="8685435" cy="521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369;p63">
            <a:extLst>
              <a:ext uri="{FF2B5EF4-FFF2-40B4-BE49-F238E27FC236}">
                <a16:creationId xmlns:a16="http://schemas.microsoft.com/office/drawing/2014/main" id="{E6254D52-2197-2827-5CF3-A221672D25F5}"/>
              </a:ext>
            </a:extLst>
          </p:cNvPr>
          <p:cNvSpPr txBox="1"/>
          <p:nvPr/>
        </p:nvSpPr>
        <p:spPr>
          <a:xfrm>
            <a:off x="2634224" y="332644"/>
            <a:ext cx="6709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Time for a Quick Poll!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6362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cebreaker/P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57C34A-C4F8-C4A6-F5A5-272EF6100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46" y="161278"/>
            <a:ext cx="11731863" cy="56738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28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1369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17;p1">
            <a:extLst>
              <a:ext uri="{FF2B5EF4-FFF2-40B4-BE49-F238E27FC236}">
                <a16:creationId xmlns:a16="http://schemas.microsoft.com/office/drawing/2014/main" id="{FB305F58-81D5-46D2-A0C1-B2A8A2770E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21;p1">
            <a:extLst>
              <a:ext uri="{FF2B5EF4-FFF2-40B4-BE49-F238E27FC236}">
                <a16:creationId xmlns:a16="http://schemas.microsoft.com/office/drawing/2014/main" id="{6EC42670-3267-4198-8F31-E5267E0C354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631" y="733152"/>
            <a:ext cx="1317670" cy="4993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32;p46">
            <a:extLst>
              <a:ext uri="{FF2B5EF4-FFF2-40B4-BE49-F238E27FC236}">
                <a16:creationId xmlns:a16="http://schemas.microsoft.com/office/drawing/2014/main" id="{935092FD-604D-4282-8033-5273586A13C2}"/>
              </a:ext>
            </a:extLst>
          </p:cNvPr>
          <p:cNvSpPr txBox="1"/>
          <p:nvPr/>
        </p:nvSpPr>
        <p:spPr>
          <a:xfrm>
            <a:off x="553990" y="2994655"/>
            <a:ext cx="4145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</a:pPr>
            <a:r>
              <a:rPr lang="en-US" sz="60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60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433;p46">
            <a:extLst>
              <a:ext uri="{FF2B5EF4-FFF2-40B4-BE49-F238E27FC236}">
                <a16:creationId xmlns:a16="http://schemas.microsoft.com/office/drawing/2014/main" id="{90DB694C-D1F8-44E3-BFEA-097F863D2752}"/>
              </a:ext>
            </a:extLst>
          </p:cNvPr>
          <p:cNvSpPr txBox="1"/>
          <p:nvPr/>
        </p:nvSpPr>
        <p:spPr>
          <a:xfrm>
            <a:off x="596030" y="5736623"/>
            <a:ext cx="70974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Copyright © HeroX Private Limited, 2022. All rights reserved.</a:t>
            </a:r>
            <a:endParaRPr sz="18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5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451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17;p1">
            <a:extLst>
              <a:ext uri="{FF2B5EF4-FFF2-40B4-BE49-F238E27FC236}">
                <a16:creationId xmlns:a16="http://schemas.microsoft.com/office/drawing/2014/main" id="{2ECD7381-ED2F-4B8B-BBEA-D6FED1B824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1;p1">
            <a:extLst>
              <a:ext uri="{FF2B5EF4-FFF2-40B4-BE49-F238E27FC236}">
                <a16:creationId xmlns:a16="http://schemas.microsoft.com/office/drawing/2014/main" id="{A6730BE5-5ACF-4925-A95B-D1081453C25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631" y="733152"/>
            <a:ext cx="1317670" cy="499351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317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cebreaker/P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mium Vector | Online voting concept flat style design vector  illustration tiny people with voting poll online">
            <a:extLst>
              <a:ext uri="{FF2B5EF4-FFF2-40B4-BE49-F238E27FC236}">
                <a16:creationId xmlns:a16="http://schemas.microsoft.com/office/drawing/2014/main" id="{AC0312A1-6A59-3001-22A8-B283F06F1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513347" y="1077244"/>
            <a:ext cx="8685435" cy="521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369;p63">
            <a:extLst>
              <a:ext uri="{FF2B5EF4-FFF2-40B4-BE49-F238E27FC236}">
                <a16:creationId xmlns:a16="http://schemas.microsoft.com/office/drawing/2014/main" id="{E6254D52-2197-2827-5CF3-A221672D25F5}"/>
              </a:ext>
            </a:extLst>
          </p:cNvPr>
          <p:cNvSpPr txBox="1"/>
          <p:nvPr/>
        </p:nvSpPr>
        <p:spPr>
          <a:xfrm>
            <a:off x="2634224" y="332644"/>
            <a:ext cx="6709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Time for a Quick Poll!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4443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cebreaker/P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57C34A-C4F8-C4A6-F5A5-272EF6100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46" y="161278"/>
            <a:ext cx="11731863" cy="56738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28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8018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17;p1">
            <a:extLst>
              <a:ext uri="{FF2B5EF4-FFF2-40B4-BE49-F238E27FC236}">
                <a16:creationId xmlns:a16="http://schemas.microsoft.com/office/drawing/2014/main" id="{FB305F58-81D5-46D2-A0C1-B2A8A2770E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21;p1">
            <a:extLst>
              <a:ext uri="{FF2B5EF4-FFF2-40B4-BE49-F238E27FC236}">
                <a16:creationId xmlns:a16="http://schemas.microsoft.com/office/drawing/2014/main" id="{6EC42670-3267-4198-8F31-E5267E0C354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631" y="733152"/>
            <a:ext cx="1317670" cy="4993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32;p46">
            <a:extLst>
              <a:ext uri="{FF2B5EF4-FFF2-40B4-BE49-F238E27FC236}">
                <a16:creationId xmlns:a16="http://schemas.microsoft.com/office/drawing/2014/main" id="{935092FD-604D-4282-8033-5273586A13C2}"/>
              </a:ext>
            </a:extLst>
          </p:cNvPr>
          <p:cNvSpPr txBox="1"/>
          <p:nvPr/>
        </p:nvSpPr>
        <p:spPr>
          <a:xfrm>
            <a:off x="553990" y="2994655"/>
            <a:ext cx="4145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60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433;p46">
            <a:extLst>
              <a:ext uri="{FF2B5EF4-FFF2-40B4-BE49-F238E27FC236}">
                <a16:creationId xmlns:a16="http://schemas.microsoft.com/office/drawing/2014/main" id="{90DB694C-D1F8-44E3-BFEA-097F863D2752}"/>
              </a:ext>
            </a:extLst>
          </p:cNvPr>
          <p:cNvSpPr txBox="1"/>
          <p:nvPr/>
        </p:nvSpPr>
        <p:spPr>
          <a:xfrm>
            <a:off x="227012" y="5717718"/>
            <a:ext cx="11737975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© 2023 Hero Private Limited. All rights reserved. This session is the proprietary of Hero </a:t>
            </a:r>
            <a:r>
              <a:rPr lang="en-US" sz="1800" b="1" i="0" u="none" strike="noStrike" cap="none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Vired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and/or its licensor. Your use/access or download shall be governed as per our IPR Policy.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815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35;p49" descr="Background pattern&#10;&#10;Description automatically generated">
            <a:extLst>
              <a:ext uri="{FF2B5EF4-FFF2-40B4-BE49-F238E27FC236}">
                <a16:creationId xmlns:a16="http://schemas.microsoft.com/office/drawing/2014/main" id="{63AB8ADC-38C3-4BC2-AA43-2424C22DDB6D}"/>
              </a:ext>
            </a:extLst>
          </p:cNvPr>
          <p:cNvPicPr preferRelativeResize="0"/>
          <p:nvPr/>
        </p:nvPicPr>
        <p:blipFill rotWithShape="1">
          <a:blip r:embed="rId8">
            <a:alphaModFix amt="66000"/>
          </a:blip>
          <a:srcRect r="3387"/>
          <a:stretch/>
        </p:blipFill>
        <p:spPr>
          <a:xfrm>
            <a:off x="414337" y="428"/>
            <a:ext cx="11777663" cy="685714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9" name="Google Shape;36;p49">
            <a:extLst>
              <a:ext uri="{FF2B5EF4-FFF2-40B4-BE49-F238E27FC236}">
                <a16:creationId xmlns:a16="http://schemas.microsoft.com/office/drawing/2014/main" id="{D93B97A8-811F-416D-A88F-F531886C9845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304329" y="6067987"/>
            <a:ext cx="402882" cy="513788"/>
          </a:xfrm>
          <a:prstGeom prst="rect">
            <a:avLst/>
          </a:prstGeom>
          <a:noFill/>
          <a:ln>
            <a:noFill/>
          </a:ln>
        </p:spPr>
      </p:pic>
    </p:spTree>
    <p:custDataLst>
      <p:tags r:id="rId7"/>
    </p:custDataLst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  <p:sldLayoutId id="2147483666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F26B43"/>
          </p15:clr>
        </p15:guide>
        <p15:guide id="2" pos="143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pos="7537">
          <p15:clr>
            <a:srgbClr val="F26B43"/>
          </p15:clr>
        </p15:guide>
        <p15:guide id="5" orient="horz" pos="96">
          <p15:clr>
            <a:srgbClr val="F26B43"/>
          </p15:clr>
        </p15:guide>
        <p15:guide id="6" orient="horz" pos="406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35;p49" descr="Background pattern&#10;&#10;Description automatically generated">
            <a:extLst>
              <a:ext uri="{FF2B5EF4-FFF2-40B4-BE49-F238E27FC236}">
                <a16:creationId xmlns:a16="http://schemas.microsoft.com/office/drawing/2014/main" id="{63AB8ADC-38C3-4BC2-AA43-2424C22DDB6D}"/>
              </a:ext>
            </a:extLst>
          </p:cNvPr>
          <p:cNvPicPr preferRelativeResize="0"/>
          <p:nvPr/>
        </p:nvPicPr>
        <p:blipFill rotWithShape="1">
          <a:blip r:embed="rId10">
            <a:alphaModFix amt="66000"/>
          </a:blip>
          <a:srcRect r="3387"/>
          <a:stretch/>
        </p:blipFill>
        <p:spPr>
          <a:xfrm>
            <a:off x="414337" y="428"/>
            <a:ext cx="11777663" cy="685714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9" name="Google Shape;36;p49">
            <a:extLst>
              <a:ext uri="{FF2B5EF4-FFF2-40B4-BE49-F238E27FC236}">
                <a16:creationId xmlns:a16="http://schemas.microsoft.com/office/drawing/2014/main" id="{D93B97A8-811F-416D-A88F-F531886C9845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304329" y="6067987"/>
            <a:ext cx="402882" cy="513788"/>
          </a:xfrm>
          <a:prstGeom prst="rect">
            <a:avLst/>
          </a:prstGeom>
          <a:noFill/>
          <a:ln>
            <a:noFill/>
          </a:ln>
        </p:spPr>
      </p:pic>
    </p:spTree>
    <p:custDataLst>
      <p:tags r:id="rId9"/>
    </p:custDataLst>
    <p:extLst>
      <p:ext uri="{BB962C8B-B14F-4D97-AF65-F5344CB8AC3E}">
        <p14:creationId xmlns:p14="http://schemas.microsoft.com/office/powerpoint/2010/main" val="1607278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F26B43"/>
          </p15:clr>
        </p15:guide>
        <p15:guide id="2" pos="143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pos="7537">
          <p15:clr>
            <a:srgbClr val="F26B43"/>
          </p15:clr>
        </p15:guide>
        <p15:guide id="5" orient="horz" pos="96">
          <p15:clr>
            <a:srgbClr val="F26B43"/>
          </p15:clr>
        </p15:guide>
        <p15:guide id="6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F95453-E24B-DE78-C765-89825D169F88}"/>
              </a:ext>
            </a:extLst>
          </p:cNvPr>
          <p:cNvSpPr txBox="1"/>
          <p:nvPr/>
        </p:nvSpPr>
        <p:spPr>
          <a:xfrm>
            <a:off x="227012" y="3061183"/>
            <a:ext cx="8015839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fr-FR" sz="4400" b="1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Decision</a:t>
            </a:r>
            <a:r>
              <a:rPr lang="fr-FR" sz="44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4400" b="1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Tree</a:t>
            </a:r>
            <a:r>
              <a:rPr lang="fr-FR" sz="44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fr-FR" sz="4400" b="1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Regression</a:t>
            </a:r>
            <a:endParaRPr lang="fr-FR" sz="4400" b="1" i="0" u="none" strike="noStrike" cap="none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2548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Decision Tree: Regression, Purity Metrics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72F485-CB01-954B-5C94-93CF2294A7EE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1648039" y="2697121"/>
            <a:ext cx="86603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B6089FB-A5BD-6D60-96C8-42DF1C70F480}"/>
              </a:ext>
            </a:extLst>
          </p:cNvPr>
          <p:cNvCxnSpPr/>
          <p:nvPr/>
        </p:nvCxnSpPr>
        <p:spPr>
          <a:xfrm>
            <a:off x="2514074" y="2697121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B725067-94A5-4846-7599-53B4E13EE497}"/>
              </a:ext>
            </a:extLst>
          </p:cNvPr>
          <p:cNvSpPr txBox="1"/>
          <p:nvPr/>
        </p:nvSpPr>
        <p:spPr>
          <a:xfrm>
            <a:off x="927779" y="3427368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Rim_R14=Yes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F9BECF0-08BA-BADE-0DA5-042C1E241BC3}"/>
              </a:ext>
            </a:extLst>
          </p:cNvPr>
          <p:cNvSpPr/>
          <p:nvPr/>
        </p:nvSpPr>
        <p:spPr>
          <a:xfrm>
            <a:off x="782004" y="4032212"/>
            <a:ext cx="1732069" cy="77693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6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Average Price= 17.50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MSE = 18.67</a:t>
            </a:r>
          </a:p>
          <a:p>
            <a:pPr algn="ctr"/>
            <a:endParaRPr lang="en-IN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DA142D-E804-07CA-2F14-12EA5E79658C}"/>
              </a:ext>
            </a:extLst>
          </p:cNvPr>
          <p:cNvSpPr/>
          <p:nvPr/>
        </p:nvSpPr>
        <p:spPr>
          <a:xfrm>
            <a:off x="2652613" y="4085221"/>
            <a:ext cx="1702744" cy="5662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4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Average Price = 26.97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MSE = 14.78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0876F8-A37C-814F-CFAE-AE75FC793782}"/>
              </a:ext>
            </a:extLst>
          </p:cNvPr>
          <p:cNvSpPr/>
          <p:nvPr/>
        </p:nvSpPr>
        <p:spPr>
          <a:xfrm>
            <a:off x="1166180" y="1942563"/>
            <a:ext cx="2721017" cy="7078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Average Price = 21.29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D6F807-8BF9-EA48-A6EC-9FCF4D278182}"/>
              </a:ext>
            </a:extLst>
          </p:cNvPr>
          <p:cNvSpPr txBox="1"/>
          <p:nvPr/>
        </p:nvSpPr>
        <p:spPr>
          <a:xfrm>
            <a:off x="3160773" y="3420742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Rim_R14=No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A8B035B-29F8-8F8E-387C-8A7CEA6034E3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6962172" y="2697121"/>
            <a:ext cx="86603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7C94A3-3E30-AF68-84AE-BB725CD17D05}"/>
              </a:ext>
            </a:extLst>
          </p:cNvPr>
          <p:cNvCxnSpPr/>
          <p:nvPr/>
        </p:nvCxnSpPr>
        <p:spPr>
          <a:xfrm>
            <a:off x="7828207" y="2697121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AFFB72E-9766-3784-1E8F-850E68971E55}"/>
              </a:ext>
            </a:extLst>
          </p:cNvPr>
          <p:cNvSpPr txBox="1"/>
          <p:nvPr/>
        </p:nvSpPr>
        <p:spPr>
          <a:xfrm>
            <a:off x="5749611" y="3427368"/>
            <a:ext cx="1651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Country Germany = Yes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0B384A-2B54-3370-BA89-76989B084E45}"/>
              </a:ext>
            </a:extLst>
          </p:cNvPr>
          <p:cNvSpPr/>
          <p:nvPr/>
        </p:nvSpPr>
        <p:spPr>
          <a:xfrm>
            <a:off x="6096137" y="4032212"/>
            <a:ext cx="1732069" cy="77693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4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Average Price= 25.91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MSE = 26.21</a:t>
            </a:r>
          </a:p>
          <a:p>
            <a:pPr algn="ctr"/>
            <a:endParaRPr lang="en-IN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E437B46-6717-4D81-DF8F-C946A7407DF1}"/>
              </a:ext>
            </a:extLst>
          </p:cNvPr>
          <p:cNvSpPr/>
          <p:nvPr/>
        </p:nvSpPr>
        <p:spPr>
          <a:xfrm>
            <a:off x="7966746" y="4085221"/>
            <a:ext cx="1702744" cy="5662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6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Average Price = 18.21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MSE = 23.221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DF04139-2207-0471-CB26-A3BEA82D4EE2}"/>
              </a:ext>
            </a:extLst>
          </p:cNvPr>
          <p:cNvSpPr/>
          <p:nvPr/>
        </p:nvSpPr>
        <p:spPr>
          <a:xfrm>
            <a:off x="6480313" y="1942563"/>
            <a:ext cx="2721017" cy="7078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Average Price = 21.29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A512EF6-D073-8C2C-12FF-0E5BF86BF2D4}"/>
              </a:ext>
            </a:extLst>
          </p:cNvPr>
          <p:cNvSpPr txBox="1"/>
          <p:nvPr/>
        </p:nvSpPr>
        <p:spPr>
          <a:xfrm>
            <a:off x="8472935" y="3447248"/>
            <a:ext cx="1651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Country Germany = 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F2846B0-345A-28D6-9AAC-68D4A1F308EF}"/>
                  </a:ext>
                </a:extLst>
              </p:cNvPr>
              <p:cNvSpPr txBox="1"/>
              <p:nvPr/>
            </p:nvSpPr>
            <p:spPr>
              <a:xfrm>
                <a:off x="4373391" y="2006398"/>
                <a:ext cx="1660583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𝑴𝑺𝑬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IN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F2846B0-345A-28D6-9AAC-68D4A1F30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391" y="2006398"/>
                <a:ext cx="1660583" cy="404726"/>
              </a:xfrm>
              <a:prstGeom prst="rect">
                <a:avLst/>
              </a:prstGeom>
              <a:blipFill>
                <a:blip r:embed="rId3"/>
                <a:stretch>
                  <a:fillRect l="-1832" r="-366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38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Decision Tree: Regression, Purity Metrics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54BB25-DE0C-DFA7-6A6C-6027D893682F}"/>
              </a:ext>
            </a:extLst>
          </p:cNvPr>
          <p:cNvGrpSpPr/>
          <p:nvPr/>
        </p:nvGrpSpPr>
        <p:grpSpPr>
          <a:xfrm>
            <a:off x="782004" y="1942563"/>
            <a:ext cx="9342135" cy="3305807"/>
            <a:chOff x="782004" y="1942563"/>
            <a:chExt cx="9342135" cy="3305807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EF67398-A035-EA7C-BB08-1C18CC92D1C2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flipH="1">
              <a:off x="1648039" y="2697121"/>
              <a:ext cx="866036" cy="1335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22B0052-4D0B-151E-3385-B7A8AEA1D37A}"/>
                </a:ext>
              </a:extLst>
            </p:cNvPr>
            <p:cNvCxnSpPr/>
            <p:nvPr/>
          </p:nvCxnSpPr>
          <p:spPr>
            <a:xfrm>
              <a:off x="2514074" y="2697121"/>
              <a:ext cx="953426" cy="1335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F5C15A-70FD-1668-489D-4A3A14C9BB07}"/>
                </a:ext>
              </a:extLst>
            </p:cNvPr>
            <p:cNvSpPr txBox="1"/>
            <p:nvPr/>
          </p:nvSpPr>
          <p:spPr>
            <a:xfrm>
              <a:off x="927779" y="3427368"/>
              <a:ext cx="11191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rgbClr val="FE7F18"/>
                  </a:solidFill>
                  <a:latin typeface="+mj-lt"/>
                </a:rPr>
                <a:t>Rim_R14=Yes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1CCBAA-98A6-B574-E46E-61F1396E33EE}"/>
                </a:ext>
              </a:extLst>
            </p:cNvPr>
            <p:cNvSpPr/>
            <p:nvPr/>
          </p:nvSpPr>
          <p:spPr>
            <a:xfrm>
              <a:off x="782004" y="4032212"/>
              <a:ext cx="1732069" cy="77693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chemeClr val="tx1"/>
                  </a:solidFill>
                  <a:latin typeface="+mj-lt"/>
                </a:rPr>
                <a:t>Total Pop = 6</a:t>
              </a:r>
            </a:p>
            <a:p>
              <a:pPr algn="ctr"/>
              <a:r>
                <a:rPr lang="en-IN" sz="1100" b="1" dirty="0">
                  <a:solidFill>
                    <a:schemeClr val="tx1"/>
                  </a:solidFill>
                  <a:latin typeface="+mj-lt"/>
                </a:rPr>
                <a:t>Average Price= 17.50</a:t>
              </a:r>
            </a:p>
            <a:p>
              <a:pPr algn="ctr"/>
              <a:r>
                <a:rPr lang="en-IN" sz="1100" b="1" dirty="0">
                  <a:solidFill>
                    <a:schemeClr val="tx1"/>
                  </a:solidFill>
                  <a:latin typeface="+mj-lt"/>
                </a:rPr>
                <a:t>MSE = 18.67</a:t>
              </a:r>
            </a:p>
            <a:p>
              <a:pPr algn="ctr"/>
              <a:endParaRPr lang="en-IN" sz="11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EE5B7E3-39A4-65C5-F6E8-8819959DF56B}"/>
                </a:ext>
              </a:extLst>
            </p:cNvPr>
            <p:cNvSpPr/>
            <p:nvPr/>
          </p:nvSpPr>
          <p:spPr>
            <a:xfrm>
              <a:off x="2652613" y="4085221"/>
              <a:ext cx="1702744" cy="56629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chemeClr val="tx1"/>
                  </a:solidFill>
                  <a:latin typeface="+mj-lt"/>
                </a:rPr>
                <a:t>Total Pop = 4</a:t>
              </a:r>
            </a:p>
            <a:p>
              <a:pPr algn="ctr"/>
              <a:r>
                <a:rPr lang="en-IN" sz="1100" b="1" dirty="0">
                  <a:solidFill>
                    <a:schemeClr val="tx1"/>
                  </a:solidFill>
                  <a:latin typeface="+mj-lt"/>
                </a:rPr>
                <a:t>Average Price = 26.97</a:t>
              </a:r>
            </a:p>
            <a:p>
              <a:pPr algn="ctr"/>
              <a:r>
                <a:rPr lang="en-IN" sz="1100" b="1" dirty="0">
                  <a:solidFill>
                    <a:schemeClr val="tx1"/>
                  </a:solidFill>
                  <a:latin typeface="+mj-lt"/>
                </a:rPr>
                <a:t>MSE = 14.78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89A672-E2E3-7FBB-385C-08FC1991D223}"/>
                </a:ext>
              </a:extLst>
            </p:cNvPr>
            <p:cNvSpPr/>
            <p:nvPr/>
          </p:nvSpPr>
          <p:spPr>
            <a:xfrm>
              <a:off x="1166180" y="1942563"/>
              <a:ext cx="2721017" cy="70787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  <a:latin typeface="+mj-lt"/>
                </a:rPr>
                <a:t>Total Pop = 10</a:t>
              </a:r>
            </a:p>
            <a:p>
              <a:pPr algn="ctr"/>
              <a:r>
                <a:rPr lang="en-IN" sz="1600" dirty="0">
                  <a:solidFill>
                    <a:schemeClr val="tx1"/>
                  </a:solidFill>
                  <a:latin typeface="+mj-lt"/>
                </a:rPr>
                <a:t>Average Price = 21.29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4CE5A3-18EC-B9D8-8D08-808AB80888FA}"/>
                </a:ext>
              </a:extLst>
            </p:cNvPr>
            <p:cNvSpPr txBox="1"/>
            <p:nvPr/>
          </p:nvSpPr>
          <p:spPr>
            <a:xfrm>
              <a:off x="3160773" y="3420742"/>
              <a:ext cx="11191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rgbClr val="FE7F18"/>
                  </a:solidFill>
                  <a:latin typeface="+mj-lt"/>
                </a:rPr>
                <a:t>Rim_R14=No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C9E0C1-C3E3-DF77-46EE-059D16CA2BA5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6962172" y="2697121"/>
              <a:ext cx="866036" cy="1335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DE0A5-CFA3-152B-727A-24D5EAB0F6B1}"/>
                </a:ext>
              </a:extLst>
            </p:cNvPr>
            <p:cNvCxnSpPr/>
            <p:nvPr/>
          </p:nvCxnSpPr>
          <p:spPr>
            <a:xfrm>
              <a:off x="7828207" y="2697121"/>
              <a:ext cx="953426" cy="1335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3BC870-9B02-4DDE-612E-AC155AE7F9BE}"/>
                </a:ext>
              </a:extLst>
            </p:cNvPr>
            <p:cNvSpPr txBox="1"/>
            <p:nvPr/>
          </p:nvSpPr>
          <p:spPr>
            <a:xfrm>
              <a:off x="5749611" y="3427368"/>
              <a:ext cx="1651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rgbClr val="FE7F18"/>
                  </a:solidFill>
                  <a:latin typeface="+mj-lt"/>
                </a:rPr>
                <a:t>Country Germany = Yes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DA2C77-8F90-E3A9-1266-F995725D1668}"/>
                </a:ext>
              </a:extLst>
            </p:cNvPr>
            <p:cNvSpPr/>
            <p:nvPr/>
          </p:nvSpPr>
          <p:spPr>
            <a:xfrm>
              <a:off x="6096137" y="4032212"/>
              <a:ext cx="1732069" cy="77693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chemeClr val="tx1"/>
                  </a:solidFill>
                  <a:latin typeface="+mj-lt"/>
                </a:rPr>
                <a:t>Total Pop = 4</a:t>
              </a:r>
            </a:p>
            <a:p>
              <a:pPr algn="ctr"/>
              <a:r>
                <a:rPr lang="en-IN" sz="1100" b="1" dirty="0">
                  <a:solidFill>
                    <a:schemeClr val="tx1"/>
                  </a:solidFill>
                  <a:latin typeface="+mj-lt"/>
                </a:rPr>
                <a:t>Average Price= 25.91</a:t>
              </a:r>
            </a:p>
            <a:p>
              <a:pPr algn="ctr"/>
              <a:r>
                <a:rPr lang="en-IN" sz="1100" b="1" dirty="0">
                  <a:solidFill>
                    <a:schemeClr val="tx1"/>
                  </a:solidFill>
                  <a:latin typeface="+mj-lt"/>
                </a:rPr>
                <a:t>MSE = 26.21</a:t>
              </a:r>
            </a:p>
            <a:p>
              <a:pPr algn="ctr"/>
              <a:endParaRPr lang="en-IN" sz="11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93FBDED-CD00-399D-BF15-7102898447C0}"/>
                </a:ext>
              </a:extLst>
            </p:cNvPr>
            <p:cNvSpPr/>
            <p:nvPr/>
          </p:nvSpPr>
          <p:spPr>
            <a:xfrm>
              <a:off x="7966746" y="4085221"/>
              <a:ext cx="1702744" cy="56629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chemeClr val="tx1"/>
                  </a:solidFill>
                  <a:latin typeface="+mj-lt"/>
                </a:rPr>
                <a:t>Total Pop = 6</a:t>
              </a:r>
            </a:p>
            <a:p>
              <a:pPr algn="ctr"/>
              <a:r>
                <a:rPr lang="en-IN" sz="1100" b="1" dirty="0">
                  <a:solidFill>
                    <a:schemeClr val="tx1"/>
                  </a:solidFill>
                  <a:latin typeface="+mj-lt"/>
                </a:rPr>
                <a:t>Average Price = 18.21</a:t>
              </a:r>
            </a:p>
            <a:p>
              <a:pPr algn="ctr"/>
              <a:r>
                <a:rPr lang="en-IN" sz="1100" b="1" dirty="0">
                  <a:solidFill>
                    <a:schemeClr val="tx1"/>
                  </a:solidFill>
                  <a:latin typeface="+mj-lt"/>
                </a:rPr>
                <a:t>MSE = 23.221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4448D5-02E0-C3F0-658E-E7D3178F5F07}"/>
                </a:ext>
              </a:extLst>
            </p:cNvPr>
            <p:cNvSpPr/>
            <p:nvPr/>
          </p:nvSpPr>
          <p:spPr>
            <a:xfrm>
              <a:off x="6480313" y="1942563"/>
              <a:ext cx="2721017" cy="70787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  <a:latin typeface="+mj-lt"/>
                </a:rPr>
                <a:t>Total Pop = 10</a:t>
              </a:r>
            </a:p>
            <a:p>
              <a:pPr algn="ctr"/>
              <a:r>
                <a:rPr lang="en-IN" sz="1600" dirty="0">
                  <a:solidFill>
                    <a:schemeClr val="tx1"/>
                  </a:solidFill>
                  <a:latin typeface="+mj-lt"/>
                </a:rPr>
                <a:t>Average Price = 21.29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2DC8F4-D137-1351-705E-20E6F07AEA74}"/>
                </a:ext>
              </a:extLst>
            </p:cNvPr>
            <p:cNvSpPr txBox="1"/>
            <p:nvPr/>
          </p:nvSpPr>
          <p:spPr>
            <a:xfrm>
              <a:off x="8472935" y="3447248"/>
              <a:ext cx="1651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rgbClr val="FE7F18"/>
                  </a:solidFill>
                  <a:latin typeface="+mj-lt"/>
                </a:rPr>
                <a:t>Country Germany = No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91BE5F6-F6DC-262C-AE38-52B30CC79FBA}"/>
                    </a:ext>
                  </a:extLst>
                </p:cNvPr>
                <p:cNvSpPr txBox="1"/>
                <p:nvPr/>
              </p:nvSpPr>
              <p:spPr>
                <a:xfrm>
                  <a:off x="4373391" y="2006398"/>
                  <a:ext cx="1660583" cy="4047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𝑴𝑺𝑬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IN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91BE5F6-F6DC-262C-AE38-52B30CC79F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3391" y="2006398"/>
                  <a:ext cx="1660583" cy="404726"/>
                </a:xfrm>
                <a:prstGeom prst="rect">
                  <a:avLst/>
                </a:prstGeom>
                <a:blipFill>
                  <a:blip r:embed="rId3"/>
                  <a:stretch>
                    <a:fillRect l="-1832" r="-366" b="-89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CFAEEF3-279A-1455-1385-1AD0479D6BC5}"/>
                    </a:ext>
                  </a:extLst>
                </p:cNvPr>
                <p:cNvSpPr txBox="1"/>
                <p:nvPr/>
              </p:nvSpPr>
              <p:spPr>
                <a:xfrm>
                  <a:off x="1285461" y="4809147"/>
                  <a:ext cx="2601736" cy="4392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sz="1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2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num>
                          <m:den>
                            <m:r>
                              <a:rPr lang="en-IN" sz="1200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den>
                        </m:f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𝟏𝟖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𝟔𝟕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1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num>
                          <m:den>
                            <m:r>
                              <a:rPr lang="en-IN" sz="1200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den>
                        </m:f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𝟏𝟒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𝟕𝟖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𝟏𝟏𝟒</m:t>
                        </m:r>
                      </m:oMath>
                    </m:oMathPara>
                  </a14:m>
                  <a:endParaRPr lang="en-IN" sz="12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CFAEEF3-279A-1455-1385-1AD0479D6B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5461" y="4809147"/>
                  <a:ext cx="2601736" cy="4392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9288695-9C67-EFF9-A3A4-EC80DC38AF10}"/>
                    </a:ext>
                  </a:extLst>
                </p:cNvPr>
                <p:cNvSpPr txBox="1"/>
                <p:nvPr/>
              </p:nvSpPr>
              <p:spPr>
                <a:xfrm>
                  <a:off x="6606212" y="4789271"/>
                  <a:ext cx="2601736" cy="4551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sz="1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num>
                          <m:den>
                            <m:r>
                              <a:rPr lang="en-IN" sz="1200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den>
                        </m:f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𝟐𝟔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𝟐𝟏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1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2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num>
                          <m:den>
                            <m:r>
                              <a:rPr lang="en-IN" sz="1200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den>
                        </m:f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𝟐𝟑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𝟐𝟐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𝟐𝟒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𝟒𝟏𝟔</m:t>
                        </m:r>
                      </m:oMath>
                    </m:oMathPara>
                  </a14:m>
                  <a:endParaRPr lang="en-IN" sz="12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9288695-9C67-EFF9-A3A4-EC80DC38AF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212" y="4789271"/>
                  <a:ext cx="2601736" cy="4551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43753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Decision Tree: Regression, Purity Metrics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ABB2FE-0B70-5A67-71AA-3CA4384AFD79}"/>
              </a:ext>
            </a:extLst>
          </p:cNvPr>
          <p:cNvGrpSpPr/>
          <p:nvPr/>
        </p:nvGrpSpPr>
        <p:grpSpPr>
          <a:xfrm>
            <a:off x="782004" y="1942563"/>
            <a:ext cx="9342135" cy="3305807"/>
            <a:chOff x="782004" y="1942563"/>
            <a:chExt cx="9342135" cy="3305807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EF67398-A035-EA7C-BB08-1C18CC92D1C2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flipH="1">
              <a:off x="1648039" y="2697121"/>
              <a:ext cx="866036" cy="1335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22B0052-4D0B-151E-3385-B7A8AEA1D37A}"/>
                </a:ext>
              </a:extLst>
            </p:cNvPr>
            <p:cNvCxnSpPr/>
            <p:nvPr/>
          </p:nvCxnSpPr>
          <p:spPr>
            <a:xfrm>
              <a:off x="2514074" y="2697121"/>
              <a:ext cx="953426" cy="1335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F5C15A-70FD-1668-489D-4A3A14C9BB07}"/>
                </a:ext>
              </a:extLst>
            </p:cNvPr>
            <p:cNvSpPr txBox="1"/>
            <p:nvPr/>
          </p:nvSpPr>
          <p:spPr>
            <a:xfrm>
              <a:off x="927779" y="3427368"/>
              <a:ext cx="11191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rgbClr val="FE7F18"/>
                  </a:solidFill>
                  <a:latin typeface="+mj-lt"/>
                </a:rPr>
                <a:t>Rim_R14=Yes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1CCBAA-98A6-B574-E46E-61F1396E33EE}"/>
                </a:ext>
              </a:extLst>
            </p:cNvPr>
            <p:cNvSpPr/>
            <p:nvPr/>
          </p:nvSpPr>
          <p:spPr>
            <a:xfrm>
              <a:off x="782004" y="4032212"/>
              <a:ext cx="1732069" cy="77693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chemeClr val="tx1"/>
                  </a:solidFill>
                  <a:latin typeface="+mj-lt"/>
                </a:rPr>
                <a:t>Total Pop = 6</a:t>
              </a:r>
            </a:p>
            <a:p>
              <a:pPr algn="ctr"/>
              <a:r>
                <a:rPr lang="en-IN" sz="1100" b="1" dirty="0">
                  <a:solidFill>
                    <a:schemeClr val="tx1"/>
                  </a:solidFill>
                  <a:latin typeface="+mj-lt"/>
                </a:rPr>
                <a:t>Average Price= 17.50</a:t>
              </a:r>
            </a:p>
            <a:p>
              <a:pPr algn="ctr"/>
              <a:r>
                <a:rPr lang="en-IN" sz="1100" b="1" dirty="0">
                  <a:solidFill>
                    <a:schemeClr val="tx1"/>
                  </a:solidFill>
                  <a:latin typeface="+mj-lt"/>
                </a:rPr>
                <a:t>MSE = 18.67</a:t>
              </a:r>
            </a:p>
            <a:p>
              <a:pPr algn="ctr"/>
              <a:endParaRPr lang="en-IN" sz="11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EE5B7E3-39A4-65C5-F6E8-8819959DF56B}"/>
                </a:ext>
              </a:extLst>
            </p:cNvPr>
            <p:cNvSpPr/>
            <p:nvPr/>
          </p:nvSpPr>
          <p:spPr>
            <a:xfrm>
              <a:off x="2652613" y="4085221"/>
              <a:ext cx="1702744" cy="56629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chemeClr val="tx1"/>
                  </a:solidFill>
                  <a:latin typeface="+mj-lt"/>
                </a:rPr>
                <a:t>Total Pop = 4</a:t>
              </a:r>
            </a:p>
            <a:p>
              <a:pPr algn="ctr"/>
              <a:r>
                <a:rPr lang="en-IN" sz="1100" b="1" dirty="0">
                  <a:solidFill>
                    <a:schemeClr val="tx1"/>
                  </a:solidFill>
                  <a:latin typeface="+mj-lt"/>
                </a:rPr>
                <a:t>Average Price = 26.97</a:t>
              </a:r>
            </a:p>
            <a:p>
              <a:pPr algn="ctr"/>
              <a:r>
                <a:rPr lang="en-IN" sz="1100" b="1" dirty="0">
                  <a:solidFill>
                    <a:schemeClr val="tx1"/>
                  </a:solidFill>
                  <a:latin typeface="+mj-lt"/>
                </a:rPr>
                <a:t>MSE = 14.78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89A672-E2E3-7FBB-385C-08FC1991D223}"/>
                </a:ext>
              </a:extLst>
            </p:cNvPr>
            <p:cNvSpPr/>
            <p:nvPr/>
          </p:nvSpPr>
          <p:spPr>
            <a:xfrm>
              <a:off x="1166180" y="1942563"/>
              <a:ext cx="2721017" cy="70787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  <a:latin typeface="+mj-lt"/>
                </a:rPr>
                <a:t>Total Pop = 10</a:t>
              </a:r>
            </a:p>
            <a:p>
              <a:pPr algn="ctr"/>
              <a:r>
                <a:rPr lang="en-IN" sz="1600" dirty="0">
                  <a:solidFill>
                    <a:schemeClr val="tx1"/>
                  </a:solidFill>
                  <a:latin typeface="+mj-lt"/>
                </a:rPr>
                <a:t>Average Price = 21.29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4CE5A3-18EC-B9D8-8D08-808AB80888FA}"/>
                </a:ext>
              </a:extLst>
            </p:cNvPr>
            <p:cNvSpPr txBox="1"/>
            <p:nvPr/>
          </p:nvSpPr>
          <p:spPr>
            <a:xfrm>
              <a:off x="3160773" y="3420742"/>
              <a:ext cx="11191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rgbClr val="FE7F18"/>
                  </a:solidFill>
                  <a:latin typeface="+mj-lt"/>
                </a:rPr>
                <a:t>Rim_R14=No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C9E0C1-C3E3-DF77-46EE-059D16CA2BA5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6962172" y="2697121"/>
              <a:ext cx="866036" cy="1335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DE0A5-CFA3-152B-727A-24D5EAB0F6B1}"/>
                </a:ext>
              </a:extLst>
            </p:cNvPr>
            <p:cNvCxnSpPr/>
            <p:nvPr/>
          </p:nvCxnSpPr>
          <p:spPr>
            <a:xfrm>
              <a:off x="7828207" y="2697121"/>
              <a:ext cx="953426" cy="1335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3BC870-9B02-4DDE-612E-AC155AE7F9BE}"/>
                </a:ext>
              </a:extLst>
            </p:cNvPr>
            <p:cNvSpPr txBox="1"/>
            <p:nvPr/>
          </p:nvSpPr>
          <p:spPr>
            <a:xfrm>
              <a:off x="5749611" y="3427368"/>
              <a:ext cx="1651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rgbClr val="FE7F18"/>
                  </a:solidFill>
                  <a:latin typeface="+mj-lt"/>
                </a:rPr>
                <a:t>Country Germany = Yes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DA2C77-8F90-E3A9-1266-F995725D1668}"/>
                </a:ext>
              </a:extLst>
            </p:cNvPr>
            <p:cNvSpPr/>
            <p:nvPr/>
          </p:nvSpPr>
          <p:spPr>
            <a:xfrm>
              <a:off x="6096137" y="4032212"/>
              <a:ext cx="1732069" cy="77693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chemeClr val="tx1"/>
                  </a:solidFill>
                  <a:latin typeface="+mj-lt"/>
                </a:rPr>
                <a:t>Total Pop = 4</a:t>
              </a:r>
            </a:p>
            <a:p>
              <a:pPr algn="ctr"/>
              <a:r>
                <a:rPr lang="en-IN" sz="1100" b="1" dirty="0">
                  <a:solidFill>
                    <a:schemeClr val="tx1"/>
                  </a:solidFill>
                  <a:latin typeface="+mj-lt"/>
                </a:rPr>
                <a:t>Average Price= 25.91</a:t>
              </a:r>
            </a:p>
            <a:p>
              <a:pPr algn="ctr"/>
              <a:r>
                <a:rPr lang="en-IN" sz="1100" b="1" dirty="0">
                  <a:solidFill>
                    <a:schemeClr val="tx1"/>
                  </a:solidFill>
                  <a:latin typeface="+mj-lt"/>
                </a:rPr>
                <a:t>MSE = 26.21</a:t>
              </a:r>
            </a:p>
            <a:p>
              <a:pPr algn="ctr"/>
              <a:endParaRPr lang="en-IN" sz="11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93FBDED-CD00-399D-BF15-7102898447C0}"/>
                </a:ext>
              </a:extLst>
            </p:cNvPr>
            <p:cNvSpPr/>
            <p:nvPr/>
          </p:nvSpPr>
          <p:spPr>
            <a:xfrm>
              <a:off x="7966746" y="4085221"/>
              <a:ext cx="1702744" cy="56629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chemeClr val="tx1"/>
                  </a:solidFill>
                  <a:latin typeface="+mj-lt"/>
                </a:rPr>
                <a:t>Total Pop = 6</a:t>
              </a:r>
            </a:p>
            <a:p>
              <a:pPr algn="ctr"/>
              <a:r>
                <a:rPr lang="en-IN" sz="1100" b="1" dirty="0">
                  <a:solidFill>
                    <a:schemeClr val="tx1"/>
                  </a:solidFill>
                  <a:latin typeface="+mj-lt"/>
                </a:rPr>
                <a:t>Average Price = 18.21</a:t>
              </a:r>
            </a:p>
            <a:p>
              <a:pPr algn="ctr"/>
              <a:r>
                <a:rPr lang="en-IN" sz="1100" b="1" dirty="0">
                  <a:solidFill>
                    <a:schemeClr val="tx1"/>
                  </a:solidFill>
                  <a:latin typeface="+mj-lt"/>
                </a:rPr>
                <a:t>MSE = 23.221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4448D5-02E0-C3F0-658E-E7D3178F5F07}"/>
                </a:ext>
              </a:extLst>
            </p:cNvPr>
            <p:cNvSpPr/>
            <p:nvPr/>
          </p:nvSpPr>
          <p:spPr>
            <a:xfrm>
              <a:off x="6480313" y="1942563"/>
              <a:ext cx="2721017" cy="70787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  <a:latin typeface="+mj-lt"/>
                </a:rPr>
                <a:t>Total Pop = 10</a:t>
              </a:r>
            </a:p>
            <a:p>
              <a:pPr algn="ctr"/>
              <a:r>
                <a:rPr lang="en-IN" sz="1600" dirty="0">
                  <a:solidFill>
                    <a:schemeClr val="tx1"/>
                  </a:solidFill>
                  <a:latin typeface="+mj-lt"/>
                </a:rPr>
                <a:t>Average Price = 21.29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2DC8F4-D137-1351-705E-20E6F07AEA74}"/>
                </a:ext>
              </a:extLst>
            </p:cNvPr>
            <p:cNvSpPr txBox="1"/>
            <p:nvPr/>
          </p:nvSpPr>
          <p:spPr>
            <a:xfrm>
              <a:off x="8472935" y="3447248"/>
              <a:ext cx="1651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rgbClr val="FE7F18"/>
                  </a:solidFill>
                  <a:latin typeface="+mj-lt"/>
                </a:rPr>
                <a:t>Country Germany = No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91BE5F6-F6DC-262C-AE38-52B30CC79FBA}"/>
                    </a:ext>
                  </a:extLst>
                </p:cNvPr>
                <p:cNvSpPr txBox="1"/>
                <p:nvPr/>
              </p:nvSpPr>
              <p:spPr>
                <a:xfrm>
                  <a:off x="4373391" y="2006398"/>
                  <a:ext cx="1660583" cy="4047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𝑴𝑺𝑬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IN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91BE5F6-F6DC-262C-AE38-52B30CC79F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3391" y="2006398"/>
                  <a:ext cx="1660583" cy="404726"/>
                </a:xfrm>
                <a:prstGeom prst="rect">
                  <a:avLst/>
                </a:prstGeom>
                <a:blipFill>
                  <a:blip r:embed="rId3"/>
                  <a:stretch>
                    <a:fillRect l="-1832" r="-366" b="-89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CFAEEF3-279A-1455-1385-1AD0479D6BC5}"/>
                    </a:ext>
                  </a:extLst>
                </p:cNvPr>
                <p:cNvSpPr txBox="1"/>
                <p:nvPr/>
              </p:nvSpPr>
              <p:spPr>
                <a:xfrm>
                  <a:off x="1285461" y="4809147"/>
                  <a:ext cx="2601736" cy="4392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sz="1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2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num>
                          <m:den>
                            <m:r>
                              <a:rPr lang="en-IN" sz="1200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den>
                        </m:f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𝟏𝟖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𝟔𝟕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1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num>
                          <m:den>
                            <m:r>
                              <a:rPr lang="en-IN" sz="1200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den>
                        </m:f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𝟏𝟒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𝟕𝟖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  <m:r>
                          <a:rPr lang="en-I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𝟏𝟏𝟒</m:t>
                        </m:r>
                      </m:oMath>
                    </m:oMathPara>
                  </a14:m>
                  <a:endParaRPr lang="en-IN" sz="12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CFAEEF3-279A-1455-1385-1AD0479D6B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5461" y="4809147"/>
                  <a:ext cx="2601736" cy="4392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9288695-9C67-EFF9-A3A4-EC80DC38AF10}"/>
                    </a:ext>
                  </a:extLst>
                </p:cNvPr>
                <p:cNvSpPr txBox="1"/>
                <p:nvPr/>
              </p:nvSpPr>
              <p:spPr>
                <a:xfrm>
                  <a:off x="6606212" y="4789271"/>
                  <a:ext cx="2601736" cy="4551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sz="1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num>
                          <m:den>
                            <m:r>
                              <a:rPr lang="en-IN" sz="1200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den>
                        </m:f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𝟐𝟔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𝟐𝟏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1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2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num>
                          <m:den>
                            <m:r>
                              <a:rPr lang="en-IN" sz="1200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den>
                        </m:f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𝟐𝟑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𝟐𝟐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𝟐𝟒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1200" b="1" i="1" smtClean="0">
                            <a:latin typeface="Cambria Math" panose="02040503050406030204" pitchFamily="18" charset="0"/>
                          </a:rPr>
                          <m:t>𝟒𝟏𝟔</m:t>
                        </m:r>
                      </m:oMath>
                    </m:oMathPara>
                  </a14:m>
                  <a:endParaRPr lang="en-IN" sz="12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9288695-9C67-EFF9-A3A4-EC80DC38AF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212" y="4789271"/>
                  <a:ext cx="2601736" cy="4551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3259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Decision Tree: Regression,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Hyperparameters</a:t>
            </a:r>
            <a:endParaRPr lang="en-US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D8B7F5-C35E-2437-0B4C-4B1038BC413E}"/>
              </a:ext>
            </a:extLst>
          </p:cNvPr>
          <p:cNvSpPr txBox="1"/>
          <p:nvPr/>
        </p:nvSpPr>
        <p:spPr>
          <a:xfrm>
            <a:off x="2044148" y="2455739"/>
            <a:ext cx="7633252" cy="15414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Just like a classification tree, a user has to decide on:</a:t>
            </a:r>
          </a:p>
          <a:p>
            <a:pPr marL="64008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+mj-lt"/>
              </a:rPr>
              <a:t> Depth of tree</a:t>
            </a:r>
          </a:p>
          <a:p>
            <a:pPr marL="64008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+mj-lt"/>
              </a:rPr>
              <a:t> Number of observations in terminal nodes, etc.</a:t>
            </a:r>
          </a:p>
          <a:p>
            <a:pPr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One can use a grid search procedure through cross-validation.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8C84FB-25B5-6528-09A9-5D995B24EB78}"/>
              </a:ext>
            </a:extLst>
          </p:cNvPr>
          <p:cNvSpPr/>
          <p:nvPr/>
        </p:nvSpPr>
        <p:spPr>
          <a:xfrm>
            <a:off x="861391" y="2014330"/>
            <a:ext cx="10230679" cy="249140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37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736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Decision Tree: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A69302-3CA3-AA22-C7ED-22E2A47DD30C}"/>
              </a:ext>
            </a:extLst>
          </p:cNvPr>
          <p:cNvSpPr txBox="1"/>
          <p:nvPr/>
        </p:nvSpPr>
        <p:spPr>
          <a:xfrm>
            <a:off x="1378226" y="2767280"/>
            <a:ext cx="971384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Decision Trees can be used to do regression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When the target variable is continuous, one can use a decision tree regressor.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The prediction is the mean value of the target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Let’s take an example: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381BB3-B591-6509-B5B6-9EFA121F68B0}"/>
              </a:ext>
            </a:extLst>
          </p:cNvPr>
          <p:cNvSpPr/>
          <p:nvPr/>
        </p:nvSpPr>
        <p:spPr>
          <a:xfrm>
            <a:off x="861391" y="2292626"/>
            <a:ext cx="10230679" cy="221311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1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Decision Tree: Regression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1761377-5E07-1895-B572-573BAC0DF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11850"/>
              </p:ext>
            </p:extLst>
          </p:nvPr>
        </p:nvGraphicFramePr>
        <p:xfrm>
          <a:off x="688698" y="1448752"/>
          <a:ext cx="5884382" cy="3960495"/>
        </p:xfrm>
        <a:graphic>
          <a:graphicData uri="http://schemas.openxmlformats.org/drawingml/2006/table">
            <a:tbl>
              <a:tblPr/>
              <a:tblGrid>
                <a:gridCol w="1646361">
                  <a:extLst>
                    <a:ext uri="{9D8B030D-6E8A-4147-A177-3AD203B41FA5}">
                      <a16:colId xmlns:a16="http://schemas.microsoft.com/office/drawing/2014/main" val="4044563918"/>
                    </a:ext>
                  </a:extLst>
                </a:gridCol>
                <a:gridCol w="868410">
                  <a:extLst>
                    <a:ext uri="{9D8B030D-6E8A-4147-A177-3AD203B41FA5}">
                      <a16:colId xmlns:a16="http://schemas.microsoft.com/office/drawing/2014/main" val="755606452"/>
                    </a:ext>
                  </a:extLst>
                </a:gridCol>
                <a:gridCol w="1157880">
                  <a:extLst>
                    <a:ext uri="{9D8B030D-6E8A-4147-A177-3AD203B41FA5}">
                      <a16:colId xmlns:a16="http://schemas.microsoft.com/office/drawing/2014/main" val="3994630330"/>
                    </a:ext>
                  </a:extLst>
                </a:gridCol>
                <a:gridCol w="1343321">
                  <a:extLst>
                    <a:ext uri="{9D8B030D-6E8A-4147-A177-3AD203B41FA5}">
                      <a16:colId xmlns:a16="http://schemas.microsoft.com/office/drawing/2014/main" val="2184450589"/>
                    </a:ext>
                  </a:extLst>
                </a:gridCol>
                <a:gridCol w="868410">
                  <a:extLst>
                    <a:ext uri="{9D8B030D-6E8A-4147-A177-3AD203B41FA5}">
                      <a16:colId xmlns:a16="http://schemas.microsoft.com/office/drawing/2014/main" val="4233966695"/>
                    </a:ext>
                  </a:extLst>
                </a:gridCol>
              </a:tblGrid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Country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Rim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Tires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Type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53776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Japan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195/60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Small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11.95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525532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Japan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R15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205/60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Medium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24.76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243410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Germany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R15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205/60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Medium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26.9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553149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Germany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175/70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Compact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18.9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288540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Germany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195/65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Compact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24.65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210704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Germany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R15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225/60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Medium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33.2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48950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USA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185/75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Medium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13.15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420453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USA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205/75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Large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20.225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572756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USA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205/75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Large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16.145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591054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USA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R15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205/70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Medium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23.04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647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9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Decision Tree: Regression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1761377-5E07-1895-B572-573BAC0DF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17525"/>
              </p:ext>
            </p:extLst>
          </p:nvPr>
        </p:nvGraphicFramePr>
        <p:xfrm>
          <a:off x="688698" y="1448752"/>
          <a:ext cx="5884382" cy="3960495"/>
        </p:xfrm>
        <a:graphic>
          <a:graphicData uri="http://schemas.openxmlformats.org/drawingml/2006/table">
            <a:tbl>
              <a:tblPr/>
              <a:tblGrid>
                <a:gridCol w="1646361">
                  <a:extLst>
                    <a:ext uri="{9D8B030D-6E8A-4147-A177-3AD203B41FA5}">
                      <a16:colId xmlns:a16="http://schemas.microsoft.com/office/drawing/2014/main" val="4044563918"/>
                    </a:ext>
                  </a:extLst>
                </a:gridCol>
                <a:gridCol w="868410">
                  <a:extLst>
                    <a:ext uri="{9D8B030D-6E8A-4147-A177-3AD203B41FA5}">
                      <a16:colId xmlns:a16="http://schemas.microsoft.com/office/drawing/2014/main" val="755606452"/>
                    </a:ext>
                  </a:extLst>
                </a:gridCol>
                <a:gridCol w="1157880">
                  <a:extLst>
                    <a:ext uri="{9D8B030D-6E8A-4147-A177-3AD203B41FA5}">
                      <a16:colId xmlns:a16="http://schemas.microsoft.com/office/drawing/2014/main" val="3994630330"/>
                    </a:ext>
                  </a:extLst>
                </a:gridCol>
                <a:gridCol w="1343321">
                  <a:extLst>
                    <a:ext uri="{9D8B030D-6E8A-4147-A177-3AD203B41FA5}">
                      <a16:colId xmlns:a16="http://schemas.microsoft.com/office/drawing/2014/main" val="2184450589"/>
                    </a:ext>
                  </a:extLst>
                </a:gridCol>
                <a:gridCol w="868410">
                  <a:extLst>
                    <a:ext uri="{9D8B030D-6E8A-4147-A177-3AD203B41FA5}">
                      <a16:colId xmlns:a16="http://schemas.microsoft.com/office/drawing/2014/main" val="4233966695"/>
                    </a:ext>
                  </a:extLst>
                </a:gridCol>
              </a:tblGrid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Country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Rim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Tires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Type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53776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Japan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+mj-lt"/>
                        </a:rPr>
                        <a:t>R14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195/60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Small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+mj-lt"/>
                        </a:rPr>
                        <a:t>11.95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525532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Japan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R15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205/60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Medium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24.76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243410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Germany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R15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205/60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Medium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26.9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553149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Germany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+mj-lt"/>
                        </a:rPr>
                        <a:t>R14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175/70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Compact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+mj-lt"/>
                        </a:rPr>
                        <a:t>18.9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288540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Germany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+mj-lt"/>
                        </a:rPr>
                        <a:t>R14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195/65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Compact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+mj-lt"/>
                        </a:rPr>
                        <a:t>24.65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210704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Germany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R15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225/60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Medium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33.2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48950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USA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+mj-lt"/>
                        </a:rPr>
                        <a:t>R14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185/75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Medium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+mj-lt"/>
                        </a:rPr>
                        <a:t>13.15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420453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USA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+mj-lt"/>
                        </a:rPr>
                        <a:t>R14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205/75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Large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+mj-lt"/>
                        </a:rPr>
                        <a:t>20.225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572756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USA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+mj-lt"/>
                        </a:rPr>
                        <a:t>R14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205/75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Large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+mj-lt"/>
                        </a:rPr>
                        <a:t>16.145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591054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USA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R15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205/70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Medium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23.04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6471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DFEA3EB-A48C-F281-45E9-7EEBC97F5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273" y="1145553"/>
            <a:ext cx="3727501" cy="513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7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Decision Tree: Regression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3856AB4-691F-181C-8616-7CB6424CD73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974338" y="2153787"/>
            <a:ext cx="86603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30BB3D-30CB-748A-3529-19F3ECDDA577}"/>
              </a:ext>
            </a:extLst>
          </p:cNvPr>
          <p:cNvCxnSpPr/>
          <p:nvPr/>
        </p:nvCxnSpPr>
        <p:spPr>
          <a:xfrm>
            <a:off x="5840373" y="2153787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12977C-C938-3AC5-4FF1-F4064F1A04A1}"/>
              </a:ext>
            </a:extLst>
          </p:cNvPr>
          <p:cNvSpPr txBox="1"/>
          <p:nvPr/>
        </p:nvSpPr>
        <p:spPr>
          <a:xfrm>
            <a:off x="4254078" y="2884034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Rim_R14=Yes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7E8AEE-5D4D-607D-71AB-F377F0BDE80E}"/>
              </a:ext>
            </a:extLst>
          </p:cNvPr>
          <p:cNvSpPr/>
          <p:nvPr/>
        </p:nvSpPr>
        <p:spPr>
          <a:xfrm>
            <a:off x="4108303" y="3488878"/>
            <a:ext cx="1732069" cy="776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6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Average Price= 17.50</a:t>
            </a:r>
          </a:p>
          <a:p>
            <a:pPr algn="ctr"/>
            <a:endParaRPr lang="en-IN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3D7FFE-67C0-D5A8-D67B-E47C350C1C81}"/>
              </a:ext>
            </a:extLst>
          </p:cNvPr>
          <p:cNvSpPr/>
          <p:nvPr/>
        </p:nvSpPr>
        <p:spPr>
          <a:xfrm>
            <a:off x="5978912" y="3541887"/>
            <a:ext cx="1702744" cy="566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4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Average Price = 26.97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D7FA11-3EF8-F3EB-6AFE-90D9C15DB8F9}"/>
              </a:ext>
            </a:extLst>
          </p:cNvPr>
          <p:cNvSpPr/>
          <p:nvPr/>
        </p:nvSpPr>
        <p:spPr>
          <a:xfrm>
            <a:off x="4492479" y="1425733"/>
            <a:ext cx="2721017" cy="707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10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Average Price = 21.29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3EC4E-09BE-10F7-A164-5B52B14DA215}"/>
              </a:ext>
            </a:extLst>
          </p:cNvPr>
          <p:cNvSpPr txBox="1"/>
          <p:nvPr/>
        </p:nvSpPr>
        <p:spPr>
          <a:xfrm>
            <a:off x="6526828" y="2877408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Rim_R14=No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27FDEB-91B2-F466-9E9C-0227680F5447}"/>
              </a:ext>
            </a:extLst>
          </p:cNvPr>
          <p:cNvCxnSpPr>
            <a:cxnSpLocks/>
          </p:cNvCxnSpPr>
          <p:nvPr/>
        </p:nvCxnSpPr>
        <p:spPr>
          <a:xfrm flipH="1">
            <a:off x="6173653" y="4068726"/>
            <a:ext cx="86603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0DD045-72C8-B7C8-B9E6-07E56E34D9CD}"/>
              </a:ext>
            </a:extLst>
          </p:cNvPr>
          <p:cNvCxnSpPr/>
          <p:nvPr/>
        </p:nvCxnSpPr>
        <p:spPr>
          <a:xfrm>
            <a:off x="7039688" y="4068726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BE234EA-68C1-E051-D734-92DC72AE19DE}"/>
              </a:ext>
            </a:extLst>
          </p:cNvPr>
          <p:cNvSpPr/>
          <p:nvPr/>
        </p:nvSpPr>
        <p:spPr>
          <a:xfrm>
            <a:off x="5294366" y="5496585"/>
            <a:ext cx="1732069" cy="776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1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Average Price= 24.9</a:t>
            </a:r>
          </a:p>
          <a:p>
            <a:pPr algn="ctr"/>
            <a:endParaRPr lang="en-IN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5EE66-73AB-3B04-78E9-19866CB306C0}"/>
              </a:ext>
            </a:extLst>
          </p:cNvPr>
          <p:cNvSpPr/>
          <p:nvPr/>
        </p:nvSpPr>
        <p:spPr>
          <a:xfrm>
            <a:off x="7341828" y="5516465"/>
            <a:ext cx="1732069" cy="776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Average Price= 33.2</a:t>
            </a:r>
          </a:p>
          <a:p>
            <a:pPr algn="ctr"/>
            <a:endParaRPr lang="en-IN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DB326-10CF-B321-9BCF-5310B4F32D3B}"/>
              </a:ext>
            </a:extLst>
          </p:cNvPr>
          <p:cNvSpPr txBox="1"/>
          <p:nvPr/>
        </p:nvSpPr>
        <p:spPr>
          <a:xfrm>
            <a:off x="5234608" y="4732712"/>
            <a:ext cx="1390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Tires 225/60=Yes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E1FA38-B4F7-30C0-469C-34F4E0E6C4AD}"/>
              </a:ext>
            </a:extLst>
          </p:cNvPr>
          <p:cNvSpPr txBox="1"/>
          <p:nvPr/>
        </p:nvSpPr>
        <p:spPr>
          <a:xfrm>
            <a:off x="7613371" y="4752592"/>
            <a:ext cx="1390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Tires 225/60=No</a:t>
            </a:r>
          </a:p>
        </p:txBody>
      </p:sp>
    </p:spTree>
    <p:extLst>
      <p:ext uri="{BB962C8B-B14F-4D97-AF65-F5344CB8AC3E}">
        <p14:creationId xmlns:p14="http://schemas.microsoft.com/office/powerpoint/2010/main" val="94447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Decision Tree: Regression, Purity Metrics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15C91-440B-9ADD-8BBC-B769989C935D}"/>
              </a:ext>
            </a:extLst>
          </p:cNvPr>
          <p:cNvSpPr txBox="1"/>
          <p:nvPr/>
        </p:nvSpPr>
        <p:spPr>
          <a:xfrm>
            <a:off x="1856194" y="2767280"/>
            <a:ext cx="9275632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How does a regression tree split?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We want regression estimates to be accurate.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Regression estimate at a given node is an average of the target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So, accuracy could be RSS or MSE.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89D3DF-462B-AE1D-E998-F07C4D9024FF}"/>
              </a:ext>
            </a:extLst>
          </p:cNvPr>
          <p:cNvSpPr/>
          <p:nvPr/>
        </p:nvSpPr>
        <p:spPr>
          <a:xfrm>
            <a:off x="861391" y="2292626"/>
            <a:ext cx="10230679" cy="221311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6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Decision Tree: Regression, Purity Metrics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1761377-5E07-1895-B572-573BAC0DF1DE}"/>
              </a:ext>
            </a:extLst>
          </p:cNvPr>
          <p:cNvGraphicFramePr>
            <a:graphicFrameLocks noGrp="1"/>
          </p:cNvGraphicFramePr>
          <p:nvPr/>
        </p:nvGraphicFramePr>
        <p:xfrm>
          <a:off x="688698" y="1448752"/>
          <a:ext cx="5884382" cy="3960495"/>
        </p:xfrm>
        <a:graphic>
          <a:graphicData uri="http://schemas.openxmlformats.org/drawingml/2006/table">
            <a:tbl>
              <a:tblPr/>
              <a:tblGrid>
                <a:gridCol w="1646361">
                  <a:extLst>
                    <a:ext uri="{9D8B030D-6E8A-4147-A177-3AD203B41FA5}">
                      <a16:colId xmlns:a16="http://schemas.microsoft.com/office/drawing/2014/main" val="4044563918"/>
                    </a:ext>
                  </a:extLst>
                </a:gridCol>
                <a:gridCol w="868410">
                  <a:extLst>
                    <a:ext uri="{9D8B030D-6E8A-4147-A177-3AD203B41FA5}">
                      <a16:colId xmlns:a16="http://schemas.microsoft.com/office/drawing/2014/main" val="755606452"/>
                    </a:ext>
                  </a:extLst>
                </a:gridCol>
                <a:gridCol w="1157880">
                  <a:extLst>
                    <a:ext uri="{9D8B030D-6E8A-4147-A177-3AD203B41FA5}">
                      <a16:colId xmlns:a16="http://schemas.microsoft.com/office/drawing/2014/main" val="3994630330"/>
                    </a:ext>
                  </a:extLst>
                </a:gridCol>
                <a:gridCol w="1343321">
                  <a:extLst>
                    <a:ext uri="{9D8B030D-6E8A-4147-A177-3AD203B41FA5}">
                      <a16:colId xmlns:a16="http://schemas.microsoft.com/office/drawing/2014/main" val="2184450589"/>
                    </a:ext>
                  </a:extLst>
                </a:gridCol>
                <a:gridCol w="868410">
                  <a:extLst>
                    <a:ext uri="{9D8B030D-6E8A-4147-A177-3AD203B41FA5}">
                      <a16:colId xmlns:a16="http://schemas.microsoft.com/office/drawing/2014/main" val="4233966695"/>
                    </a:ext>
                  </a:extLst>
                </a:gridCol>
              </a:tblGrid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Country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Rim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Tires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Type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53776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Japan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+mj-lt"/>
                        </a:rPr>
                        <a:t>R14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195/60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Small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+mj-lt"/>
                        </a:rPr>
                        <a:t>11.95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525532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Japan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R15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205/60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Medium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24.76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243410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Germany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R15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205/60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Medium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26.9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553149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Germany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+mj-lt"/>
                        </a:rPr>
                        <a:t>R14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175/70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Compact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+mj-lt"/>
                        </a:rPr>
                        <a:t>18.9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288540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Germany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+mj-lt"/>
                        </a:rPr>
                        <a:t>R14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195/65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Compact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+mj-lt"/>
                        </a:rPr>
                        <a:t>24.65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210704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Germany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R15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225/60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Medium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33.2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48950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USA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+mj-lt"/>
                        </a:rPr>
                        <a:t>R14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185/75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Medium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+mj-lt"/>
                        </a:rPr>
                        <a:t>13.15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420453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USA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+mj-lt"/>
                        </a:rPr>
                        <a:t>R14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205/75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Large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+mj-lt"/>
                        </a:rPr>
                        <a:t>20.225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572756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USA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+mj-lt"/>
                        </a:rPr>
                        <a:t>R14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205/75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Large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+mj-lt"/>
                        </a:rPr>
                        <a:t>16.145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591054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USA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R15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205/70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Medium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23.04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647132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7857B5-638B-1B84-9585-14596A69D145}"/>
              </a:ext>
            </a:extLst>
          </p:cNvPr>
          <p:cNvCxnSpPr>
            <a:cxnSpLocks/>
          </p:cNvCxnSpPr>
          <p:nvPr/>
        </p:nvCxnSpPr>
        <p:spPr>
          <a:xfrm flipH="1">
            <a:off x="8101857" y="1756217"/>
            <a:ext cx="86603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3DD089-A34B-79B1-1EF8-D27EE9D60E87}"/>
              </a:ext>
            </a:extLst>
          </p:cNvPr>
          <p:cNvCxnSpPr/>
          <p:nvPr/>
        </p:nvCxnSpPr>
        <p:spPr>
          <a:xfrm>
            <a:off x="8967892" y="1756217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AC1B0C-78FA-26D1-B573-8805DE816B39}"/>
              </a:ext>
            </a:extLst>
          </p:cNvPr>
          <p:cNvSpPr txBox="1"/>
          <p:nvPr/>
        </p:nvSpPr>
        <p:spPr>
          <a:xfrm>
            <a:off x="7381597" y="2486464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Rim_R14=Yes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269A2-5C70-5332-50A2-A435DBB75291}"/>
              </a:ext>
            </a:extLst>
          </p:cNvPr>
          <p:cNvSpPr/>
          <p:nvPr/>
        </p:nvSpPr>
        <p:spPr>
          <a:xfrm>
            <a:off x="7196066" y="3091308"/>
            <a:ext cx="1732069" cy="77693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6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Average Price= 17.50</a:t>
            </a:r>
          </a:p>
          <a:p>
            <a:pPr algn="ctr"/>
            <a:endParaRPr lang="en-IN" sz="1100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BA6F09-8BC4-95EB-5117-FE475BA62112}"/>
              </a:ext>
            </a:extLst>
          </p:cNvPr>
          <p:cNvSpPr/>
          <p:nvPr/>
        </p:nvSpPr>
        <p:spPr>
          <a:xfrm>
            <a:off x="9106431" y="3144317"/>
            <a:ext cx="1702744" cy="5662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4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Average Price = 26.97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22DA8A-9DC7-3820-4A40-03E9EC1FD507}"/>
              </a:ext>
            </a:extLst>
          </p:cNvPr>
          <p:cNvSpPr/>
          <p:nvPr/>
        </p:nvSpPr>
        <p:spPr>
          <a:xfrm>
            <a:off x="7619998" y="1001659"/>
            <a:ext cx="2721017" cy="707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Average Price = 21.29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38460B-221A-F01D-76E5-BDB618AC0F02}"/>
              </a:ext>
            </a:extLst>
          </p:cNvPr>
          <p:cNvSpPr txBox="1"/>
          <p:nvPr/>
        </p:nvSpPr>
        <p:spPr>
          <a:xfrm>
            <a:off x="9614591" y="2479838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Rim_R14=No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D7F3B00-5F08-80E4-654D-861D0BE45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21825"/>
              </p:ext>
            </p:extLst>
          </p:nvPr>
        </p:nvGraphicFramePr>
        <p:xfrm>
          <a:off x="7756640" y="3771900"/>
          <a:ext cx="610921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921">
                  <a:extLst>
                    <a:ext uri="{9D8B030D-6E8A-4147-A177-3AD203B41FA5}">
                      <a16:colId xmlns:a16="http://schemas.microsoft.com/office/drawing/2014/main" val="1905267030"/>
                    </a:ext>
                  </a:extLst>
                </a:gridCol>
              </a:tblGrid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79781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11.95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04020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18.9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09576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24.65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76905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13.15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94166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1218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16.14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97812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42ED1D-316A-DFC7-DB47-85B7D62E2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268634"/>
              </p:ext>
            </p:extLst>
          </p:nvPr>
        </p:nvGraphicFramePr>
        <p:xfrm>
          <a:off x="9691435" y="3782228"/>
          <a:ext cx="610921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921">
                  <a:extLst>
                    <a:ext uri="{9D8B030D-6E8A-4147-A177-3AD203B41FA5}">
                      <a16:colId xmlns:a16="http://schemas.microsoft.com/office/drawing/2014/main" val="1905267030"/>
                    </a:ext>
                  </a:extLst>
                </a:gridCol>
              </a:tblGrid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79781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24.76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04020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26.90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09576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33.20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76905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23.04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94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41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Decision Tree: Regression, Purity Metrics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1761377-5E07-1895-B572-573BAC0DF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53683"/>
              </p:ext>
            </p:extLst>
          </p:nvPr>
        </p:nvGraphicFramePr>
        <p:xfrm>
          <a:off x="688698" y="1448752"/>
          <a:ext cx="5884382" cy="3960495"/>
        </p:xfrm>
        <a:graphic>
          <a:graphicData uri="http://schemas.openxmlformats.org/drawingml/2006/table">
            <a:tbl>
              <a:tblPr/>
              <a:tblGrid>
                <a:gridCol w="1646361">
                  <a:extLst>
                    <a:ext uri="{9D8B030D-6E8A-4147-A177-3AD203B41FA5}">
                      <a16:colId xmlns:a16="http://schemas.microsoft.com/office/drawing/2014/main" val="4044563918"/>
                    </a:ext>
                  </a:extLst>
                </a:gridCol>
                <a:gridCol w="868410">
                  <a:extLst>
                    <a:ext uri="{9D8B030D-6E8A-4147-A177-3AD203B41FA5}">
                      <a16:colId xmlns:a16="http://schemas.microsoft.com/office/drawing/2014/main" val="755606452"/>
                    </a:ext>
                  </a:extLst>
                </a:gridCol>
                <a:gridCol w="1157880">
                  <a:extLst>
                    <a:ext uri="{9D8B030D-6E8A-4147-A177-3AD203B41FA5}">
                      <a16:colId xmlns:a16="http://schemas.microsoft.com/office/drawing/2014/main" val="3994630330"/>
                    </a:ext>
                  </a:extLst>
                </a:gridCol>
                <a:gridCol w="1343321">
                  <a:extLst>
                    <a:ext uri="{9D8B030D-6E8A-4147-A177-3AD203B41FA5}">
                      <a16:colId xmlns:a16="http://schemas.microsoft.com/office/drawing/2014/main" val="2184450589"/>
                    </a:ext>
                  </a:extLst>
                </a:gridCol>
                <a:gridCol w="868410">
                  <a:extLst>
                    <a:ext uri="{9D8B030D-6E8A-4147-A177-3AD203B41FA5}">
                      <a16:colId xmlns:a16="http://schemas.microsoft.com/office/drawing/2014/main" val="4233966695"/>
                    </a:ext>
                  </a:extLst>
                </a:gridCol>
              </a:tblGrid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Country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Rim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Tires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Type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53776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Japan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195/60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Small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11.95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525532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Japan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R15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205/60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Medium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24.76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243410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Germany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+mj-lt"/>
                        </a:rPr>
                        <a:t>R15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205/60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Medium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+mj-lt"/>
                        </a:rPr>
                        <a:t>26.9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553149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Germany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+mj-lt"/>
                        </a:rPr>
                        <a:t>R14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175/70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Compact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+mj-lt"/>
                        </a:rPr>
                        <a:t>18.9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288540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Germany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+mj-lt"/>
                        </a:rPr>
                        <a:t>R14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195/65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Compact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+mj-lt"/>
                        </a:rPr>
                        <a:t>24.65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210704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Germany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+mj-lt"/>
                        </a:rPr>
                        <a:t>R15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225/60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Medium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+mj-lt"/>
                        </a:rPr>
                        <a:t>33.2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48950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USA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185/75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Medium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13.15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420453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USA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205/75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Large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20.225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572756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USA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205/75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Large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16.145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591054"/>
                  </a:ext>
                </a:extLst>
              </a:tr>
              <a:tr h="260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USA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R15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205/70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Medium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23.04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647132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F91194-47D8-BE93-6E36-F2B09816257F}"/>
              </a:ext>
            </a:extLst>
          </p:cNvPr>
          <p:cNvCxnSpPr>
            <a:cxnSpLocks/>
          </p:cNvCxnSpPr>
          <p:nvPr/>
        </p:nvCxnSpPr>
        <p:spPr>
          <a:xfrm flipH="1">
            <a:off x="8101857" y="1756216"/>
            <a:ext cx="86603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C60A70-E8F0-5241-81D0-966B8CFACF8F}"/>
              </a:ext>
            </a:extLst>
          </p:cNvPr>
          <p:cNvCxnSpPr/>
          <p:nvPr/>
        </p:nvCxnSpPr>
        <p:spPr>
          <a:xfrm>
            <a:off x="8967892" y="1756216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5E51E3-81F4-7497-E376-5AEBA5D89443}"/>
              </a:ext>
            </a:extLst>
          </p:cNvPr>
          <p:cNvSpPr txBox="1"/>
          <p:nvPr/>
        </p:nvSpPr>
        <p:spPr>
          <a:xfrm>
            <a:off x="6889296" y="2486463"/>
            <a:ext cx="1651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Country Germany = Yes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95D72-4759-AE29-A397-7C9F2A4E7EE5}"/>
              </a:ext>
            </a:extLst>
          </p:cNvPr>
          <p:cNvSpPr/>
          <p:nvPr/>
        </p:nvSpPr>
        <p:spPr>
          <a:xfrm>
            <a:off x="7196066" y="3091307"/>
            <a:ext cx="1732069" cy="77693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4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Average Price= 25.91</a:t>
            </a:r>
          </a:p>
          <a:p>
            <a:pPr algn="ctr"/>
            <a:endParaRPr lang="en-IN" sz="1100" dirty="0">
              <a:solidFill>
                <a:schemeClr val="tx1"/>
              </a:solidFill>
              <a:latin typeface="Fontin Sans 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4757DB-203A-CE65-A017-6C8B68D0357C}"/>
              </a:ext>
            </a:extLst>
          </p:cNvPr>
          <p:cNvSpPr/>
          <p:nvPr/>
        </p:nvSpPr>
        <p:spPr>
          <a:xfrm>
            <a:off x="9106431" y="3144316"/>
            <a:ext cx="1702744" cy="5662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6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Average Price = 18.21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6A3E6-2F58-383E-357E-CBB13D009E6D}"/>
              </a:ext>
            </a:extLst>
          </p:cNvPr>
          <p:cNvSpPr/>
          <p:nvPr/>
        </p:nvSpPr>
        <p:spPr>
          <a:xfrm>
            <a:off x="7619998" y="1001658"/>
            <a:ext cx="2721017" cy="707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Average Price = 21.29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6875E2-E89A-FFE2-3844-7B704EAB9A02}"/>
              </a:ext>
            </a:extLst>
          </p:cNvPr>
          <p:cNvSpPr txBox="1"/>
          <p:nvPr/>
        </p:nvSpPr>
        <p:spPr>
          <a:xfrm>
            <a:off x="9612620" y="2506343"/>
            <a:ext cx="1651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Country Germany = No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0C01819-CB31-23DC-B1F8-C8ED3916B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577674"/>
              </p:ext>
            </p:extLst>
          </p:nvPr>
        </p:nvGraphicFramePr>
        <p:xfrm>
          <a:off x="7762146" y="3775479"/>
          <a:ext cx="610921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921">
                  <a:extLst>
                    <a:ext uri="{9D8B030D-6E8A-4147-A177-3AD203B41FA5}">
                      <a16:colId xmlns:a16="http://schemas.microsoft.com/office/drawing/2014/main" val="1905267030"/>
                    </a:ext>
                  </a:extLst>
                </a:gridCol>
              </a:tblGrid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79781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26.90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04020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18.90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09576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26.45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76905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33.20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9416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1CC1072-341A-F15F-62B8-EB9948D16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287297"/>
              </p:ext>
            </p:extLst>
          </p:nvPr>
        </p:nvGraphicFramePr>
        <p:xfrm>
          <a:off x="9690338" y="3782107"/>
          <a:ext cx="610921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921">
                  <a:extLst>
                    <a:ext uri="{9D8B030D-6E8A-4147-A177-3AD203B41FA5}">
                      <a16:colId xmlns:a16="http://schemas.microsoft.com/office/drawing/2014/main" val="1905267030"/>
                    </a:ext>
                  </a:extLst>
                </a:gridCol>
              </a:tblGrid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79781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11.95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04020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24.76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09576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13.15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76905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2992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16.14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20529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23.04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94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73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Decision Tree: Regression, Purity Metrics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52CE94-3BF8-9F65-71E0-F4D7A075FC7B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1648039" y="2140532"/>
            <a:ext cx="86603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1F7EF5-857F-8972-D18F-108F961CBBA4}"/>
              </a:ext>
            </a:extLst>
          </p:cNvPr>
          <p:cNvCxnSpPr/>
          <p:nvPr/>
        </p:nvCxnSpPr>
        <p:spPr>
          <a:xfrm>
            <a:off x="2514074" y="2140532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A70F9E-32E1-3C99-A1CA-9FCE8F28059B}"/>
              </a:ext>
            </a:extLst>
          </p:cNvPr>
          <p:cNvSpPr txBox="1"/>
          <p:nvPr/>
        </p:nvSpPr>
        <p:spPr>
          <a:xfrm>
            <a:off x="927779" y="2870779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Rim_R14=Yes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87D947-F882-F56A-BE90-7C204383B5AB}"/>
              </a:ext>
            </a:extLst>
          </p:cNvPr>
          <p:cNvSpPr/>
          <p:nvPr/>
        </p:nvSpPr>
        <p:spPr>
          <a:xfrm>
            <a:off x="782004" y="3475623"/>
            <a:ext cx="1732069" cy="77693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6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Average Price= 17.50</a:t>
            </a:r>
          </a:p>
          <a:p>
            <a:pPr algn="ctr"/>
            <a:endParaRPr lang="en-IN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2DFE2-16F6-CC48-27F4-39B2CB5A3E6D}"/>
              </a:ext>
            </a:extLst>
          </p:cNvPr>
          <p:cNvSpPr/>
          <p:nvPr/>
        </p:nvSpPr>
        <p:spPr>
          <a:xfrm>
            <a:off x="2652613" y="3528632"/>
            <a:ext cx="1702744" cy="5662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Average Price = 26.97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F0B9E1-2568-8142-B392-1AF01B2382BE}"/>
              </a:ext>
            </a:extLst>
          </p:cNvPr>
          <p:cNvSpPr/>
          <p:nvPr/>
        </p:nvSpPr>
        <p:spPr>
          <a:xfrm>
            <a:off x="1166180" y="1385974"/>
            <a:ext cx="2721017" cy="7078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Average Price = 21.29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F7C3D6-B327-CD8E-3B2D-A1D19B9F2F50}"/>
              </a:ext>
            </a:extLst>
          </p:cNvPr>
          <p:cNvSpPr txBox="1"/>
          <p:nvPr/>
        </p:nvSpPr>
        <p:spPr>
          <a:xfrm>
            <a:off x="3160773" y="2864153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Rim_R14=No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F56264-E865-5964-3C53-13EBBB965C30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094692" y="2153778"/>
            <a:ext cx="86603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AE720D-96A2-177B-665C-086E96F01DD7}"/>
              </a:ext>
            </a:extLst>
          </p:cNvPr>
          <p:cNvCxnSpPr/>
          <p:nvPr/>
        </p:nvCxnSpPr>
        <p:spPr>
          <a:xfrm>
            <a:off x="7960727" y="2153778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24EC38-B7DF-E0AC-DDD1-EBDB95387DC7}"/>
              </a:ext>
            </a:extLst>
          </p:cNvPr>
          <p:cNvSpPr txBox="1"/>
          <p:nvPr/>
        </p:nvSpPr>
        <p:spPr>
          <a:xfrm>
            <a:off x="5762863" y="2884025"/>
            <a:ext cx="1651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Country Germany = Yes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0CA0A7-1DEC-2734-D53C-A5519B049B2E}"/>
              </a:ext>
            </a:extLst>
          </p:cNvPr>
          <p:cNvSpPr/>
          <p:nvPr/>
        </p:nvSpPr>
        <p:spPr>
          <a:xfrm>
            <a:off x="6228657" y="3488869"/>
            <a:ext cx="1732069" cy="77693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Average Price= 25.91</a:t>
            </a:r>
          </a:p>
          <a:p>
            <a:pPr algn="ctr"/>
            <a:endParaRPr lang="en-IN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870F47-249D-325B-440A-DFED75DD9193}"/>
              </a:ext>
            </a:extLst>
          </p:cNvPr>
          <p:cNvSpPr/>
          <p:nvPr/>
        </p:nvSpPr>
        <p:spPr>
          <a:xfrm>
            <a:off x="8099266" y="3541878"/>
            <a:ext cx="1702744" cy="5662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6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Average Price = 18.21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E80A9-E1DA-16F9-F67B-47E1C3DC5A3B}"/>
              </a:ext>
            </a:extLst>
          </p:cNvPr>
          <p:cNvSpPr/>
          <p:nvPr/>
        </p:nvSpPr>
        <p:spPr>
          <a:xfrm>
            <a:off x="6612833" y="1399220"/>
            <a:ext cx="2721017" cy="7078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Average Price = 21.29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F4680D-4A9F-841A-3D04-7C76B132AA97}"/>
              </a:ext>
            </a:extLst>
          </p:cNvPr>
          <p:cNvSpPr txBox="1"/>
          <p:nvPr/>
        </p:nvSpPr>
        <p:spPr>
          <a:xfrm>
            <a:off x="8605455" y="2903905"/>
            <a:ext cx="1651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Country Germany = 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86976C-EBC0-6DB1-1EC7-451811F5651B}"/>
                  </a:ext>
                </a:extLst>
              </p:cNvPr>
              <p:cNvSpPr txBox="1"/>
              <p:nvPr/>
            </p:nvSpPr>
            <p:spPr>
              <a:xfrm>
                <a:off x="4373391" y="1555824"/>
                <a:ext cx="1665392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>
                  <a:latin typeface="+mj-lt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86976C-EBC0-6DB1-1EC7-451811F56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391" y="1555824"/>
                <a:ext cx="1665392" cy="404726"/>
              </a:xfrm>
              <a:prstGeom prst="rect">
                <a:avLst/>
              </a:prstGeo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5FB40B7-D39F-F4EF-CAB9-1C66D7E0E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417805"/>
              </p:ext>
            </p:extLst>
          </p:nvPr>
        </p:nvGraphicFramePr>
        <p:xfrm>
          <a:off x="1104703" y="4109715"/>
          <a:ext cx="610921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921">
                  <a:extLst>
                    <a:ext uri="{9D8B030D-6E8A-4147-A177-3AD203B41FA5}">
                      <a16:colId xmlns:a16="http://schemas.microsoft.com/office/drawing/2014/main" val="1905267030"/>
                    </a:ext>
                  </a:extLst>
                </a:gridCol>
              </a:tblGrid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79781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11.95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04020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18.9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09576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24.65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76905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13.15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94166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1218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16.14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9781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48B61F6-E5B7-2390-D287-922ACABA3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981709"/>
              </p:ext>
            </p:extLst>
          </p:nvPr>
        </p:nvGraphicFramePr>
        <p:xfrm>
          <a:off x="3039498" y="4106784"/>
          <a:ext cx="610921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921">
                  <a:extLst>
                    <a:ext uri="{9D8B030D-6E8A-4147-A177-3AD203B41FA5}">
                      <a16:colId xmlns:a16="http://schemas.microsoft.com/office/drawing/2014/main" val="1905267030"/>
                    </a:ext>
                  </a:extLst>
                </a:gridCol>
              </a:tblGrid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79781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24.76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04020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26.90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09576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33.20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76905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23.04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9416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7A19AEE-909D-79A2-DC6E-2B5D6071E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021635"/>
              </p:ext>
            </p:extLst>
          </p:nvPr>
        </p:nvGraphicFramePr>
        <p:xfrm>
          <a:off x="6524831" y="4080282"/>
          <a:ext cx="569862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69862">
                  <a:extLst>
                    <a:ext uri="{9D8B030D-6E8A-4147-A177-3AD203B41FA5}">
                      <a16:colId xmlns:a16="http://schemas.microsoft.com/office/drawing/2014/main" val="1905267030"/>
                    </a:ext>
                  </a:extLst>
                </a:gridCol>
              </a:tblGrid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79781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26.90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04020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18.90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09576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26.45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76905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33.20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9416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539E924-7476-CD50-579D-392AFBB75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859767"/>
              </p:ext>
            </p:extLst>
          </p:nvPr>
        </p:nvGraphicFramePr>
        <p:xfrm>
          <a:off x="8413266" y="4086910"/>
          <a:ext cx="610921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921">
                  <a:extLst>
                    <a:ext uri="{9D8B030D-6E8A-4147-A177-3AD203B41FA5}">
                      <a16:colId xmlns:a16="http://schemas.microsoft.com/office/drawing/2014/main" val="1905267030"/>
                    </a:ext>
                  </a:extLst>
                </a:gridCol>
              </a:tblGrid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79781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26.90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04020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18.90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09576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26.45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76905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33.20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2992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16.14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20529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23.04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9416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102B9CE-A044-C83D-7703-491155076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703635"/>
              </p:ext>
            </p:extLst>
          </p:nvPr>
        </p:nvGraphicFramePr>
        <p:xfrm>
          <a:off x="1826946" y="4116343"/>
          <a:ext cx="640743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0743">
                  <a:extLst>
                    <a:ext uri="{9D8B030D-6E8A-4147-A177-3AD203B41FA5}">
                      <a16:colId xmlns:a16="http://schemas.microsoft.com/office/drawing/2014/main" val="1905267030"/>
                    </a:ext>
                  </a:extLst>
                </a:gridCol>
              </a:tblGrid>
              <a:tr h="234453">
                <a:tc>
                  <a:txBody>
                    <a:bodyPr/>
                    <a:lstStyle/>
                    <a:p>
                      <a:r>
                        <a:rPr lang="en-IN" sz="1200" dirty="0" err="1"/>
                        <a:t>Pred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79781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17.50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04020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17.50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09576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17.50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76905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17.50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94166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17.50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1218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17.50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9781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42691F69-4C94-13F3-9DFA-F9D80CDF0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500673"/>
              </p:ext>
            </p:extLst>
          </p:nvPr>
        </p:nvGraphicFramePr>
        <p:xfrm>
          <a:off x="3744436" y="4094924"/>
          <a:ext cx="610921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921">
                  <a:extLst>
                    <a:ext uri="{9D8B030D-6E8A-4147-A177-3AD203B41FA5}">
                      <a16:colId xmlns:a16="http://schemas.microsoft.com/office/drawing/2014/main" val="1905267030"/>
                    </a:ext>
                  </a:extLst>
                </a:gridCol>
              </a:tblGrid>
              <a:tr h="234453">
                <a:tc>
                  <a:txBody>
                    <a:bodyPr/>
                    <a:lstStyle/>
                    <a:p>
                      <a:r>
                        <a:rPr lang="en-IN" sz="1200" dirty="0" err="1"/>
                        <a:t>Pred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79781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26.97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04020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26..97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09576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26.97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76905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26.97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941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76DA6CE-EB75-9936-1FE1-E18A8C7D23F6}"/>
                  </a:ext>
                </a:extLst>
              </p:cNvPr>
              <p:cNvSpPr txBox="1"/>
              <p:nvPr/>
            </p:nvSpPr>
            <p:spPr>
              <a:xfrm>
                <a:off x="304801" y="6090500"/>
                <a:ext cx="4306956" cy="439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11.95−17.50</m:t>
                              </m:r>
                            </m:e>
                          </m:d>
                        </m:e>
                        <m:sup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18.90−17.50</m:t>
                              </m:r>
                            </m:e>
                          </m:d>
                        </m:e>
                        <m:sup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+..+</m:t>
                      </m:r>
                      <m:sSup>
                        <m:sSup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16.14−17.50</m:t>
                              </m:r>
                            </m:e>
                          </m:d>
                        </m:e>
                        <m:sup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76DA6CE-EB75-9936-1FE1-E18A8C7D2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6090500"/>
                <a:ext cx="4306956" cy="439223"/>
              </a:xfrm>
              <a:prstGeom prst="rect">
                <a:avLst/>
              </a:prstGeom>
              <a:blipFill>
                <a:blip r:embed="rId4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A4AB15-D4C2-6D32-6BD6-F201BF124B17}"/>
                  </a:ext>
                </a:extLst>
              </p:cNvPr>
              <p:cNvSpPr txBox="1"/>
              <p:nvPr/>
            </p:nvSpPr>
            <p:spPr>
              <a:xfrm>
                <a:off x="2643813" y="5620048"/>
                <a:ext cx="4306956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24.76−26.97</m:t>
                              </m:r>
                            </m:e>
                          </m:d>
                        </m:e>
                        <m:sup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26.90−26.97</m:t>
                              </m:r>
                            </m:e>
                          </m:d>
                        </m:e>
                        <m:sup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+..+</m:t>
                      </m:r>
                      <m:sSup>
                        <m:sSup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23.04−26.97</m:t>
                              </m:r>
                            </m:e>
                          </m:d>
                        </m:e>
                        <m:sup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A4AB15-D4C2-6D32-6BD6-F201BF124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813" y="5620048"/>
                <a:ext cx="4306956" cy="4380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536D56E-8553-AD7B-0686-4125D290F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728729"/>
              </p:ext>
            </p:extLst>
          </p:nvPr>
        </p:nvGraphicFramePr>
        <p:xfrm>
          <a:off x="7220569" y="4073656"/>
          <a:ext cx="569862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69862">
                  <a:extLst>
                    <a:ext uri="{9D8B030D-6E8A-4147-A177-3AD203B41FA5}">
                      <a16:colId xmlns:a16="http://schemas.microsoft.com/office/drawing/2014/main" val="1905267030"/>
                    </a:ext>
                  </a:extLst>
                </a:gridCol>
              </a:tblGrid>
              <a:tr h="234453">
                <a:tc>
                  <a:txBody>
                    <a:bodyPr/>
                    <a:lstStyle/>
                    <a:p>
                      <a:r>
                        <a:rPr lang="en-IN" sz="1200" dirty="0" err="1"/>
                        <a:t>Pred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79781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25.91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04020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25.91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09576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25.91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76905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25.91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94166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3255CDC9-5492-16BA-F121-0C618E3A2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976863"/>
              </p:ext>
            </p:extLst>
          </p:nvPr>
        </p:nvGraphicFramePr>
        <p:xfrm>
          <a:off x="9201771" y="4080285"/>
          <a:ext cx="610921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921">
                  <a:extLst>
                    <a:ext uri="{9D8B030D-6E8A-4147-A177-3AD203B41FA5}">
                      <a16:colId xmlns:a16="http://schemas.microsoft.com/office/drawing/2014/main" val="1905267030"/>
                    </a:ext>
                  </a:extLst>
                </a:gridCol>
              </a:tblGrid>
              <a:tr h="234453">
                <a:tc>
                  <a:txBody>
                    <a:bodyPr/>
                    <a:lstStyle/>
                    <a:p>
                      <a:r>
                        <a:rPr lang="en-IN" sz="1200" dirty="0" err="1"/>
                        <a:t>Pred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79781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18.21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04020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lang="en-IN" sz="1200" dirty="0"/>
                        <a:t>18.21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09576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18.21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76905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18.21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2992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18.21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20529"/>
                  </a:ext>
                </a:extLst>
              </a:tr>
              <a:tr h="234453">
                <a:tc>
                  <a:txBody>
                    <a:bodyPr/>
                    <a:lstStyle/>
                    <a:p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18.21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94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88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3" grpId="0"/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Hero Theme-1">
  <a:themeElements>
    <a:clrScheme name="VILT">
      <a:dk1>
        <a:srgbClr val="000000"/>
      </a:dk1>
      <a:lt1>
        <a:srgbClr val="FFFFFF"/>
      </a:lt1>
      <a:dk2>
        <a:srgbClr val="A71C20"/>
      </a:dk2>
      <a:lt2>
        <a:srgbClr val="FFF2EB"/>
      </a:lt2>
      <a:accent1>
        <a:srgbClr val="FF0000"/>
      </a:accent1>
      <a:accent2>
        <a:srgbClr val="A71C20"/>
      </a:accent2>
      <a:accent3>
        <a:srgbClr val="57863C"/>
      </a:accent3>
      <a:accent4>
        <a:srgbClr val="FBAF33"/>
      </a:accent4>
      <a:accent5>
        <a:srgbClr val="1077A9"/>
      </a:accent5>
      <a:accent6>
        <a:srgbClr val="0563C1"/>
      </a:accent6>
      <a:hlink>
        <a:srgbClr val="FFC000"/>
      </a:hlink>
      <a:folHlink>
        <a:srgbClr val="2F5496"/>
      </a:folHlink>
    </a:clrScheme>
    <a:fontScheme name="VI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spcFirstLastPara="1" wrap="square" lIns="91425" tIns="91425" rIns="91425" bIns="91425" rtlCol="0" anchor="t" anchorCtr="0">
        <a:spAutoFit/>
      </a:bodyPr>
      <a:lstStyle>
        <a:defPPr marR="0" algn="l" rtl="0">
          <a:lnSpc>
            <a:spcPct val="150000"/>
          </a:lnSpc>
          <a:spcBef>
            <a:spcPts val="0"/>
          </a:spcBef>
          <a:spcAft>
            <a:spcPts val="0"/>
          </a:spcAft>
          <a:buClr>
            <a:srgbClr val="404040"/>
          </a:buClr>
          <a:buSzPts val="1800"/>
          <a:defRPr sz="1800" b="0" i="0" u="none" strike="noStrike" cap="none" dirty="0" smtClean="0">
            <a:solidFill>
              <a:srgbClr val="404040"/>
            </a:solidFill>
            <a:latin typeface="Roboto"/>
            <a:ea typeface="Roboto"/>
            <a:cs typeface="Roboto"/>
            <a:sym typeface="Roboto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ro Theme-1" id="{9C79F0E0-84CD-4276-816B-CE3373A54518}" vid="{C04C75D3-4C55-433C-895E-61002FDCC068}"/>
    </a:ext>
  </a:extLst>
</a:theme>
</file>

<file path=ppt/theme/theme2.xml><?xml version="1.0" encoding="utf-8"?>
<a:theme xmlns:a="http://schemas.openxmlformats.org/drawingml/2006/main" name="2_Hero Theme-1">
  <a:themeElements>
    <a:clrScheme name="VILT">
      <a:dk1>
        <a:srgbClr val="000000"/>
      </a:dk1>
      <a:lt1>
        <a:srgbClr val="FFFFFF"/>
      </a:lt1>
      <a:dk2>
        <a:srgbClr val="A71C20"/>
      </a:dk2>
      <a:lt2>
        <a:srgbClr val="FFF2EB"/>
      </a:lt2>
      <a:accent1>
        <a:srgbClr val="FF0000"/>
      </a:accent1>
      <a:accent2>
        <a:srgbClr val="A71C20"/>
      </a:accent2>
      <a:accent3>
        <a:srgbClr val="57863C"/>
      </a:accent3>
      <a:accent4>
        <a:srgbClr val="FBAF33"/>
      </a:accent4>
      <a:accent5>
        <a:srgbClr val="1077A9"/>
      </a:accent5>
      <a:accent6>
        <a:srgbClr val="0563C1"/>
      </a:accent6>
      <a:hlink>
        <a:srgbClr val="FFC000"/>
      </a:hlink>
      <a:folHlink>
        <a:srgbClr val="2F5496"/>
      </a:folHlink>
    </a:clrScheme>
    <a:fontScheme name="VI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spcFirstLastPara="1" wrap="square" lIns="91425" tIns="91425" rIns="91425" bIns="91425" rtlCol="0" anchor="t" anchorCtr="0">
        <a:spAutoFit/>
      </a:bodyPr>
      <a:lstStyle>
        <a:defPPr marR="0" algn="l" rtl="0">
          <a:lnSpc>
            <a:spcPct val="150000"/>
          </a:lnSpc>
          <a:spcBef>
            <a:spcPts val="0"/>
          </a:spcBef>
          <a:spcAft>
            <a:spcPts val="0"/>
          </a:spcAft>
          <a:buClr>
            <a:srgbClr val="404040"/>
          </a:buClr>
          <a:buSzPts val="1800"/>
          <a:defRPr sz="1800" b="0" i="0" u="none" strike="noStrike" cap="none" dirty="0" smtClean="0">
            <a:solidFill>
              <a:srgbClr val="404040"/>
            </a:solidFill>
            <a:latin typeface="Roboto"/>
            <a:ea typeface="Roboto"/>
            <a:cs typeface="Roboto"/>
            <a:sym typeface="Roboto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ro Theme-1" id="{9C79F0E0-84CD-4276-816B-CE3373A54518}" vid="{C04C75D3-4C55-433C-895E-61002FDCC06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Hero Theme-1</Template>
  <TotalTime>476</TotalTime>
  <Words>1002</Words>
  <Application>Microsoft Office PowerPoint</Application>
  <PresentationFormat>Widescreen</PresentationFormat>
  <Paragraphs>433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Hero Theme-1</vt:lpstr>
      <vt:lpstr>2_Hero Theme-1</vt:lpstr>
      <vt:lpstr>PowerPoint Presentation</vt:lpstr>
      <vt:lpstr>Decision Tree: Regression</vt:lpstr>
      <vt:lpstr>Decision Tree: Regression</vt:lpstr>
      <vt:lpstr>Decision Tree: Regression</vt:lpstr>
      <vt:lpstr>Decision Tree: Regression</vt:lpstr>
      <vt:lpstr>Decision Tree: Regression, Purity Metrics</vt:lpstr>
      <vt:lpstr>Decision Tree: Regression, Purity Metrics</vt:lpstr>
      <vt:lpstr>Decision Tree: Regression, Purity Metrics</vt:lpstr>
      <vt:lpstr>Decision Tree: Regression, Purity Metrics</vt:lpstr>
      <vt:lpstr>Decision Tree: Regression, Purity Metrics</vt:lpstr>
      <vt:lpstr>Decision Tree: Regression, Purity Metrics</vt:lpstr>
      <vt:lpstr>Decision Tree: Regression, Purity Metrics</vt:lpstr>
      <vt:lpstr>Decision Tree: Regression, Hyperparameters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Bhimesh</dc:creator>
  <cp:lastModifiedBy>Adithya Vijay</cp:lastModifiedBy>
  <cp:revision>13</cp:revision>
  <dcterms:created xsi:type="dcterms:W3CDTF">2023-04-11T10:29:41Z</dcterms:created>
  <dcterms:modified xsi:type="dcterms:W3CDTF">2023-06-20T09:41:43Z</dcterms:modified>
</cp:coreProperties>
</file>