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edium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pos="69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pVj9fIB78Vuiry/lLEAlFmZW9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41DB58-85DE-22A2-6DBB-C45F6D3B77BA}" v="2" dt="2023-01-20T09:19:41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68" y="52"/>
      </p:cViewPr>
      <p:guideLst>
        <p:guide orient="horz" pos="4176"/>
        <p:guide pos="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56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Bhimesh" userId="8cbc0f08-a9cb-46c3-b564-c1b3742cd6d0" providerId="ADAL" clId="{EE77EC39-5ACE-4751-A505-E981028E8B12}"/>
    <pc:docChg chg="addSld">
      <pc:chgData name="S Bhimesh" userId="8cbc0f08-a9cb-46c3-b564-c1b3742cd6d0" providerId="ADAL" clId="{EE77EC39-5ACE-4751-A505-E981028E8B12}" dt="2023-01-20T08:03:38.724" v="0" actId="680"/>
      <pc:docMkLst>
        <pc:docMk/>
      </pc:docMkLst>
      <pc:sldChg chg="new">
        <pc:chgData name="S Bhimesh" userId="8cbc0f08-a9cb-46c3-b564-c1b3742cd6d0" providerId="ADAL" clId="{EE77EC39-5ACE-4751-A505-E981028E8B12}" dt="2023-01-20T08:03:38.724" v="0" actId="680"/>
        <pc:sldMkLst>
          <pc:docMk/>
          <pc:sldMk cId="112609287" sldId="272"/>
        </pc:sldMkLst>
      </pc:sldChg>
    </pc:docChg>
  </pc:docChgLst>
  <pc:docChgLst>
    <pc:chgData name="Guest User" userId="S::urn:spo:anon#ddd25e76d7c89c8b4ed38906a8250f46da98a255d171efffc399c2ef7a0e16ac::" providerId="AD" clId="Web-{E641DB58-85DE-22A2-6DBB-C45F6D3B77BA}"/>
    <pc:docChg chg="modSld">
      <pc:chgData name="Guest User" userId="S::urn:spo:anon#ddd25e76d7c89c8b4ed38906a8250f46da98a255d171efffc399c2ef7a0e16ac::" providerId="AD" clId="Web-{E641DB58-85DE-22A2-6DBB-C45F6D3B77BA}" dt="2023-01-20T09:19:41.301" v="0" actId="20577"/>
      <pc:docMkLst>
        <pc:docMk/>
      </pc:docMkLst>
      <pc:sldChg chg="modSp">
        <pc:chgData name="Guest User" userId="S::urn:spo:anon#ddd25e76d7c89c8b4ed38906a8250f46da98a255d171efffc399c2ef7a0e16ac::" providerId="AD" clId="Web-{E641DB58-85DE-22A2-6DBB-C45F6D3B77BA}" dt="2023-01-20T09:19:41.301" v="0" actId="20577"/>
        <pc:sldMkLst>
          <pc:docMk/>
          <pc:sldMk cId="0" sldId="262"/>
        </pc:sldMkLst>
        <pc:spChg chg="mod">
          <ac:chgData name="Guest User" userId="S::urn:spo:anon#ddd25e76d7c89c8b4ed38906a8250f46da98a255d171efffc399c2ef7a0e16ac::" providerId="AD" clId="Web-{E641DB58-85DE-22A2-6DBB-C45F6D3B77BA}" dt="2023-01-20T09:19:41.301" v="0" actId="20577"/>
          <ac:spMkLst>
            <pc:docMk/>
            <pc:sldMk cId="0" sldId="262"/>
            <ac:spMk id="15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A304A-26C9-4A6E-8BD2-4AF253D97E73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8EC1E-4BA9-43C4-B1B6-716A08AE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Highlights: Introduce yourself and the session.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Key Takeaways: NA</a:t>
            </a:r>
            <a:endParaRPr/>
          </a:p>
        </p:txBody>
      </p:sp>
      <p:sp>
        <p:nvSpPr>
          <p:cNvPr id="108" name="Google Shape;10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2046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890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61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</a:t>
            </a:r>
            <a:r>
              <a:rPr lang="en-US" sz="1000" u="sng"/>
              <a:t> 3 minutes</a:t>
            </a:r>
            <a:endParaRPr sz="10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000"/>
              <a:t>Highlights: Provide an overview of the concepts that will be covered in the session.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What will be covered in the session? How the content will help learners to arrive at solutions which will help them to be one step closer to their goal.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31" name="Google Shape;13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486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3961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406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972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2850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548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17;p1">
            <a:extLst>
              <a:ext uri="{FF2B5EF4-FFF2-40B4-BE49-F238E27FC236}">
                <a16:creationId xmlns:a16="http://schemas.microsoft.com/office/drawing/2014/main" id="{2ECD7381-ED2F-4B8B-BBEA-D6FED1B824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1;p1">
            <a:extLst>
              <a:ext uri="{FF2B5EF4-FFF2-40B4-BE49-F238E27FC236}">
                <a16:creationId xmlns:a16="http://schemas.microsoft.com/office/drawing/2014/main" id="{A6730BE5-5ACF-4925-A95B-D1081453C25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mium Vector | Online voting concept flat style design vector  illustration tiny people with voting poll online">
            <a:extLst>
              <a:ext uri="{FF2B5EF4-FFF2-40B4-BE49-F238E27FC236}">
                <a16:creationId xmlns:a16="http://schemas.microsoft.com/office/drawing/2014/main" id="{AC0312A1-6A59-3001-22A8-B283F06F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13347" y="1077244"/>
            <a:ext cx="8685435" cy="52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369;p63">
            <a:extLst>
              <a:ext uri="{FF2B5EF4-FFF2-40B4-BE49-F238E27FC236}">
                <a16:creationId xmlns:a16="http://schemas.microsoft.com/office/drawing/2014/main" id="{E6254D52-2197-2827-5CF3-A221672D25F5}"/>
              </a:ext>
            </a:extLst>
          </p:cNvPr>
          <p:cNvSpPr txBox="1"/>
          <p:nvPr/>
        </p:nvSpPr>
        <p:spPr>
          <a:xfrm>
            <a:off x="2634224" y="332644"/>
            <a:ext cx="670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Time for a Quick Poll!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362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57C34A-C4F8-C4A6-F5A5-272EF610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6" y="161278"/>
            <a:ext cx="11731863" cy="56738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28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1369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7;p1">
            <a:extLst>
              <a:ext uri="{FF2B5EF4-FFF2-40B4-BE49-F238E27FC236}">
                <a16:creationId xmlns:a16="http://schemas.microsoft.com/office/drawing/2014/main" id="{FB305F58-81D5-46D2-A0C1-B2A8A2770E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1;p1">
            <a:extLst>
              <a:ext uri="{FF2B5EF4-FFF2-40B4-BE49-F238E27FC236}">
                <a16:creationId xmlns:a16="http://schemas.microsoft.com/office/drawing/2014/main" id="{6EC42670-3267-4198-8F31-E5267E0C35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32;p46">
            <a:extLst>
              <a:ext uri="{FF2B5EF4-FFF2-40B4-BE49-F238E27FC236}">
                <a16:creationId xmlns:a16="http://schemas.microsoft.com/office/drawing/2014/main" id="{935092FD-604D-4282-8033-5273586A13C2}"/>
              </a:ext>
            </a:extLst>
          </p:cNvPr>
          <p:cNvSpPr txBox="1"/>
          <p:nvPr/>
        </p:nvSpPr>
        <p:spPr>
          <a:xfrm>
            <a:off x="553990" y="2994655"/>
            <a:ext cx="414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6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433;p46">
            <a:extLst>
              <a:ext uri="{FF2B5EF4-FFF2-40B4-BE49-F238E27FC236}">
                <a16:creationId xmlns:a16="http://schemas.microsoft.com/office/drawing/2014/main" id="{90DB694C-D1F8-44E3-BFEA-097F863D2752}"/>
              </a:ext>
            </a:extLst>
          </p:cNvPr>
          <p:cNvSpPr txBox="1"/>
          <p:nvPr/>
        </p:nvSpPr>
        <p:spPr>
          <a:xfrm>
            <a:off x="596030" y="5736623"/>
            <a:ext cx="70974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HeroX Private Limited, 2022. All rights reserved.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5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Breaker">
  <p:cSld name="Page Break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3" y="428"/>
            <a:ext cx="12190474" cy="685714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/>
          <p:nvPr/>
        </p:nvSpPr>
        <p:spPr>
          <a:xfrm>
            <a:off x="0" y="0"/>
            <a:ext cx="121905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132841"/>
            <a:ext cx="12192000" cy="172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1839" y="2005243"/>
            <a:ext cx="6080161" cy="5502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65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ssion Overview">
  <p:cSld name="Session Overview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3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53"/>
          <p:cNvGrpSpPr/>
          <p:nvPr/>
        </p:nvGrpSpPr>
        <p:grpSpPr>
          <a:xfrm>
            <a:off x="198000" y="198000"/>
            <a:ext cx="892800" cy="892800"/>
            <a:chOff x="368659" y="1302353"/>
            <a:chExt cx="1244345" cy="1244536"/>
          </a:xfrm>
        </p:grpSpPr>
        <p:sp>
          <p:nvSpPr>
            <p:cNvPr id="41" name="Google Shape;41;p53"/>
            <p:cNvSpPr/>
            <p:nvPr/>
          </p:nvSpPr>
          <p:spPr>
            <a:xfrm>
              <a:off x="368659" y="1302353"/>
              <a:ext cx="1244345" cy="1244536"/>
            </a:xfrm>
            <a:custGeom>
              <a:avLst/>
              <a:gdLst/>
              <a:ahLst/>
              <a:cxnLst/>
              <a:rect l="l" t="t" r="r" b="b"/>
              <a:pathLst>
                <a:path w="1244345" h="1244536" extrusionOk="0">
                  <a:moveTo>
                    <a:pt x="622173" y="19241"/>
                  </a:moveTo>
                  <a:cubicBezTo>
                    <a:pt x="955215" y="19314"/>
                    <a:pt x="1225144" y="289357"/>
                    <a:pt x="1225067" y="622401"/>
                  </a:cubicBezTo>
                  <a:cubicBezTo>
                    <a:pt x="1225029" y="782255"/>
                    <a:pt x="1161526" y="935555"/>
                    <a:pt x="1048512" y="1048607"/>
                  </a:cubicBezTo>
                  <a:cubicBezTo>
                    <a:pt x="810839" y="1281903"/>
                    <a:pt x="429038" y="1278360"/>
                    <a:pt x="195739" y="1040692"/>
                  </a:cubicBezTo>
                  <a:cubicBezTo>
                    <a:pt x="-34503" y="806129"/>
                    <a:pt x="-34503" y="430393"/>
                    <a:pt x="195739" y="195834"/>
                  </a:cubicBezTo>
                  <a:cubicBezTo>
                    <a:pt x="308596" y="82382"/>
                    <a:pt x="462148" y="18793"/>
                    <a:pt x="622173" y="19241"/>
                  </a:cubicBezTo>
                  <a:moveTo>
                    <a:pt x="622173" y="191"/>
                  </a:moveTo>
                  <a:cubicBezTo>
                    <a:pt x="278557" y="191"/>
                    <a:pt x="0" y="278747"/>
                    <a:pt x="0" y="622364"/>
                  </a:cubicBezTo>
                  <a:cubicBezTo>
                    <a:pt x="0" y="965978"/>
                    <a:pt x="278557" y="1244537"/>
                    <a:pt x="622173" y="1244537"/>
                  </a:cubicBezTo>
                  <a:cubicBezTo>
                    <a:pt x="965787" y="1244537"/>
                    <a:pt x="1244346" y="965978"/>
                    <a:pt x="1244346" y="622364"/>
                  </a:cubicBezTo>
                  <a:cubicBezTo>
                    <a:pt x="1244451" y="278747"/>
                    <a:pt x="965978" y="105"/>
                    <a:pt x="622364" y="0"/>
                  </a:cubicBezTo>
                  <a:cubicBezTo>
                    <a:pt x="622300" y="0"/>
                    <a:pt x="622237" y="0"/>
                    <a:pt x="622173" y="0"/>
                  </a:cubicBezTo>
                </a:path>
              </a:pathLst>
            </a:custGeom>
            <a:solidFill>
              <a:srgbClr val="ED1D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" name="Google Shape;42;p5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33644" y="1534096"/>
              <a:ext cx="714375" cy="7810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1544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">
  <p:cSld name="Concep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8"/>
          <p:cNvGrpSpPr/>
          <p:nvPr/>
        </p:nvGrpSpPr>
        <p:grpSpPr>
          <a:xfrm>
            <a:off x="198000" y="198000"/>
            <a:ext cx="892800" cy="892800"/>
            <a:chOff x="5145366" y="1302353"/>
            <a:chExt cx="1244345" cy="1244536"/>
          </a:xfrm>
        </p:grpSpPr>
        <p:sp>
          <p:nvSpPr>
            <p:cNvPr id="55" name="Google Shape;55;p58"/>
            <p:cNvSpPr/>
            <p:nvPr/>
          </p:nvSpPr>
          <p:spPr>
            <a:xfrm>
              <a:off x="5145366" y="1302353"/>
              <a:ext cx="1244345" cy="1244536"/>
            </a:xfrm>
            <a:custGeom>
              <a:avLst/>
              <a:gdLst/>
              <a:ahLst/>
              <a:cxnLst/>
              <a:rect l="l" t="t" r="r" b="b"/>
              <a:pathLst>
                <a:path w="1244345" h="1244536" extrusionOk="0">
                  <a:moveTo>
                    <a:pt x="622173" y="19241"/>
                  </a:moveTo>
                  <a:cubicBezTo>
                    <a:pt x="955215" y="19314"/>
                    <a:pt x="1225144" y="289357"/>
                    <a:pt x="1225067" y="622401"/>
                  </a:cubicBezTo>
                  <a:cubicBezTo>
                    <a:pt x="1225029" y="782255"/>
                    <a:pt x="1161526" y="935555"/>
                    <a:pt x="1048512" y="1048607"/>
                  </a:cubicBezTo>
                  <a:cubicBezTo>
                    <a:pt x="810839" y="1281903"/>
                    <a:pt x="429038" y="1278360"/>
                    <a:pt x="195739" y="1040692"/>
                  </a:cubicBezTo>
                  <a:cubicBezTo>
                    <a:pt x="-34503" y="806129"/>
                    <a:pt x="-34503" y="430393"/>
                    <a:pt x="195739" y="195834"/>
                  </a:cubicBezTo>
                  <a:cubicBezTo>
                    <a:pt x="308596" y="82382"/>
                    <a:pt x="462148" y="18793"/>
                    <a:pt x="622173" y="19241"/>
                  </a:cubicBezTo>
                  <a:moveTo>
                    <a:pt x="622173" y="191"/>
                  </a:moveTo>
                  <a:cubicBezTo>
                    <a:pt x="278557" y="191"/>
                    <a:pt x="0" y="278747"/>
                    <a:pt x="0" y="622364"/>
                  </a:cubicBezTo>
                  <a:cubicBezTo>
                    <a:pt x="0" y="965978"/>
                    <a:pt x="278557" y="1244537"/>
                    <a:pt x="622173" y="1244537"/>
                  </a:cubicBezTo>
                  <a:cubicBezTo>
                    <a:pt x="965787" y="1244537"/>
                    <a:pt x="1244346" y="965978"/>
                    <a:pt x="1244346" y="622364"/>
                  </a:cubicBezTo>
                  <a:cubicBezTo>
                    <a:pt x="1244451" y="278747"/>
                    <a:pt x="965978" y="105"/>
                    <a:pt x="622364" y="0"/>
                  </a:cubicBezTo>
                  <a:cubicBezTo>
                    <a:pt x="622300" y="0"/>
                    <a:pt x="622237" y="0"/>
                    <a:pt x="622173" y="0"/>
                  </a:cubicBezTo>
                </a:path>
              </a:pathLst>
            </a:custGeom>
            <a:solidFill>
              <a:srgbClr val="ED1D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5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477026" y="1505521"/>
              <a:ext cx="581025" cy="838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185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35;p49" descr="Background pattern&#10;&#10;Description automatically generated">
            <a:extLst>
              <a:ext uri="{FF2B5EF4-FFF2-40B4-BE49-F238E27FC236}">
                <a16:creationId xmlns:a16="http://schemas.microsoft.com/office/drawing/2014/main" id="{63AB8ADC-38C3-4BC2-AA43-2424C22DDB6D}"/>
              </a:ext>
            </a:extLst>
          </p:cNvPr>
          <p:cNvPicPr preferRelativeResize="0"/>
          <p:nvPr/>
        </p:nvPicPr>
        <p:blipFill rotWithShape="1">
          <a:blip r:embed="rId10">
            <a:alphaModFix amt="66000"/>
          </a:blip>
          <a:srcRect r="3387"/>
          <a:stretch/>
        </p:blipFill>
        <p:spPr>
          <a:xfrm>
            <a:off x="414337" y="428"/>
            <a:ext cx="11777663" cy="685714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9" name="Google Shape;36;p49">
            <a:extLst>
              <a:ext uri="{FF2B5EF4-FFF2-40B4-BE49-F238E27FC236}">
                <a16:creationId xmlns:a16="http://schemas.microsoft.com/office/drawing/2014/main" id="{D93B97A8-811F-416D-A88F-F531886C984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304329" y="6067987"/>
            <a:ext cx="402882" cy="51378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9"/>
    </p:custData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6" r:id="rId4"/>
    <p:sldLayoutId id="2147483669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F26B43"/>
          </p15:clr>
        </p15:guide>
        <p15:guide id="2" pos="143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pos="7537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"/>
          <p:cNvGrpSpPr/>
          <p:nvPr/>
        </p:nvGrpSpPr>
        <p:grpSpPr>
          <a:xfrm>
            <a:off x="790358" y="3126775"/>
            <a:ext cx="10446300" cy="1407253"/>
            <a:chOff x="700088" y="3687427"/>
            <a:chExt cx="10446300" cy="1407253"/>
          </a:xfrm>
        </p:grpSpPr>
        <p:sp>
          <p:nvSpPr>
            <p:cNvPr id="111" name="Google Shape;111;p1"/>
            <p:cNvSpPr txBox="1"/>
            <p:nvPr/>
          </p:nvSpPr>
          <p:spPr>
            <a:xfrm>
              <a:off x="700088" y="3687427"/>
              <a:ext cx="104463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Roboto"/>
                <a:buNone/>
              </a:pPr>
              <a:r>
                <a:rPr lang="en-US" sz="40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Logistic Regression - Day 2</a:t>
              </a:r>
              <a:endPara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700088" y="4479157"/>
              <a:ext cx="10446300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lang="en-IN" sz="2100" b="0" i="0" u="none" strike="noStrike" cap="none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Measuring Model Performance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A04DE1-298A-09F8-6F76-2DEE9D6AC373}"/>
              </a:ext>
            </a:extLst>
          </p:cNvPr>
          <p:cNvGraphicFramePr>
            <a:graphicFrameLocks noGrp="1"/>
          </p:cNvGraphicFramePr>
          <p:nvPr/>
        </p:nvGraphicFramePr>
        <p:xfrm>
          <a:off x="1212850" y="1235612"/>
          <a:ext cx="982869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76232">
                  <a:extLst>
                    <a:ext uri="{9D8B030D-6E8A-4147-A177-3AD203B41FA5}">
                      <a16:colId xmlns:a16="http://schemas.microsoft.com/office/drawing/2014/main" val="2566313306"/>
                    </a:ext>
                  </a:extLst>
                </a:gridCol>
                <a:gridCol w="3276232">
                  <a:extLst>
                    <a:ext uri="{9D8B030D-6E8A-4147-A177-3AD203B41FA5}">
                      <a16:colId xmlns:a16="http://schemas.microsoft.com/office/drawing/2014/main" val="3100550223"/>
                    </a:ext>
                  </a:extLst>
                </a:gridCol>
                <a:gridCol w="3276232">
                  <a:extLst>
                    <a:ext uri="{9D8B030D-6E8A-4147-A177-3AD203B41FA5}">
                      <a16:colId xmlns:a16="http://schemas.microsoft.com/office/drawing/2014/main" val="222740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Actual_Class</a:t>
                      </a:r>
                      <a:r>
                        <a:rPr lang="en-IN" baseline="0"/>
                        <a:t> 1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Actual_Class</a:t>
                      </a:r>
                      <a:r>
                        <a:rPr lang="en-IN"/>
                        <a:t> 0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6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err="1"/>
                        <a:t>Predicted</a:t>
                      </a:r>
                      <a:r>
                        <a:rPr lang="en-IN" b="1" baseline="0" err="1"/>
                        <a:t>_Class</a:t>
                      </a:r>
                      <a:r>
                        <a:rPr lang="en-IN" b="1" baseline="0"/>
                        <a:t> 1</a:t>
                      </a:r>
                      <a:endParaRPr lang="en-IN" b="1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8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err="1"/>
                        <a:t>Predicted_Class</a:t>
                      </a:r>
                      <a:r>
                        <a:rPr lang="en-IN" b="1" baseline="0"/>
                        <a:t> 0</a:t>
                      </a:r>
                      <a:endParaRPr lang="en-IN" b="1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963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FAEE34-60EE-6DE9-845B-1915FD0BB7B0}"/>
              </a:ext>
            </a:extLst>
          </p:cNvPr>
          <p:cNvGraphicFramePr>
            <a:graphicFrameLocks noGrp="1"/>
          </p:cNvGraphicFramePr>
          <p:nvPr/>
        </p:nvGraphicFramePr>
        <p:xfrm>
          <a:off x="802106" y="3254786"/>
          <a:ext cx="5048381" cy="1788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1193">
                  <a:extLst>
                    <a:ext uri="{9D8B030D-6E8A-4147-A177-3AD203B41FA5}">
                      <a16:colId xmlns:a16="http://schemas.microsoft.com/office/drawing/2014/main" val="1665947505"/>
                    </a:ext>
                  </a:extLst>
                </a:gridCol>
                <a:gridCol w="1648607">
                  <a:extLst>
                    <a:ext uri="{9D8B030D-6E8A-4147-A177-3AD203B41FA5}">
                      <a16:colId xmlns:a16="http://schemas.microsoft.com/office/drawing/2014/main" val="2363623932"/>
                    </a:ext>
                  </a:extLst>
                </a:gridCol>
                <a:gridCol w="2418581">
                  <a:extLst>
                    <a:ext uri="{9D8B030D-6E8A-4147-A177-3AD203B41FA5}">
                      <a16:colId xmlns:a16="http://schemas.microsoft.com/office/drawing/2014/main" val="3483175982"/>
                    </a:ext>
                  </a:extLst>
                </a:gridCol>
              </a:tblGrid>
              <a:tr h="357632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Cutoff</a:t>
                      </a:r>
                      <a:endParaRPr lang="en-IN" sz="1400" b="0" i="0" u="none" strike="noStrike" cap="none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TPR=TP/N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FPR=FP/N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35422"/>
                  </a:ext>
                </a:extLst>
              </a:tr>
              <a:tr h="357632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TPR1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FPR1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404135"/>
                  </a:ext>
                </a:extLst>
              </a:tr>
              <a:tr h="357632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15442"/>
                  </a:ext>
                </a:extLst>
              </a:tr>
              <a:tr h="357632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762183"/>
                  </a:ext>
                </a:extLst>
              </a:tr>
              <a:tr h="357632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Pn</a:t>
                      </a:r>
                      <a:endParaRPr lang="en-IN" sz="1400" b="0" i="0" u="none" strike="noStrike" cap="none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TPRn</a:t>
                      </a:r>
                      <a:endParaRPr lang="en-IN" sz="1400" b="0" i="0" u="none" strike="noStrike" cap="none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FPRn</a:t>
                      </a:r>
                      <a:endParaRPr lang="en-IN" sz="1400" b="0" i="0" u="none" strike="noStrike" cap="none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8183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00191D0-516F-654E-A767-ACC6AD6E7A14}"/>
              </a:ext>
            </a:extLst>
          </p:cNvPr>
          <p:cNvGrpSpPr/>
          <p:nvPr/>
        </p:nvGrpSpPr>
        <p:grpSpPr>
          <a:xfrm>
            <a:off x="6317955" y="3117273"/>
            <a:ext cx="5188704" cy="4565268"/>
            <a:chOff x="6317955" y="3117273"/>
            <a:chExt cx="5188704" cy="456526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392CEA1-7D1F-3683-247E-D979F1566BCD}"/>
                </a:ext>
              </a:extLst>
            </p:cNvPr>
            <p:cNvCxnSpPr/>
            <p:nvPr/>
          </p:nvCxnSpPr>
          <p:spPr>
            <a:xfrm>
              <a:off x="6848973" y="3117273"/>
              <a:ext cx="0" cy="221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AA048DB-F5B5-523A-30E1-641C55C9E0F7}"/>
                </a:ext>
              </a:extLst>
            </p:cNvPr>
            <p:cNvCxnSpPr/>
            <p:nvPr/>
          </p:nvCxnSpPr>
          <p:spPr>
            <a:xfrm>
              <a:off x="6710427" y="5195454"/>
              <a:ext cx="3893128" cy="138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D63D85-6D0C-DF9F-FFC1-AE4C6B76DD18}"/>
                </a:ext>
              </a:extLst>
            </p:cNvPr>
            <p:cNvCxnSpPr/>
            <p:nvPr/>
          </p:nvCxnSpPr>
          <p:spPr>
            <a:xfrm flipV="1">
              <a:off x="6918248" y="3616035"/>
              <a:ext cx="2535382" cy="15517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4495D31C-843A-69A5-C104-0D2665D6DE75}"/>
                </a:ext>
              </a:extLst>
            </p:cNvPr>
            <p:cNvSpPr/>
            <p:nvPr/>
          </p:nvSpPr>
          <p:spPr>
            <a:xfrm rot="17002785">
              <a:off x="6879031" y="3508131"/>
              <a:ext cx="4126074" cy="4222746"/>
            </a:xfrm>
            <a:prstGeom prst="arc">
              <a:avLst/>
            </a:prstGeom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C278B3-1149-A375-97EF-7236D1349CE6}"/>
                </a:ext>
              </a:extLst>
            </p:cNvPr>
            <p:cNvSpPr txBox="1"/>
            <p:nvPr/>
          </p:nvSpPr>
          <p:spPr>
            <a:xfrm>
              <a:off x="7458573" y="5486400"/>
              <a:ext cx="1995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/>
                <a:t>False Positive Rate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E380B4-966E-200B-40A7-ECC72C9160A7}"/>
                </a:ext>
              </a:extLst>
            </p:cNvPr>
            <p:cNvSpPr txBox="1"/>
            <p:nvPr/>
          </p:nvSpPr>
          <p:spPr>
            <a:xfrm rot="16200000">
              <a:off x="5505092" y="3956591"/>
              <a:ext cx="1995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/>
                <a:t>True  Positive Rate</a:t>
              </a: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BDC9F9C0-7A22-31C9-5420-3359242655BA}"/>
                </a:ext>
              </a:extLst>
            </p:cNvPr>
            <p:cNvSpPr/>
            <p:nvPr/>
          </p:nvSpPr>
          <p:spPr>
            <a:xfrm rot="17002785">
              <a:off x="6912161" y="3368982"/>
              <a:ext cx="4126074" cy="4222746"/>
            </a:xfrm>
            <a:prstGeom prst="arc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0056B0-8003-4104-F7A2-A9AAB81D8C05}"/>
                </a:ext>
              </a:extLst>
            </p:cNvPr>
            <p:cNvSpPr txBox="1"/>
            <p:nvPr/>
          </p:nvSpPr>
          <p:spPr>
            <a:xfrm>
              <a:off x="9753600" y="4002157"/>
              <a:ext cx="17530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/>
                <a:t>AUC is a consolidated measure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09964B-5014-257A-7D52-656AA61B5F7D}"/>
                </a:ext>
              </a:extLst>
            </p:cNvPr>
            <p:cNvCxnSpPr/>
            <p:nvPr/>
          </p:nvCxnSpPr>
          <p:spPr>
            <a:xfrm>
              <a:off x="9453630" y="3616035"/>
              <a:ext cx="0" cy="159327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1D0B6D-7C95-01DE-8C7C-E4A266A91247}"/>
                </a:ext>
              </a:extLst>
            </p:cNvPr>
            <p:cNvCxnSpPr/>
            <p:nvPr/>
          </p:nvCxnSpPr>
          <p:spPr>
            <a:xfrm>
              <a:off x="7458573" y="4141257"/>
              <a:ext cx="0" cy="1054197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9CCBE9-8E9F-727A-9841-7F80573BF0C4}"/>
                </a:ext>
              </a:extLst>
            </p:cNvPr>
            <p:cNvCxnSpPr>
              <a:cxnSpLocks/>
            </p:cNvCxnSpPr>
            <p:nvPr/>
          </p:nvCxnSpPr>
          <p:spPr>
            <a:xfrm>
              <a:off x="7783250" y="3856383"/>
              <a:ext cx="0" cy="130594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B22596-7A23-C6CD-B247-D5AABBE42CCE}"/>
                </a:ext>
              </a:extLst>
            </p:cNvPr>
            <p:cNvCxnSpPr>
              <a:cxnSpLocks/>
            </p:cNvCxnSpPr>
            <p:nvPr/>
          </p:nvCxnSpPr>
          <p:spPr>
            <a:xfrm>
              <a:off x="8121179" y="3723861"/>
              <a:ext cx="0" cy="141492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F2F8DE-BB9A-C530-D42A-088175252003}"/>
                </a:ext>
              </a:extLst>
            </p:cNvPr>
            <p:cNvCxnSpPr>
              <a:cxnSpLocks/>
            </p:cNvCxnSpPr>
            <p:nvPr/>
          </p:nvCxnSpPr>
          <p:spPr>
            <a:xfrm>
              <a:off x="8551876" y="3616035"/>
              <a:ext cx="0" cy="151612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D9F3AF4-2822-7E39-DA66-14DEA5E052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3039" y="3538330"/>
              <a:ext cx="9029" cy="1663752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324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Measuring Performance: Python Demo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56;g1257cc91974_0_191">
            <a:extLst>
              <a:ext uri="{FF2B5EF4-FFF2-40B4-BE49-F238E27FC236}">
                <a16:creationId xmlns:a16="http://schemas.microsoft.com/office/drawing/2014/main" id="{441B06C5-6123-CF0E-7F93-267A165D435B}"/>
              </a:ext>
            </a:extLst>
          </p:cNvPr>
          <p:cNvSpPr txBox="1"/>
          <p:nvPr/>
        </p:nvSpPr>
        <p:spPr>
          <a:xfrm>
            <a:off x="222256" y="3105850"/>
            <a:ext cx="7413786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</a:pPr>
            <a:r>
              <a:rPr lang="en-US" sz="2000" b="0" i="0" u="none" strike="noStrike" cap="none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02.ipynb: Measuring Model Performance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A44784-0F1E-5B44-5CE1-65C60E4B08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15113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Python Demo: Building a Model End-to-End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56;g1257cc91974_0_191">
            <a:extLst>
              <a:ext uri="{FF2B5EF4-FFF2-40B4-BE49-F238E27FC236}">
                <a16:creationId xmlns:a16="http://schemas.microsoft.com/office/drawing/2014/main" id="{441B06C5-6123-CF0E-7F93-267A165D435B}"/>
              </a:ext>
            </a:extLst>
          </p:cNvPr>
          <p:cNvSpPr txBox="1"/>
          <p:nvPr/>
        </p:nvSpPr>
        <p:spPr>
          <a:xfrm>
            <a:off x="222256" y="3105850"/>
            <a:ext cx="7413786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</a:pPr>
            <a:r>
              <a:rPr lang="en-US" sz="2000" b="0" i="0" u="none" strike="noStrike" cap="none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03.ipynb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A44784-0F1E-5B44-5CE1-65C60E4B08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15113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5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0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/>
          <p:nvPr/>
        </p:nvSpPr>
        <p:spPr>
          <a:xfrm>
            <a:off x="1212851" y="617573"/>
            <a:ext cx="417729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Roboto"/>
              <a:buNone/>
            </a:pPr>
            <a:r>
              <a:rPr lang="en-US" sz="2000" b="0" i="0" u="none" strike="noStrike" cap="none">
                <a:solidFill>
                  <a:srgbClr val="4A4A4A"/>
                </a:solidFill>
                <a:latin typeface="Roboto"/>
                <a:ea typeface="Roboto"/>
                <a:cs typeface="Roboto"/>
                <a:sym typeface="Roboto"/>
              </a:rPr>
              <a:t>Logistic Regression - Day 2</a:t>
            </a:r>
          </a:p>
        </p:txBody>
      </p:sp>
      <p:sp>
        <p:nvSpPr>
          <p:cNvPr id="2" name="Google Shape;127;g1257cc91974_0_57">
            <a:extLst>
              <a:ext uri="{FF2B5EF4-FFF2-40B4-BE49-F238E27FC236}">
                <a16:creationId xmlns:a16="http://schemas.microsoft.com/office/drawing/2014/main" id="{673911A8-8228-1225-CD1D-34E10D204D3E}"/>
              </a:ext>
            </a:extLst>
          </p:cNvPr>
          <p:cNvSpPr txBox="1"/>
          <p:nvPr/>
        </p:nvSpPr>
        <p:spPr>
          <a:xfrm>
            <a:off x="222256" y="3018133"/>
            <a:ext cx="5167891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800" b="0" i="0" u="none" strike="noStrike" cap="none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Performance Measures: Logistic Regression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800" b="0" i="0" u="none" strike="noStrike" cap="none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Python Demo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13FC0CF-5AE2-9ED5-CDDE-BCDFAFEB40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8619" r="25670"/>
          <a:stretch/>
        </p:blipFill>
        <p:spPr>
          <a:xfrm>
            <a:off x="7218948" y="0"/>
            <a:ext cx="4973052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234CFB-E642-F572-6C51-9C1A2241320C}"/>
              </a:ext>
            </a:extLst>
          </p:cNvPr>
          <p:cNvCxnSpPr/>
          <p:nvPr/>
        </p:nvCxnSpPr>
        <p:spPr>
          <a:xfrm>
            <a:off x="7218948" y="0"/>
            <a:ext cx="0" cy="6858000"/>
          </a:xfrm>
          <a:prstGeom prst="line">
            <a:avLst/>
          </a:prstGeom>
          <a:ln w="762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Google Shape;127;g1257cc91974_0_57">
            <a:extLst>
              <a:ext uri="{FF2B5EF4-FFF2-40B4-BE49-F238E27FC236}">
                <a16:creationId xmlns:a16="http://schemas.microsoft.com/office/drawing/2014/main" id="{E3F1426C-0B40-D99C-202B-6FC123A00CCF}"/>
              </a:ext>
            </a:extLst>
          </p:cNvPr>
          <p:cNvSpPr txBox="1"/>
          <p:nvPr/>
        </p:nvSpPr>
        <p:spPr>
          <a:xfrm>
            <a:off x="227013" y="1053723"/>
            <a:ext cx="110448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 this session, you will explore the given topics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Measuring Model Performance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257cc91974_0_191"/>
          <p:cNvSpPr txBox="1"/>
          <p:nvPr/>
        </p:nvSpPr>
        <p:spPr>
          <a:xfrm>
            <a:off x="222256" y="1951688"/>
            <a:ext cx="7413786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</a:pPr>
            <a:r>
              <a:rPr lang="en-US" sz="2000" b="0" i="0" u="none" strike="noStrike" cap="non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It's easy to think about performance metrics for a regression model; the notion of accuracy in a regression setting is straightforward.</a:t>
            </a:r>
            <a:endParaRPr lang="en-US"/>
          </a:p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How can we talk about the notion of accuracy in a binary classification scenario?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What output will a logistic regression model produce?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How can the likelihood of an event be used to classify it? 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35483F-6F39-0520-68B8-461BF6FEB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113" y="1629000"/>
            <a:ext cx="3600000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Measuring Model Performance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270395-34A1-DAA5-EFDF-ED6A18443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00168"/>
              </p:ext>
            </p:extLst>
          </p:nvPr>
        </p:nvGraphicFramePr>
        <p:xfrm>
          <a:off x="1212850" y="1846101"/>
          <a:ext cx="3653181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7727">
                  <a:extLst>
                    <a:ext uri="{9D8B030D-6E8A-4147-A177-3AD203B41FA5}">
                      <a16:colId xmlns:a16="http://schemas.microsoft.com/office/drawing/2014/main" val="1147327484"/>
                    </a:ext>
                  </a:extLst>
                </a:gridCol>
                <a:gridCol w="1217727">
                  <a:extLst>
                    <a:ext uri="{9D8B030D-6E8A-4147-A177-3AD203B41FA5}">
                      <a16:colId xmlns:a16="http://schemas.microsoft.com/office/drawing/2014/main" val="2902538996"/>
                    </a:ext>
                  </a:extLst>
                </a:gridCol>
                <a:gridCol w="1217727">
                  <a:extLst>
                    <a:ext uri="{9D8B030D-6E8A-4147-A177-3AD203B41FA5}">
                      <a16:colId xmlns:a16="http://schemas.microsoft.com/office/drawing/2014/main" val="142351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err="1"/>
                        <a:t>Good_Bad</a:t>
                      </a:r>
                      <a:endParaRPr lang="en-IN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Prediction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2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7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06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0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01424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1E760B-627F-DFB8-E642-A19297B01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911939"/>
              </p:ext>
            </p:extLst>
          </p:nvPr>
        </p:nvGraphicFramePr>
        <p:xfrm>
          <a:off x="6493841" y="1846101"/>
          <a:ext cx="4547704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4817">
                  <a:extLst>
                    <a:ext uri="{9D8B030D-6E8A-4147-A177-3AD203B41FA5}">
                      <a16:colId xmlns:a16="http://schemas.microsoft.com/office/drawing/2014/main" val="1147327484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2902538996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14235116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01833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err="1"/>
                        <a:t>Good_Bad</a:t>
                      </a:r>
                      <a:endParaRPr lang="en-IN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Prediction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err="1"/>
                        <a:t>Pred_Label</a:t>
                      </a:r>
                      <a:endParaRPr lang="en-IN"/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2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7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06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0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0142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2C7FB5-850E-1222-99E2-FBB1C5B391C9}"/>
              </a:ext>
            </a:extLst>
          </p:cNvPr>
          <p:cNvSpPr txBox="1"/>
          <p:nvPr/>
        </p:nvSpPr>
        <p:spPr>
          <a:xfrm>
            <a:off x="4955485" y="4933993"/>
            <a:ext cx="1855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latin typeface="+mj-lt"/>
              </a:rPr>
              <a:t>Accuracy = 100%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95D40-2EA2-F2F0-21B8-1900FA64DEE0}"/>
              </a:ext>
            </a:extLst>
          </p:cNvPr>
          <p:cNvSpPr txBox="1"/>
          <p:nvPr/>
        </p:nvSpPr>
        <p:spPr>
          <a:xfrm>
            <a:off x="3653459" y="5338184"/>
            <a:ext cx="445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latin typeface="+mj-lt"/>
              </a:rPr>
              <a:t>Accuracy = # of Correctly predicted labels/N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740BA-43DD-EC3B-2625-393C6D68C2BF}"/>
              </a:ext>
            </a:extLst>
          </p:cNvPr>
          <p:cNvSpPr txBox="1"/>
          <p:nvPr/>
        </p:nvSpPr>
        <p:spPr>
          <a:xfrm>
            <a:off x="4917935" y="3175573"/>
            <a:ext cx="1524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latin typeface="+mj-lt"/>
              </a:rPr>
              <a:t>Threshold=0.5</a:t>
            </a:r>
          </a:p>
        </p:txBody>
      </p:sp>
    </p:spTree>
    <p:extLst>
      <p:ext uri="{BB962C8B-B14F-4D97-AF65-F5344CB8AC3E}">
        <p14:creationId xmlns:p14="http://schemas.microsoft.com/office/powerpoint/2010/main" val="142502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Measuring Model Performance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270395-34A1-DAA5-EFDF-ED6A184432F1}"/>
              </a:ext>
            </a:extLst>
          </p:cNvPr>
          <p:cNvGraphicFramePr>
            <a:graphicFrameLocks noGrp="1"/>
          </p:cNvGraphicFramePr>
          <p:nvPr/>
        </p:nvGraphicFramePr>
        <p:xfrm>
          <a:off x="1212850" y="1846101"/>
          <a:ext cx="3653181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7727">
                  <a:extLst>
                    <a:ext uri="{9D8B030D-6E8A-4147-A177-3AD203B41FA5}">
                      <a16:colId xmlns:a16="http://schemas.microsoft.com/office/drawing/2014/main" val="1147327484"/>
                    </a:ext>
                  </a:extLst>
                </a:gridCol>
                <a:gridCol w="1217727">
                  <a:extLst>
                    <a:ext uri="{9D8B030D-6E8A-4147-A177-3AD203B41FA5}">
                      <a16:colId xmlns:a16="http://schemas.microsoft.com/office/drawing/2014/main" val="2902538996"/>
                    </a:ext>
                  </a:extLst>
                </a:gridCol>
                <a:gridCol w="1217727">
                  <a:extLst>
                    <a:ext uri="{9D8B030D-6E8A-4147-A177-3AD203B41FA5}">
                      <a16:colId xmlns:a16="http://schemas.microsoft.com/office/drawing/2014/main" val="142351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err="1"/>
                        <a:t>Good_Bad</a:t>
                      </a:r>
                      <a:endParaRPr lang="en-IN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Prediction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2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7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06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0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01424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1E760B-627F-DFB8-E642-A19297B01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942646"/>
              </p:ext>
            </p:extLst>
          </p:nvPr>
        </p:nvGraphicFramePr>
        <p:xfrm>
          <a:off x="6493841" y="1846101"/>
          <a:ext cx="4547704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4817">
                  <a:extLst>
                    <a:ext uri="{9D8B030D-6E8A-4147-A177-3AD203B41FA5}">
                      <a16:colId xmlns:a16="http://schemas.microsoft.com/office/drawing/2014/main" val="1147327484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2902538996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14235116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01833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err="1"/>
                        <a:t>Good_Bad</a:t>
                      </a:r>
                      <a:endParaRPr lang="en-IN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Prediction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err="1"/>
                        <a:t>Pred_Label</a:t>
                      </a:r>
                      <a:endParaRPr lang="en-IN"/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2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7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accent1"/>
                          </a:solidFill>
                        </a:rPr>
                        <a:t>0.48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accent1"/>
                          </a:solidFill>
                        </a:rPr>
                        <a:t>0.52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06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accent1"/>
                          </a:solidFill>
                        </a:rPr>
                        <a:t>0.53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0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0142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8740BA-43DD-EC3B-2625-393C6D68C2BF}"/>
              </a:ext>
            </a:extLst>
          </p:cNvPr>
          <p:cNvSpPr txBox="1"/>
          <p:nvPr/>
        </p:nvSpPr>
        <p:spPr>
          <a:xfrm>
            <a:off x="4917935" y="3175573"/>
            <a:ext cx="1524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latin typeface="+mj-lt"/>
              </a:rPr>
              <a:t>Threshold=0.5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A04DE1-298A-09F8-6F76-2DEE9D6A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615370"/>
              </p:ext>
            </p:extLst>
          </p:nvPr>
        </p:nvGraphicFramePr>
        <p:xfrm>
          <a:off x="1212850" y="5133844"/>
          <a:ext cx="982869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76232">
                  <a:extLst>
                    <a:ext uri="{9D8B030D-6E8A-4147-A177-3AD203B41FA5}">
                      <a16:colId xmlns:a16="http://schemas.microsoft.com/office/drawing/2014/main" val="2566313306"/>
                    </a:ext>
                  </a:extLst>
                </a:gridCol>
                <a:gridCol w="3276232">
                  <a:extLst>
                    <a:ext uri="{9D8B030D-6E8A-4147-A177-3AD203B41FA5}">
                      <a16:colId xmlns:a16="http://schemas.microsoft.com/office/drawing/2014/main" val="3100550223"/>
                    </a:ext>
                  </a:extLst>
                </a:gridCol>
                <a:gridCol w="3276232">
                  <a:extLst>
                    <a:ext uri="{9D8B030D-6E8A-4147-A177-3AD203B41FA5}">
                      <a16:colId xmlns:a16="http://schemas.microsoft.com/office/drawing/2014/main" val="222740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Actual_Class</a:t>
                      </a:r>
                      <a:r>
                        <a:rPr lang="en-IN" baseline="0"/>
                        <a:t> 1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Actual_Class</a:t>
                      </a:r>
                      <a:r>
                        <a:rPr lang="en-IN"/>
                        <a:t> 0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6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err="1"/>
                        <a:t>Predicted</a:t>
                      </a:r>
                      <a:r>
                        <a:rPr lang="en-IN" b="1" baseline="0" err="1"/>
                        <a:t>_Class</a:t>
                      </a:r>
                      <a:r>
                        <a:rPr lang="en-IN" b="1" baseline="0"/>
                        <a:t> 1</a:t>
                      </a:r>
                      <a:endParaRPr lang="en-IN" b="1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8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err="1"/>
                        <a:t>Predicted_Class</a:t>
                      </a:r>
                      <a:r>
                        <a:rPr lang="en-IN" b="1" baseline="0"/>
                        <a:t> 0</a:t>
                      </a:r>
                      <a:endParaRPr lang="en-IN" b="1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9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65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Measuring Model Performance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E9771-B064-5442-A11B-56BE613C2C01}"/>
              </a:ext>
            </a:extLst>
          </p:cNvPr>
          <p:cNvSpPr/>
          <p:nvPr/>
        </p:nvSpPr>
        <p:spPr>
          <a:xfrm>
            <a:off x="9287615" y="2420413"/>
            <a:ext cx="2466109" cy="508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Precision = </a:t>
            </a:r>
            <a:r>
              <a:rPr lang="en-IN" err="1"/>
              <a:t>tp</a:t>
            </a:r>
            <a:r>
              <a:rPr lang="en-IN"/>
              <a:t>/(</a:t>
            </a:r>
            <a:r>
              <a:rPr lang="en-IN" err="1"/>
              <a:t>tp+fp</a:t>
            </a:r>
            <a:r>
              <a:rPr lang="en-IN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E9EA1A-56A0-745B-3B94-F91D36C2C578}"/>
              </a:ext>
            </a:extLst>
          </p:cNvPr>
          <p:cNvSpPr/>
          <p:nvPr/>
        </p:nvSpPr>
        <p:spPr>
          <a:xfrm>
            <a:off x="9274371" y="3314775"/>
            <a:ext cx="2466109" cy="508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Recall = </a:t>
            </a:r>
            <a:r>
              <a:rPr lang="en-IN" err="1"/>
              <a:t>tp</a:t>
            </a:r>
            <a:r>
              <a:rPr lang="en-IN"/>
              <a:t>/(</a:t>
            </a:r>
            <a:r>
              <a:rPr lang="en-IN" err="1"/>
              <a:t>tp+fn</a:t>
            </a:r>
            <a:r>
              <a:rPr lang="en-IN"/>
              <a:t>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12C889-18E9-7760-AA28-D46BAEA7F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6334"/>
              </p:ext>
            </p:extLst>
          </p:nvPr>
        </p:nvGraphicFramePr>
        <p:xfrm>
          <a:off x="678729" y="2565514"/>
          <a:ext cx="808026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93420">
                  <a:extLst>
                    <a:ext uri="{9D8B030D-6E8A-4147-A177-3AD203B41FA5}">
                      <a16:colId xmlns:a16="http://schemas.microsoft.com/office/drawing/2014/main" val="2566313306"/>
                    </a:ext>
                  </a:extLst>
                </a:gridCol>
                <a:gridCol w="2693420">
                  <a:extLst>
                    <a:ext uri="{9D8B030D-6E8A-4147-A177-3AD203B41FA5}">
                      <a16:colId xmlns:a16="http://schemas.microsoft.com/office/drawing/2014/main" val="3100550223"/>
                    </a:ext>
                  </a:extLst>
                </a:gridCol>
                <a:gridCol w="2693420">
                  <a:extLst>
                    <a:ext uri="{9D8B030D-6E8A-4147-A177-3AD203B41FA5}">
                      <a16:colId xmlns:a16="http://schemas.microsoft.com/office/drawing/2014/main" val="222740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Actual_Class</a:t>
                      </a:r>
                      <a:r>
                        <a:rPr lang="en-IN" baseline="0"/>
                        <a:t> 1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Actual_Class</a:t>
                      </a:r>
                      <a:r>
                        <a:rPr lang="en-IN"/>
                        <a:t> 0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6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err="1"/>
                        <a:t>Predicted</a:t>
                      </a:r>
                      <a:r>
                        <a:rPr lang="en-IN" b="1" baseline="0" err="1"/>
                        <a:t>_Class</a:t>
                      </a:r>
                      <a:r>
                        <a:rPr lang="en-IN" b="1" baseline="0"/>
                        <a:t> 1</a:t>
                      </a:r>
                      <a:endParaRPr lang="en-IN" b="1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8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err="1"/>
                        <a:t>Predicted_Class</a:t>
                      </a:r>
                      <a:r>
                        <a:rPr lang="en-IN" b="1" baseline="0"/>
                        <a:t> 0</a:t>
                      </a:r>
                      <a:endParaRPr lang="en-IN" b="1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9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09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Measuring Model Performance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257cc91974_0_191"/>
          <p:cNvSpPr txBox="1"/>
          <p:nvPr/>
        </p:nvSpPr>
        <p:spPr>
          <a:xfrm>
            <a:off x="222256" y="2644185"/>
            <a:ext cx="7413786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What is the peculiarity of the previous approach?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What happens if p &gt; 0.6 is used for classification?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Will Precision-Recall change?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35483F-6F39-0520-68B8-461BF6FEB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113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8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Measuring Model Performance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270395-34A1-DAA5-EFDF-ED6A184432F1}"/>
              </a:ext>
            </a:extLst>
          </p:cNvPr>
          <p:cNvGraphicFramePr>
            <a:graphicFrameLocks noGrp="1"/>
          </p:cNvGraphicFramePr>
          <p:nvPr/>
        </p:nvGraphicFramePr>
        <p:xfrm>
          <a:off x="1212850" y="1846101"/>
          <a:ext cx="3653181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7727">
                  <a:extLst>
                    <a:ext uri="{9D8B030D-6E8A-4147-A177-3AD203B41FA5}">
                      <a16:colId xmlns:a16="http://schemas.microsoft.com/office/drawing/2014/main" val="1147327484"/>
                    </a:ext>
                  </a:extLst>
                </a:gridCol>
                <a:gridCol w="1217727">
                  <a:extLst>
                    <a:ext uri="{9D8B030D-6E8A-4147-A177-3AD203B41FA5}">
                      <a16:colId xmlns:a16="http://schemas.microsoft.com/office/drawing/2014/main" val="2902538996"/>
                    </a:ext>
                  </a:extLst>
                </a:gridCol>
                <a:gridCol w="1217727">
                  <a:extLst>
                    <a:ext uri="{9D8B030D-6E8A-4147-A177-3AD203B41FA5}">
                      <a16:colId xmlns:a16="http://schemas.microsoft.com/office/drawing/2014/main" val="142351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err="1"/>
                        <a:t>Good_Bad</a:t>
                      </a:r>
                      <a:endParaRPr lang="en-IN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Prediction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2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7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06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0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01424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1E760B-627F-DFB8-E642-A19297B01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96373"/>
              </p:ext>
            </p:extLst>
          </p:nvPr>
        </p:nvGraphicFramePr>
        <p:xfrm>
          <a:off x="6493841" y="1846101"/>
          <a:ext cx="4547704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4817">
                  <a:extLst>
                    <a:ext uri="{9D8B030D-6E8A-4147-A177-3AD203B41FA5}">
                      <a16:colId xmlns:a16="http://schemas.microsoft.com/office/drawing/2014/main" val="1147327484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2902538996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14235116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01833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err="1"/>
                        <a:t>Good_Bad</a:t>
                      </a:r>
                      <a:endParaRPr lang="en-IN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Prediction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err="1"/>
                        <a:t>Pred_Label</a:t>
                      </a:r>
                      <a:endParaRPr lang="en-IN"/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2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7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tx1"/>
                          </a:solidFill>
                        </a:rPr>
                        <a:t>0.48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accent1"/>
                          </a:solidFill>
                        </a:rPr>
                        <a:t>0.52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06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accent1"/>
                          </a:solidFill>
                        </a:rPr>
                        <a:t>0.53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0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0142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8740BA-43DD-EC3B-2625-393C6D68C2BF}"/>
              </a:ext>
            </a:extLst>
          </p:cNvPr>
          <p:cNvSpPr txBox="1"/>
          <p:nvPr/>
        </p:nvSpPr>
        <p:spPr>
          <a:xfrm>
            <a:off x="4917935" y="3175573"/>
            <a:ext cx="1524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latin typeface="+mj-lt"/>
              </a:rPr>
              <a:t>Threshold=0.5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A04DE1-298A-09F8-6F76-2DEE9D6A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52121"/>
              </p:ext>
            </p:extLst>
          </p:nvPr>
        </p:nvGraphicFramePr>
        <p:xfrm>
          <a:off x="1212850" y="5133844"/>
          <a:ext cx="982869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76232">
                  <a:extLst>
                    <a:ext uri="{9D8B030D-6E8A-4147-A177-3AD203B41FA5}">
                      <a16:colId xmlns:a16="http://schemas.microsoft.com/office/drawing/2014/main" val="2566313306"/>
                    </a:ext>
                  </a:extLst>
                </a:gridCol>
                <a:gridCol w="3276232">
                  <a:extLst>
                    <a:ext uri="{9D8B030D-6E8A-4147-A177-3AD203B41FA5}">
                      <a16:colId xmlns:a16="http://schemas.microsoft.com/office/drawing/2014/main" val="3100550223"/>
                    </a:ext>
                  </a:extLst>
                </a:gridCol>
                <a:gridCol w="3276232">
                  <a:extLst>
                    <a:ext uri="{9D8B030D-6E8A-4147-A177-3AD203B41FA5}">
                      <a16:colId xmlns:a16="http://schemas.microsoft.com/office/drawing/2014/main" val="222740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Actual_Class</a:t>
                      </a:r>
                      <a:r>
                        <a:rPr lang="en-IN" baseline="0"/>
                        <a:t> 1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Actual_Class</a:t>
                      </a:r>
                      <a:r>
                        <a:rPr lang="en-IN"/>
                        <a:t> 0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6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err="1"/>
                        <a:t>Predicted</a:t>
                      </a:r>
                      <a:r>
                        <a:rPr lang="en-IN" b="1" baseline="0" err="1"/>
                        <a:t>_Class</a:t>
                      </a:r>
                      <a:r>
                        <a:rPr lang="en-IN" b="1" baseline="0"/>
                        <a:t> 1</a:t>
                      </a:r>
                      <a:endParaRPr lang="en-IN" b="1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8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err="1"/>
                        <a:t>Predicted_Class</a:t>
                      </a:r>
                      <a:r>
                        <a:rPr lang="en-IN" b="1" baseline="0"/>
                        <a:t> 0</a:t>
                      </a:r>
                      <a:endParaRPr lang="en-IN" b="1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9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6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Measuring Model Performance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A04DE1-298A-09F8-6F76-2DEE9D6A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58693"/>
              </p:ext>
            </p:extLst>
          </p:nvPr>
        </p:nvGraphicFramePr>
        <p:xfrm>
          <a:off x="1212850" y="1235612"/>
          <a:ext cx="982869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76232">
                  <a:extLst>
                    <a:ext uri="{9D8B030D-6E8A-4147-A177-3AD203B41FA5}">
                      <a16:colId xmlns:a16="http://schemas.microsoft.com/office/drawing/2014/main" val="2566313306"/>
                    </a:ext>
                  </a:extLst>
                </a:gridCol>
                <a:gridCol w="3276232">
                  <a:extLst>
                    <a:ext uri="{9D8B030D-6E8A-4147-A177-3AD203B41FA5}">
                      <a16:colId xmlns:a16="http://schemas.microsoft.com/office/drawing/2014/main" val="3100550223"/>
                    </a:ext>
                  </a:extLst>
                </a:gridCol>
                <a:gridCol w="3276232">
                  <a:extLst>
                    <a:ext uri="{9D8B030D-6E8A-4147-A177-3AD203B41FA5}">
                      <a16:colId xmlns:a16="http://schemas.microsoft.com/office/drawing/2014/main" val="222740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Actual_Class</a:t>
                      </a:r>
                      <a:r>
                        <a:rPr lang="en-IN" baseline="0"/>
                        <a:t> 1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Actual_Class</a:t>
                      </a:r>
                      <a:r>
                        <a:rPr lang="en-IN"/>
                        <a:t> 0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6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err="1"/>
                        <a:t>Predicted</a:t>
                      </a:r>
                      <a:r>
                        <a:rPr lang="en-IN" b="1" baseline="0" err="1"/>
                        <a:t>_Class</a:t>
                      </a:r>
                      <a:r>
                        <a:rPr lang="en-IN" b="1" baseline="0"/>
                        <a:t> 1</a:t>
                      </a:r>
                      <a:endParaRPr lang="en-IN" b="1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8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err="1"/>
                        <a:t>Predicted_Class</a:t>
                      </a:r>
                      <a:r>
                        <a:rPr lang="en-IN" b="1" baseline="0"/>
                        <a:t> 0</a:t>
                      </a:r>
                      <a:endParaRPr lang="en-IN" b="1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963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FAEE34-60EE-6DE9-845B-1915FD0BB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57861"/>
              </p:ext>
            </p:extLst>
          </p:nvPr>
        </p:nvGraphicFramePr>
        <p:xfrm>
          <a:off x="802106" y="3254786"/>
          <a:ext cx="5048381" cy="1788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1193">
                  <a:extLst>
                    <a:ext uri="{9D8B030D-6E8A-4147-A177-3AD203B41FA5}">
                      <a16:colId xmlns:a16="http://schemas.microsoft.com/office/drawing/2014/main" val="1665947505"/>
                    </a:ext>
                  </a:extLst>
                </a:gridCol>
                <a:gridCol w="1648607">
                  <a:extLst>
                    <a:ext uri="{9D8B030D-6E8A-4147-A177-3AD203B41FA5}">
                      <a16:colId xmlns:a16="http://schemas.microsoft.com/office/drawing/2014/main" val="2363623932"/>
                    </a:ext>
                  </a:extLst>
                </a:gridCol>
                <a:gridCol w="2418581">
                  <a:extLst>
                    <a:ext uri="{9D8B030D-6E8A-4147-A177-3AD203B41FA5}">
                      <a16:colId xmlns:a16="http://schemas.microsoft.com/office/drawing/2014/main" val="3483175982"/>
                    </a:ext>
                  </a:extLst>
                </a:gridCol>
              </a:tblGrid>
              <a:tr h="357632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Cutoff</a:t>
                      </a:r>
                      <a:endParaRPr lang="en-IN" sz="1400" b="0" i="0" u="none" strike="noStrike" cap="none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TPR=TP/N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FPR=FP/N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35422"/>
                  </a:ext>
                </a:extLst>
              </a:tr>
              <a:tr h="357632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TPR1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FPR1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404135"/>
                  </a:ext>
                </a:extLst>
              </a:tr>
              <a:tr h="357632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15442"/>
                  </a:ext>
                </a:extLst>
              </a:tr>
              <a:tr h="357632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762183"/>
                  </a:ext>
                </a:extLst>
              </a:tr>
              <a:tr h="357632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Pn</a:t>
                      </a:r>
                      <a:endParaRPr lang="en-IN" sz="1400" b="0" i="0" u="none" strike="noStrike" cap="none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TPRn</a:t>
                      </a:r>
                      <a:endParaRPr lang="en-IN" sz="1400" b="0" i="0" u="none" strike="noStrike" cap="none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FPRn</a:t>
                      </a:r>
                      <a:endParaRPr lang="en-IN" sz="1400" b="0" i="0" u="none" strike="noStrike" cap="none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81833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7EA43A65-9DF5-EC53-4AED-D121BF216C87}"/>
              </a:ext>
            </a:extLst>
          </p:cNvPr>
          <p:cNvGrpSpPr/>
          <p:nvPr/>
        </p:nvGrpSpPr>
        <p:grpSpPr>
          <a:xfrm>
            <a:off x="6348732" y="3117273"/>
            <a:ext cx="4704709" cy="4565268"/>
            <a:chOff x="6348732" y="3117273"/>
            <a:chExt cx="4704709" cy="4565268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4E2A7AA-86FC-274E-93CE-3F724BBED45B}"/>
                </a:ext>
              </a:extLst>
            </p:cNvPr>
            <p:cNvSpPr/>
            <p:nvPr/>
          </p:nvSpPr>
          <p:spPr>
            <a:xfrm rot="17002785">
              <a:off x="6879031" y="3508131"/>
              <a:ext cx="4126074" cy="4222746"/>
            </a:xfrm>
            <a:prstGeom prst="arc">
              <a:avLst/>
            </a:prstGeom>
            <a:ln w="19050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CFC062-8535-E128-D0BB-B93C64A51475}"/>
                </a:ext>
              </a:extLst>
            </p:cNvPr>
            <p:cNvGrpSpPr/>
            <p:nvPr/>
          </p:nvGrpSpPr>
          <p:grpSpPr>
            <a:xfrm>
              <a:off x="6348732" y="3117273"/>
              <a:ext cx="4254823" cy="2676904"/>
              <a:chOff x="6348732" y="3117273"/>
              <a:chExt cx="4254823" cy="2676904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0495CD8-52C2-A942-B552-C4F0D6C17C80}"/>
                  </a:ext>
                </a:extLst>
              </p:cNvPr>
              <p:cNvCxnSpPr/>
              <p:nvPr/>
            </p:nvCxnSpPr>
            <p:spPr>
              <a:xfrm>
                <a:off x="6848973" y="3117273"/>
                <a:ext cx="0" cy="221672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959798D-7AE6-41B4-B895-6B9CA3162063}"/>
                  </a:ext>
                </a:extLst>
              </p:cNvPr>
              <p:cNvCxnSpPr/>
              <p:nvPr/>
            </p:nvCxnSpPr>
            <p:spPr>
              <a:xfrm>
                <a:off x="6710427" y="5195454"/>
                <a:ext cx="3893128" cy="138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3BC5255-D9A1-932D-2FDE-2E932B2F18BF}"/>
                  </a:ext>
                </a:extLst>
              </p:cNvPr>
              <p:cNvCxnSpPr/>
              <p:nvPr/>
            </p:nvCxnSpPr>
            <p:spPr>
              <a:xfrm flipV="1">
                <a:off x="6918248" y="3616035"/>
                <a:ext cx="2535382" cy="15517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2CA71E-C660-D7B0-89DA-46D6D72C87EE}"/>
                  </a:ext>
                </a:extLst>
              </p:cNvPr>
              <p:cNvSpPr txBox="1"/>
              <p:nvPr/>
            </p:nvSpPr>
            <p:spPr>
              <a:xfrm>
                <a:off x="7458573" y="5486400"/>
                <a:ext cx="19950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>
                    <a:latin typeface="+mj-lt"/>
                  </a:rPr>
                  <a:t>False Positive Rate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4BAFE8-CF2A-3F37-027E-76E2817EDC58}"/>
                  </a:ext>
                </a:extLst>
              </p:cNvPr>
              <p:cNvSpPr txBox="1"/>
              <p:nvPr/>
            </p:nvSpPr>
            <p:spPr>
              <a:xfrm rot="16200000">
                <a:off x="5505092" y="3987368"/>
                <a:ext cx="19950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>
                    <a:latin typeface="+mj-lt"/>
                  </a:rPr>
                  <a:t>True  Positive Rate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124394-B1D1-4D26-2581-42F4B28D9065}"/>
                  </a:ext>
                </a:extLst>
              </p:cNvPr>
              <p:cNvSpPr txBox="1"/>
              <p:nvPr/>
            </p:nvSpPr>
            <p:spPr>
              <a:xfrm>
                <a:off x="9217990" y="4320209"/>
                <a:ext cx="13855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>
                    <a:latin typeface="+mj-lt"/>
                  </a:rPr>
                  <a:t>ROC Curve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61A513A-25D6-98FE-3E41-28AD880676DB}"/>
                  </a:ext>
                </a:extLst>
              </p:cNvPr>
              <p:cNvCxnSpPr/>
              <p:nvPr/>
            </p:nvCxnSpPr>
            <p:spPr>
              <a:xfrm>
                <a:off x="8057322" y="3723861"/>
                <a:ext cx="0" cy="14715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E38A144-F2A9-BDC1-94C9-279000EE52E9}"/>
                  </a:ext>
                </a:extLst>
              </p:cNvPr>
              <p:cNvCxnSpPr/>
              <p:nvPr/>
            </p:nvCxnSpPr>
            <p:spPr>
              <a:xfrm flipH="1">
                <a:off x="6848973" y="3723861"/>
                <a:ext cx="1221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EFAEBE7-00DE-34D7-CFFC-F335857F6715}"/>
                  </a:ext>
                </a:extLst>
              </p:cNvPr>
              <p:cNvCxnSpPr/>
              <p:nvPr/>
            </p:nvCxnSpPr>
            <p:spPr>
              <a:xfrm flipH="1">
                <a:off x="6842347" y="4485861"/>
                <a:ext cx="1221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683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Hero Theme-1">
  <a:themeElements>
    <a:clrScheme name="VILT">
      <a:dk1>
        <a:srgbClr val="000000"/>
      </a:dk1>
      <a:lt1>
        <a:srgbClr val="FFFFFF"/>
      </a:lt1>
      <a:dk2>
        <a:srgbClr val="A71C20"/>
      </a:dk2>
      <a:lt2>
        <a:srgbClr val="FFF2EB"/>
      </a:lt2>
      <a:accent1>
        <a:srgbClr val="FF0000"/>
      </a:accent1>
      <a:accent2>
        <a:srgbClr val="A71C20"/>
      </a:accent2>
      <a:accent3>
        <a:srgbClr val="57863C"/>
      </a:accent3>
      <a:accent4>
        <a:srgbClr val="FBAF33"/>
      </a:accent4>
      <a:accent5>
        <a:srgbClr val="1077A9"/>
      </a:accent5>
      <a:accent6>
        <a:srgbClr val="0563C1"/>
      </a:accent6>
      <a:hlink>
        <a:srgbClr val="FFC000"/>
      </a:hlink>
      <a:folHlink>
        <a:srgbClr val="2F5496"/>
      </a:folHlink>
    </a:clrScheme>
    <a:fontScheme name="VI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rtlCol="0" anchor="t" anchorCtr="0">
        <a:spAutoFit/>
      </a:bodyPr>
      <a:lstStyle>
        <a:defPPr marR="0" algn="l" rtl="0">
          <a:lnSpc>
            <a:spcPct val="150000"/>
          </a:lnSpc>
          <a:spcBef>
            <a:spcPts val="0"/>
          </a:spcBef>
          <a:spcAft>
            <a:spcPts val="0"/>
          </a:spcAft>
          <a:buClr>
            <a:srgbClr val="404040"/>
          </a:buClr>
          <a:buSzPts val="1800"/>
          <a:defRPr sz="1800" b="0" i="0" u="none" strike="noStrike" cap="none" dirty="0" smtClean="0">
            <a:solidFill>
              <a:srgbClr val="404040"/>
            </a:solidFill>
            <a:latin typeface="Roboto"/>
            <a:ea typeface="Roboto"/>
            <a:cs typeface="Roboto"/>
            <a:sym typeface="Roboto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ro Theme-1" id="{9C79F0E0-84CD-4276-816B-CE3373A54518}" vid="{C04C75D3-4C55-433C-895E-61002FDCC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Hero Theme-1</Template>
  <TotalTime>3</TotalTime>
  <Words>1188</Words>
  <Application>Microsoft Office PowerPoint</Application>
  <PresentationFormat>Widescreen</PresentationFormat>
  <Paragraphs>406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</vt:lpstr>
      <vt:lpstr>Roboto Medium</vt:lpstr>
      <vt:lpstr>Calibri</vt:lpstr>
      <vt:lpstr>Arial</vt:lpstr>
      <vt:lpstr>Hero Theme-1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Bhimesh</dc:creator>
  <cp:lastModifiedBy>Maria Peter</cp:lastModifiedBy>
  <cp:revision>3</cp:revision>
  <dcterms:created xsi:type="dcterms:W3CDTF">2023-01-20T06:30:43Z</dcterms:created>
  <dcterms:modified xsi:type="dcterms:W3CDTF">2023-02-14T12:04:00Z</dcterms:modified>
</cp:coreProperties>
</file>