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Yeseva One" charset="1" panose="00000500000000000000"/>
      <p:regular r:id="rId14"/>
    </p:embeddedFont>
    <p:embeddedFont>
      <p:font typeface="Glacial Indifference"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png" Type="http://schemas.openxmlformats.org/officeDocument/2006/relationships/image"/><Relationship Id="rId14" Target="../media/image35.svg" Type="http://schemas.openxmlformats.org/officeDocument/2006/relationships/image"/><Relationship Id="rId15" Target="../media/image36.png" Type="http://schemas.openxmlformats.org/officeDocument/2006/relationships/image"/><Relationship Id="rId16" Target="../media/image37.svg" Type="http://schemas.openxmlformats.org/officeDocument/2006/relationships/image"/><Relationship Id="rId17" Target="../media/image38.png" Type="http://schemas.openxmlformats.org/officeDocument/2006/relationships/image"/><Relationship Id="rId18" Target="../media/image39.svg" Type="http://schemas.openxmlformats.org/officeDocument/2006/relationships/image"/><Relationship Id="rId19" Target="../media/image40.png" Type="http://schemas.openxmlformats.org/officeDocument/2006/relationships/image"/><Relationship Id="rId2" Target="../media/image17.png" Type="http://schemas.openxmlformats.org/officeDocument/2006/relationships/image"/><Relationship Id="rId20" Target="../media/image41.svg" Type="http://schemas.openxmlformats.org/officeDocument/2006/relationships/image"/><Relationship Id="rId21" Target="../media/image42.png" Type="http://schemas.openxmlformats.org/officeDocument/2006/relationships/image"/><Relationship Id="rId22" Target="../media/image43.svg" Type="http://schemas.openxmlformats.org/officeDocument/2006/relationships/image"/><Relationship Id="rId23" Target="../media/image44.png" Type="http://schemas.openxmlformats.org/officeDocument/2006/relationships/image"/><Relationship Id="rId24" Target="../media/image45.svg" Type="http://schemas.openxmlformats.org/officeDocument/2006/relationships/image"/><Relationship Id="rId25" Target="../media/image46.png" Type="http://schemas.openxmlformats.org/officeDocument/2006/relationships/image"/><Relationship Id="rId26" Target="../media/image47.svg" Type="http://schemas.openxmlformats.org/officeDocument/2006/relationships/image"/><Relationship Id="rId3" Target="../media/image18.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false" flipV="false" rot="0">
            <a:off x="-1230184" y="4845467"/>
            <a:ext cx="7351517" cy="6161908"/>
          </a:xfrm>
          <a:custGeom>
            <a:avLst/>
            <a:gdLst/>
            <a:ahLst/>
            <a:cxnLst/>
            <a:rect r="r" b="b" t="t" l="l"/>
            <a:pathLst>
              <a:path h="6161908" w="7351517">
                <a:moveTo>
                  <a:pt x="0" y="0"/>
                </a:moveTo>
                <a:lnTo>
                  <a:pt x="7351517" y="0"/>
                </a:lnTo>
                <a:lnTo>
                  <a:pt x="7351517" y="6161908"/>
                </a:lnTo>
                <a:lnTo>
                  <a:pt x="0" y="61619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780596" y="3683722"/>
            <a:ext cx="10726808" cy="2752725"/>
          </a:xfrm>
          <a:prstGeom prst="rect">
            <a:avLst/>
          </a:prstGeom>
        </p:spPr>
        <p:txBody>
          <a:bodyPr anchor="t" rtlCol="false" tIns="0" lIns="0" bIns="0" rIns="0">
            <a:spAutoFit/>
          </a:bodyPr>
          <a:lstStyle/>
          <a:p>
            <a:pPr algn="ctr">
              <a:lnSpc>
                <a:spcPts val="10800"/>
              </a:lnSpc>
            </a:pPr>
            <a:r>
              <a:rPr lang="en-US" sz="9000">
                <a:solidFill>
                  <a:srgbClr val="FFFFFF"/>
                </a:solidFill>
                <a:latin typeface="Yeseva One"/>
                <a:ea typeface="Yeseva One"/>
                <a:cs typeface="Yeseva One"/>
                <a:sym typeface="Yeseva One"/>
              </a:rPr>
              <a:t>CINEPHILE'S</a:t>
            </a:r>
          </a:p>
          <a:p>
            <a:pPr algn="ctr" marL="0" indent="0" lvl="0">
              <a:lnSpc>
                <a:spcPts val="10800"/>
              </a:lnSpc>
              <a:spcBef>
                <a:spcPct val="0"/>
              </a:spcBef>
            </a:pPr>
            <a:r>
              <a:rPr lang="en-US" sz="9000">
                <a:solidFill>
                  <a:srgbClr val="FFFFFF"/>
                </a:solidFill>
                <a:latin typeface="Yeseva One"/>
                <a:ea typeface="Yeseva One"/>
                <a:cs typeface="Yeseva One"/>
                <a:sym typeface="Yeseva One"/>
              </a:rPr>
              <a:t>TERRITORY</a:t>
            </a:r>
          </a:p>
        </p:txBody>
      </p:sp>
      <p:sp>
        <p:nvSpPr>
          <p:cNvPr name="Freeform 5" id="5"/>
          <p:cNvSpPr/>
          <p:nvPr/>
        </p:nvSpPr>
        <p:spPr>
          <a:xfrm flipH="true" flipV="false" rot="1057904">
            <a:off x="13907800" y="625481"/>
            <a:ext cx="4971166" cy="4350613"/>
          </a:xfrm>
          <a:custGeom>
            <a:avLst/>
            <a:gdLst/>
            <a:ahLst/>
            <a:cxnLst/>
            <a:rect r="r" b="b" t="t" l="l"/>
            <a:pathLst>
              <a:path h="4350613" w="4971166">
                <a:moveTo>
                  <a:pt x="4971166" y="0"/>
                </a:moveTo>
                <a:lnTo>
                  <a:pt x="0" y="0"/>
                </a:lnTo>
                <a:lnTo>
                  <a:pt x="0" y="4350614"/>
                </a:lnTo>
                <a:lnTo>
                  <a:pt x="4971166" y="4350614"/>
                </a:lnTo>
                <a:lnTo>
                  <a:pt x="497116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true" rot="-10800000">
            <a:off x="13147387" y="9258300"/>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5400000">
            <a:off x="12115800"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5400000">
            <a:off x="11084213" y="9456167"/>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true" rot="0">
            <a:off x="-4910060" y="-3852949"/>
            <a:ext cx="10287000" cy="4881649"/>
          </a:xfrm>
          <a:custGeom>
            <a:avLst/>
            <a:gdLst/>
            <a:ahLst/>
            <a:cxnLst/>
            <a:rect r="r" b="b" t="t" l="l"/>
            <a:pathLst>
              <a:path h="4881649" w="10287000">
                <a:moveTo>
                  <a:pt x="0" y="4881649"/>
                </a:moveTo>
                <a:lnTo>
                  <a:pt x="10287000" y="4881649"/>
                </a:lnTo>
                <a:lnTo>
                  <a:pt x="10287000" y="0"/>
                </a:lnTo>
                <a:lnTo>
                  <a:pt x="0" y="0"/>
                </a:lnTo>
                <a:lnTo>
                  <a:pt x="0" y="4881649"/>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400000">
            <a:off x="5834140" y="256446"/>
            <a:ext cx="574387" cy="574387"/>
          </a:xfrm>
          <a:custGeom>
            <a:avLst/>
            <a:gdLst/>
            <a:ahLst/>
            <a:cxnLst/>
            <a:rect r="r" b="b" t="t" l="l"/>
            <a:pathLst>
              <a:path h="574387" w="574387">
                <a:moveTo>
                  <a:pt x="0" y="0"/>
                </a:moveTo>
                <a:lnTo>
                  <a:pt x="574386" y="0"/>
                </a:lnTo>
                <a:lnTo>
                  <a:pt x="574386"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5400000">
            <a:off x="6865726" y="256446"/>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0" y="-25208"/>
            <a:ext cx="5376940" cy="1778906"/>
          </a:xfrm>
          <a:custGeom>
            <a:avLst/>
            <a:gdLst/>
            <a:ahLst/>
            <a:cxnLst/>
            <a:rect r="r" b="b" t="t" l="l"/>
            <a:pathLst>
              <a:path h="1778906" w="5376940">
                <a:moveTo>
                  <a:pt x="0" y="0"/>
                </a:moveTo>
                <a:lnTo>
                  <a:pt x="5376940" y="0"/>
                </a:lnTo>
                <a:lnTo>
                  <a:pt x="5376940" y="1778906"/>
                </a:lnTo>
                <a:lnTo>
                  <a:pt x="0" y="1778906"/>
                </a:lnTo>
                <a:lnTo>
                  <a:pt x="0" y="0"/>
                </a:lnTo>
                <a:close/>
              </a:path>
            </a:pathLst>
          </a:custGeom>
          <a:blipFill>
            <a:blip r:embed="rId11">
              <a:alphaModFix amt="99000"/>
            </a:blip>
            <a:stretch>
              <a:fillRect l="-5175" t="-6033" r="0" b="-16359"/>
            </a:stretch>
          </a:blipFill>
          <a:ln cap="sq">
            <a:noFill/>
            <a:prstDash val="solid"/>
            <a:miter/>
          </a:ln>
        </p:spPr>
      </p:sp>
      <p:sp>
        <p:nvSpPr>
          <p:cNvPr name="TextBox 13" id="13"/>
          <p:cNvSpPr txBox="true"/>
          <p:nvPr/>
        </p:nvSpPr>
        <p:spPr>
          <a:xfrm rot="0">
            <a:off x="6865726" y="6751366"/>
            <a:ext cx="11425160" cy="2226285"/>
          </a:xfrm>
          <a:prstGeom prst="rect">
            <a:avLst/>
          </a:prstGeom>
        </p:spPr>
        <p:txBody>
          <a:bodyPr anchor="t" rtlCol="false" tIns="0" lIns="0" bIns="0" rIns="0">
            <a:spAutoFit/>
          </a:bodyPr>
          <a:lstStyle/>
          <a:p>
            <a:pPr algn="ctr">
              <a:lnSpc>
                <a:spcPts val="5982"/>
              </a:lnSpc>
            </a:pPr>
            <a:r>
              <a:rPr lang="en-US" sz="3988">
                <a:solidFill>
                  <a:srgbClr val="FFFFFF"/>
                </a:solidFill>
                <a:latin typeface="Glacial Indifference"/>
                <a:ea typeface="Glacial Indifference"/>
                <a:cs typeface="Glacial Indifference"/>
                <a:sym typeface="Glacial Indifference"/>
              </a:rPr>
              <a:t>N SANJEEV (RA2311030010151)</a:t>
            </a:r>
          </a:p>
          <a:p>
            <a:pPr algn="ctr">
              <a:lnSpc>
                <a:spcPts val="5982"/>
              </a:lnSpc>
            </a:pPr>
            <a:r>
              <a:rPr lang="en-US" sz="3988">
                <a:solidFill>
                  <a:srgbClr val="FFFFFF"/>
                </a:solidFill>
                <a:latin typeface="Glacial Indifference"/>
                <a:ea typeface="Glacial Indifference"/>
                <a:cs typeface="Glacial Indifference"/>
                <a:sym typeface="Glacial Indifference"/>
              </a:rPr>
              <a:t>AKASH SUNDARAMURTHY (RA2311030010132)</a:t>
            </a:r>
          </a:p>
          <a:p>
            <a:pPr algn="ctr">
              <a:lnSpc>
                <a:spcPts val="5982"/>
              </a:lnSpc>
              <a:spcBef>
                <a:spcPct val="0"/>
              </a:spcBef>
            </a:pPr>
            <a:r>
              <a:rPr lang="en-US" sz="3988">
                <a:solidFill>
                  <a:srgbClr val="FFFFFF"/>
                </a:solidFill>
                <a:latin typeface="Glacial Indifference"/>
                <a:ea typeface="Glacial Indifference"/>
                <a:cs typeface="Glacial Indifference"/>
                <a:sym typeface="Glacial Indifference"/>
              </a:rPr>
              <a:t>                                              Z1-SECTION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TextBox 3" id="3"/>
          <p:cNvSpPr txBox="true"/>
          <p:nvPr/>
        </p:nvSpPr>
        <p:spPr>
          <a:xfrm rot="0">
            <a:off x="3081103" y="3502631"/>
            <a:ext cx="7322748" cy="973455"/>
          </a:xfrm>
          <a:prstGeom prst="rect">
            <a:avLst/>
          </a:prstGeom>
        </p:spPr>
        <p:txBody>
          <a:bodyPr anchor="t" rtlCol="false" tIns="0" lIns="0" bIns="0" rIns="0">
            <a:spAutoFit/>
          </a:bodyPr>
          <a:lstStyle/>
          <a:p>
            <a:pPr algn="l">
              <a:lnSpc>
                <a:spcPts val="8400"/>
              </a:lnSpc>
            </a:pPr>
            <a:r>
              <a:rPr lang="en-US" sz="4200">
                <a:solidFill>
                  <a:srgbClr val="174076"/>
                </a:solidFill>
                <a:latin typeface="Glacial Indifference"/>
                <a:ea typeface="Glacial Indifference"/>
                <a:cs typeface="Glacial Indifference"/>
                <a:sym typeface="Glacial Indifference"/>
              </a:rPr>
              <a:t>Abstract</a:t>
            </a:r>
          </a:p>
        </p:txBody>
      </p:sp>
      <p:grpSp>
        <p:nvGrpSpPr>
          <p:cNvPr name="Group 4" id="4"/>
          <p:cNvGrpSpPr/>
          <p:nvPr/>
        </p:nvGrpSpPr>
        <p:grpSpPr>
          <a:xfrm rot="0">
            <a:off x="1665286" y="3742615"/>
            <a:ext cx="771999" cy="77199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6" id="6"/>
          <p:cNvSpPr txBox="true"/>
          <p:nvPr/>
        </p:nvSpPr>
        <p:spPr>
          <a:xfrm rot="0">
            <a:off x="1778680" y="3713134"/>
            <a:ext cx="545211" cy="688086"/>
          </a:xfrm>
          <a:prstGeom prst="rect">
            <a:avLst/>
          </a:prstGeom>
        </p:spPr>
        <p:txBody>
          <a:bodyPr anchor="t" rtlCol="false" tIns="0" lIns="0" bIns="0" rIns="0">
            <a:spAutoFit/>
          </a:bodyPr>
          <a:lstStyle/>
          <a:p>
            <a:pPr algn="ctr">
              <a:lnSpc>
                <a:spcPts val="5652"/>
              </a:lnSpc>
            </a:pPr>
            <a:r>
              <a:rPr lang="en-US" sz="3600">
                <a:solidFill>
                  <a:srgbClr val="FFFFFF"/>
                </a:solidFill>
                <a:latin typeface="Yeseva One"/>
                <a:ea typeface="Yeseva One"/>
                <a:cs typeface="Yeseva One"/>
                <a:sym typeface="Yeseva One"/>
              </a:rPr>
              <a:t>1</a:t>
            </a:r>
          </a:p>
        </p:txBody>
      </p:sp>
      <p:sp>
        <p:nvSpPr>
          <p:cNvPr name="TextBox 7" id="7"/>
          <p:cNvSpPr txBox="true"/>
          <p:nvPr/>
        </p:nvSpPr>
        <p:spPr>
          <a:xfrm rot="0">
            <a:off x="3081103" y="4784700"/>
            <a:ext cx="7322748" cy="97345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Glacial Indifference"/>
                <a:ea typeface="Glacial Indifference"/>
                <a:cs typeface="Glacial Indifference"/>
                <a:sym typeface="Glacial Indifference"/>
              </a:rPr>
              <a:t>Objective</a:t>
            </a:r>
          </a:p>
        </p:txBody>
      </p:sp>
      <p:grpSp>
        <p:nvGrpSpPr>
          <p:cNvPr name="Group 8" id="8"/>
          <p:cNvGrpSpPr/>
          <p:nvPr/>
        </p:nvGrpSpPr>
        <p:grpSpPr>
          <a:xfrm rot="0">
            <a:off x="1665286" y="5022455"/>
            <a:ext cx="771999" cy="771999"/>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0" id="10"/>
          <p:cNvSpPr txBox="true"/>
          <p:nvPr/>
        </p:nvSpPr>
        <p:spPr>
          <a:xfrm rot="0">
            <a:off x="1778680" y="4992974"/>
            <a:ext cx="545211" cy="6880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a:ea typeface="Yeseva One"/>
                <a:cs typeface="Yeseva One"/>
                <a:sym typeface="Yeseva One"/>
              </a:rPr>
              <a:t>2</a:t>
            </a:r>
          </a:p>
        </p:txBody>
      </p:sp>
      <p:sp>
        <p:nvSpPr>
          <p:cNvPr name="TextBox 11" id="11"/>
          <p:cNvSpPr txBox="true"/>
          <p:nvPr/>
        </p:nvSpPr>
        <p:spPr>
          <a:xfrm rot="0">
            <a:off x="3081103" y="7348836"/>
            <a:ext cx="7322748" cy="97345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Glacial Indifference"/>
                <a:ea typeface="Glacial Indifference"/>
                <a:cs typeface="Glacial Indifference"/>
                <a:sym typeface="Glacial Indifference"/>
              </a:rPr>
              <a:t>E-R Diagram</a:t>
            </a:r>
          </a:p>
        </p:txBody>
      </p:sp>
      <p:grpSp>
        <p:nvGrpSpPr>
          <p:cNvPr name="Group 12" id="12"/>
          <p:cNvGrpSpPr/>
          <p:nvPr/>
        </p:nvGrpSpPr>
        <p:grpSpPr>
          <a:xfrm rot="0">
            <a:off x="1665286" y="7582136"/>
            <a:ext cx="771999" cy="771999"/>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4" id="14"/>
          <p:cNvSpPr txBox="true"/>
          <p:nvPr/>
        </p:nvSpPr>
        <p:spPr>
          <a:xfrm rot="0">
            <a:off x="1778680" y="7552655"/>
            <a:ext cx="545211" cy="6880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a:ea typeface="Yeseva One"/>
                <a:cs typeface="Yeseva One"/>
                <a:sym typeface="Yeseva One"/>
              </a:rPr>
              <a:t>4</a:t>
            </a:r>
          </a:p>
        </p:txBody>
      </p:sp>
      <p:sp>
        <p:nvSpPr>
          <p:cNvPr name="TextBox 15" id="15"/>
          <p:cNvSpPr txBox="true"/>
          <p:nvPr/>
        </p:nvSpPr>
        <p:spPr>
          <a:xfrm rot="0">
            <a:off x="3081103" y="6066768"/>
            <a:ext cx="7322748" cy="973455"/>
          </a:xfrm>
          <a:prstGeom prst="rect">
            <a:avLst/>
          </a:prstGeom>
        </p:spPr>
        <p:txBody>
          <a:bodyPr anchor="t" rtlCol="false" tIns="0" lIns="0" bIns="0" rIns="0">
            <a:spAutoFit/>
          </a:bodyPr>
          <a:lstStyle/>
          <a:p>
            <a:pPr algn="l" marL="0" indent="0" lvl="1">
              <a:lnSpc>
                <a:spcPts val="8400"/>
              </a:lnSpc>
              <a:spcBef>
                <a:spcPct val="0"/>
              </a:spcBef>
            </a:pPr>
            <a:r>
              <a:rPr lang="en-US" sz="4200">
                <a:solidFill>
                  <a:srgbClr val="174076"/>
                </a:solidFill>
                <a:latin typeface="Glacial Indifference"/>
                <a:ea typeface="Glacial Indifference"/>
                <a:cs typeface="Glacial Indifference"/>
                <a:sym typeface="Glacial Indifference"/>
              </a:rPr>
              <a:t>Problem Identification</a:t>
            </a:r>
          </a:p>
        </p:txBody>
      </p:sp>
      <p:grpSp>
        <p:nvGrpSpPr>
          <p:cNvPr name="Group 16" id="16"/>
          <p:cNvGrpSpPr/>
          <p:nvPr/>
        </p:nvGrpSpPr>
        <p:grpSpPr>
          <a:xfrm rot="0">
            <a:off x="1665286" y="6302296"/>
            <a:ext cx="771999" cy="771999"/>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54946"/>
            </a:solidFill>
          </p:spPr>
        </p:sp>
      </p:grpSp>
      <p:sp>
        <p:nvSpPr>
          <p:cNvPr name="TextBox 18" id="18"/>
          <p:cNvSpPr txBox="true"/>
          <p:nvPr/>
        </p:nvSpPr>
        <p:spPr>
          <a:xfrm rot="0">
            <a:off x="1778680" y="6272815"/>
            <a:ext cx="545211" cy="688086"/>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Yeseva One"/>
                <a:ea typeface="Yeseva One"/>
                <a:cs typeface="Yeseva One"/>
                <a:sym typeface="Yeseva One"/>
              </a:rPr>
              <a:t>3</a:t>
            </a:r>
          </a:p>
        </p:txBody>
      </p:sp>
      <p:sp>
        <p:nvSpPr>
          <p:cNvPr name="TextBox 19" id="19"/>
          <p:cNvSpPr txBox="true"/>
          <p:nvPr/>
        </p:nvSpPr>
        <p:spPr>
          <a:xfrm rot="0">
            <a:off x="1665286" y="1923340"/>
            <a:ext cx="8273290"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a:ea typeface="Yeseva One"/>
                <a:cs typeface="Yeseva One"/>
                <a:sym typeface="Yeseva One"/>
              </a:rPr>
              <a:t>Contents</a:t>
            </a:r>
          </a:p>
        </p:txBody>
      </p:sp>
      <p:sp>
        <p:nvSpPr>
          <p:cNvPr name="Freeform 20" id="20"/>
          <p:cNvSpPr/>
          <p:nvPr/>
        </p:nvSpPr>
        <p:spPr>
          <a:xfrm flipH="true" flipV="false" rot="7966260">
            <a:off x="9058963" y="4099497"/>
            <a:ext cx="15296673" cy="7258967"/>
          </a:xfrm>
          <a:custGeom>
            <a:avLst/>
            <a:gdLst/>
            <a:ahLst/>
            <a:cxnLst/>
            <a:rect r="r" b="b" t="t" l="l"/>
            <a:pathLst>
              <a:path h="7258967" w="15296673">
                <a:moveTo>
                  <a:pt x="15296673" y="0"/>
                </a:moveTo>
                <a:lnTo>
                  <a:pt x="0" y="0"/>
                </a:lnTo>
                <a:lnTo>
                  <a:pt x="0" y="7258967"/>
                </a:lnTo>
                <a:lnTo>
                  <a:pt x="15296673" y="7258967"/>
                </a:lnTo>
                <a:lnTo>
                  <a:pt x="1529667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1173691" y="1054499"/>
            <a:ext cx="6733309" cy="8229600"/>
          </a:xfrm>
          <a:custGeom>
            <a:avLst/>
            <a:gdLst/>
            <a:ahLst/>
            <a:cxnLst/>
            <a:rect r="r" b="b" t="t" l="l"/>
            <a:pathLst>
              <a:path h="8229600" w="6733309">
                <a:moveTo>
                  <a:pt x="0" y="0"/>
                </a:moveTo>
                <a:lnTo>
                  <a:pt x="6733309" y="0"/>
                </a:lnTo>
                <a:lnTo>
                  <a:pt x="6733309" y="8229600"/>
                </a:lnTo>
                <a:lnTo>
                  <a:pt x="0" y="8229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1028700" y="2679331"/>
            <a:ext cx="11984419" cy="6321033"/>
            <a:chOff x="0" y="0"/>
            <a:chExt cx="3156390" cy="1664799"/>
          </a:xfrm>
        </p:grpSpPr>
        <p:sp>
          <p:nvSpPr>
            <p:cNvPr name="Freeform 4" id="4"/>
            <p:cNvSpPr/>
            <p:nvPr/>
          </p:nvSpPr>
          <p:spPr>
            <a:xfrm flipH="false" flipV="false" rot="0">
              <a:off x="0" y="0"/>
              <a:ext cx="3156390" cy="1664799"/>
            </a:xfrm>
            <a:custGeom>
              <a:avLst/>
              <a:gdLst/>
              <a:ahLst/>
              <a:cxnLst/>
              <a:rect r="r" b="b" t="t" l="l"/>
              <a:pathLst>
                <a:path h="1664799" w="3156390">
                  <a:moveTo>
                    <a:pt x="0" y="0"/>
                  </a:moveTo>
                  <a:lnTo>
                    <a:pt x="3156390" y="0"/>
                  </a:lnTo>
                  <a:lnTo>
                    <a:pt x="3156390" y="1664799"/>
                  </a:lnTo>
                  <a:lnTo>
                    <a:pt x="0" y="1664799"/>
                  </a:lnTo>
                  <a:close/>
                </a:path>
              </a:pathLst>
            </a:custGeom>
            <a:solidFill>
              <a:srgbClr val="C5E5DE"/>
            </a:solidFill>
          </p:spPr>
        </p:sp>
        <p:sp>
          <p:nvSpPr>
            <p:cNvPr name="TextBox 5" id="5"/>
            <p:cNvSpPr txBox="true"/>
            <p:nvPr/>
          </p:nvSpPr>
          <p:spPr>
            <a:xfrm>
              <a:off x="0" y="-66675"/>
              <a:ext cx="3156390" cy="1731474"/>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1402350" y="2992755"/>
            <a:ext cx="10869725" cy="6265545"/>
          </a:xfrm>
          <a:prstGeom prst="rect">
            <a:avLst/>
          </a:prstGeom>
        </p:spPr>
        <p:txBody>
          <a:bodyPr anchor="t" rtlCol="false" tIns="0" lIns="0" bIns="0" rIns="0">
            <a:spAutoFit/>
          </a:bodyPr>
          <a:lstStyle/>
          <a:p>
            <a:pPr algn="l">
              <a:lnSpc>
                <a:spcPts val="4199"/>
              </a:lnSpc>
            </a:pPr>
            <a:r>
              <a:rPr lang="en-US" sz="2799">
                <a:solidFill>
                  <a:srgbClr val="174076"/>
                </a:solidFill>
                <a:latin typeface="Glacial Indifference"/>
                <a:ea typeface="Glacial Indifference"/>
                <a:cs typeface="Glacial Indifference"/>
                <a:sym typeface="Glacial Indifference"/>
              </a:rPr>
              <a:t>The Movie Recommendation Website is an  platform designed to help users discover movies based on their preferences, ratings, and streaming availability. Users can create personalized watchlists, receive daily recommendations, and view top-rated movies based on different categories. The system integrates user reviews, critic ratings, and streaming platforms to offer a seamless experience. Additionally, it provides real-time notifications about upcoming releases and ensures an enhanced theatrical experience by listing the best-rated theatres. With an easy-to-use interface, advanced filtering options, and AI-powered recommendations, this platform serves as a one-stop solution for movie lovers.</a:t>
            </a:r>
          </a:p>
          <a:p>
            <a:pPr algn="l" marL="0" indent="0" lvl="0">
              <a:lnSpc>
                <a:spcPts val="4199"/>
              </a:lnSpc>
              <a:spcBef>
                <a:spcPct val="0"/>
              </a:spcBef>
            </a:pPr>
          </a:p>
        </p:txBody>
      </p:sp>
      <p:sp>
        <p:nvSpPr>
          <p:cNvPr name="TextBox 7" id="7"/>
          <p:cNvSpPr txBox="true"/>
          <p:nvPr/>
        </p:nvSpPr>
        <p:spPr>
          <a:xfrm rot="0">
            <a:off x="1028700" y="1152525"/>
            <a:ext cx="11984419" cy="973457"/>
          </a:xfrm>
          <a:prstGeom prst="rect">
            <a:avLst/>
          </a:prstGeom>
        </p:spPr>
        <p:txBody>
          <a:bodyPr anchor="t" rtlCol="false" tIns="0" lIns="0" bIns="0" rIns="0">
            <a:spAutoFit/>
          </a:bodyPr>
          <a:lstStyle/>
          <a:p>
            <a:pPr algn="l" marL="0" indent="0" lvl="0">
              <a:lnSpc>
                <a:spcPts val="7200"/>
              </a:lnSpc>
            </a:pPr>
            <a:r>
              <a:rPr lang="en-US" sz="7200">
                <a:solidFill>
                  <a:srgbClr val="174076"/>
                </a:solidFill>
                <a:latin typeface="Yeseva One"/>
                <a:ea typeface="Yeseva One"/>
                <a:cs typeface="Yeseva One"/>
                <a:sym typeface="Yeseva One"/>
              </a:rPr>
              <a:t>ABSTRACT</a:t>
            </a:r>
          </a:p>
        </p:txBody>
      </p:sp>
      <p:sp>
        <p:nvSpPr>
          <p:cNvPr name="Freeform 8" id="8"/>
          <p:cNvSpPr/>
          <p:nvPr/>
        </p:nvSpPr>
        <p:spPr>
          <a:xfrm flipH="true" flipV="false" rot="5400000">
            <a:off x="10893009" y="2746523"/>
            <a:ext cx="10287000" cy="4881649"/>
          </a:xfrm>
          <a:custGeom>
            <a:avLst/>
            <a:gdLst/>
            <a:ahLst/>
            <a:cxnLst/>
            <a:rect r="r" b="b" t="t" l="l"/>
            <a:pathLst>
              <a:path h="4881649" w="10287000">
                <a:moveTo>
                  <a:pt x="10287000" y="0"/>
                </a:moveTo>
                <a:lnTo>
                  <a:pt x="0" y="0"/>
                </a:lnTo>
                <a:lnTo>
                  <a:pt x="0" y="4881649"/>
                </a:lnTo>
                <a:lnTo>
                  <a:pt x="10287000" y="4881649"/>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13772822" y="1028700"/>
            <a:ext cx="3486478" cy="8229600"/>
          </a:xfrm>
          <a:custGeom>
            <a:avLst/>
            <a:gdLst/>
            <a:ahLst/>
            <a:cxnLst/>
            <a:rect r="r" b="b" t="t" l="l"/>
            <a:pathLst>
              <a:path h="8229600" w="3486478">
                <a:moveTo>
                  <a:pt x="3486478" y="0"/>
                </a:moveTo>
                <a:lnTo>
                  <a:pt x="0" y="0"/>
                </a:lnTo>
                <a:lnTo>
                  <a:pt x="0" y="8229600"/>
                </a:lnTo>
                <a:lnTo>
                  <a:pt x="3486478" y="8229600"/>
                </a:lnTo>
                <a:lnTo>
                  <a:pt x="348647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6816245" y="4102528"/>
            <a:ext cx="10676186" cy="1172965"/>
            <a:chOff x="0" y="0"/>
            <a:chExt cx="13645949" cy="1499245"/>
          </a:xfrm>
        </p:grpSpPr>
        <p:sp>
          <p:nvSpPr>
            <p:cNvPr name="Freeform 4" id="4"/>
            <p:cNvSpPr/>
            <p:nvPr/>
          </p:nvSpPr>
          <p:spPr>
            <a:xfrm flipH="false" flipV="false" rot="0">
              <a:off x="0" y="0"/>
              <a:ext cx="13645948" cy="1499245"/>
            </a:xfrm>
            <a:custGeom>
              <a:avLst/>
              <a:gdLst/>
              <a:ahLst/>
              <a:cxnLst/>
              <a:rect r="r" b="b" t="t" l="l"/>
              <a:pathLst>
                <a:path h="1499245" w="13645948">
                  <a:moveTo>
                    <a:pt x="13521489" y="1499245"/>
                  </a:moveTo>
                  <a:lnTo>
                    <a:pt x="124460" y="1499245"/>
                  </a:lnTo>
                  <a:cubicBezTo>
                    <a:pt x="55880" y="1499245"/>
                    <a:pt x="0" y="1443365"/>
                    <a:pt x="0" y="1374785"/>
                  </a:cubicBezTo>
                  <a:lnTo>
                    <a:pt x="0" y="124460"/>
                  </a:lnTo>
                  <a:cubicBezTo>
                    <a:pt x="0" y="55880"/>
                    <a:pt x="55880" y="0"/>
                    <a:pt x="124460" y="0"/>
                  </a:cubicBezTo>
                  <a:lnTo>
                    <a:pt x="13521489" y="0"/>
                  </a:lnTo>
                  <a:cubicBezTo>
                    <a:pt x="13590070" y="0"/>
                    <a:pt x="13645948" y="55880"/>
                    <a:pt x="13645948" y="124460"/>
                  </a:cubicBezTo>
                  <a:lnTo>
                    <a:pt x="13645948" y="1374785"/>
                  </a:lnTo>
                  <a:cubicBezTo>
                    <a:pt x="13645948" y="1443365"/>
                    <a:pt x="13590070" y="1499245"/>
                    <a:pt x="13521489" y="1499245"/>
                  </a:cubicBezTo>
                  <a:close/>
                </a:path>
              </a:pathLst>
            </a:custGeom>
            <a:solidFill>
              <a:srgbClr val="C5E5DE"/>
            </a:solidFill>
          </p:spPr>
        </p:sp>
      </p:grpSp>
      <p:grpSp>
        <p:nvGrpSpPr>
          <p:cNvPr name="Group 5" id="5"/>
          <p:cNvGrpSpPr/>
          <p:nvPr/>
        </p:nvGrpSpPr>
        <p:grpSpPr>
          <a:xfrm rot="0">
            <a:off x="6834665" y="5532668"/>
            <a:ext cx="10676186" cy="987623"/>
            <a:chOff x="0" y="0"/>
            <a:chExt cx="11260110" cy="1041641"/>
          </a:xfrm>
        </p:grpSpPr>
        <p:sp>
          <p:nvSpPr>
            <p:cNvPr name="Freeform 6" id="6"/>
            <p:cNvSpPr/>
            <p:nvPr/>
          </p:nvSpPr>
          <p:spPr>
            <a:xfrm flipH="false" flipV="false" rot="0">
              <a:off x="0" y="0"/>
              <a:ext cx="11260110" cy="1041641"/>
            </a:xfrm>
            <a:custGeom>
              <a:avLst/>
              <a:gdLst/>
              <a:ahLst/>
              <a:cxnLst/>
              <a:rect r="r" b="b" t="t" l="l"/>
              <a:pathLst>
                <a:path h="1041641" w="11260110">
                  <a:moveTo>
                    <a:pt x="11135650" y="1041640"/>
                  </a:moveTo>
                  <a:lnTo>
                    <a:pt x="124460" y="1041640"/>
                  </a:lnTo>
                  <a:cubicBezTo>
                    <a:pt x="55880" y="1041640"/>
                    <a:pt x="0" y="985761"/>
                    <a:pt x="0" y="917180"/>
                  </a:cubicBezTo>
                  <a:lnTo>
                    <a:pt x="0" y="124460"/>
                  </a:lnTo>
                  <a:cubicBezTo>
                    <a:pt x="0" y="55880"/>
                    <a:pt x="55880" y="0"/>
                    <a:pt x="124460" y="0"/>
                  </a:cubicBezTo>
                  <a:lnTo>
                    <a:pt x="11135651" y="0"/>
                  </a:lnTo>
                  <a:cubicBezTo>
                    <a:pt x="11204230" y="0"/>
                    <a:pt x="11260110" y="55880"/>
                    <a:pt x="11260110" y="124460"/>
                  </a:cubicBezTo>
                  <a:lnTo>
                    <a:pt x="11260110" y="917181"/>
                  </a:lnTo>
                  <a:cubicBezTo>
                    <a:pt x="11260110" y="985761"/>
                    <a:pt x="11204230" y="1041641"/>
                    <a:pt x="11135651" y="1041641"/>
                  </a:cubicBezTo>
                  <a:close/>
                </a:path>
              </a:pathLst>
            </a:custGeom>
            <a:solidFill>
              <a:srgbClr val="C5E5DE"/>
            </a:solidFill>
          </p:spPr>
        </p:sp>
      </p:grpSp>
      <p:grpSp>
        <p:nvGrpSpPr>
          <p:cNvPr name="Group 7" id="7"/>
          <p:cNvGrpSpPr/>
          <p:nvPr/>
        </p:nvGrpSpPr>
        <p:grpSpPr>
          <a:xfrm rot="0">
            <a:off x="6816245" y="6743226"/>
            <a:ext cx="10676186" cy="892179"/>
            <a:chOff x="0" y="0"/>
            <a:chExt cx="11260110" cy="940975"/>
          </a:xfrm>
        </p:grpSpPr>
        <p:sp>
          <p:nvSpPr>
            <p:cNvPr name="Freeform 8" id="8"/>
            <p:cNvSpPr/>
            <p:nvPr/>
          </p:nvSpPr>
          <p:spPr>
            <a:xfrm flipH="false" flipV="false" rot="0">
              <a:off x="0" y="0"/>
              <a:ext cx="11260110" cy="940976"/>
            </a:xfrm>
            <a:custGeom>
              <a:avLst/>
              <a:gdLst/>
              <a:ahLst/>
              <a:cxnLst/>
              <a:rect r="r" b="b" t="t" l="l"/>
              <a:pathLst>
                <a:path h="940976" w="11260110">
                  <a:moveTo>
                    <a:pt x="11135650" y="940975"/>
                  </a:moveTo>
                  <a:lnTo>
                    <a:pt x="124460" y="940975"/>
                  </a:lnTo>
                  <a:cubicBezTo>
                    <a:pt x="55880" y="940975"/>
                    <a:pt x="0" y="885095"/>
                    <a:pt x="0" y="816515"/>
                  </a:cubicBezTo>
                  <a:lnTo>
                    <a:pt x="0" y="124460"/>
                  </a:lnTo>
                  <a:cubicBezTo>
                    <a:pt x="0" y="55880"/>
                    <a:pt x="55880" y="0"/>
                    <a:pt x="124460" y="0"/>
                  </a:cubicBezTo>
                  <a:lnTo>
                    <a:pt x="11135651" y="0"/>
                  </a:lnTo>
                  <a:cubicBezTo>
                    <a:pt x="11204230" y="0"/>
                    <a:pt x="11260110" y="55880"/>
                    <a:pt x="11260110" y="124460"/>
                  </a:cubicBezTo>
                  <a:lnTo>
                    <a:pt x="11260110" y="816516"/>
                  </a:lnTo>
                  <a:cubicBezTo>
                    <a:pt x="11260110" y="885095"/>
                    <a:pt x="11204230" y="940976"/>
                    <a:pt x="11135651" y="940976"/>
                  </a:cubicBezTo>
                  <a:close/>
                </a:path>
              </a:pathLst>
            </a:custGeom>
            <a:solidFill>
              <a:srgbClr val="C5E5DE"/>
            </a:solidFill>
          </p:spPr>
        </p:sp>
      </p:grpSp>
      <p:grpSp>
        <p:nvGrpSpPr>
          <p:cNvPr name="Group 9" id="9"/>
          <p:cNvGrpSpPr/>
          <p:nvPr/>
        </p:nvGrpSpPr>
        <p:grpSpPr>
          <a:xfrm rot="0">
            <a:off x="6816245" y="8908778"/>
            <a:ext cx="10694606" cy="1378222"/>
            <a:chOff x="0" y="0"/>
            <a:chExt cx="11260110" cy="1451099"/>
          </a:xfrm>
        </p:grpSpPr>
        <p:sp>
          <p:nvSpPr>
            <p:cNvPr name="Freeform 10" id="10"/>
            <p:cNvSpPr/>
            <p:nvPr/>
          </p:nvSpPr>
          <p:spPr>
            <a:xfrm flipH="false" flipV="false" rot="0">
              <a:off x="0" y="0"/>
              <a:ext cx="11260110" cy="1451099"/>
            </a:xfrm>
            <a:custGeom>
              <a:avLst/>
              <a:gdLst/>
              <a:ahLst/>
              <a:cxnLst/>
              <a:rect r="r" b="b" t="t" l="l"/>
              <a:pathLst>
                <a:path h="1451099" w="11260110">
                  <a:moveTo>
                    <a:pt x="11135650" y="1451099"/>
                  </a:moveTo>
                  <a:lnTo>
                    <a:pt x="124460" y="1451099"/>
                  </a:lnTo>
                  <a:cubicBezTo>
                    <a:pt x="55880" y="1451099"/>
                    <a:pt x="0" y="1395219"/>
                    <a:pt x="0" y="1326639"/>
                  </a:cubicBezTo>
                  <a:lnTo>
                    <a:pt x="0" y="124460"/>
                  </a:lnTo>
                  <a:cubicBezTo>
                    <a:pt x="0" y="55880"/>
                    <a:pt x="55880" y="0"/>
                    <a:pt x="124460" y="0"/>
                  </a:cubicBezTo>
                  <a:lnTo>
                    <a:pt x="11135651" y="0"/>
                  </a:lnTo>
                  <a:cubicBezTo>
                    <a:pt x="11204230" y="0"/>
                    <a:pt x="11260110" y="55880"/>
                    <a:pt x="11260110" y="124460"/>
                  </a:cubicBezTo>
                  <a:lnTo>
                    <a:pt x="11260110" y="1326639"/>
                  </a:lnTo>
                  <a:cubicBezTo>
                    <a:pt x="11260110" y="1395219"/>
                    <a:pt x="11204230" y="1451099"/>
                    <a:pt x="11135651" y="1451099"/>
                  </a:cubicBezTo>
                  <a:close/>
                </a:path>
              </a:pathLst>
            </a:custGeom>
            <a:solidFill>
              <a:srgbClr val="C5E5DE"/>
            </a:solidFill>
          </p:spPr>
        </p:sp>
      </p:grpSp>
      <p:sp>
        <p:nvSpPr>
          <p:cNvPr name="Freeform 11" id="11"/>
          <p:cNvSpPr/>
          <p:nvPr/>
        </p:nvSpPr>
        <p:spPr>
          <a:xfrm flipH="true" flipV="false" rot="-9019887">
            <a:off x="-3834094" y="6405166"/>
            <a:ext cx="12155110" cy="5768152"/>
          </a:xfrm>
          <a:custGeom>
            <a:avLst/>
            <a:gdLst/>
            <a:ahLst/>
            <a:cxnLst/>
            <a:rect r="r" b="b" t="t" l="l"/>
            <a:pathLst>
              <a:path h="5768152" w="12155110">
                <a:moveTo>
                  <a:pt x="12155110" y="0"/>
                </a:moveTo>
                <a:lnTo>
                  <a:pt x="0" y="0"/>
                </a:lnTo>
                <a:lnTo>
                  <a:pt x="0" y="5768152"/>
                </a:lnTo>
                <a:lnTo>
                  <a:pt x="12155110" y="5768152"/>
                </a:lnTo>
                <a:lnTo>
                  <a:pt x="1215511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267669" y="367913"/>
            <a:ext cx="5486859" cy="1657881"/>
          </a:xfrm>
          <a:prstGeom prst="rect">
            <a:avLst/>
          </a:prstGeom>
        </p:spPr>
        <p:txBody>
          <a:bodyPr anchor="t" rtlCol="false" tIns="0" lIns="0" bIns="0" rIns="0">
            <a:spAutoFit/>
          </a:bodyPr>
          <a:lstStyle/>
          <a:p>
            <a:pPr algn="l">
              <a:lnSpc>
                <a:spcPts val="6500"/>
              </a:lnSpc>
            </a:pPr>
            <a:r>
              <a:rPr lang="en-US" sz="5417" spc="-108">
                <a:solidFill>
                  <a:srgbClr val="174076"/>
                </a:solidFill>
                <a:latin typeface="Yeseva One"/>
                <a:ea typeface="Yeseva One"/>
                <a:cs typeface="Yeseva One"/>
                <a:sym typeface="Yeseva One"/>
              </a:rPr>
              <a:t>PROBLEM</a:t>
            </a:r>
          </a:p>
          <a:p>
            <a:pPr algn="l" marL="0" indent="0" lvl="0">
              <a:lnSpc>
                <a:spcPts val="6500"/>
              </a:lnSpc>
              <a:spcBef>
                <a:spcPct val="0"/>
              </a:spcBef>
            </a:pPr>
            <a:r>
              <a:rPr lang="en-US" sz="5417" spc="-108">
                <a:solidFill>
                  <a:srgbClr val="174076"/>
                </a:solidFill>
                <a:latin typeface="Yeseva One"/>
                <a:ea typeface="Yeseva One"/>
                <a:cs typeface="Yeseva One"/>
                <a:sym typeface="Yeseva One"/>
              </a:rPr>
              <a:t>STATEMENT</a:t>
            </a:r>
            <a:r>
              <a:rPr lang="en-US" sz="5417" spc="-108">
                <a:solidFill>
                  <a:srgbClr val="174076"/>
                </a:solidFill>
                <a:latin typeface="Yeseva One"/>
                <a:ea typeface="Yeseva One"/>
                <a:cs typeface="Yeseva One"/>
                <a:sym typeface="Yeseva One"/>
              </a:rPr>
              <a:t> </a:t>
            </a:r>
          </a:p>
        </p:txBody>
      </p:sp>
      <p:sp>
        <p:nvSpPr>
          <p:cNvPr name="TextBox 13" id="13"/>
          <p:cNvSpPr txBox="true"/>
          <p:nvPr/>
        </p:nvSpPr>
        <p:spPr>
          <a:xfrm rot="0">
            <a:off x="6388682" y="378416"/>
            <a:ext cx="11279762" cy="3462804"/>
          </a:xfrm>
          <a:prstGeom prst="rect">
            <a:avLst/>
          </a:prstGeom>
        </p:spPr>
        <p:txBody>
          <a:bodyPr anchor="t" rtlCol="false" tIns="0" lIns="0" bIns="0" rIns="0">
            <a:spAutoFit/>
          </a:bodyPr>
          <a:lstStyle/>
          <a:p>
            <a:pPr algn="l" marL="0" indent="0" lvl="0">
              <a:lnSpc>
                <a:spcPts val="3994"/>
              </a:lnSpc>
              <a:spcBef>
                <a:spcPct val="0"/>
              </a:spcBef>
            </a:pPr>
            <a:r>
              <a:rPr lang="en-US" sz="2663">
                <a:solidFill>
                  <a:srgbClr val="174076"/>
                </a:solidFill>
                <a:latin typeface="Glacial Indifference"/>
                <a:ea typeface="Glacial Indifference"/>
                <a:cs typeface="Glacial Indifference"/>
                <a:sym typeface="Glacial Indifference"/>
              </a:rPr>
              <a:t>With the rapid growth of the entertainment industry, users struggle to find the right movies that match their preferences. The availability of multiple streaming platforms makes it difficult to track where a movie is available. Additionally, users often rely on multiple sources for ratings, reviews, and recommendations, which leads to inconsistent movie discovery experiences. There is a lack of a personalized, centralized platform that suggests movies based on user interests, ratings, and streaming availability.</a:t>
            </a:r>
          </a:p>
        </p:txBody>
      </p:sp>
      <p:sp>
        <p:nvSpPr>
          <p:cNvPr name="Freeform 14" id="14"/>
          <p:cNvSpPr/>
          <p:nvPr/>
        </p:nvSpPr>
        <p:spPr>
          <a:xfrm flipH="false" flipV="false" rot="0">
            <a:off x="154832" y="3774980"/>
            <a:ext cx="4470208" cy="4173989"/>
          </a:xfrm>
          <a:custGeom>
            <a:avLst/>
            <a:gdLst/>
            <a:ahLst/>
            <a:cxnLst/>
            <a:rect r="r" b="b" t="t" l="l"/>
            <a:pathLst>
              <a:path h="4173989" w="4470208">
                <a:moveTo>
                  <a:pt x="0" y="0"/>
                </a:moveTo>
                <a:lnTo>
                  <a:pt x="4470208" y="0"/>
                </a:lnTo>
                <a:lnTo>
                  <a:pt x="4470208" y="4173990"/>
                </a:lnTo>
                <a:lnTo>
                  <a:pt x="0" y="41739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6564694" y="4234820"/>
            <a:ext cx="10676186" cy="908380"/>
          </a:xfrm>
          <a:prstGeom prst="rect">
            <a:avLst/>
          </a:prstGeom>
        </p:spPr>
        <p:txBody>
          <a:bodyPr anchor="t" rtlCol="false" tIns="0" lIns="0" bIns="0" rIns="0">
            <a:spAutoFit/>
          </a:bodyPr>
          <a:lstStyle/>
          <a:p>
            <a:pPr algn="ctr">
              <a:lnSpc>
                <a:spcPts val="3582"/>
              </a:lnSpc>
              <a:spcBef>
                <a:spcPct val="0"/>
              </a:spcBef>
            </a:pPr>
            <a:r>
              <a:rPr lang="en-US" sz="2985">
                <a:solidFill>
                  <a:srgbClr val="174076"/>
                </a:solidFill>
                <a:latin typeface="Yeseva One"/>
                <a:ea typeface="Yeseva One"/>
                <a:cs typeface="Yeseva One"/>
                <a:sym typeface="Yeseva One"/>
              </a:rPr>
              <a:t>1️⃣ Overwhelming content – Too many movies and platforms, making it hard to choose.</a:t>
            </a:r>
          </a:p>
        </p:txBody>
      </p:sp>
      <p:sp>
        <p:nvSpPr>
          <p:cNvPr name="TextBox 16" id="16"/>
          <p:cNvSpPr txBox="true"/>
          <p:nvPr/>
        </p:nvSpPr>
        <p:spPr>
          <a:xfrm rot="0">
            <a:off x="6834665" y="5523143"/>
            <a:ext cx="10657766" cy="969857"/>
          </a:xfrm>
          <a:prstGeom prst="rect">
            <a:avLst/>
          </a:prstGeom>
        </p:spPr>
        <p:txBody>
          <a:bodyPr anchor="t" rtlCol="false" tIns="0" lIns="0" bIns="0" rIns="0">
            <a:spAutoFit/>
          </a:bodyPr>
          <a:lstStyle/>
          <a:p>
            <a:pPr algn="ctr">
              <a:lnSpc>
                <a:spcPts val="3787"/>
              </a:lnSpc>
              <a:spcBef>
                <a:spcPct val="0"/>
              </a:spcBef>
            </a:pPr>
            <a:r>
              <a:rPr lang="en-US" sz="3156">
                <a:solidFill>
                  <a:srgbClr val="174076"/>
                </a:solidFill>
                <a:latin typeface="Yeseva One"/>
                <a:ea typeface="Yeseva One"/>
                <a:cs typeface="Yeseva One"/>
                <a:sym typeface="Yeseva One"/>
              </a:rPr>
              <a:t>2️⃣ Scattered information – Ratings, reviews, and availability are spread across multiple sources.</a:t>
            </a:r>
          </a:p>
        </p:txBody>
      </p:sp>
      <p:grpSp>
        <p:nvGrpSpPr>
          <p:cNvPr name="Group 17" id="17"/>
          <p:cNvGrpSpPr/>
          <p:nvPr/>
        </p:nvGrpSpPr>
        <p:grpSpPr>
          <a:xfrm rot="0">
            <a:off x="6816245" y="7854480"/>
            <a:ext cx="10676186" cy="835223"/>
            <a:chOff x="0" y="0"/>
            <a:chExt cx="11260110" cy="880905"/>
          </a:xfrm>
        </p:grpSpPr>
        <p:sp>
          <p:nvSpPr>
            <p:cNvPr name="Freeform 18" id="18"/>
            <p:cNvSpPr/>
            <p:nvPr/>
          </p:nvSpPr>
          <p:spPr>
            <a:xfrm flipH="false" flipV="false" rot="0">
              <a:off x="0" y="0"/>
              <a:ext cx="11260110" cy="880905"/>
            </a:xfrm>
            <a:custGeom>
              <a:avLst/>
              <a:gdLst/>
              <a:ahLst/>
              <a:cxnLst/>
              <a:rect r="r" b="b" t="t" l="l"/>
              <a:pathLst>
                <a:path h="880905" w="11260110">
                  <a:moveTo>
                    <a:pt x="11135650" y="880905"/>
                  </a:moveTo>
                  <a:lnTo>
                    <a:pt x="124460" y="880905"/>
                  </a:lnTo>
                  <a:cubicBezTo>
                    <a:pt x="55880" y="880905"/>
                    <a:pt x="0" y="825025"/>
                    <a:pt x="0" y="756445"/>
                  </a:cubicBezTo>
                  <a:lnTo>
                    <a:pt x="0" y="124460"/>
                  </a:lnTo>
                  <a:cubicBezTo>
                    <a:pt x="0" y="55880"/>
                    <a:pt x="55880" y="0"/>
                    <a:pt x="124460" y="0"/>
                  </a:cubicBezTo>
                  <a:lnTo>
                    <a:pt x="11135651" y="0"/>
                  </a:lnTo>
                  <a:cubicBezTo>
                    <a:pt x="11204230" y="0"/>
                    <a:pt x="11260110" y="55880"/>
                    <a:pt x="11260110" y="124460"/>
                  </a:cubicBezTo>
                  <a:lnTo>
                    <a:pt x="11260110" y="756445"/>
                  </a:lnTo>
                  <a:cubicBezTo>
                    <a:pt x="11260110" y="825025"/>
                    <a:pt x="11204230" y="880905"/>
                    <a:pt x="11135651" y="880905"/>
                  </a:cubicBezTo>
                  <a:close/>
                </a:path>
              </a:pathLst>
            </a:custGeom>
            <a:solidFill>
              <a:srgbClr val="C5E5DE"/>
            </a:solidFill>
          </p:spPr>
        </p:sp>
      </p:grpSp>
      <p:sp>
        <p:nvSpPr>
          <p:cNvPr name="TextBox 19" id="19"/>
          <p:cNvSpPr txBox="true"/>
          <p:nvPr/>
        </p:nvSpPr>
        <p:spPr>
          <a:xfrm rot="0">
            <a:off x="6690470" y="6680472"/>
            <a:ext cx="10550410" cy="931962"/>
          </a:xfrm>
          <a:prstGeom prst="rect">
            <a:avLst/>
          </a:prstGeom>
        </p:spPr>
        <p:txBody>
          <a:bodyPr anchor="t" rtlCol="false" tIns="0" lIns="0" bIns="0" rIns="0">
            <a:spAutoFit/>
          </a:bodyPr>
          <a:lstStyle/>
          <a:p>
            <a:pPr algn="ctr">
              <a:lnSpc>
                <a:spcPts val="3797"/>
              </a:lnSpc>
              <a:spcBef>
                <a:spcPct val="0"/>
              </a:spcBef>
            </a:pPr>
            <a:r>
              <a:rPr lang="en-US" sz="2418">
                <a:solidFill>
                  <a:srgbClr val="174076"/>
                </a:solidFill>
                <a:latin typeface="Yeseva One"/>
                <a:ea typeface="Yeseva One"/>
                <a:cs typeface="Yeseva One"/>
                <a:sym typeface="Yeseva One"/>
              </a:rPr>
              <a:t>3️⃣</a:t>
            </a:r>
            <a:r>
              <a:rPr lang="en-US" sz="2418">
                <a:solidFill>
                  <a:srgbClr val="174076"/>
                </a:solidFill>
                <a:latin typeface="Yeseva One"/>
                <a:ea typeface="Yeseva One"/>
                <a:cs typeface="Yeseva One"/>
                <a:sym typeface="Yeseva One"/>
              </a:rPr>
              <a:t> Limited information on theatrical experiences – No clear guidance on the best-rated theatres and upcoming releases.</a:t>
            </a:r>
          </a:p>
        </p:txBody>
      </p:sp>
      <p:sp>
        <p:nvSpPr>
          <p:cNvPr name="TextBox 20" id="20"/>
          <p:cNvSpPr txBox="true"/>
          <p:nvPr/>
        </p:nvSpPr>
        <p:spPr>
          <a:xfrm rot="0">
            <a:off x="6942422" y="8851628"/>
            <a:ext cx="10316878" cy="1351326"/>
          </a:xfrm>
          <a:prstGeom prst="rect">
            <a:avLst/>
          </a:prstGeom>
        </p:spPr>
        <p:txBody>
          <a:bodyPr anchor="t" rtlCol="false" tIns="0" lIns="0" bIns="0" rIns="0">
            <a:spAutoFit/>
          </a:bodyPr>
          <a:lstStyle/>
          <a:p>
            <a:pPr algn="ctr">
              <a:lnSpc>
                <a:spcPts val="3623"/>
              </a:lnSpc>
              <a:spcBef>
                <a:spcPct val="0"/>
              </a:spcBef>
            </a:pPr>
            <a:r>
              <a:rPr lang="en-US" sz="2308">
                <a:solidFill>
                  <a:srgbClr val="174076"/>
                </a:solidFill>
                <a:latin typeface="Yeseva One"/>
                <a:ea typeface="Yeseva One"/>
                <a:cs typeface="Yeseva One"/>
                <a:sym typeface="Yeseva One"/>
              </a:rPr>
              <a:t>5️⃣ Ineffective notification system – Users often miss out on movie releases or recommendations due to lack of alerts and no persnalized system based on their genre selection.</a:t>
            </a:r>
          </a:p>
        </p:txBody>
      </p:sp>
      <p:sp>
        <p:nvSpPr>
          <p:cNvPr name="TextBox 21" id="21"/>
          <p:cNvSpPr txBox="true"/>
          <p:nvPr/>
        </p:nvSpPr>
        <p:spPr>
          <a:xfrm rot="0">
            <a:off x="6783913" y="7768755"/>
            <a:ext cx="10237749" cy="839580"/>
          </a:xfrm>
          <a:prstGeom prst="rect">
            <a:avLst/>
          </a:prstGeom>
        </p:spPr>
        <p:txBody>
          <a:bodyPr anchor="t" rtlCol="false" tIns="0" lIns="0" bIns="0" rIns="0">
            <a:spAutoFit/>
          </a:bodyPr>
          <a:lstStyle/>
          <a:p>
            <a:pPr algn="ctr">
              <a:lnSpc>
                <a:spcPts val="3382"/>
              </a:lnSpc>
              <a:spcBef>
                <a:spcPct val="0"/>
              </a:spcBef>
            </a:pPr>
            <a:r>
              <a:rPr lang="en-US" sz="2154">
                <a:solidFill>
                  <a:srgbClr val="174076"/>
                </a:solidFill>
                <a:latin typeface="Yeseva One"/>
                <a:ea typeface="Yeseva One"/>
                <a:cs typeface="Yeseva One"/>
                <a:sym typeface="Yeseva One"/>
              </a:rPr>
              <a:t>4️⃣</a:t>
            </a:r>
            <a:r>
              <a:rPr lang="en-US" sz="2154">
                <a:solidFill>
                  <a:srgbClr val="174076"/>
                </a:solidFill>
                <a:latin typeface="Yeseva One"/>
                <a:ea typeface="Yeseva One"/>
                <a:cs typeface="Yeseva One"/>
                <a:sym typeface="Yeseva One"/>
              </a:rPr>
              <a:t>Lack of personalized recommendations – Most platforms provide generic suggestions rather than tailored ones.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1504179" y="3894900"/>
            <a:ext cx="15488292" cy="6392100"/>
            <a:chOff x="0" y="0"/>
            <a:chExt cx="4079221" cy="1683516"/>
          </a:xfrm>
        </p:grpSpPr>
        <p:sp>
          <p:nvSpPr>
            <p:cNvPr name="Freeform 4" id="4"/>
            <p:cNvSpPr/>
            <p:nvPr/>
          </p:nvSpPr>
          <p:spPr>
            <a:xfrm flipH="false" flipV="false" rot="0">
              <a:off x="0" y="0"/>
              <a:ext cx="4079221" cy="1683516"/>
            </a:xfrm>
            <a:custGeom>
              <a:avLst/>
              <a:gdLst/>
              <a:ahLst/>
              <a:cxnLst/>
              <a:rect r="r" b="b" t="t" l="l"/>
              <a:pathLst>
                <a:path h="1683516" w="4079221">
                  <a:moveTo>
                    <a:pt x="0" y="0"/>
                  </a:moveTo>
                  <a:lnTo>
                    <a:pt x="4079221" y="0"/>
                  </a:lnTo>
                  <a:lnTo>
                    <a:pt x="4079221" y="1683516"/>
                  </a:lnTo>
                  <a:lnTo>
                    <a:pt x="0" y="1683516"/>
                  </a:lnTo>
                  <a:close/>
                </a:path>
              </a:pathLst>
            </a:custGeom>
            <a:solidFill>
              <a:srgbClr val="C5E5DE"/>
            </a:solidFill>
          </p:spPr>
        </p:sp>
        <p:sp>
          <p:nvSpPr>
            <p:cNvPr name="TextBox 5" id="5"/>
            <p:cNvSpPr txBox="true"/>
            <p:nvPr/>
          </p:nvSpPr>
          <p:spPr>
            <a:xfrm>
              <a:off x="0" y="-66675"/>
              <a:ext cx="4079221" cy="1750191"/>
            </a:xfrm>
            <a:prstGeom prst="rect">
              <a:avLst/>
            </a:prstGeom>
          </p:spPr>
          <p:txBody>
            <a:bodyPr anchor="ctr" rtlCol="false" tIns="50800" lIns="50800" bIns="50800" rIns="50800"/>
            <a:lstStyle/>
            <a:p>
              <a:pPr algn="ctr">
                <a:lnSpc>
                  <a:spcPts val="3150"/>
                </a:lnSpc>
              </a:pPr>
            </a:p>
          </p:txBody>
        </p:sp>
      </p:grpSp>
      <p:sp>
        <p:nvSpPr>
          <p:cNvPr name="Freeform 6" id="6"/>
          <p:cNvSpPr/>
          <p:nvPr/>
        </p:nvSpPr>
        <p:spPr>
          <a:xfrm flipH="true" flipV="false" rot="5400000">
            <a:off x="-6555625" y="-244082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5400000">
            <a:off x="14556625" y="784617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1876" y="5597071"/>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21876" y="662865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504179" y="-9525"/>
            <a:ext cx="6907558"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174076"/>
                </a:solidFill>
                <a:latin typeface="Yeseva One"/>
                <a:ea typeface="Yeseva One"/>
                <a:cs typeface="Yeseva One"/>
                <a:sym typeface="Yeseva One"/>
              </a:rPr>
              <a:t>So, Solution ? </a:t>
            </a:r>
          </a:p>
        </p:txBody>
      </p:sp>
      <p:sp>
        <p:nvSpPr>
          <p:cNvPr name="TextBox 11" id="11"/>
          <p:cNvSpPr txBox="true"/>
          <p:nvPr/>
        </p:nvSpPr>
        <p:spPr>
          <a:xfrm rot="0">
            <a:off x="1791073" y="3976201"/>
            <a:ext cx="14926040" cy="6387011"/>
          </a:xfrm>
          <a:prstGeom prst="rect">
            <a:avLst/>
          </a:prstGeom>
        </p:spPr>
        <p:txBody>
          <a:bodyPr anchor="t" rtlCol="false" tIns="0" lIns="0" bIns="0" rIns="0">
            <a:spAutoFit/>
          </a:bodyPr>
          <a:lstStyle/>
          <a:p>
            <a:pPr algn="l">
              <a:lnSpc>
                <a:spcPts val="3672"/>
              </a:lnSpc>
            </a:pPr>
            <a:r>
              <a:rPr lang="en-US" sz="2448">
                <a:solidFill>
                  <a:srgbClr val="174076"/>
                </a:solidFill>
                <a:latin typeface="Glacial Indifference"/>
                <a:ea typeface="Glacial Indifference"/>
                <a:cs typeface="Glacial Indifference"/>
                <a:sym typeface="Glacial Indifference"/>
              </a:rPr>
              <a:t>✅ Personalized Recommendations – Suggests movies based on user preferences, Top directors, watch history, and ratings.</a:t>
            </a:r>
          </a:p>
          <a:p>
            <a:pPr algn="l">
              <a:lnSpc>
                <a:spcPts val="3672"/>
              </a:lnSpc>
            </a:pPr>
            <a:r>
              <a:rPr lang="en-US" sz="2448">
                <a:solidFill>
                  <a:srgbClr val="174076"/>
                </a:solidFill>
                <a:latin typeface="Glacial Indifference"/>
                <a:ea typeface="Glacial Indifference"/>
                <a:cs typeface="Glacial Indifference"/>
                <a:sym typeface="Glacial Indifference"/>
              </a:rPr>
              <a:t>✅ Centralized Information Hub – Aggregates ratings, reviews, streaming links, and critic scores.</a:t>
            </a:r>
          </a:p>
          <a:p>
            <a:pPr algn="l">
              <a:lnSpc>
                <a:spcPts val="3672"/>
              </a:lnSpc>
            </a:pPr>
            <a:r>
              <a:rPr lang="en-US" sz="2448">
                <a:solidFill>
                  <a:srgbClr val="174076"/>
                </a:solidFill>
                <a:latin typeface="Glacial Indifference"/>
                <a:ea typeface="Glacial Indifference"/>
                <a:cs typeface="Glacial Indifference"/>
                <a:sym typeface="Glacial Indifference"/>
              </a:rPr>
              <a:t>✅ Watchlist &amp; Favorites – Allows users to save movies for future viewing.</a:t>
            </a:r>
          </a:p>
          <a:p>
            <a:pPr algn="l">
              <a:lnSpc>
                <a:spcPts val="3672"/>
              </a:lnSpc>
            </a:pPr>
            <a:r>
              <a:rPr lang="en-US" sz="2448">
                <a:solidFill>
                  <a:srgbClr val="174076"/>
                </a:solidFill>
                <a:latin typeface="Glacial Indifference"/>
                <a:ea typeface="Glacial Indifference"/>
                <a:cs typeface="Glacial Indifference"/>
                <a:sym typeface="Glacial Indifference"/>
              </a:rPr>
              <a:t>✅ Multi-Platform Streaming Availability – Displays which platforms (Netflix, Prime, etc.) offer a specific movie.</a:t>
            </a:r>
          </a:p>
          <a:p>
            <a:pPr algn="l">
              <a:lnSpc>
                <a:spcPts val="3672"/>
              </a:lnSpc>
            </a:pPr>
            <a:r>
              <a:rPr lang="en-US" sz="2448">
                <a:solidFill>
                  <a:srgbClr val="174076"/>
                </a:solidFill>
                <a:latin typeface="Glacial Indifference"/>
                <a:ea typeface="Glacial Indifference"/>
                <a:cs typeface="Glacial Indifference"/>
                <a:sym typeface="Glacial Indifference"/>
              </a:rPr>
              <a:t>✅ Theatrical Experience &amp; Top-Rated Theatres – Shows best-rated cinemas for the ultimate viewing experience.</a:t>
            </a:r>
          </a:p>
          <a:p>
            <a:pPr algn="l">
              <a:lnSpc>
                <a:spcPts val="3672"/>
              </a:lnSpc>
            </a:pPr>
            <a:r>
              <a:rPr lang="en-US" sz="2448">
                <a:solidFill>
                  <a:srgbClr val="174076"/>
                </a:solidFill>
                <a:latin typeface="Glacial Indifference"/>
                <a:ea typeface="Glacial Indifference"/>
                <a:cs typeface="Glacial Indifference"/>
                <a:sym typeface="Glacial Indifference"/>
              </a:rPr>
              <a:t>✅ Real-Time Notifications – Alerts users about new releases, recommendations, and upcoming movies also if they opted out the review of the movie, the crtics notification will be sent.</a:t>
            </a:r>
          </a:p>
          <a:p>
            <a:pPr algn="l">
              <a:lnSpc>
                <a:spcPts val="3672"/>
              </a:lnSpc>
            </a:pPr>
            <a:r>
              <a:rPr lang="en-US" sz="2448">
                <a:solidFill>
                  <a:srgbClr val="174076"/>
                </a:solidFill>
                <a:latin typeface="Glacial Indifference"/>
                <a:ea typeface="Glacial Indifference"/>
                <a:cs typeface="Glacial Indifference"/>
                <a:sym typeface="Glacial Indifference"/>
              </a:rPr>
              <a:t>✅ Multi-Language Support – Enables users to browse content in their preferred language.</a:t>
            </a:r>
          </a:p>
          <a:p>
            <a:pPr algn="l">
              <a:lnSpc>
                <a:spcPts val="3672"/>
              </a:lnSpc>
            </a:pPr>
            <a:r>
              <a:rPr lang="en-US" sz="2448">
                <a:solidFill>
                  <a:srgbClr val="174076"/>
                </a:solidFill>
                <a:latin typeface="Glacial Indifference"/>
                <a:ea typeface="Glacial Indifference"/>
                <a:cs typeface="Glacial Indifference"/>
                <a:sym typeface="Glacial Indifference"/>
              </a:rPr>
              <a:t>✅ Admin Panel for Content Management – Provides control over movie details, user reviews, and recommendations.</a:t>
            </a:r>
          </a:p>
          <a:p>
            <a:pPr algn="l">
              <a:lnSpc>
                <a:spcPts val="3672"/>
              </a:lnSpc>
            </a:pPr>
            <a:r>
              <a:rPr lang="en-US" sz="2448">
                <a:solidFill>
                  <a:srgbClr val="174076"/>
                </a:solidFill>
                <a:latin typeface="Glacial Indifference"/>
                <a:ea typeface="Glacial Indifference"/>
                <a:cs typeface="Glacial Indifference"/>
                <a:sym typeface="Glacial Indifference"/>
              </a:rPr>
              <a:t>This system will enhance the movie discovery experience help users make choices about what to watch next.</a:t>
            </a:r>
          </a:p>
          <a:p>
            <a:pPr algn="l" marL="0" indent="0" lvl="0">
              <a:lnSpc>
                <a:spcPts val="3672"/>
              </a:lnSpc>
              <a:spcBef>
                <a:spcPct val="0"/>
              </a:spcBef>
            </a:pPr>
          </a:p>
        </p:txBody>
      </p:sp>
      <p:sp>
        <p:nvSpPr>
          <p:cNvPr name="TextBox 12" id="12"/>
          <p:cNvSpPr txBox="true"/>
          <p:nvPr/>
        </p:nvSpPr>
        <p:spPr>
          <a:xfrm rot="0">
            <a:off x="1028700" y="1486147"/>
            <a:ext cx="16868081" cy="1724025"/>
          </a:xfrm>
          <a:prstGeom prst="rect">
            <a:avLst/>
          </a:prstGeom>
        </p:spPr>
        <p:txBody>
          <a:bodyPr anchor="t" rtlCol="false" tIns="0" lIns="0" bIns="0" rIns="0">
            <a:spAutoFit/>
          </a:bodyPr>
          <a:lstStyle/>
          <a:p>
            <a:pPr algn="ctr">
              <a:lnSpc>
                <a:spcPts val="3449"/>
              </a:lnSpc>
              <a:spcBef>
                <a:spcPct val="0"/>
              </a:spcBef>
            </a:pPr>
            <a:r>
              <a:rPr lang="en-US" sz="2874">
                <a:solidFill>
                  <a:srgbClr val="D54946"/>
                </a:solidFill>
                <a:latin typeface="Yeseva One"/>
                <a:ea typeface="Yeseva One"/>
                <a:cs typeface="Yeseva One"/>
                <a:sym typeface="Yeseva One"/>
              </a:rPr>
              <a:t>To address these challenges, We came up with </a:t>
            </a:r>
            <a:r>
              <a:rPr lang="en-US" sz="2874">
                <a:solidFill>
                  <a:srgbClr val="000000"/>
                </a:solidFill>
                <a:latin typeface="Yeseva One"/>
                <a:ea typeface="Yeseva One"/>
                <a:cs typeface="Yeseva One"/>
                <a:sym typeface="Yeseva One"/>
              </a:rPr>
              <a:t>Cinephile’s Territory </a:t>
            </a:r>
            <a:r>
              <a:rPr lang="en-US" sz="2874">
                <a:solidFill>
                  <a:srgbClr val="D54946"/>
                </a:solidFill>
                <a:latin typeface="Yeseva One"/>
                <a:ea typeface="Yeseva One"/>
                <a:cs typeface="Yeseva One"/>
                <a:sym typeface="Yeseva One"/>
              </a:rPr>
              <a:t>Website that integrates personalized recommendations, ratings, reviews, streaming platform availability, top-rated theatres for best experience and notifications into a</a:t>
            </a:r>
          </a:p>
          <a:p>
            <a:pPr algn="ctr">
              <a:lnSpc>
                <a:spcPts val="3449"/>
              </a:lnSpc>
              <a:spcBef>
                <a:spcPct val="0"/>
              </a:spcBef>
            </a:pPr>
            <a:r>
              <a:rPr lang="en-US" sz="2874">
                <a:solidFill>
                  <a:srgbClr val="D54946"/>
                </a:solidFill>
                <a:latin typeface="Yeseva One"/>
                <a:ea typeface="Yeseva One"/>
                <a:cs typeface="Yeseva One"/>
                <a:sym typeface="Yeseva One"/>
              </a:rPr>
              <a:t>single platform</a:t>
            </a:r>
            <a:r>
              <a:rPr lang="en-US" sz="2874">
                <a:solidFill>
                  <a:srgbClr val="174076"/>
                </a:solidFill>
                <a:latin typeface="Yeseva One"/>
                <a:ea typeface="Yeseva One"/>
                <a:cs typeface="Yeseva One"/>
                <a:sym typeface="Yeseva On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sp>
        <p:nvSpPr>
          <p:cNvPr name="Freeform 3" id="3"/>
          <p:cNvSpPr/>
          <p:nvPr/>
        </p:nvSpPr>
        <p:spPr>
          <a:xfrm flipH="true" flipV="false" rot="5400000">
            <a:off x="10713945" y="2548639"/>
            <a:ext cx="10968558" cy="5205079"/>
          </a:xfrm>
          <a:custGeom>
            <a:avLst/>
            <a:gdLst/>
            <a:ahLst/>
            <a:cxnLst/>
            <a:rect r="r" b="b" t="t" l="l"/>
            <a:pathLst>
              <a:path h="5205079" w="10968558">
                <a:moveTo>
                  <a:pt x="10968558" y="0"/>
                </a:moveTo>
                <a:lnTo>
                  <a:pt x="0" y="0"/>
                </a:lnTo>
                <a:lnTo>
                  <a:pt x="0" y="5205079"/>
                </a:lnTo>
                <a:lnTo>
                  <a:pt x="10968558" y="5205079"/>
                </a:lnTo>
                <a:lnTo>
                  <a:pt x="10968558"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28700" y="3607080"/>
            <a:ext cx="11554718" cy="4750350"/>
            <a:chOff x="0" y="0"/>
            <a:chExt cx="3043218" cy="1251121"/>
          </a:xfrm>
        </p:grpSpPr>
        <p:sp>
          <p:nvSpPr>
            <p:cNvPr name="Freeform 5" id="5"/>
            <p:cNvSpPr/>
            <p:nvPr/>
          </p:nvSpPr>
          <p:spPr>
            <a:xfrm flipH="false" flipV="false" rot="0">
              <a:off x="0" y="0"/>
              <a:ext cx="3043218" cy="1251121"/>
            </a:xfrm>
            <a:custGeom>
              <a:avLst/>
              <a:gdLst/>
              <a:ahLst/>
              <a:cxnLst/>
              <a:rect r="r" b="b" t="t" l="l"/>
              <a:pathLst>
                <a:path h="1251121" w="3043218">
                  <a:moveTo>
                    <a:pt x="0" y="0"/>
                  </a:moveTo>
                  <a:lnTo>
                    <a:pt x="3043218" y="0"/>
                  </a:lnTo>
                  <a:lnTo>
                    <a:pt x="3043218" y="1251121"/>
                  </a:lnTo>
                  <a:lnTo>
                    <a:pt x="0" y="1251121"/>
                  </a:lnTo>
                  <a:close/>
                </a:path>
              </a:pathLst>
            </a:custGeom>
            <a:solidFill>
              <a:srgbClr val="C5E5DE"/>
            </a:solidFill>
          </p:spPr>
        </p:sp>
        <p:sp>
          <p:nvSpPr>
            <p:cNvPr name="TextBox 6" id="6"/>
            <p:cNvSpPr txBox="true"/>
            <p:nvPr/>
          </p:nvSpPr>
          <p:spPr>
            <a:xfrm>
              <a:off x="0" y="-66675"/>
              <a:ext cx="3043218" cy="1317796"/>
            </a:xfrm>
            <a:prstGeom prst="rect">
              <a:avLst/>
            </a:prstGeom>
          </p:spPr>
          <p:txBody>
            <a:bodyPr anchor="ctr" rtlCol="false" tIns="50800" lIns="50800" bIns="50800" rIns="50800"/>
            <a:lstStyle/>
            <a:p>
              <a:pPr algn="ctr">
                <a:lnSpc>
                  <a:spcPts val="3150"/>
                </a:lnSpc>
              </a:pPr>
            </a:p>
          </p:txBody>
        </p:sp>
      </p:grpSp>
      <p:sp>
        <p:nvSpPr>
          <p:cNvPr name="TextBox 7" id="7"/>
          <p:cNvSpPr txBox="true"/>
          <p:nvPr/>
        </p:nvSpPr>
        <p:spPr>
          <a:xfrm rot="0">
            <a:off x="1634377" y="4378245"/>
            <a:ext cx="10343364" cy="2598420"/>
          </a:xfrm>
          <a:prstGeom prst="rect">
            <a:avLst/>
          </a:prstGeom>
        </p:spPr>
        <p:txBody>
          <a:bodyPr anchor="t" rtlCol="false" tIns="0" lIns="0" bIns="0" rIns="0">
            <a:spAutoFit/>
          </a:bodyPr>
          <a:lstStyle/>
          <a:p>
            <a:pPr algn="l" marL="0" indent="0" lvl="0">
              <a:lnSpc>
                <a:spcPts val="4199"/>
              </a:lnSpc>
              <a:spcBef>
                <a:spcPct val="0"/>
              </a:spcBef>
            </a:pPr>
            <a:r>
              <a:rPr lang="en-US" sz="2799">
                <a:solidFill>
                  <a:srgbClr val="174076"/>
                </a:solidFill>
                <a:latin typeface="Glacial Indifference"/>
                <a:ea typeface="Glacial Indifference"/>
                <a:cs typeface="Glacial Indifference"/>
                <a:sym typeface="Glacial Indifference"/>
              </a:rPr>
              <a:t>To develop a smart and personalized movie recommendation system that helps users find, review, and watch movies based on their interests while integrating streaming platforms and critic ratings. Also will have the recommendations for the Top-rated theatre for best theatrical experience.  </a:t>
            </a:r>
          </a:p>
        </p:txBody>
      </p:sp>
      <p:sp>
        <p:nvSpPr>
          <p:cNvPr name="TextBox 8" id="8"/>
          <p:cNvSpPr txBox="true"/>
          <p:nvPr/>
        </p:nvSpPr>
        <p:spPr>
          <a:xfrm rot="0">
            <a:off x="1028700" y="2007739"/>
            <a:ext cx="10343364" cy="1104900"/>
          </a:xfrm>
          <a:prstGeom prst="rect">
            <a:avLst/>
          </a:prstGeom>
        </p:spPr>
        <p:txBody>
          <a:bodyPr anchor="t" rtlCol="false" tIns="0" lIns="0" bIns="0" rIns="0">
            <a:spAutoFit/>
          </a:bodyPr>
          <a:lstStyle/>
          <a:p>
            <a:pPr algn="l" marL="0" indent="0" lvl="0">
              <a:lnSpc>
                <a:spcPts val="8640"/>
              </a:lnSpc>
              <a:spcBef>
                <a:spcPct val="0"/>
              </a:spcBef>
            </a:pPr>
            <a:r>
              <a:rPr lang="en-US" sz="7200">
                <a:solidFill>
                  <a:srgbClr val="174076"/>
                </a:solidFill>
                <a:latin typeface="Yeseva One"/>
                <a:ea typeface="Yeseva One"/>
                <a:cs typeface="Yeseva One"/>
                <a:sym typeface="Yeseva One"/>
              </a:rPr>
              <a:t>AIM</a:t>
            </a:r>
          </a:p>
        </p:txBody>
      </p:sp>
      <p:sp>
        <p:nvSpPr>
          <p:cNvPr name="Freeform 9" id="9"/>
          <p:cNvSpPr/>
          <p:nvPr/>
        </p:nvSpPr>
        <p:spPr>
          <a:xfrm flipH="false" flipV="false" rot="0">
            <a:off x="11977741" y="1028700"/>
            <a:ext cx="6922039" cy="7681510"/>
          </a:xfrm>
          <a:custGeom>
            <a:avLst/>
            <a:gdLst/>
            <a:ahLst/>
            <a:cxnLst/>
            <a:rect r="r" b="b" t="t" l="l"/>
            <a:pathLst>
              <a:path h="7681510" w="6922039">
                <a:moveTo>
                  <a:pt x="0" y="0"/>
                </a:moveTo>
                <a:lnTo>
                  <a:pt x="6922039" y="0"/>
                </a:lnTo>
                <a:lnTo>
                  <a:pt x="6922039" y="7681510"/>
                </a:lnTo>
                <a:lnTo>
                  <a:pt x="0" y="76815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48" b="-38974"/>
            </a:stretch>
          </a:blipFill>
        </p:spPr>
      </p:sp>
      <p:grpSp>
        <p:nvGrpSpPr>
          <p:cNvPr name="Group 3" id="3"/>
          <p:cNvGrpSpPr/>
          <p:nvPr/>
        </p:nvGrpSpPr>
        <p:grpSpPr>
          <a:xfrm rot="0">
            <a:off x="2160042" y="2543238"/>
            <a:ext cx="13967915" cy="6715062"/>
            <a:chOff x="0" y="0"/>
            <a:chExt cx="3678793" cy="1768576"/>
          </a:xfrm>
        </p:grpSpPr>
        <p:sp>
          <p:nvSpPr>
            <p:cNvPr name="Freeform 4" id="4"/>
            <p:cNvSpPr/>
            <p:nvPr/>
          </p:nvSpPr>
          <p:spPr>
            <a:xfrm flipH="false" flipV="false" rot="0">
              <a:off x="0" y="0"/>
              <a:ext cx="3678793" cy="1768576"/>
            </a:xfrm>
            <a:custGeom>
              <a:avLst/>
              <a:gdLst/>
              <a:ahLst/>
              <a:cxnLst/>
              <a:rect r="r" b="b" t="t" l="l"/>
              <a:pathLst>
                <a:path h="1768576" w="3678793">
                  <a:moveTo>
                    <a:pt x="0" y="0"/>
                  </a:moveTo>
                  <a:lnTo>
                    <a:pt x="3678793" y="0"/>
                  </a:lnTo>
                  <a:lnTo>
                    <a:pt x="3678793" y="1768576"/>
                  </a:lnTo>
                  <a:lnTo>
                    <a:pt x="0" y="1768576"/>
                  </a:lnTo>
                  <a:close/>
                </a:path>
              </a:pathLst>
            </a:custGeom>
            <a:solidFill>
              <a:srgbClr val="C5E5DE"/>
            </a:solidFill>
          </p:spPr>
        </p:sp>
        <p:sp>
          <p:nvSpPr>
            <p:cNvPr name="TextBox 5" id="5"/>
            <p:cNvSpPr txBox="true"/>
            <p:nvPr/>
          </p:nvSpPr>
          <p:spPr>
            <a:xfrm>
              <a:off x="0" y="-66675"/>
              <a:ext cx="3678793" cy="1835251"/>
            </a:xfrm>
            <a:prstGeom prst="rect">
              <a:avLst/>
            </a:prstGeom>
          </p:spPr>
          <p:txBody>
            <a:bodyPr anchor="ctr" rtlCol="false" tIns="50800" lIns="50800" bIns="50800" rIns="50800"/>
            <a:lstStyle/>
            <a:p>
              <a:pPr algn="ctr">
                <a:lnSpc>
                  <a:spcPts val="3150"/>
                </a:lnSpc>
              </a:pPr>
            </a:p>
          </p:txBody>
        </p:sp>
      </p:grpSp>
      <p:sp>
        <p:nvSpPr>
          <p:cNvPr name="TextBox 6" id="6"/>
          <p:cNvSpPr txBox="true"/>
          <p:nvPr/>
        </p:nvSpPr>
        <p:spPr>
          <a:xfrm rot="0">
            <a:off x="2837300" y="2718154"/>
            <a:ext cx="12842283" cy="2634490"/>
          </a:xfrm>
          <a:prstGeom prst="rect">
            <a:avLst/>
          </a:prstGeom>
        </p:spPr>
        <p:txBody>
          <a:bodyPr anchor="t" rtlCol="false" tIns="0" lIns="0" bIns="0" rIns="0">
            <a:spAutoFit/>
          </a:bodyPr>
          <a:lstStyle/>
          <a:p>
            <a:pPr algn="ctr">
              <a:lnSpc>
                <a:spcPts val="4276"/>
              </a:lnSpc>
            </a:pPr>
            <a:r>
              <a:rPr lang="en-US" sz="2850">
                <a:solidFill>
                  <a:srgbClr val="174076"/>
                </a:solidFill>
                <a:latin typeface="Glacial Indifference"/>
                <a:ea typeface="Glacial Indifference"/>
                <a:cs typeface="Glacial Indifference"/>
                <a:sym typeface="Glacial Indifference"/>
              </a:rPr>
              <a:t>The objective of this project is to create a smart, user-friendly, and personalized movie recommendation platform that provides users with seamless movie discovery, real-time updates, and centralized access to ratings, reviews, and availability.</a:t>
            </a:r>
          </a:p>
          <a:p>
            <a:pPr algn="ctr" marL="0" indent="0" lvl="0">
              <a:lnSpc>
                <a:spcPts val="4276"/>
              </a:lnSpc>
              <a:spcBef>
                <a:spcPct val="0"/>
              </a:spcBef>
            </a:pPr>
          </a:p>
        </p:txBody>
      </p:sp>
      <p:sp>
        <p:nvSpPr>
          <p:cNvPr name="Freeform 7" id="7"/>
          <p:cNvSpPr/>
          <p:nvPr/>
        </p:nvSpPr>
        <p:spPr>
          <a:xfrm flipH="true" flipV="false" rot="5400000">
            <a:off x="-6555625" y="-244082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5400000">
            <a:off x="14556625" y="784617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221876" y="5597071"/>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21876" y="662865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791073" y="1019175"/>
            <a:ext cx="14705854"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174076"/>
                </a:solidFill>
                <a:latin typeface="Yeseva One"/>
                <a:ea typeface="Yeseva One"/>
                <a:cs typeface="Yeseva One"/>
                <a:sym typeface="Yeseva One"/>
              </a:rPr>
              <a:t>OBJECTIVE</a:t>
            </a:r>
          </a:p>
        </p:txBody>
      </p:sp>
      <p:sp>
        <p:nvSpPr>
          <p:cNvPr name="TextBox 12" id="12"/>
          <p:cNvSpPr txBox="true"/>
          <p:nvPr/>
        </p:nvSpPr>
        <p:spPr>
          <a:xfrm rot="0">
            <a:off x="5673343" y="4992382"/>
            <a:ext cx="6708877" cy="4265918"/>
          </a:xfrm>
          <a:prstGeom prst="rect">
            <a:avLst/>
          </a:prstGeom>
        </p:spPr>
        <p:txBody>
          <a:bodyPr anchor="t" rtlCol="false" tIns="0" lIns="0" bIns="0" rIns="0">
            <a:spAutoFit/>
          </a:bodyPr>
          <a:lstStyle/>
          <a:p>
            <a:pPr algn="ctr">
              <a:lnSpc>
                <a:spcPts val="3248"/>
              </a:lnSpc>
            </a:pPr>
          </a:p>
          <a:p>
            <a:pPr algn="ctr">
              <a:lnSpc>
                <a:spcPts val="3248"/>
              </a:lnSpc>
              <a:spcBef>
                <a:spcPct val="0"/>
              </a:spcBef>
            </a:pPr>
            <a:r>
              <a:rPr lang="en-US" sz="2707">
                <a:solidFill>
                  <a:srgbClr val="174076"/>
                </a:solidFill>
                <a:latin typeface="Yeseva One"/>
                <a:ea typeface="Yeseva One"/>
                <a:cs typeface="Yeseva One"/>
                <a:sym typeface="Yeseva One"/>
              </a:rPr>
              <a:t>✨ Key Benefits:</a:t>
            </a:r>
          </a:p>
          <a:p>
            <a:pPr algn="ctr">
              <a:lnSpc>
                <a:spcPts val="2263"/>
              </a:lnSpc>
              <a:spcBef>
                <a:spcPct val="0"/>
              </a:spcBef>
            </a:pPr>
          </a:p>
          <a:p>
            <a:pPr algn="ctr">
              <a:lnSpc>
                <a:spcPts val="2263"/>
              </a:lnSpc>
              <a:spcBef>
                <a:spcPct val="0"/>
              </a:spcBef>
            </a:pPr>
            <a:r>
              <a:rPr lang="en-US" sz="1886">
                <a:solidFill>
                  <a:srgbClr val="174076"/>
                </a:solidFill>
                <a:latin typeface="Yeseva One"/>
                <a:ea typeface="Yeseva One"/>
                <a:cs typeface="Yeseva One"/>
                <a:sym typeface="Yeseva One"/>
              </a:rPr>
              <a:t>✔ Centralized movie discovery with personalized recommendations.</a:t>
            </a:r>
          </a:p>
          <a:p>
            <a:pPr algn="ctr">
              <a:lnSpc>
                <a:spcPts val="2263"/>
              </a:lnSpc>
              <a:spcBef>
                <a:spcPct val="0"/>
              </a:spcBef>
            </a:pPr>
          </a:p>
          <a:p>
            <a:pPr algn="ctr">
              <a:lnSpc>
                <a:spcPts val="2263"/>
              </a:lnSpc>
              <a:spcBef>
                <a:spcPct val="0"/>
              </a:spcBef>
            </a:pPr>
            <a:r>
              <a:rPr lang="en-US" sz="1886">
                <a:solidFill>
                  <a:srgbClr val="174076"/>
                </a:solidFill>
                <a:latin typeface="Yeseva One"/>
                <a:ea typeface="Yeseva One"/>
                <a:cs typeface="Yeseva One"/>
                <a:sym typeface="Yeseva One"/>
              </a:rPr>
              <a:t>✔ One-click access to streaming &amp; booking platforms.</a:t>
            </a:r>
          </a:p>
          <a:p>
            <a:pPr algn="ctr">
              <a:lnSpc>
                <a:spcPts val="2263"/>
              </a:lnSpc>
              <a:spcBef>
                <a:spcPct val="0"/>
              </a:spcBef>
            </a:pPr>
          </a:p>
          <a:p>
            <a:pPr algn="ctr">
              <a:lnSpc>
                <a:spcPts val="2263"/>
              </a:lnSpc>
              <a:spcBef>
                <a:spcPct val="0"/>
              </a:spcBef>
            </a:pPr>
            <a:r>
              <a:rPr lang="en-US" sz="1886">
                <a:solidFill>
                  <a:srgbClr val="174076"/>
                </a:solidFill>
                <a:latin typeface="Yeseva One"/>
                <a:ea typeface="Yeseva One"/>
                <a:cs typeface="Yeseva One"/>
                <a:sym typeface="Yeseva One"/>
              </a:rPr>
              <a:t>✔ Real-time notifications for upcoming movies, reviews, and releases.</a:t>
            </a:r>
          </a:p>
          <a:p>
            <a:pPr algn="ctr">
              <a:lnSpc>
                <a:spcPts val="2263"/>
              </a:lnSpc>
              <a:spcBef>
                <a:spcPct val="0"/>
              </a:spcBef>
            </a:pPr>
          </a:p>
          <a:p>
            <a:pPr algn="ctr">
              <a:lnSpc>
                <a:spcPts val="2263"/>
              </a:lnSpc>
              <a:spcBef>
                <a:spcPct val="0"/>
              </a:spcBef>
            </a:pPr>
            <a:r>
              <a:rPr lang="en-US" sz="1886">
                <a:solidFill>
                  <a:srgbClr val="174076"/>
                </a:solidFill>
                <a:latin typeface="Yeseva One"/>
                <a:ea typeface="Yeseva One"/>
                <a:cs typeface="Yeseva One"/>
                <a:sym typeface="Yeseva One"/>
              </a:rPr>
              <a:t>✔ Enhanced user experience through advanced filtering, top-rated theatre lists, and director-based suggestions.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6555625" y="-244082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14556625" y="7846175"/>
            <a:ext cx="10287000" cy="4881649"/>
          </a:xfrm>
          <a:custGeom>
            <a:avLst/>
            <a:gdLst/>
            <a:ahLst/>
            <a:cxnLst/>
            <a:rect r="r" b="b" t="t" l="l"/>
            <a:pathLst>
              <a:path h="4881649" w="10287000">
                <a:moveTo>
                  <a:pt x="10287000" y="0"/>
                </a:moveTo>
                <a:lnTo>
                  <a:pt x="0" y="0"/>
                </a:lnTo>
                <a:lnTo>
                  <a:pt x="0" y="4881650"/>
                </a:lnTo>
                <a:lnTo>
                  <a:pt x="10287000" y="4881650"/>
                </a:lnTo>
                <a:lnTo>
                  <a:pt x="10287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1876" y="5597071"/>
            <a:ext cx="574387" cy="574387"/>
          </a:xfrm>
          <a:custGeom>
            <a:avLst/>
            <a:gdLst/>
            <a:ahLst/>
            <a:cxnLst/>
            <a:rect r="r" b="b" t="t" l="l"/>
            <a:pathLst>
              <a:path h="574387" w="574387">
                <a:moveTo>
                  <a:pt x="0" y="0"/>
                </a:moveTo>
                <a:lnTo>
                  <a:pt x="574387" y="0"/>
                </a:lnTo>
                <a:lnTo>
                  <a:pt x="574387" y="574387"/>
                </a:lnTo>
                <a:lnTo>
                  <a:pt x="0" y="574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21876" y="6628658"/>
            <a:ext cx="574387" cy="574387"/>
          </a:xfrm>
          <a:custGeom>
            <a:avLst/>
            <a:gdLst/>
            <a:ahLst/>
            <a:cxnLst/>
            <a:rect r="r" b="b" t="t" l="l"/>
            <a:pathLst>
              <a:path h="574387" w="574387">
                <a:moveTo>
                  <a:pt x="0" y="0"/>
                </a:moveTo>
                <a:lnTo>
                  <a:pt x="574387" y="0"/>
                </a:lnTo>
                <a:lnTo>
                  <a:pt x="574387" y="574386"/>
                </a:lnTo>
                <a:lnTo>
                  <a:pt x="0" y="5743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073213" y="3498329"/>
            <a:ext cx="3347276" cy="1186761"/>
          </a:xfrm>
          <a:custGeom>
            <a:avLst/>
            <a:gdLst/>
            <a:ahLst/>
            <a:cxnLst/>
            <a:rect r="r" b="b" t="t" l="l"/>
            <a:pathLst>
              <a:path h="1186761" w="3347276">
                <a:moveTo>
                  <a:pt x="0" y="0"/>
                </a:moveTo>
                <a:lnTo>
                  <a:pt x="3347276" y="0"/>
                </a:lnTo>
                <a:lnTo>
                  <a:pt x="3347276" y="1186762"/>
                </a:lnTo>
                <a:lnTo>
                  <a:pt x="0" y="11867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25043" y="3406255"/>
            <a:ext cx="4654324" cy="1370910"/>
          </a:xfrm>
          <a:custGeom>
            <a:avLst/>
            <a:gdLst/>
            <a:ahLst/>
            <a:cxnLst/>
            <a:rect r="r" b="b" t="t" l="l"/>
            <a:pathLst>
              <a:path h="1370910" w="4654324">
                <a:moveTo>
                  <a:pt x="0" y="0"/>
                </a:moveTo>
                <a:lnTo>
                  <a:pt x="4654324" y="0"/>
                </a:lnTo>
                <a:lnTo>
                  <a:pt x="4654324" y="1370910"/>
                </a:lnTo>
                <a:lnTo>
                  <a:pt x="0" y="137091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3255551" y="6786534"/>
            <a:ext cx="3603726" cy="2057400"/>
          </a:xfrm>
          <a:custGeom>
            <a:avLst/>
            <a:gdLst/>
            <a:ahLst/>
            <a:cxnLst/>
            <a:rect r="r" b="b" t="t" l="l"/>
            <a:pathLst>
              <a:path h="2057400" w="3603726">
                <a:moveTo>
                  <a:pt x="0" y="0"/>
                </a:moveTo>
                <a:lnTo>
                  <a:pt x="3603726" y="0"/>
                </a:lnTo>
                <a:lnTo>
                  <a:pt x="3603726"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0218362" y="7102288"/>
            <a:ext cx="2512855" cy="2057400"/>
          </a:xfrm>
          <a:custGeom>
            <a:avLst/>
            <a:gdLst/>
            <a:ahLst/>
            <a:cxnLst/>
            <a:rect r="r" b="b" t="t" l="l"/>
            <a:pathLst>
              <a:path h="2057400" w="2512855">
                <a:moveTo>
                  <a:pt x="0" y="0"/>
                </a:moveTo>
                <a:lnTo>
                  <a:pt x="2512855" y="0"/>
                </a:lnTo>
                <a:lnTo>
                  <a:pt x="2512855" y="2057400"/>
                </a:lnTo>
                <a:lnTo>
                  <a:pt x="0" y="2057400"/>
                </a:lnTo>
                <a:lnTo>
                  <a:pt x="0" y="0"/>
                </a:lnTo>
                <a:close/>
              </a:path>
            </a:pathLst>
          </a:custGeom>
          <a:blipFill>
            <a:blip r:embed="rId12"/>
            <a:stretch>
              <a:fillRect l="0" t="0" r="0" b="0"/>
            </a:stretch>
          </a:blipFill>
        </p:spPr>
      </p:sp>
      <p:sp>
        <p:nvSpPr>
          <p:cNvPr name="Freeform 10" id="10"/>
          <p:cNvSpPr/>
          <p:nvPr/>
        </p:nvSpPr>
        <p:spPr>
          <a:xfrm flipH="false" flipV="false" rot="0">
            <a:off x="1795317" y="3154103"/>
            <a:ext cx="1370610" cy="1875213"/>
          </a:xfrm>
          <a:custGeom>
            <a:avLst/>
            <a:gdLst/>
            <a:ahLst/>
            <a:cxnLst/>
            <a:rect r="r" b="b" t="t" l="l"/>
            <a:pathLst>
              <a:path h="1875213" w="1370610">
                <a:moveTo>
                  <a:pt x="0" y="0"/>
                </a:moveTo>
                <a:lnTo>
                  <a:pt x="1370610" y="0"/>
                </a:lnTo>
                <a:lnTo>
                  <a:pt x="1370610" y="1875214"/>
                </a:lnTo>
                <a:lnTo>
                  <a:pt x="0" y="187521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3714262" y="3338252"/>
            <a:ext cx="1466614" cy="1691065"/>
          </a:xfrm>
          <a:custGeom>
            <a:avLst/>
            <a:gdLst/>
            <a:ahLst/>
            <a:cxnLst/>
            <a:rect r="r" b="b" t="t" l="l"/>
            <a:pathLst>
              <a:path h="1691065" w="1466614">
                <a:moveTo>
                  <a:pt x="0" y="0"/>
                </a:moveTo>
                <a:lnTo>
                  <a:pt x="1466615" y="0"/>
                </a:lnTo>
                <a:lnTo>
                  <a:pt x="1466615" y="1691065"/>
                </a:lnTo>
                <a:lnTo>
                  <a:pt x="0" y="169106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false" flipV="false" rot="0">
            <a:off x="5733327" y="3296830"/>
            <a:ext cx="1924985" cy="1732487"/>
          </a:xfrm>
          <a:custGeom>
            <a:avLst/>
            <a:gdLst/>
            <a:ahLst/>
            <a:cxnLst/>
            <a:rect r="r" b="b" t="t" l="l"/>
            <a:pathLst>
              <a:path h="1732487" w="1924985">
                <a:moveTo>
                  <a:pt x="0" y="0"/>
                </a:moveTo>
                <a:lnTo>
                  <a:pt x="1924985" y="0"/>
                </a:lnTo>
                <a:lnTo>
                  <a:pt x="1924985" y="1732487"/>
                </a:lnTo>
                <a:lnTo>
                  <a:pt x="0" y="173248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3" id="13"/>
          <p:cNvSpPr/>
          <p:nvPr/>
        </p:nvSpPr>
        <p:spPr>
          <a:xfrm flipH="false" flipV="false" rot="0">
            <a:off x="7038838" y="5884264"/>
            <a:ext cx="2373153" cy="2373153"/>
          </a:xfrm>
          <a:custGeom>
            <a:avLst/>
            <a:gdLst/>
            <a:ahLst/>
            <a:cxnLst/>
            <a:rect r="r" b="b" t="t" l="l"/>
            <a:pathLst>
              <a:path h="2373153" w="2373153">
                <a:moveTo>
                  <a:pt x="0" y="0"/>
                </a:moveTo>
                <a:lnTo>
                  <a:pt x="2373154" y="0"/>
                </a:lnTo>
                <a:lnTo>
                  <a:pt x="2373154" y="2373154"/>
                </a:lnTo>
                <a:lnTo>
                  <a:pt x="0" y="237315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0">
            <a:off x="1729341" y="5534646"/>
            <a:ext cx="4376047" cy="2188023"/>
          </a:xfrm>
          <a:custGeom>
            <a:avLst/>
            <a:gdLst/>
            <a:ahLst/>
            <a:cxnLst/>
            <a:rect r="r" b="b" t="t" l="l"/>
            <a:pathLst>
              <a:path h="2188023" w="4376047">
                <a:moveTo>
                  <a:pt x="0" y="0"/>
                </a:moveTo>
                <a:lnTo>
                  <a:pt x="4376047" y="0"/>
                </a:lnTo>
                <a:lnTo>
                  <a:pt x="4376047" y="2188023"/>
                </a:lnTo>
                <a:lnTo>
                  <a:pt x="0" y="2188023"/>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5" id="15"/>
          <p:cNvSpPr/>
          <p:nvPr/>
        </p:nvSpPr>
        <p:spPr>
          <a:xfrm flipH="false" flipV="false" rot="0">
            <a:off x="1641270" y="8227494"/>
            <a:ext cx="4464118" cy="1249953"/>
          </a:xfrm>
          <a:custGeom>
            <a:avLst/>
            <a:gdLst/>
            <a:ahLst/>
            <a:cxnLst/>
            <a:rect r="r" b="b" t="t" l="l"/>
            <a:pathLst>
              <a:path h="1249953" w="4464118">
                <a:moveTo>
                  <a:pt x="0" y="0"/>
                </a:moveTo>
                <a:lnTo>
                  <a:pt x="4464118" y="0"/>
                </a:lnTo>
                <a:lnTo>
                  <a:pt x="4464118" y="1249953"/>
                </a:lnTo>
                <a:lnTo>
                  <a:pt x="0" y="124995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6" id="16"/>
          <p:cNvSpPr/>
          <p:nvPr/>
        </p:nvSpPr>
        <p:spPr>
          <a:xfrm flipH="false" flipV="false" rot="0">
            <a:off x="9789960" y="5019061"/>
            <a:ext cx="4956891" cy="1730406"/>
          </a:xfrm>
          <a:custGeom>
            <a:avLst/>
            <a:gdLst/>
            <a:ahLst/>
            <a:cxnLst/>
            <a:rect r="r" b="b" t="t" l="l"/>
            <a:pathLst>
              <a:path h="1730406" w="4956891">
                <a:moveTo>
                  <a:pt x="0" y="0"/>
                </a:moveTo>
                <a:lnTo>
                  <a:pt x="4956891" y="0"/>
                </a:lnTo>
                <a:lnTo>
                  <a:pt x="4956891" y="1730406"/>
                </a:lnTo>
                <a:lnTo>
                  <a:pt x="0" y="173040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7" id="17"/>
          <p:cNvSpPr txBox="true"/>
          <p:nvPr/>
        </p:nvSpPr>
        <p:spPr>
          <a:xfrm rot="0">
            <a:off x="1503933" y="723072"/>
            <a:ext cx="13070834" cy="1015839"/>
          </a:xfrm>
          <a:prstGeom prst="rect">
            <a:avLst/>
          </a:prstGeom>
        </p:spPr>
        <p:txBody>
          <a:bodyPr anchor="t" rtlCol="false" tIns="0" lIns="0" bIns="0" rIns="0">
            <a:spAutoFit/>
          </a:bodyPr>
          <a:lstStyle/>
          <a:p>
            <a:pPr algn="l" marL="0" indent="0" lvl="0">
              <a:lnSpc>
                <a:spcPts val="8012"/>
              </a:lnSpc>
              <a:spcBef>
                <a:spcPct val="0"/>
              </a:spcBef>
            </a:pPr>
            <a:r>
              <a:rPr lang="en-US" sz="6677">
                <a:solidFill>
                  <a:srgbClr val="174076"/>
                </a:solidFill>
                <a:latin typeface="Yeseva One"/>
                <a:ea typeface="Yeseva One"/>
                <a:cs typeface="Yeseva One"/>
                <a:sym typeface="Yeseva One"/>
              </a:rPr>
              <a:t>Technologies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DAGe_nKUXOI</dc:identifier>
  <dcterms:modified xsi:type="dcterms:W3CDTF">2011-08-01T06:04:30Z</dcterms:modified>
  <cp:revision>1</cp:revision>
  <dc:title>CIN</dc:title>
</cp:coreProperties>
</file>