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3" r:id="rId6"/>
    <p:sldId id="275" r:id="rId7"/>
    <p:sldId id="274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CA412-B8C5-42E1-A6F7-76260C2D6D12}">
  <a:tblStyle styleId="{EC9CA412-B8C5-42E1-A6F7-76260C2D6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reamingdeer\Documents\pg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reamingdeer\Documents\pg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39426766908924E-2"/>
          <c:y val="0.17929036517733021"/>
          <c:w val="0.94952114646618213"/>
          <c:h val="0.4523693899714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TPS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5554,32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DEE-47CD-83FD-C8EF902EC69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3020,52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DEE-47CD-83FD-C8EF902EC6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50530,46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DEE-47CD-83FD-C8EF902EC6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2809,37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DEE-47CD-83FD-C8EF902EC6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3109,17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DEE-47CD-83FD-C8EF902EC6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Лист1!$A$3:$A$7</c:f>
              <c:strCache>
                <c:ptCount val="5"/>
                <c:pt idx="0">
                  <c:v>single</c:v>
                </c:pt>
                <c:pt idx="1">
                  <c:v>haproxy</c:v>
                </c:pt>
                <c:pt idx="2">
                  <c:v>vip-manager</c:v>
                </c:pt>
                <c:pt idx="3">
                  <c:v>zolando postgres-operator</c:v>
                </c:pt>
                <c:pt idx="4">
                  <c:v>cloudnative-pg</c:v>
                </c:pt>
              </c:strCache>
            </c:strRef>
          </c:cat>
          <c:val>
            <c:numRef>
              <c:f>Лист1!$B$3:$B$7</c:f>
              <c:numCache>
                <c:formatCode>#\ ##0.00_ ;\-#\ ##0.00\ </c:formatCode>
                <c:ptCount val="5"/>
                <c:pt idx="0">
                  <c:v>594.33626900000002</c:v>
                </c:pt>
                <c:pt idx="1">
                  <c:v>532.23407699999996</c:v>
                </c:pt>
                <c:pt idx="2">
                  <c:v>591.78321300000005</c:v>
                </c:pt>
                <c:pt idx="3">
                  <c:v>524.73011399999996</c:v>
                </c:pt>
                <c:pt idx="4">
                  <c:v>533.56880000000001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5-ED47-9532-0DC05E2F33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57082816"/>
        <c:axId val="1454428495"/>
      </c:barChart>
      <c:catAx>
        <c:axId val="25708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4428495"/>
        <c:crosses val="autoZero"/>
        <c:auto val="1"/>
        <c:lblAlgn val="ctr"/>
        <c:lblOffset val="100"/>
        <c:noMultiLvlLbl val="0"/>
      </c:catAx>
      <c:valAx>
        <c:axId val="1454428495"/>
        <c:scaling>
          <c:orientation val="minMax"/>
        </c:scaling>
        <c:delete val="1"/>
        <c:axPos val="l"/>
        <c:numFmt formatCode="#\ ##0.00_ ;\-#\ ##0.00\ " sourceLinked="1"/>
        <c:majorTickMark val="none"/>
        <c:minorTickMark val="none"/>
        <c:tickLblPos val="nextTo"/>
        <c:crossAx val="25708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1248906386701742E-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Лист1!$C$2</c:f>
              <c:strCache>
                <c:ptCount val="1"/>
                <c:pt idx="0">
                  <c:v>Total TPS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Лист1!$A$3:$A$8</c:f>
              <c:strCache>
                <c:ptCount val="5"/>
                <c:pt idx="0">
                  <c:v>single</c:v>
                </c:pt>
                <c:pt idx="1">
                  <c:v>haproxy</c:v>
                </c:pt>
                <c:pt idx="2">
                  <c:v>vip-manager</c:v>
                </c:pt>
                <c:pt idx="3">
                  <c:v>zolando postgres-operator</c:v>
                </c:pt>
                <c:pt idx="4">
                  <c:v>cloudnative-pg</c:v>
                </c:pt>
              </c:strCache>
            </c:strRef>
          </c:cat>
          <c:val>
            <c:numRef>
              <c:f>Лист1!$C$3:$C$8</c:f>
              <c:numCache>
                <c:formatCode>General</c:formatCode>
                <c:ptCount val="6"/>
                <c:pt idx="0">
                  <c:v>356602</c:v>
                </c:pt>
                <c:pt idx="1">
                  <c:v>319329</c:v>
                </c:pt>
                <c:pt idx="2">
                  <c:v>355053</c:v>
                </c:pt>
                <c:pt idx="3">
                  <c:v>314838</c:v>
                </c:pt>
                <c:pt idx="4">
                  <c:v>320113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B-4646-A05A-C1E90AC50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5666768"/>
        <c:axId val="584591168"/>
      </c:barChart>
      <c:catAx>
        <c:axId val="21566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4591168"/>
        <c:crosses val="autoZero"/>
        <c:auto val="1"/>
        <c:lblAlgn val="ctr"/>
        <c:lblOffset val="100"/>
        <c:noMultiLvlLbl val="0"/>
      </c:catAx>
      <c:valAx>
        <c:axId val="58459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566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2:01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24575,'3'6'0,"-1"0"0,1 1 0,1-1 0,-1 0 0,1 0 0,0-1 0,0 1 0,7 6 0,-2 0 0,0-2 0,0-1 0,0 0 0,1-1 0,17 12 0,21 19 0,-14-7 0,41 29 0,-74-60 0,26 20 0,-14-9 0,1-1 0,30 17 0,-20-14 0,-1 2 0,38 33 0,-23-17 0,-13-12 0,-12-9 0,1 0 0,0-1 0,18 10 0,31 23 0,-50-33 0,1 0 0,25 15 0,46 21 0,-49-24 0,43 17 0,102 24 0,-136-46 0,-1 2 0,-1 1 0,67 44 0,-77-47 0,62 24 0,-59-26 0,297 89 0,-281-90 0,6-1 0,-38-9 0,0 1 0,0 0 0,26 12 0,-6-1 0,50 13 0,-48-16 0,-18-5 0,39 22 0,23 7 0,27 10 0,-40-14 0,-24-10 0,-39-17 0,-1-1 0,1 0 0,0-1 0,1 0 0,-1 0 0,1-2 0,0 1 0,16 1 0,-5-1 0,-1 0 0,1 1 0,-1 2 0,0 0 0,32 14 0,38 12 0,92 28-1365,-170-55-5461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2:03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1342 24575,'60'-19'0,"-34"12"0,44-19 0,1-1 0,45-17 0,-86 31 0,180-82 0,-144 74 0,-53 18 0,0 0 0,-1-1 0,1-1 0,16-8 0,-5 0 0,1 2 0,30-10 0,-34 14 0,0-1 0,0-1 0,37-23 0,-38 21 0,0 0 0,43-17 0,19-9 0,-58 25 0,49-17 0,-49 21 0,-1-1 0,33-18 0,21-13 0,-52 29 0,48-30 0,105-71 0,-127 75 0,97-63 0,137-51 0,-259 137 0,0-1 0,-1-1 0,-1-1 0,37-35 0,-7 4 0,-31 30 0,-1-2 0,0-1 0,23-30 0,-37 38-1365,-3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3:17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24575,'27'0'0,"23"-1"0,96 12 0,-129-8 0,0 1 0,0 0 0,-1 1 0,0 1 0,0 1 0,0 0 0,-1 1 0,0 1 0,20 15 0,-3-1 0,0-1 0,2-2 0,0-1 0,1-2 0,1-1 0,57 17 0,-75-29 0,0 1 0,0 1 0,0 1 0,-1 0 0,25 16 0,-24-12 0,-11-6 0,1 1 0,0-1 0,0 0 0,0-1 0,1 0 0,0 0 0,0-1 0,0 0 0,0-1 0,0 0 0,0 0 0,16 0 0,51 3 0,-71-5 0,0 1 0,0 0 0,0 0 0,1 0 0,-1 1 0,0 0 0,-1 0 0,1 0 0,0 1 0,-1-1 0,1 1 0,3 3 0,-8-5 0,0-1 0,0 0 0,0 1 0,0-1 0,0 0 0,0 1 0,0-1 0,0 0 0,0 1 0,-1-1 0,1 0 0,0 0 0,0 1 0,0-1 0,-1 0 0,1 0 0,0 1 0,0-1 0,0 0 0,-1 0 0,1 0 0,0 1 0,-1-1 0,1 0 0,0 0 0,0 0 0,-1 0 0,1 0 0,0 0 0,-1 0 0,1 1 0,0-1 0,-1 0 0,1 0 0,0 0 0,-1 0 0,1 0 0,0-1 0,-1 1 0,1 0 0,0 0 0,-1 0 0,1 0 0,0 0 0,0 0 0,-1 0 0,1-1 0,-21 0 0,-93-33-1365,98 31-5461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3:18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687 1 24575,'-4'0'0,"1"1"0,-1 0 0,0 0 0,1 0 0,-1 0 0,1 0 0,0 1 0,-1 0 0,1 0 0,0 0 0,0 0 0,0 0 0,0 0 0,0 1 0,1 0 0,-4 3 0,-38 52 0,39-51 0,-15 32 0,17-31 0,-1 0 0,0-1 0,0 0 0,0 0 0,-8 9 0,1-2 0,0 0 0,-13 24 0,16-24 0,0-1 0,-1 0 0,-21 23 0,2-8 0,14-13 0,0 0 0,-2-1 0,1-1 0,-2-1 0,-34 21 0,43-28 0,1 0 0,-1 0 0,1 0 0,0 1 0,-9 10 0,9-9 0,0 0 0,0-1 0,-1 0 0,-12 8 0,12-9 0,-1 1 0,2 1 0,-1-1 0,0 1 0,1 1 0,1 0 0,-1 0 0,1 0 0,-8 15 0,9-14 0,-1 0 0,1-1 0,-2 0 0,1 0 0,-1 0 0,0-1 0,-1 0 0,-15 11 0,22-17-52,1-1-1,-1 1 1,1-1-1,-1 0 1,1 1-1,-1-1 1,1 0-1,-1 0 1,0 0-1,1 1 1,-1-1-1,1 0 1,-1 0-1,0 0 1,1 0-1,-1 0 1,0 0-1,1 0 1,-1 0-1,1 0 1,-1 0-1,0-1 1,1 1-1,-1 0 0,0-1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0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24575,'17'1'0,"-1"0"0,0 0 0,0 2 0,0 0 0,-1 1 0,1 0 0,-1 2 0,27 12 0,148 67 0,18 13 0,275 192 0,-315-191 0,-50-33 0,-70-40 0,0-3 0,2-1 0,1-3 0,71 18 0,-79-26 0,-15-5 0,-1 1 0,0 2 0,45 20 0,-50-19 0,0-1 0,23 6 0,-28-9 0,1-1 0,-1 2 0,0 0 0,25 16 0,-31-16-195,1 0 0,0-1 0,0-1 0,0 0 0,1-1 0,22 5 0,-20-6-6631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1786 0 24575,'-6'2'0,"1"0"0,0 1 0,0-1 0,0 1 0,1 0 0,-1 0 0,0 0 0,1 1 0,0-1 0,0 1 0,-6 8 0,-11 7 0,-8 6 0,2 2 0,1 1 0,-30 40 0,12-14 0,-203 230 0,-86 86 0,223-252 0,-98 81 0,133-128 0,-42 33 0,102-91 0,1 1 0,0 1 0,1 0 0,-14 21 0,15-19 0,0-1 0,-2 0 0,-28 26 0,-2-9 0,-2-2 0,-1-2 0,-67 31 0,105-56-1365,2-3-5461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2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24575,'8'0'0,"1"0"0,-1 1 0,1 0 0,-1 0 0,1 1 0,-1 0 0,0 0 0,0 1 0,0 0 0,0 1 0,8 5 0,1 2 0,-2 2 0,0-1 0,23 26 0,34 35 0,177 192 0,-173-186 0,111 89 0,-126-114 0,236 206 0,-270-238 0,1-2 0,1 0 0,1-2 0,62 27 0,-46-24 0,-13-5 0,55 17 0,-38-16 0,-35-11 0,0-1 0,0-1 0,0 0 0,1 0 0,17 0 0,-31-4 0,3 0 0,0 0 0,1 0 0,-1 1 0,0 0 0,0 0 0,1 0 0,-1 0 0,0 1 0,8 4 0,-14-6 0,0 0 0,0 1 0,0-1 0,1 0 0,-1 0 0,0 1 0,0-1 0,0 0 0,0 0 0,1 0 0,-1 0 0,0 0 0,0 0 0,0 0 0,0-1 0,1 1 0,-1 0 0,0 0 0,0-1 0,0 1 0,1 0 0,-1-1 0,0 1 0,0-1 0,1 1 0,-1-1 0,0 1 0,0-2 0,-4-6-151,0 0-1,1-1 0,0 1 0,0-1 1,1 0-1,0 0 0,0 0 1,-1-14-1,2 7-6674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1556 0 24575,'-4'2'0,"0"-1"0,0 1 0,1 0 0,-1 0 0,0 0 0,1 1 0,-1-1 0,1 1 0,0 0 0,-1 0 0,2 0 0,-5 5 0,-13 11 0,-2-2 0,0 1 0,1 1 0,1 1 0,1 1 0,-17 24 0,-212 262 0,132-167 0,-46 42 0,100-105 0,-109 125 0,-64 45 0,225-237 0,-43 46 0,-1-3 0,-106 79 0,94-86-1365,57-38-5461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F9E1C449-96B7-43EA-C6F2-5527CD10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D44CCF20-D4A6-EB33-02DA-3E0CF9ECD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1DD9F41A-DEF2-FA42-D31B-5A285208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59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E204C10-F807-5081-52CA-348477846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6CA01E1C-2398-C0F7-D207-0F65EF1136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4036F59D-0BB7-F798-3EA8-E9030A109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4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DBD9334B-025A-0DD2-C4F1-A19BB93F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D78E6706-3280-471D-789B-A4528A539C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42EA8188-231C-21B3-F8BA-C66BF95CC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541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3CF977F1-36FD-DED6-93DF-D3AD065F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52FE862D-EE75-AC1D-CEED-3B048F4F2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2EB7123D-B0FD-2FCC-8E0E-875040E9A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2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67E4323D-F889-E8EC-FBFA-6E7016E23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BFF1FD26-38D4-3008-F2C3-52407B2F6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A0E2947A-AB67-B495-A5F6-936FFB8C6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2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9A5E3848-9DDD-292C-BCD2-0BC71C557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4C94DE19-B07E-ADF4-3E0D-98055A385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384B1599-C0EF-E810-71B0-12A83504D0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9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14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73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542E8823-EA6E-9046-C3EC-1222607C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2A61D354-F80A-5058-F4BB-207C8D159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29B445B6-84F1-B635-BB44-7DAE6A7AE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8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781770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68887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97056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3785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26350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6056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926328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428219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802729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412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6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519338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866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1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8496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951584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591641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026869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360597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31266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28904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37873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4" r:id="rId18"/>
    <p:sldLayoutId id="2147483745" r:id="rId19"/>
    <p:sldLayoutId id="2147483746" r:id="rId20"/>
    <p:sldLayoutId id="2147483747" r:id="rId2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3" Type="http://schemas.openxmlformats.org/officeDocument/2006/relationships/hyperlink" Target="https://github.com/vitabaks/postgresql_cluster" TargetMode="External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5" Type="http://schemas.openxmlformats.org/officeDocument/2006/relationships/image" Target="../media/image4.jpe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hyperlink" Target="https://github.com/zalando/postgres-operator" TargetMode="Externa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hyperlink" Target="https://github.com/cloudnative-pg/cloudnative-pg" TargetMode="Externa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abaks/postgresql_clus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ando/postgres-opera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cloudnative-pg/cloudnative-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944650" y="1478943"/>
            <a:ext cx="7379700" cy="2665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 </a:t>
            </a:r>
            <a:br>
              <a:rPr lang="en-US" sz="4400" dirty="0"/>
            </a:br>
            <a:endParaRPr sz="2800" dirty="0"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730670" y="3523689"/>
            <a:ext cx="972484" cy="46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otus.ru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06665-147A-F719-89C3-5BE0CAE16717}"/>
              </a:ext>
            </a:extLst>
          </p:cNvPr>
          <p:cNvSpPr txBox="1"/>
          <p:nvPr/>
        </p:nvSpPr>
        <p:spPr>
          <a:xfrm>
            <a:off x="2645076" y="3603217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2024-07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7ABFEBD4-A303-767A-C685-066D629D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5C603-53DB-2C8A-E1BE-35E80A1B294A}"/>
              </a:ext>
            </a:extLst>
          </p:cNvPr>
          <p:cNvSpPr txBox="1"/>
          <p:nvPr/>
        </p:nvSpPr>
        <p:spPr>
          <a:xfrm>
            <a:off x="500550" y="46402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https://github.com/vitabaks/postgresql_cluster</a:t>
            </a:r>
            <a:endParaRPr lang="en-US" dirty="0"/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005D1F-F470-7A7C-55CE-073AC4AF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05" y="780056"/>
            <a:ext cx="4632745" cy="358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BFE7E-F823-8C85-0C8E-1A0B8AAD2C65}"/>
              </a:ext>
            </a:extLst>
          </p:cNvPr>
          <p:cNvSpPr txBox="1"/>
          <p:nvPr/>
        </p:nvSpPr>
        <p:spPr>
          <a:xfrm flipH="1">
            <a:off x="651489" y="1899255"/>
            <a:ext cx="358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VM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 err="1"/>
              <a:t>haproxy</a:t>
            </a:r>
            <a:r>
              <a:rPr lang="en-US" strike="sngStrike" dirty="0"/>
              <a:t> + </a:t>
            </a:r>
            <a:r>
              <a:rPr lang="en-US" strike="sngStrike" dirty="0" err="1"/>
              <a:t>keepalived</a:t>
            </a:r>
            <a:endParaRPr lang="en-US" strike="sngStrike" dirty="0"/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 err="1"/>
              <a:t>vip</a:t>
            </a:r>
            <a:r>
              <a:rPr lang="en-US" strike="sngStrike" dirty="0"/>
              <a:t>-manager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2ACD1ED-9CD5-8E50-AF5C-A1E57704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61" y="937760"/>
            <a:ext cx="1040740" cy="7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10B249AF-002E-78A1-EA1A-29C3F42F3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VM STAGE</a:t>
            </a:r>
            <a:endParaRPr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2D36E-5A9E-42C7-B6C5-6677460C90DF}"/>
              </a:ext>
            </a:extLst>
          </p:cNvPr>
          <p:cNvSpPr txBox="1"/>
          <p:nvPr/>
        </p:nvSpPr>
        <p:spPr>
          <a:xfrm>
            <a:off x="765313" y="3140765"/>
            <a:ext cx="36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* VM 1CPU/2GB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3 * VM 2CPU/8GB </a:t>
            </a:r>
            <a:r>
              <a:rPr lang="en-US" dirty="0" err="1"/>
              <a:t>postgres+patroni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2806FFF-25DB-5267-7BC1-512BDE1D4541}"/>
              </a:ext>
            </a:extLst>
          </p:cNvPr>
          <p:cNvGrpSpPr/>
          <p:nvPr/>
        </p:nvGrpSpPr>
        <p:grpSpPr>
          <a:xfrm>
            <a:off x="5493355" y="1382299"/>
            <a:ext cx="1156680" cy="555120"/>
            <a:chOff x="5493355" y="1382299"/>
            <a:chExt cx="115668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46D37865-F025-88BA-3630-A518276085E1}"/>
                    </a:ext>
                  </a:extLst>
                </p14:cNvPr>
                <p14:cNvContentPartPr/>
                <p14:nvPr/>
              </p14:nvContentPartPr>
              <p14:xfrm>
                <a:off x="5493355" y="1382299"/>
                <a:ext cx="1156680" cy="55512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46D37865-F025-88BA-3630-A518276085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87235" y="1376179"/>
                  <a:ext cx="11689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B2601C3-27DB-B341-B2FB-71BBF6CC3E28}"/>
                    </a:ext>
                  </a:extLst>
                </p14:cNvPr>
                <p14:cNvContentPartPr/>
                <p14:nvPr/>
              </p14:nvContentPartPr>
              <p14:xfrm>
                <a:off x="5639515" y="1440619"/>
                <a:ext cx="906840" cy="4834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B2601C3-27DB-B341-B2FB-71BBF6CC3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33395" y="1434499"/>
                  <a:ext cx="91908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0F17F70-D502-8970-4003-2D86D357C7EA}"/>
              </a:ext>
            </a:extLst>
          </p:cNvPr>
          <p:cNvGrpSpPr/>
          <p:nvPr/>
        </p:nvGrpSpPr>
        <p:grpSpPr>
          <a:xfrm>
            <a:off x="6173755" y="2121019"/>
            <a:ext cx="402840" cy="257760"/>
            <a:chOff x="6173755" y="2121019"/>
            <a:chExt cx="4028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DB5611-1C96-1F30-103D-69A280608E40}"/>
                    </a:ext>
                  </a:extLst>
                </p14:cNvPr>
                <p14:cNvContentPartPr/>
                <p14:nvPr/>
              </p14:nvContentPartPr>
              <p14:xfrm>
                <a:off x="6173755" y="2172139"/>
                <a:ext cx="402840" cy="1396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DB5611-1C96-1F30-103D-69A280608E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67635" y="2166019"/>
                  <a:ext cx="41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31FDFEA0-7614-3434-6A62-39DB448AD8EC}"/>
                    </a:ext>
                  </a:extLst>
                </p14:cNvPr>
                <p14:cNvContentPartPr/>
                <p14:nvPr/>
              </p14:nvContentPartPr>
              <p14:xfrm>
                <a:off x="6255835" y="2121019"/>
                <a:ext cx="247320" cy="2577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31FDFEA0-7614-3434-6A62-39DB448AD8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715" y="2114899"/>
                  <a:ext cx="25956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019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313FAA33-A47B-2358-E51F-1BDDBE51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D3C49-BE98-E533-3349-95290280A937}"/>
              </a:ext>
            </a:extLst>
          </p:cNvPr>
          <p:cNvSpPr txBox="1"/>
          <p:nvPr/>
        </p:nvSpPr>
        <p:spPr>
          <a:xfrm>
            <a:off x="500550" y="458324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hlinkClick r:id="rId3"/>
              </a:rPr>
              <a:t>https://github.com/zalando/postgres-operator</a:t>
            </a:r>
            <a:endParaRPr lang="en-US" dirty="0"/>
          </a:p>
          <a:p>
            <a:r>
              <a:rPr lang="en" dirty="0">
                <a:hlinkClick r:id="rId4"/>
              </a:rPr>
              <a:t>https://github.com/cloudnative-pg/cloudnative-pg</a:t>
            </a:r>
            <a:endParaRPr lang="en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ABA3-AD08-EC2A-B62C-0BEA8A23BD93}"/>
              </a:ext>
            </a:extLst>
          </p:cNvPr>
          <p:cNvSpPr txBox="1"/>
          <p:nvPr/>
        </p:nvSpPr>
        <p:spPr>
          <a:xfrm>
            <a:off x="721063" y="1521210"/>
            <a:ext cx="270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Kubernetes</a:t>
            </a:r>
            <a:endParaRPr lang="en-US" dirty="0"/>
          </a:p>
          <a:p>
            <a:r>
              <a:rPr lang="en-US" dirty="0" err="1"/>
              <a:t>zolando</a:t>
            </a:r>
            <a:r>
              <a:rPr lang="en-US" dirty="0"/>
              <a:t>/</a:t>
            </a:r>
            <a:r>
              <a:rPr lang="en-US" dirty="0" err="1"/>
              <a:t>postgres</a:t>
            </a:r>
            <a:r>
              <a:rPr lang="en-US" dirty="0"/>
              <a:t>-operator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01D611-8C78-4583-1CB7-EA711180F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717" y="1055528"/>
            <a:ext cx="659727" cy="7421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5B19ED-792B-5C35-0697-CECF96262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981" y="1117201"/>
            <a:ext cx="679657" cy="618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75B84-10F2-8793-4196-11213750C95A}"/>
              </a:ext>
            </a:extLst>
          </p:cNvPr>
          <p:cNvSpPr txBox="1"/>
          <p:nvPr/>
        </p:nvSpPr>
        <p:spPr>
          <a:xfrm>
            <a:off x="721063" y="2294949"/>
            <a:ext cx="3850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* 1CPU/2GB master (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3 * 2CPU/8GB worker (</a:t>
            </a:r>
            <a:r>
              <a:rPr lang="en-US" dirty="0" err="1"/>
              <a:t>postgres</a:t>
            </a:r>
            <a:r>
              <a:rPr lang="en-US" dirty="0"/>
              <a:t>/operator/svc)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563516-6776-3B0F-2E3F-3F5927EC4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063" y="2956244"/>
            <a:ext cx="3257561" cy="12962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1E8D68-4F6E-6913-091F-887F1950C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150" y="457741"/>
            <a:ext cx="4572000" cy="2360428"/>
          </a:xfrm>
          <a:prstGeom prst="rect">
            <a:avLst/>
          </a:prstGeom>
        </p:spPr>
      </p:pic>
      <p:pic>
        <p:nvPicPr>
          <p:cNvPr id="4100" name="Picture 4" descr="Bird-eye view of the recommended shared nothing architecture for PostgreSQL in Kubernetes">
            <a:extLst>
              <a:ext uri="{FF2B5EF4-FFF2-40B4-BE49-F238E27FC236}">
                <a16:creationId xmlns:a16="http://schemas.microsoft.com/office/drawing/2014/main" id="{B129269F-DFF5-5466-E287-1BFFF09D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1220"/>
            <a:ext cx="3629149" cy="16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7B1B2915-2198-4516-1727-D108D6B4E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Kubernetes</a:t>
            </a:r>
            <a:endParaRPr sz="300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AA1FAF2-51C8-BD25-A0D5-74AC63D5592D}"/>
              </a:ext>
            </a:extLst>
          </p:cNvPr>
          <p:cNvGrpSpPr/>
          <p:nvPr/>
        </p:nvGrpSpPr>
        <p:grpSpPr>
          <a:xfrm>
            <a:off x="4856875" y="826344"/>
            <a:ext cx="1953720" cy="631440"/>
            <a:chOff x="4856875" y="826344"/>
            <a:chExt cx="195372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5C104509-6119-8D28-387B-B85B39F79442}"/>
                    </a:ext>
                  </a:extLst>
                </p14:cNvPr>
                <p14:cNvContentPartPr/>
                <p14:nvPr/>
              </p14:nvContentPartPr>
              <p14:xfrm>
                <a:off x="4856875" y="892224"/>
                <a:ext cx="782640" cy="35892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5C104509-6119-8D28-387B-B85B39F79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0755" y="886104"/>
                  <a:ext cx="794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328728F-B696-6540-AC11-5DFC182C01CB}"/>
                    </a:ext>
                  </a:extLst>
                </p14:cNvPr>
                <p14:cNvContentPartPr/>
                <p14:nvPr/>
              </p14:nvContentPartPr>
              <p14:xfrm>
                <a:off x="4996915" y="826344"/>
                <a:ext cx="642960" cy="6314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328728F-B696-6540-AC11-5DFC182C01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0795" y="820224"/>
                  <a:ext cx="6552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78ED8A6F-B1A0-5FE6-B7EC-20AACD2CF9E6}"/>
                    </a:ext>
                  </a:extLst>
                </p14:cNvPr>
                <p14:cNvContentPartPr/>
                <p14:nvPr/>
              </p14:nvContentPartPr>
              <p14:xfrm>
                <a:off x="6158995" y="862704"/>
                <a:ext cx="622440" cy="4521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78ED8A6F-B1A0-5FE6-B7EC-20AACD2CF9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2875" y="856584"/>
                  <a:ext cx="634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D2C2662-16D1-2EEF-662A-B7864144E49E}"/>
                    </a:ext>
                  </a:extLst>
                </p14:cNvPr>
                <p14:cNvContentPartPr/>
                <p14:nvPr/>
              </p14:nvContentPartPr>
              <p14:xfrm>
                <a:off x="6250075" y="841104"/>
                <a:ext cx="560520" cy="596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D2C2662-16D1-2EEF-662A-B7864144E4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3955" y="834984"/>
                  <a:ext cx="572760" cy="60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0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4705A189-B6B8-C9CE-A009-E57CC9AC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11E44353-204B-3231-3EEC-C09FD2D0A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Конфигурация </a:t>
            </a:r>
            <a:r>
              <a:rPr lang="en-US" sz="3400" dirty="0"/>
              <a:t>POSTGRESQL </a:t>
            </a:r>
            <a:r>
              <a:rPr lang="ru-RU" sz="3400" dirty="0"/>
              <a:t>для </a:t>
            </a:r>
            <a:r>
              <a:rPr lang="en-US" sz="3400" dirty="0"/>
              <a:t>STAGE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D3C5C-39A9-3299-7E0B-7722DD5C6AFB}"/>
              </a:ext>
            </a:extLst>
          </p:cNvPr>
          <p:cNvSpPr txBox="1"/>
          <p:nvPr/>
        </p:nvSpPr>
        <p:spPr>
          <a:xfrm>
            <a:off x="2223821" y="1653234"/>
            <a:ext cx="6452006" cy="315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5640A-18BB-CF68-256F-D8C3C81EA723}"/>
              </a:ext>
            </a:extLst>
          </p:cNvPr>
          <p:cNvSpPr txBox="1"/>
          <p:nvPr/>
        </p:nvSpPr>
        <p:spPr>
          <a:xfrm>
            <a:off x="1450780" y="1148486"/>
            <a:ext cx="71926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/>
              <a:t>max_connections</a:t>
            </a:r>
            <a:r>
              <a:rPr lang="ru-RU" sz="1400" dirty="0"/>
              <a:t> = 40</a:t>
            </a:r>
          </a:p>
          <a:p>
            <a:r>
              <a:rPr lang="ru-RU" sz="1400" dirty="0" err="1"/>
              <a:t>shared_buffers</a:t>
            </a:r>
            <a:r>
              <a:rPr lang="ru-RU" sz="1400" dirty="0"/>
              <a:t> = 1GB # Для </a:t>
            </a:r>
            <a:r>
              <a:rPr lang="ru-RU" sz="1400" dirty="0" err="1"/>
              <a:t>быстродейтсвия</a:t>
            </a:r>
            <a:r>
              <a:rPr lang="ru-RU" sz="1400" dirty="0"/>
              <a:t>, память быстрее диска.</a:t>
            </a:r>
          </a:p>
          <a:p>
            <a:r>
              <a:rPr lang="ru-RU" sz="1400" dirty="0" err="1"/>
              <a:t>effective_cache_size</a:t>
            </a:r>
            <a:r>
              <a:rPr lang="ru-RU" sz="1400" dirty="0"/>
              <a:t> = 3GB </a:t>
            </a:r>
          </a:p>
          <a:p>
            <a:r>
              <a:rPr lang="ru-RU" sz="1400" dirty="0" err="1"/>
              <a:t>maintenance_work_mem</a:t>
            </a:r>
            <a:r>
              <a:rPr lang="ru-RU" sz="1400" dirty="0"/>
              <a:t> = 256MB</a:t>
            </a:r>
          </a:p>
          <a:p>
            <a:r>
              <a:rPr lang="ru-RU" sz="1400" dirty="0" err="1"/>
              <a:t>checkpoint_completion_target</a:t>
            </a:r>
            <a:r>
              <a:rPr lang="ru-RU" sz="1400" dirty="0"/>
              <a:t> = 0.9 # Максимально растянуть </a:t>
            </a:r>
            <a:r>
              <a:rPr lang="ru-RU" sz="1400" dirty="0" err="1"/>
              <a:t>чекпоинт</a:t>
            </a:r>
            <a:r>
              <a:rPr lang="ru-RU" sz="1400" dirty="0"/>
              <a:t> по времени</a:t>
            </a:r>
          </a:p>
          <a:p>
            <a:r>
              <a:rPr lang="ru-RU" sz="1400" dirty="0" err="1"/>
              <a:t>wal_buffers</a:t>
            </a:r>
            <a:r>
              <a:rPr lang="ru-RU" sz="1400" dirty="0"/>
              <a:t> = 16MB # Отправляем в память</a:t>
            </a:r>
          </a:p>
          <a:p>
            <a:r>
              <a:rPr lang="ru-RU" sz="1400" dirty="0" err="1"/>
              <a:t>default_statistics_target</a:t>
            </a:r>
            <a:r>
              <a:rPr lang="ru-RU" sz="1400" dirty="0"/>
              <a:t> = 150 # Эффективность статистики</a:t>
            </a:r>
          </a:p>
          <a:p>
            <a:r>
              <a:rPr lang="ru-RU" sz="1400" dirty="0" err="1"/>
              <a:t>random_page_cost</a:t>
            </a:r>
            <a:r>
              <a:rPr lang="ru-RU" sz="1400" dirty="0"/>
              <a:t> = 1.1 </a:t>
            </a:r>
          </a:p>
          <a:p>
            <a:r>
              <a:rPr lang="ru-RU" sz="1400" dirty="0" err="1"/>
              <a:t>effective_io_concurrency</a:t>
            </a:r>
            <a:r>
              <a:rPr lang="ru-RU" sz="1400" dirty="0"/>
              <a:t> = 200 # Запросы можем слать в несколько потоков</a:t>
            </a:r>
          </a:p>
          <a:p>
            <a:r>
              <a:rPr lang="ru-RU" sz="1400" dirty="0" err="1"/>
              <a:t>work_mem</a:t>
            </a:r>
            <a:r>
              <a:rPr lang="ru-RU" sz="1400" dirty="0"/>
              <a:t> = 13107kB # В зависимости от количества подключений можно увеличить </a:t>
            </a:r>
            <a:r>
              <a:rPr lang="ru-RU" sz="1400" dirty="0" err="1"/>
              <a:t>work_mem</a:t>
            </a:r>
            <a:r>
              <a:rPr lang="ru-RU" sz="1400" dirty="0"/>
              <a:t> - операции станут быстрее</a:t>
            </a:r>
          </a:p>
          <a:p>
            <a:r>
              <a:rPr lang="ru-RU" sz="1400" dirty="0" err="1"/>
              <a:t>huge_pages</a:t>
            </a:r>
            <a:r>
              <a:rPr lang="ru-RU" sz="1400" dirty="0"/>
              <a:t> = </a:t>
            </a:r>
            <a:r>
              <a:rPr lang="ru-RU" sz="1400" dirty="0" err="1"/>
              <a:t>off</a:t>
            </a:r>
            <a:endParaRPr lang="ru-RU" sz="1400" dirty="0"/>
          </a:p>
          <a:p>
            <a:r>
              <a:rPr lang="ru-RU" sz="1400" dirty="0" err="1"/>
              <a:t>min_wal_size</a:t>
            </a:r>
            <a:r>
              <a:rPr lang="ru-RU" sz="1400" dirty="0"/>
              <a:t> = 1GB</a:t>
            </a:r>
          </a:p>
          <a:p>
            <a:r>
              <a:rPr lang="ru-RU" sz="1400" dirty="0" err="1"/>
              <a:t>max_wal_size</a:t>
            </a:r>
            <a:r>
              <a:rPr lang="ru-RU" sz="1400" dirty="0"/>
              <a:t> = 4GB</a:t>
            </a:r>
          </a:p>
        </p:txBody>
      </p:sp>
    </p:spTree>
    <p:extLst>
      <p:ext uri="{BB962C8B-B14F-4D97-AF65-F5344CB8AC3E}">
        <p14:creationId xmlns:p14="http://schemas.microsoft.com/office/powerpoint/2010/main" val="103324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9CCEA7A-E3AF-AB3F-0C91-C12D95A2E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948BA8B7-819A-6F29-37B0-EB2213BA5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Конфигурация </a:t>
            </a:r>
            <a:r>
              <a:rPr lang="en-US" sz="3400" dirty="0"/>
              <a:t>POSTGRESQL </a:t>
            </a:r>
            <a:r>
              <a:rPr lang="ru-RU" sz="3400" dirty="0"/>
              <a:t>для </a:t>
            </a:r>
            <a:r>
              <a:rPr lang="en-US" sz="3400" dirty="0"/>
              <a:t>STAGE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8461C-9CA9-D28B-23EC-EB6B796A5EC4}"/>
              </a:ext>
            </a:extLst>
          </p:cNvPr>
          <p:cNvSpPr txBox="1"/>
          <p:nvPr/>
        </p:nvSpPr>
        <p:spPr>
          <a:xfrm>
            <a:off x="2223821" y="1653234"/>
            <a:ext cx="6452006" cy="315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AF4A8-ECB0-E7B1-4D3B-523089016F9C}"/>
              </a:ext>
            </a:extLst>
          </p:cNvPr>
          <p:cNvSpPr txBox="1"/>
          <p:nvPr/>
        </p:nvSpPr>
        <p:spPr>
          <a:xfrm>
            <a:off x="1410005" y="1771531"/>
            <a:ext cx="71926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data_checksums</a:t>
            </a:r>
            <a:r>
              <a:rPr lang="en-US" sz="1400" dirty="0"/>
              <a:t> # </a:t>
            </a:r>
            <a:r>
              <a:rPr lang="ru-RU" sz="1400" dirty="0"/>
              <a:t>Проверяем, что отключено</a:t>
            </a:r>
          </a:p>
          <a:p>
            <a:r>
              <a:rPr lang="en-US" sz="1400" dirty="0" err="1"/>
              <a:t>synchronous_commit</a:t>
            </a:r>
            <a:r>
              <a:rPr lang="en-US" sz="1400" dirty="0"/>
              <a:t> = off # </a:t>
            </a:r>
            <a:r>
              <a:rPr lang="ru-RU" sz="1400" dirty="0"/>
              <a:t>Отключаем синхронную запись </a:t>
            </a:r>
            <a:r>
              <a:rPr lang="en-US" sz="1400" dirty="0"/>
              <a:t>WAL </a:t>
            </a:r>
            <a:r>
              <a:rPr lang="ru-RU" sz="1400" dirty="0"/>
              <a:t>на диск</a:t>
            </a:r>
          </a:p>
          <a:p>
            <a:r>
              <a:rPr lang="en-US" sz="1400" dirty="0" err="1"/>
              <a:t>fsync</a:t>
            </a:r>
            <a:r>
              <a:rPr lang="en-US" sz="1400" dirty="0"/>
              <a:t> = off # </a:t>
            </a:r>
            <a:r>
              <a:rPr lang="ru-RU" sz="1400" dirty="0"/>
              <a:t>Отключим синхронизацию с диском</a:t>
            </a:r>
          </a:p>
          <a:p>
            <a:r>
              <a:rPr lang="en-US" sz="1400" dirty="0" err="1"/>
              <a:t>wal_level</a:t>
            </a:r>
            <a:r>
              <a:rPr lang="en-US" sz="1400" dirty="0"/>
              <a:t> = minimal #</a:t>
            </a:r>
            <a:endParaRPr lang="ru-RU" sz="1400" dirty="0"/>
          </a:p>
          <a:p>
            <a:r>
              <a:rPr lang="en-US" sz="1400" dirty="0" err="1"/>
              <a:t>checkpoint_timeout</a:t>
            </a:r>
            <a:r>
              <a:rPr lang="en-US" sz="1400" dirty="0"/>
              <a:t> = 6000min # </a:t>
            </a:r>
            <a:r>
              <a:rPr lang="ru-RU" sz="1400" dirty="0"/>
              <a:t>Редкие </a:t>
            </a:r>
            <a:r>
              <a:rPr lang="ru-RU" sz="1400" dirty="0" err="1"/>
              <a:t>чекпоинты</a:t>
            </a:r>
            <a:r>
              <a:rPr lang="ru-RU" sz="1400" dirty="0"/>
              <a:t> - меньше ресурсов на обработку</a:t>
            </a:r>
          </a:p>
          <a:p>
            <a:r>
              <a:rPr lang="en-US" sz="1400" dirty="0" err="1"/>
              <a:t>full_page_writes</a:t>
            </a:r>
            <a:r>
              <a:rPr lang="en-US" sz="1400" dirty="0"/>
              <a:t> = off</a:t>
            </a:r>
          </a:p>
          <a:p>
            <a:r>
              <a:rPr lang="en-US" sz="1400" dirty="0" err="1"/>
              <a:t>max_wal_senders</a:t>
            </a:r>
            <a:r>
              <a:rPr lang="en-US" sz="1400" dirty="0"/>
              <a:t> = 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0930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03458B70-CDB8-7B33-D52A-539D335B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FA61D7BA-CC8B-7709-B45E-34FDDBD92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40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</a:t>
            </a:r>
            <a:r>
              <a:rPr lang="ru-RU" sz="3400" dirty="0"/>
              <a:t>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634E9EEC-E4F1-3D1B-9849-C87BF74E1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800041"/>
              </p:ext>
            </p:extLst>
          </p:nvPr>
        </p:nvGraphicFramePr>
        <p:xfrm>
          <a:off x="952500" y="1544194"/>
          <a:ext cx="7239000" cy="1432668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позволяет настраивать свои экземпляры различными способами, под различные задачи и цели</a:t>
                      </a: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Существует возможность развернуть соответствующий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PROD’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 кластер на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Stage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который не будет уступать в значениях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TPS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 условиях ограниченных ресурсов,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нагрузочного тестирования приложений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6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6B23CD34-36E1-DC47-3505-484A8C90D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E769A4F6-10C0-BFCA-8412-EB780FC2F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40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ЧТО ОСТАЛОСЬ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F4D64B3C-8FD5-0772-7E12-F570A3FE3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063658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STAGE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провезти тестирование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pgbench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Откалибровать набор конфигураций кластера для полного совпадения с кластером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TPS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различных комбинациях настроек и ресурсов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41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71242" y="815550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Создание и тестирование высоконагруженного отказоустойчивого кластера </a:t>
            </a:r>
            <a:r>
              <a:rPr lang="en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PostgreSQL </a:t>
            </a:r>
            <a:r>
              <a:rPr lang="ru-RU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на базе </a:t>
            </a:r>
            <a:r>
              <a:rPr lang="en" sz="2800" b="0" i="0" u="none" strike="noStrike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Patroni</a:t>
            </a:r>
            <a:r>
              <a:rPr lang="en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 </a:t>
            </a:r>
            <a:endParaRPr sz="2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036840" y="3060349"/>
            <a:ext cx="3670985" cy="126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tx1"/>
                </a:solidFill>
              </a:rPr>
              <a:t>Девякович Максим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tx1"/>
                </a:solidFill>
              </a:rPr>
              <a:t>«Цифровые технологии и платформы»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Team Lead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</a:rPr>
              <a:t>Fullstack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</a:rPr>
              <a:t>.Net</a:t>
            </a:r>
            <a:r>
              <a:rPr lang="en-US" sz="1400" dirty="0">
                <a:solidFill>
                  <a:schemeClr val="tx1"/>
                </a:solidFill>
              </a:rPr>
              <a:t> + C# | </a:t>
            </a:r>
            <a:r>
              <a:rPr lang="en-US" sz="1400" dirty="0" err="1">
                <a:solidFill>
                  <a:schemeClr val="tx1"/>
                </a:solidFill>
              </a:rPr>
              <a:t>React+TS</a:t>
            </a:r>
            <a:r>
              <a:rPr lang="en-US" sz="1400" dirty="0">
                <a:solidFill>
                  <a:schemeClr val="tx1"/>
                </a:solidFill>
              </a:rPr>
              <a:t> | PostgreSQL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2500" y="462280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669438901"/>
              </p:ext>
            </p:extLst>
          </p:nvPr>
        </p:nvGraphicFramePr>
        <p:xfrm>
          <a:off x="952500" y="2058925"/>
          <a:ext cx="7235850" cy="1612780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и настройка отказоустойчивых кластеров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их производительности с помощью -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pgbench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Развёртывание кластеров на среде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Stage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864131"/>
                  </a:ext>
                </a:extLst>
              </a:tr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Нагрузочное тестирование на среде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Stage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условиях ограниченных ресурсов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33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952500" y="313492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bg1"/>
                </a:solidFill>
              </a:rPr>
              <a:t>Этапы</a:t>
            </a:r>
            <a:endParaRPr sz="3000" dirty="0">
              <a:solidFill>
                <a:schemeClr val="bg1"/>
              </a:solidFill>
            </a:endParaRPr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760700363"/>
              </p:ext>
            </p:extLst>
          </p:nvPr>
        </p:nvGraphicFramePr>
        <p:xfrm>
          <a:off x="952500" y="1544194"/>
          <a:ext cx="7239000" cy="2122894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и развернуть 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базе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Etcs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контура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 производительность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реализаций на виртуальной машине и 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контуре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Проанализировать работу кластера в условиях ограниченных ресурсов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Stage</a:t>
                      </a:r>
                      <a:endParaRPr lang="e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Определить конфигурацию кластера на среде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Stage</a:t>
                      </a:r>
                      <a:endParaRPr lang="e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401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7FB5C-F815-3C70-883C-A5657F9DADF9}"/>
              </a:ext>
            </a:extLst>
          </p:cNvPr>
          <p:cNvSpPr txBox="1"/>
          <p:nvPr/>
        </p:nvSpPr>
        <p:spPr>
          <a:xfrm>
            <a:off x="500550" y="46402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https://github.com/vitabaks/postgresql_cluster</a:t>
            </a:r>
            <a:endParaRPr lang="en-US" dirty="0"/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82D168-DEED-B1B2-8E67-AC7AAE31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05" y="780056"/>
            <a:ext cx="4632745" cy="358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16F27-8419-4DF4-A314-B751BC7CCE09}"/>
              </a:ext>
            </a:extLst>
          </p:cNvPr>
          <p:cNvSpPr txBox="1"/>
          <p:nvPr/>
        </p:nvSpPr>
        <p:spPr>
          <a:xfrm flipH="1">
            <a:off x="651489" y="1899255"/>
            <a:ext cx="3584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VM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haproxy</a:t>
            </a:r>
            <a:r>
              <a:rPr lang="en-US" dirty="0"/>
              <a:t> + </a:t>
            </a:r>
            <a:r>
              <a:rPr lang="en-US" dirty="0" err="1"/>
              <a:t>keepalived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vip</a:t>
            </a:r>
            <a:r>
              <a:rPr lang="en-US" dirty="0"/>
              <a:t>-manager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24A4C66-2F59-5534-170B-9C295A08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61" y="937760"/>
            <a:ext cx="1040740" cy="7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VM PROD</a:t>
            </a:r>
            <a:endParaRPr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4D399-666A-F100-78B7-71D25DB5E1D6}"/>
              </a:ext>
            </a:extLst>
          </p:cNvPr>
          <p:cNvSpPr txBox="1"/>
          <p:nvPr/>
        </p:nvSpPr>
        <p:spPr>
          <a:xfrm>
            <a:off x="352936" y="2914740"/>
            <a:ext cx="388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* VM 2CPU/4GB </a:t>
            </a:r>
            <a:r>
              <a:rPr lang="en-US" dirty="0" err="1"/>
              <a:t>etcd</a:t>
            </a:r>
            <a:r>
              <a:rPr lang="en-US" dirty="0"/>
              <a:t> (</a:t>
            </a:r>
            <a:r>
              <a:rPr lang="en-US" dirty="0" err="1"/>
              <a:t>haproxy</a:t>
            </a:r>
            <a:r>
              <a:rPr lang="en-US" dirty="0"/>
              <a:t>)</a:t>
            </a:r>
          </a:p>
          <a:p>
            <a:r>
              <a:rPr lang="en-US" dirty="0"/>
              <a:t>3 * VM 10CPU/32GB </a:t>
            </a:r>
            <a:r>
              <a:rPr lang="en-US" dirty="0" err="1"/>
              <a:t>postgres+patroni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7FB5C-F815-3C70-883C-A5657F9DADF9}"/>
              </a:ext>
            </a:extLst>
          </p:cNvPr>
          <p:cNvSpPr txBox="1"/>
          <p:nvPr/>
        </p:nvSpPr>
        <p:spPr>
          <a:xfrm>
            <a:off x="500550" y="458324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hlinkClick r:id="rId3"/>
              </a:rPr>
              <a:t>https://github.com/zalando/postgres-operator</a:t>
            </a:r>
            <a:endParaRPr lang="en-US" dirty="0"/>
          </a:p>
          <a:p>
            <a:r>
              <a:rPr lang="en" dirty="0">
                <a:hlinkClick r:id="rId4"/>
              </a:rPr>
              <a:t>https://github.com/cloudnative-pg/cloudnative-pg</a:t>
            </a:r>
            <a:endParaRPr lang="en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491A9-F504-A4DE-A29A-4CE8A53C2C58}"/>
              </a:ext>
            </a:extLst>
          </p:cNvPr>
          <p:cNvSpPr txBox="1"/>
          <p:nvPr/>
        </p:nvSpPr>
        <p:spPr>
          <a:xfrm>
            <a:off x="721063" y="1521210"/>
            <a:ext cx="2705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Kubernetes</a:t>
            </a:r>
            <a:endParaRPr lang="en-US" dirty="0"/>
          </a:p>
          <a:p>
            <a:r>
              <a:rPr lang="en-US" dirty="0" err="1"/>
              <a:t>zolando</a:t>
            </a:r>
            <a:r>
              <a:rPr lang="en-US" dirty="0"/>
              <a:t>/</a:t>
            </a:r>
            <a:r>
              <a:rPr lang="en-US" dirty="0" err="1"/>
              <a:t>postgres</a:t>
            </a:r>
            <a:r>
              <a:rPr lang="en-US" dirty="0"/>
              <a:t>-operator</a:t>
            </a:r>
          </a:p>
          <a:p>
            <a:r>
              <a:rPr lang="en-US" dirty="0" err="1"/>
              <a:t>Cloudnative-pg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59262-56DD-B5F2-4DCD-9EEEFB489755}"/>
              </a:ext>
            </a:extLst>
          </p:cNvPr>
          <p:cNvSpPr txBox="1"/>
          <p:nvPr/>
        </p:nvSpPr>
        <p:spPr>
          <a:xfrm>
            <a:off x="674342" y="2479389"/>
            <a:ext cx="3850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* </a:t>
            </a:r>
            <a:r>
              <a:rPr lang="ru-RU" dirty="0"/>
              <a:t>2</a:t>
            </a:r>
            <a:r>
              <a:rPr lang="en-US" dirty="0"/>
              <a:t>CPU/4GB master (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3 * 10CPU/32GB worker (</a:t>
            </a:r>
            <a:r>
              <a:rPr lang="en-US" dirty="0" err="1"/>
              <a:t>postgres</a:t>
            </a:r>
            <a:r>
              <a:rPr lang="en-US" dirty="0"/>
              <a:t>/operator/svc)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DCF698-CA3E-F5CE-AD2B-EFE6CF1E4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195" y="486040"/>
            <a:ext cx="4572000" cy="2360428"/>
          </a:xfrm>
          <a:prstGeom prst="rect">
            <a:avLst/>
          </a:prstGeom>
        </p:spPr>
      </p:pic>
      <p:pic>
        <p:nvPicPr>
          <p:cNvPr id="4100" name="Picture 4" descr="Bird-eye view of the recommended shared nothing architecture for PostgreSQL in Kubernetes">
            <a:extLst>
              <a:ext uri="{FF2B5EF4-FFF2-40B4-BE49-F238E27FC236}">
                <a16:creationId xmlns:a16="http://schemas.microsoft.com/office/drawing/2014/main" id="{BBE6FB4F-D629-E120-AFAF-7FD23D92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1220"/>
            <a:ext cx="3629149" cy="16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Kubernetes PROD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186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Результаты тестов </a:t>
            </a:r>
            <a:r>
              <a:rPr lang="en-US" sz="3000" dirty="0" err="1"/>
              <a:t>pgbench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38649-90BA-EAEB-DEA9-1A5F379CCEF9}"/>
              </a:ext>
            </a:extLst>
          </p:cNvPr>
          <p:cNvSpPr txBox="1"/>
          <p:nvPr/>
        </p:nvSpPr>
        <p:spPr>
          <a:xfrm>
            <a:off x="500550" y="1165014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pgbench</a:t>
            </a:r>
            <a:r>
              <a:rPr lang="en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-h target -U </a:t>
            </a:r>
            <a:r>
              <a:rPr lang="en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supadm</a:t>
            </a:r>
            <a:r>
              <a:rPr lang="en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-c 40 -j 3 -P 10 -T 600 -n </a:t>
            </a:r>
            <a:r>
              <a:rPr lang="en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pgbench</a:t>
            </a:r>
            <a:endParaRPr lang="en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5BCB245-C352-A09D-01B8-46CB7876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37005"/>
              </p:ext>
            </p:extLst>
          </p:nvPr>
        </p:nvGraphicFramePr>
        <p:xfrm>
          <a:off x="685800" y="1688234"/>
          <a:ext cx="5534991" cy="3344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4A1E417-E9FA-EED4-31D4-99A83EF6F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53369"/>
              </p:ext>
            </p:extLst>
          </p:nvPr>
        </p:nvGraphicFramePr>
        <p:xfrm>
          <a:off x="6406041" y="1665510"/>
          <a:ext cx="2355574" cy="225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59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952500" y="32340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ПРОМЕЖУТОЧНЫЕ </a:t>
            </a:r>
            <a:r>
              <a:rPr lang="ru" sz="3400" dirty="0"/>
              <a:t>Вывод</a:t>
            </a:r>
            <a:r>
              <a:rPr lang="ru-RU" sz="3400" dirty="0"/>
              <a:t>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172048080"/>
              </p:ext>
            </p:extLst>
          </p:nvPr>
        </p:nvGraphicFramePr>
        <p:xfrm>
          <a:off x="952500" y="1544194"/>
          <a:ext cx="7239000" cy="1293276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Без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LB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производительность выше</a:t>
                      </a: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Контейнеризация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вносят сильного влияния на производительность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vip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-manager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быстрее и надежнее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FC11C428-A029-6201-5D6C-76E09FB01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D5B68C51-DF7A-58FE-3181-6C7B57EEF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Проработка конфигурации </a:t>
            </a:r>
            <a:br>
              <a:rPr lang="en-US" sz="3400" dirty="0"/>
            </a:br>
            <a:r>
              <a:rPr lang="ru-RU" sz="3400" dirty="0"/>
              <a:t>для среды </a:t>
            </a:r>
            <a:r>
              <a:rPr lang="en-US" sz="3400" dirty="0"/>
              <a:t>Stage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4EF9AF74-6840-94AE-4449-C2CF144BA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212669"/>
              </p:ext>
            </p:extLst>
          </p:nvPr>
        </p:nvGraphicFramePr>
        <p:xfrm>
          <a:off x="952500" y="1544194"/>
          <a:ext cx="7239000" cy="1640548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условиях ограниченных ресурсов избавляемся от лишних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LB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VIP-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мастера</a:t>
                      </a: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Учитываем отсутствие требований к долговечности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Формируем конфигурации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кластероа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Выполняем нагрузочные тесты, чтобы убедиться в соответствии контуру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TPS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49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8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1679</TotalTime>
  <Words>676</Words>
  <Application>Microsoft Office PowerPoint</Application>
  <PresentationFormat>Экран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Menlo</vt:lpstr>
      <vt:lpstr>Roboto</vt:lpstr>
      <vt:lpstr>Tw Cen MT</vt:lpstr>
      <vt:lpstr>Контур</vt:lpstr>
      <vt:lpstr>PostgreSQL для администраторов баз данных и разработчиков  </vt:lpstr>
      <vt:lpstr>Создание и тестирование высоконагруженного отказоустойчивого кластера PostgreSQL на базе Patroni    </vt:lpstr>
      <vt:lpstr>Презентация PowerPoint</vt:lpstr>
      <vt:lpstr>Этапы</vt:lpstr>
      <vt:lpstr>VM PROD</vt:lpstr>
      <vt:lpstr>Kubernetes PROD</vt:lpstr>
      <vt:lpstr>Результаты тестов pgbench</vt:lpstr>
      <vt:lpstr>ПРОМЕЖУТОЧНЫЕ ВыводЫ </vt:lpstr>
      <vt:lpstr>Проработка конфигурации  для среды Stage </vt:lpstr>
      <vt:lpstr>VM STAGE</vt:lpstr>
      <vt:lpstr>Kubernetes</vt:lpstr>
      <vt:lpstr>Конфигурация POSTGRESQL для STAGE </vt:lpstr>
      <vt:lpstr>Конфигурация POSTGRESQL для STAGE </vt:lpstr>
      <vt:lpstr>ВыводЫ </vt:lpstr>
      <vt:lpstr>ЧТО ОСТАЛОСЬ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  2024-03</dc:title>
  <dc:creator>Валера Измайлов</dc:creator>
  <cp:lastModifiedBy>Валера Измайлов</cp:lastModifiedBy>
  <cp:revision>138</cp:revision>
  <dcterms:modified xsi:type="dcterms:W3CDTF">2024-12-19T17:33:06Z</dcterms:modified>
</cp:coreProperties>
</file>