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12.xml" ContentType="application/vnd.openxmlformats-officedocument.presentationml.notesSlide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25" r:id="rId1"/>
  </p:sldMasterIdLst>
  <p:notesMasterIdLst>
    <p:notesMasterId r:id="rId19"/>
  </p:notesMasterIdLst>
  <p:sldIdLst>
    <p:sldId id="256" r:id="rId2"/>
    <p:sldId id="258" r:id="rId3"/>
    <p:sldId id="259" r:id="rId4"/>
    <p:sldId id="260" r:id="rId5"/>
    <p:sldId id="261" r:id="rId6"/>
    <p:sldId id="263" r:id="rId7"/>
    <p:sldId id="275" r:id="rId8"/>
    <p:sldId id="274" r:id="rId9"/>
    <p:sldId id="26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66" r:id="rId1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5533">
          <p15:clr>
            <a:srgbClr val="A4A3A4"/>
          </p15:clr>
        </p15:guide>
        <p15:guide id="2" pos="227">
          <p15:clr>
            <a:srgbClr val="9AA0A6"/>
          </p15:clr>
        </p15:guide>
        <p15:guide id="3" orient="horz" pos="179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C9CA412-B8C5-42E1-A6F7-76260C2D6D12}">
  <a:tblStyle styleId="{EC9CA412-B8C5-42E1-A6F7-76260C2D6D1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94"/>
  </p:normalViewPr>
  <p:slideViewPr>
    <p:cSldViewPr snapToGrid="0">
      <p:cViewPr varScale="1">
        <p:scale>
          <a:sx n="131" d="100"/>
          <a:sy n="131" d="100"/>
        </p:scale>
        <p:origin x="144" y="324"/>
      </p:cViewPr>
      <p:guideLst>
        <p:guide pos="5533"/>
        <p:guide pos="227"/>
        <p:guide orient="horz" pos="17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dreamingdeer\Documents\pgbench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dreamingdeer\Documents\pgbench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5239426766908924E-2"/>
          <c:y val="0.17929036517733021"/>
          <c:w val="0.94952114646618213"/>
          <c:h val="0.452369389971480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Лист1!$B$2</c:f>
              <c:strCache>
                <c:ptCount val="1"/>
                <c:pt idx="0">
                  <c:v>TPS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 dirty="0"/>
                      <a:t>5554,32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8DEE-47CD-83FD-C8EF902EC69B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 dirty="0"/>
                      <a:t>3020,52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1-8DEE-47CD-83FD-C8EF902EC69B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 dirty="0"/>
                      <a:t>50530,46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2-8DEE-47CD-83FD-C8EF902EC69B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r>
                      <a:rPr lang="en-US" dirty="0"/>
                      <a:t>2809,37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3-8DEE-47CD-83FD-C8EF902EC69B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r>
                      <a:rPr lang="en-US" dirty="0"/>
                      <a:t>3109,17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4-8DEE-47CD-83FD-C8EF902EC69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Лист1!$A$3:$A$7</c:f>
              <c:strCache>
                <c:ptCount val="5"/>
                <c:pt idx="0">
                  <c:v>single</c:v>
                </c:pt>
                <c:pt idx="1">
                  <c:v>haproxy</c:v>
                </c:pt>
                <c:pt idx="2">
                  <c:v>vip-manager</c:v>
                </c:pt>
                <c:pt idx="3">
                  <c:v>zolando postgres-operator</c:v>
                </c:pt>
                <c:pt idx="4">
                  <c:v>cloudnative-pg</c:v>
                </c:pt>
              </c:strCache>
            </c:strRef>
          </c:cat>
          <c:val>
            <c:numRef>
              <c:f>Лист1!$B$3:$B$7</c:f>
              <c:numCache>
                <c:formatCode>#\ ##0.00_ ;\-#\ ##0.00\ </c:formatCode>
                <c:ptCount val="5"/>
                <c:pt idx="0">
                  <c:v>594.33626900000002</c:v>
                </c:pt>
                <c:pt idx="1">
                  <c:v>532.23407699999996</c:v>
                </c:pt>
                <c:pt idx="2">
                  <c:v>591.78321300000005</c:v>
                </c:pt>
                <c:pt idx="3">
                  <c:v>524.73011399999996</c:v>
                </c:pt>
                <c:pt idx="4">
                  <c:v>533.56880000000001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015-ED47-9532-0DC05E2F33C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257082816"/>
        <c:axId val="1454428495"/>
      </c:barChart>
      <c:catAx>
        <c:axId val="25708281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454428495"/>
        <c:crosses val="autoZero"/>
        <c:auto val="1"/>
        <c:lblAlgn val="ctr"/>
        <c:lblOffset val="100"/>
        <c:noMultiLvlLbl val="0"/>
      </c:catAx>
      <c:valAx>
        <c:axId val="1454428495"/>
        <c:scaling>
          <c:orientation val="minMax"/>
        </c:scaling>
        <c:delete val="1"/>
        <c:axPos val="l"/>
        <c:numFmt formatCode="#\ ##0.00_ ;\-#\ ##0.00\ " sourceLinked="1"/>
        <c:majorTickMark val="none"/>
        <c:minorTickMark val="none"/>
        <c:tickLblPos val="nextTo"/>
        <c:crossAx val="2570828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1.1248906386701742E-3"/>
          <c:y val="4.166666666666666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bar"/>
        <c:grouping val="clustered"/>
        <c:varyColors val="0"/>
        <c:ser>
          <c:idx val="1"/>
          <c:order val="0"/>
          <c:tx>
            <c:strRef>
              <c:f>Лист1!$C$2</c:f>
              <c:strCache>
                <c:ptCount val="1"/>
                <c:pt idx="0">
                  <c:v>Total TPS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Лист1!$A$3:$A$8</c:f>
              <c:strCache>
                <c:ptCount val="5"/>
                <c:pt idx="0">
                  <c:v>single</c:v>
                </c:pt>
                <c:pt idx="1">
                  <c:v>haproxy</c:v>
                </c:pt>
                <c:pt idx="2">
                  <c:v>vip-manager</c:v>
                </c:pt>
                <c:pt idx="3">
                  <c:v>zolando postgres-operator</c:v>
                </c:pt>
                <c:pt idx="4">
                  <c:v>cloudnative-pg</c:v>
                </c:pt>
              </c:strCache>
            </c:strRef>
          </c:cat>
          <c:val>
            <c:numRef>
              <c:f>Лист1!$C$3:$C$8</c:f>
              <c:numCache>
                <c:formatCode>General</c:formatCode>
                <c:ptCount val="6"/>
                <c:pt idx="0">
                  <c:v>356602</c:v>
                </c:pt>
                <c:pt idx="1">
                  <c:v>319329</c:v>
                </c:pt>
                <c:pt idx="2">
                  <c:v>355053</c:v>
                </c:pt>
                <c:pt idx="3">
                  <c:v>314838</c:v>
                </c:pt>
                <c:pt idx="4">
                  <c:v>320113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83B-4646-A05A-C1E90AC504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215666768"/>
        <c:axId val="584591168"/>
      </c:barChart>
      <c:catAx>
        <c:axId val="21566676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84591168"/>
        <c:crosses val="autoZero"/>
        <c:auto val="1"/>
        <c:lblAlgn val="ctr"/>
        <c:lblOffset val="100"/>
        <c:noMultiLvlLbl val="0"/>
      </c:catAx>
      <c:valAx>
        <c:axId val="58459116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156667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16:02:01.87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24575,'3'6'0,"-1"0"0,1 1 0,1-1 0,-1 0 0,1 0 0,0-1 0,0 1 0,7 6 0,-2 0 0,0-2 0,0-1 0,0 0 0,1-1 0,17 12 0,21 19 0,-14-7 0,41 29 0,-74-60 0,26 20 0,-14-9 0,1-1 0,30 17 0,-20-14 0,-1 2 0,38 33 0,-23-17 0,-13-12 0,-12-9 0,1 0 0,0-1 0,18 10 0,31 23 0,-50-33 0,1 0 0,25 15 0,46 21 0,-49-24 0,43 17 0,102 24 0,-136-46 0,-1 2 0,-1 1 0,67 44 0,-77-47 0,62 24 0,-59-26 0,297 89 0,-281-90 0,6-1 0,-38-9 0,0 1 0,0 0 0,26 12 0,-6-1 0,50 13 0,-48-16 0,-18-5 0,39 22 0,23 7 0,27 10 0,-40-14 0,-24-10 0,-39-17 0,-1-1 0,1 0 0,0-1 0,1 0 0,-1 0 0,1-2 0,0 1 0,16 1 0,-5-1 0,-1 0 0,1 1 0,-1 2 0,0 0 0,32 14 0,38 12 0,92 28-1365,-170-55-5461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16:02:03.06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1342 24575,'60'-19'0,"-34"12"0,44-19 0,1-1 0,45-17 0,-86 31 0,180-82 0,-144 74 0,-53 18 0,0 0 0,-1-1 0,1-1 0,16-8 0,-5 0 0,1 2 0,30-10 0,-34 14 0,0-1 0,0-1 0,37-23 0,-38 21 0,0 0 0,43-17 0,19-9 0,-58 25 0,49-17 0,-49 21 0,-1-1 0,33-18 0,21-13 0,-52 29 0,48-30 0,105-71 0,-127 75 0,97-63 0,137-51 0,-259 137 0,0-1 0,-1-1 0,-1-1 0,37-35 0,-7 4 0,-31 30 0,-1-2 0,0-1 0,23-30 0,-37 38-1365,-3 1-5461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16:03:17.64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24575,'27'0'0,"23"-1"0,96 12 0,-129-8 0,0 1 0,0 0 0,-1 1 0,0 1 0,0 1 0,0 0 0,-1 1 0,0 1 0,20 15 0,-3-1 0,0-1 0,2-2 0,0-1 0,1-2 0,1-1 0,57 17 0,-75-29 0,0 1 0,0 1 0,0 1 0,-1 0 0,25 16 0,-24-12 0,-11-6 0,1 1 0,0-1 0,0 0 0,0-1 0,1 0 0,0 0 0,0-1 0,0 0 0,0-1 0,0 0 0,0 0 0,16 0 0,51 3 0,-71-5 0,0 1 0,0 0 0,0 0 0,1 0 0,-1 1 0,0 0 0,-1 0 0,1 0 0,0 1 0,-1-1 0,1 1 0,3 3 0,-8-5 0,0-1 0,0 0 0,0 1 0,0-1 0,0 0 0,0 1 0,0-1 0,0 0 0,0 1 0,-1-1 0,1 0 0,0 0 0,0 1 0,0-1 0,-1 0 0,1 0 0,0 1 0,0-1 0,0 0 0,-1 0 0,1 0 0,0 1 0,-1-1 0,1 0 0,0 0 0,0 0 0,-1 0 0,1 0 0,0 0 0,-1 0 0,1 1 0,0-1 0,-1 0 0,1 0 0,0 0 0,-1 0 0,1 0 0,0-1 0,-1 1 0,1 0 0,0 0 0,-1 0 0,1 0 0,0 0 0,0 0 0,-1 0 0,1-1 0,-21 0 0,-93-33-1365,98 31-5461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16:03:18.65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687 1 24575,'-4'0'0,"1"1"0,-1 0 0,0 0 0,1 0 0,-1 0 0,1 0 0,0 1 0,-1 0 0,1 0 0,0 0 0,0 0 0,0 0 0,0 0 0,0 1 0,1 0 0,-4 3 0,-38 52 0,39-51 0,-15 32 0,17-31 0,-1 0 0,0-1 0,0 0 0,0 0 0,-8 9 0,1-2 0,0 0 0,-13 24 0,16-24 0,0-1 0,-1 0 0,-21 23 0,2-8 0,14-13 0,0 0 0,-2-1 0,1-1 0,-2-1 0,-34 21 0,43-28 0,1 0 0,-1 0 0,1 0 0,0 1 0,-9 10 0,9-9 0,0 0 0,0-1 0,-1 0 0,-12 8 0,12-9 0,-1 1 0,2 1 0,-1-1 0,0 1 0,1 1 0,1 0 0,-1 0 0,1 0 0,-8 15 0,9-14 0,-1 0 0,1-1 0,-2 0 0,1 0 0,-1 0 0,0-1 0,-1 0 0,-15 11 0,22-17-52,1-1-1,-1 1 1,1-1-1,-1 0 1,1 1-1,-1-1 1,1 0-1,-1 0 1,0 0-1,1 1 1,-1-1-1,1 0 1,-1 0-1,0 0 1,1 0-1,-1 0 1,0 0-1,1 0 1,-1 0-1,1 0 1,-1 0-1,0-1 1,1 1-1,-1 0 0,0-1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16:04:20.64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24575,'17'1'0,"-1"0"0,0 0 0,0 2 0,0 0 0,-1 1 0,1 0 0,-1 2 0,27 12 0,148 67 0,18 13 0,275 192 0,-315-191 0,-50-33 0,-70-40 0,0-3 0,2-1 0,1-3 0,71 18 0,-79-26 0,-15-5 0,-1 1 0,0 2 0,45 20 0,-50-19 0,0-1 0,23 6 0,-28-9 0,1-1 0,-1 2 0,0 0 0,25 16 0,-31-16-195,1 0 0,0-1 0,0-1 0,0 0 0,1-1 0,22 5 0,-20-6-6631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16:04:21.27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1786 0 24575,'-6'2'0,"1"0"0,0 1 0,0-1 0,0 1 0,1 0 0,-1 0 0,0 0 0,1 1 0,0-1 0,0 1 0,-6 8 0,-11 7 0,-8 6 0,2 2 0,1 1 0,-30 40 0,12-14 0,-203 230 0,-86 86 0,223-252 0,-98 81 0,133-128 0,-42 33 0,102-91 0,1 1 0,0 1 0,1 0 0,-14 21 0,15-19 0,0-1 0,-2 0 0,-28 26 0,-2-9 0,-2-2 0,-1-2 0,-67 31 0,105-56-1365,2-3-5461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16:04:22.08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24575,'8'0'0,"1"0"0,-1 1 0,1 0 0,-1 0 0,1 1 0,-1 0 0,0 0 0,0 1 0,0 0 0,0 1 0,8 5 0,1 2 0,-2 2 0,0-1 0,23 26 0,34 35 0,177 192 0,-173-186 0,111 89 0,-126-114 0,236 206 0,-270-238 0,1-2 0,1 0 0,1-2 0,62 27 0,-46-24 0,-13-5 0,55 17 0,-38-16 0,-35-11 0,0-1 0,0-1 0,0 0 0,1 0 0,17 0 0,-31-4 0,3 0 0,0 0 0,1 0 0,-1 1 0,0 0 0,0 0 0,1 0 0,-1 0 0,0 1 0,8 4 0,-14-6 0,0 0 0,0 1 0,0-1 0,1 0 0,-1 0 0,0 1 0,0-1 0,0 0 0,0 0 0,1 0 0,-1 0 0,0 0 0,0 0 0,0 0 0,0-1 0,1 1 0,-1 0 0,0 0 0,0-1 0,0 1 0,1 0 0,-1-1 0,0 1 0,0-1 0,1 1 0,-1-1 0,0 1 0,0-2 0,-4-6-151,0 0-1,1-1 0,0 1 0,0-1 1,1 0-1,0 0 0,0 0 1,-1-14-1,2 7-6674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16:04:22.64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1556 0 24575,'-4'2'0,"0"-1"0,0 1 0,1 0 0,-1 0 0,0 0 0,1 1 0,-1-1 0,1 1 0,0 0 0,-1 0 0,2 0 0,-5 5 0,-13 11 0,-2-2 0,0 1 0,1 1 0,1 1 0,1 1 0,-17 24 0,-212 262 0,132-167 0,-46 42 0,100-105 0,-109 125 0,-64 45 0,225-237 0,-43 46 0,-1-3 0,-106 79 0,94-86-1365,57-38-5461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>
          <a:extLst>
            <a:ext uri="{FF2B5EF4-FFF2-40B4-BE49-F238E27FC236}">
              <a16:creationId xmlns:a16="http://schemas.microsoft.com/office/drawing/2014/main" id="{542E8823-EA6E-9046-C3EC-1222607C99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f98075b259_0_51:notes">
            <a:extLst>
              <a:ext uri="{FF2B5EF4-FFF2-40B4-BE49-F238E27FC236}">
                <a16:creationId xmlns:a16="http://schemas.microsoft.com/office/drawing/2014/main" id="{2A61D354-F80A-5058-F4BB-207C8D15900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f98075b259_0_51:notes">
            <a:extLst>
              <a:ext uri="{FF2B5EF4-FFF2-40B4-BE49-F238E27FC236}">
                <a16:creationId xmlns:a16="http://schemas.microsoft.com/office/drawing/2014/main" id="{29B445B6-84F1-B635-BB44-7DAE6A7AE87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57895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>
          <a:extLst>
            <a:ext uri="{FF2B5EF4-FFF2-40B4-BE49-F238E27FC236}">
              <a16:creationId xmlns:a16="http://schemas.microsoft.com/office/drawing/2014/main" id="{F9E1C449-96B7-43EA-C6F2-5527CD10EF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f29b9fb24_0_69:notes">
            <a:extLst>
              <a:ext uri="{FF2B5EF4-FFF2-40B4-BE49-F238E27FC236}">
                <a16:creationId xmlns:a16="http://schemas.microsoft.com/office/drawing/2014/main" id="{D44CCF20-D4A6-EB33-02DA-3E0CF9ECD0A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f29b9fb24_0_69:notes">
            <a:extLst>
              <a:ext uri="{FF2B5EF4-FFF2-40B4-BE49-F238E27FC236}">
                <a16:creationId xmlns:a16="http://schemas.microsoft.com/office/drawing/2014/main" id="{1DD9F41A-DEF2-FA42-D31B-5A285208918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035902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>
          <a:extLst>
            <a:ext uri="{FF2B5EF4-FFF2-40B4-BE49-F238E27FC236}">
              <a16:creationId xmlns:a16="http://schemas.microsoft.com/office/drawing/2014/main" id="{1E204C10-F807-5081-52CA-3484778461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f29b9fb24_0_69:notes">
            <a:extLst>
              <a:ext uri="{FF2B5EF4-FFF2-40B4-BE49-F238E27FC236}">
                <a16:creationId xmlns:a16="http://schemas.microsoft.com/office/drawing/2014/main" id="{6CA01E1C-2398-C0F7-D207-0F65EF11367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f29b9fb24_0_69:notes">
            <a:extLst>
              <a:ext uri="{FF2B5EF4-FFF2-40B4-BE49-F238E27FC236}">
                <a16:creationId xmlns:a16="http://schemas.microsoft.com/office/drawing/2014/main" id="{4036F59D-0BB7-F798-3EA8-E9030A10954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4479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>
          <a:extLst>
            <a:ext uri="{FF2B5EF4-FFF2-40B4-BE49-F238E27FC236}">
              <a16:creationId xmlns:a16="http://schemas.microsoft.com/office/drawing/2014/main" id="{DBD9334B-025A-0DD2-C4F1-A19BB93F04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f98075b259_0_51:notes">
            <a:extLst>
              <a:ext uri="{FF2B5EF4-FFF2-40B4-BE49-F238E27FC236}">
                <a16:creationId xmlns:a16="http://schemas.microsoft.com/office/drawing/2014/main" id="{D78E6706-3280-471D-789B-A4528A539C7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f98075b259_0_51:notes">
            <a:extLst>
              <a:ext uri="{FF2B5EF4-FFF2-40B4-BE49-F238E27FC236}">
                <a16:creationId xmlns:a16="http://schemas.microsoft.com/office/drawing/2014/main" id="{42EA8188-231C-21B3-F8BA-C66BF95CC56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55413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>
          <a:extLst>
            <a:ext uri="{FF2B5EF4-FFF2-40B4-BE49-F238E27FC236}">
              <a16:creationId xmlns:a16="http://schemas.microsoft.com/office/drawing/2014/main" id="{3CF977F1-36FD-DED6-93DF-D3AD065F03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f98075b259_0_51:notes">
            <a:extLst>
              <a:ext uri="{FF2B5EF4-FFF2-40B4-BE49-F238E27FC236}">
                <a16:creationId xmlns:a16="http://schemas.microsoft.com/office/drawing/2014/main" id="{52FE862D-EE75-AC1D-CEED-3B048F4F2BC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f98075b259_0_51:notes">
            <a:extLst>
              <a:ext uri="{FF2B5EF4-FFF2-40B4-BE49-F238E27FC236}">
                <a16:creationId xmlns:a16="http://schemas.microsoft.com/office/drawing/2014/main" id="{2EB7123D-B0FD-2FCC-8E0E-875040E9AB8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98127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>
          <a:extLst>
            <a:ext uri="{FF2B5EF4-FFF2-40B4-BE49-F238E27FC236}">
              <a16:creationId xmlns:a16="http://schemas.microsoft.com/office/drawing/2014/main" id="{67E4323D-F889-E8EC-FBFA-6E7016E238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f98075b259_0_51:notes">
            <a:extLst>
              <a:ext uri="{FF2B5EF4-FFF2-40B4-BE49-F238E27FC236}">
                <a16:creationId xmlns:a16="http://schemas.microsoft.com/office/drawing/2014/main" id="{BFF1FD26-38D4-3008-F2C3-52407B2F66A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f98075b259_0_51:notes">
            <a:extLst>
              <a:ext uri="{FF2B5EF4-FFF2-40B4-BE49-F238E27FC236}">
                <a16:creationId xmlns:a16="http://schemas.microsoft.com/office/drawing/2014/main" id="{A0E2947A-AB67-B495-A5F6-936FFB8C69A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7028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>
          <a:extLst>
            <a:ext uri="{FF2B5EF4-FFF2-40B4-BE49-F238E27FC236}">
              <a16:creationId xmlns:a16="http://schemas.microsoft.com/office/drawing/2014/main" id="{9A5E3848-9DDD-292C-BCD2-0BC71C5577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f98075b259_0_51:notes">
            <a:extLst>
              <a:ext uri="{FF2B5EF4-FFF2-40B4-BE49-F238E27FC236}">
                <a16:creationId xmlns:a16="http://schemas.microsoft.com/office/drawing/2014/main" id="{4C94DE19-B07E-ADF4-3E0D-98055A385F5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f98075b259_0_51:notes">
            <a:extLst>
              <a:ext uri="{FF2B5EF4-FFF2-40B4-BE49-F238E27FC236}">
                <a16:creationId xmlns:a16="http://schemas.microsoft.com/office/drawing/2014/main" id="{384B1599-C0EF-E810-71B0-12A83504D0E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15928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df29b9fb24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df29b9fb24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de823becd0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de823becd0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f98075b25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f98075b25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f98075b259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f98075b259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df29b9fb24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df29b9fb24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21483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77390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f98075b259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f98075b259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51435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1" y="0"/>
            <a:ext cx="1728788" cy="51435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7319" y="841772"/>
            <a:ext cx="6593681" cy="179070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7319" y="2701528"/>
            <a:ext cx="6593681" cy="1241822"/>
          </a:xfrm>
        </p:spPr>
        <p:txBody>
          <a:bodyPr>
            <a:normAutofit/>
          </a:bodyPr>
          <a:lstStyle>
            <a:lvl1pPr marL="0" indent="0" algn="l">
              <a:buNone/>
              <a:defRPr sz="1500" cap="all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08133" y="4057651"/>
            <a:ext cx="2057400" cy="273844"/>
          </a:xfrm>
        </p:spPr>
        <p:txBody>
          <a:bodyPr/>
          <a:lstStyle/>
          <a:p>
            <a:fld id="{4BDF68E2-58F2-4D09-BE8B-E3BD06533059}" type="datetimeFigureOut">
              <a:rPr lang="en-US" smtClean="0"/>
              <a:t>12/19/2024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07318" y="4057651"/>
            <a:ext cx="3843665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22684" y="4057650"/>
            <a:ext cx="578317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377817701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3228499"/>
            <a:ext cx="7434266" cy="614516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454819"/>
            <a:ext cx="7434266" cy="2474834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4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3843015"/>
            <a:ext cx="7433144" cy="51185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12/19/2024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396888758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457200"/>
            <a:ext cx="7429466" cy="2571750"/>
          </a:xfrm>
        </p:spPr>
        <p:txBody>
          <a:bodyPr anchor="ctr">
            <a:normAutofit/>
          </a:bodyPr>
          <a:lstStyle>
            <a:lvl1pPr>
              <a:defRPr sz="2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3314700"/>
            <a:ext cx="7428344" cy="1028699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12/19/2024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99705619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457200"/>
            <a:ext cx="6977064" cy="2061322"/>
          </a:xfrm>
        </p:spPr>
        <p:txBody>
          <a:bodyPr anchor="ctr">
            <a:normAutofit/>
          </a:bodyPr>
          <a:lstStyle>
            <a:lvl1pPr>
              <a:defRPr sz="2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2524168"/>
            <a:ext cx="6564224" cy="411726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3232439"/>
            <a:ext cx="7429502" cy="1117122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12/19/2024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  <p:sp>
        <p:nvSpPr>
          <p:cNvPr id="60" name="TextBox 59"/>
          <p:cNvSpPr txBox="1"/>
          <p:nvPr/>
        </p:nvSpPr>
        <p:spPr>
          <a:xfrm>
            <a:off x="677634" y="549295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903028" y="2073729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4337854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600531"/>
            <a:ext cx="7429501" cy="1883876"/>
          </a:xfrm>
        </p:spPr>
        <p:txBody>
          <a:bodyPr anchor="b">
            <a:normAutofit/>
          </a:bodyPr>
          <a:lstStyle>
            <a:lvl1pPr>
              <a:defRPr sz="2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3493241"/>
            <a:ext cx="7428379" cy="855483"/>
          </a:xfrm>
        </p:spPr>
        <p:txBody>
          <a:bodyPr anchor="t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12/19/2024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12635000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457200"/>
            <a:ext cx="7429499" cy="14287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005847"/>
            <a:ext cx="2397674" cy="51435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45939" y="2520197"/>
            <a:ext cx="2406551" cy="182320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008226"/>
            <a:ext cx="2388289" cy="51435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78160" y="2522576"/>
            <a:ext cx="2396873" cy="182320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005847"/>
            <a:ext cx="2396226" cy="51435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2520197"/>
            <a:ext cx="2396226" cy="182320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12/19/2024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4605609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457200"/>
            <a:ext cx="7429499" cy="14287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3303447"/>
            <a:ext cx="2396430" cy="432197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000249"/>
            <a:ext cx="2396430" cy="1143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5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3735644"/>
            <a:ext cx="2396430" cy="61338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3303447"/>
            <a:ext cx="2400300" cy="432197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000249"/>
            <a:ext cx="2399205" cy="1143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5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3735643"/>
            <a:ext cx="2400300" cy="607757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3303446"/>
            <a:ext cx="2393056" cy="432197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000249"/>
            <a:ext cx="2396227" cy="1143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5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3735641"/>
            <a:ext cx="2396226" cy="60775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12/19/2024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89263283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12/19/2024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942821992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457200"/>
            <a:ext cx="1503758" cy="38862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457200"/>
            <a:ext cx="5811443" cy="38862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12/19/2024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580272963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ма вебинара" type="twoColTx">
  <p:cSld name="Тема вебинара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500550" y="821213"/>
            <a:ext cx="8520600" cy="19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subTitle" idx="1"/>
          </p:nvPr>
        </p:nvSpPr>
        <p:spPr>
          <a:xfrm>
            <a:off x="500550" y="45731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500"/>
              <a:buNone/>
              <a:defRPr sz="1500">
                <a:solidFill>
                  <a:srgbClr val="013D8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ubTitle" idx="2"/>
          </p:nvPr>
        </p:nvSpPr>
        <p:spPr>
          <a:xfrm>
            <a:off x="3135425" y="2978831"/>
            <a:ext cx="58563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500"/>
              <a:buNone/>
              <a:defRPr sz="1500" b="1">
                <a:solidFill>
                  <a:srgbClr val="013D8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ubTitle" idx="3"/>
          </p:nvPr>
        </p:nvSpPr>
        <p:spPr>
          <a:xfrm>
            <a:off x="3135425" y="3278981"/>
            <a:ext cx="585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ubTitle" idx="4"/>
          </p:nvPr>
        </p:nvSpPr>
        <p:spPr>
          <a:xfrm>
            <a:off x="3135425" y="3662550"/>
            <a:ext cx="5856300" cy="10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604124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">
  <p:cSld name="Заголовок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60634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12/19/2024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851933890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500550" y="1426469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238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018666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ный слайд">
  <p:cSld name="Разделительный слайд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70712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064420"/>
            <a:ext cx="7429500" cy="2139553"/>
          </a:xfrm>
        </p:spPr>
        <p:txBody>
          <a:bodyPr anchor="b">
            <a:normAutofit/>
          </a:bodyPr>
          <a:lstStyle>
            <a:lvl1pPr>
              <a:defRPr sz="2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3318272"/>
            <a:ext cx="7429500" cy="1031082"/>
          </a:xfrm>
        </p:spPr>
        <p:txBody>
          <a:bodyPr>
            <a:normAutofit/>
          </a:bodyPr>
          <a:lstStyle>
            <a:lvl1pPr marL="0" indent="0">
              <a:buNone/>
              <a:defRPr sz="135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12/19/2024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328496181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1687114"/>
            <a:ext cx="3658792" cy="265628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1687114"/>
            <a:ext cx="3656408" cy="265628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12/19/2024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319515846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64345"/>
            <a:ext cx="7429500" cy="110847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515" y="1687115"/>
            <a:ext cx="3487337" cy="617934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2305048"/>
            <a:ext cx="3658793" cy="203835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6" y="1687114"/>
            <a:ext cx="3484952" cy="617934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305048"/>
            <a:ext cx="3656408" cy="203835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12/19/2024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385916416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12/19/2024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70268692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12/19/2024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536059722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457201"/>
            <a:ext cx="2892028" cy="1229913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444499"/>
            <a:ext cx="4418407" cy="3898901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1687114"/>
            <a:ext cx="2892028" cy="265628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BBEA6-7C60-4B02-AE87-00D78D8422AF}" type="datetimeFigureOut">
              <a:rPr lang="en-US" smtClean="0"/>
              <a:t>12/19/2024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323126692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457200"/>
            <a:ext cx="4450881" cy="122991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5541" y="457201"/>
            <a:ext cx="2750018" cy="38861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1687114"/>
            <a:ext cx="4450883" cy="265628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12/19/2024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62890409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51435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0716" y="0"/>
            <a:ext cx="9040416" cy="51435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463888"/>
            <a:ext cx="7429499" cy="11089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1687115"/>
            <a:ext cx="7429499" cy="26562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12/19/2024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4412457"/>
            <a:ext cx="467948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7378733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  <p:sldLayoutId id="2147483742" r:id="rId17"/>
    <p:sldLayoutId id="2147483744" r:id="rId18"/>
    <p:sldLayoutId id="2147483745" r:id="rId19"/>
    <p:sldLayoutId id="2147483746" r:id="rId20"/>
    <p:sldLayoutId id="2147483747" r:id="rId2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7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13" Type="http://schemas.openxmlformats.org/officeDocument/2006/relationships/image" Target="../media/image13.png"/><Relationship Id="rId3" Type="http://schemas.openxmlformats.org/officeDocument/2006/relationships/hyperlink" Target="https://github.com/vitabaks/postgresql_cluster" TargetMode="External"/><Relationship Id="rId7" Type="http://schemas.openxmlformats.org/officeDocument/2006/relationships/image" Target="../media/image10.png"/><Relationship Id="rId12" Type="http://schemas.openxmlformats.org/officeDocument/2006/relationships/customXml" Target="../ink/ink4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0.xml"/><Relationship Id="rId6" Type="http://schemas.openxmlformats.org/officeDocument/2006/relationships/customXml" Target="../ink/ink1.xml"/><Relationship Id="rId11" Type="http://schemas.openxmlformats.org/officeDocument/2006/relationships/image" Target="../media/image12.png"/><Relationship Id="rId5" Type="http://schemas.openxmlformats.org/officeDocument/2006/relationships/image" Target="../media/image4.jpeg"/><Relationship Id="rId10" Type="http://schemas.openxmlformats.org/officeDocument/2006/relationships/customXml" Target="../ink/ink3.xml"/><Relationship Id="rId4" Type="http://schemas.openxmlformats.org/officeDocument/2006/relationships/image" Target="../media/image3.png"/><Relationship Id="rId9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5.png"/><Relationship Id="rId3" Type="http://schemas.openxmlformats.org/officeDocument/2006/relationships/hyperlink" Target="https://github.com/zalando/postgres-operator" TargetMode="External"/><Relationship Id="rId7" Type="http://schemas.openxmlformats.org/officeDocument/2006/relationships/image" Target="../media/image7.png"/><Relationship Id="rId12" Type="http://schemas.openxmlformats.org/officeDocument/2006/relationships/customXml" Target="../ink/ink6.xml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6" Type="http://schemas.openxmlformats.org/officeDocument/2006/relationships/customXml" Target="../ink/ink8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6.png"/><Relationship Id="rId11" Type="http://schemas.openxmlformats.org/officeDocument/2006/relationships/image" Target="../media/image14.png"/><Relationship Id="rId5" Type="http://schemas.openxmlformats.org/officeDocument/2006/relationships/image" Target="../media/image5.png"/><Relationship Id="rId15" Type="http://schemas.openxmlformats.org/officeDocument/2006/relationships/image" Target="../media/image16.png"/><Relationship Id="rId10" Type="http://schemas.openxmlformats.org/officeDocument/2006/relationships/customXml" Target="../ink/ink5.xml"/><Relationship Id="rId4" Type="http://schemas.openxmlformats.org/officeDocument/2006/relationships/hyperlink" Target="https://github.com/cloudnative-pg/cloudnative-pg" TargetMode="External"/><Relationship Id="rId9" Type="http://schemas.openxmlformats.org/officeDocument/2006/relationships/image" Target="../media/image9.png"/><Relationship Id="rId14" Type="http://schemas.openxmlformats.org/officeDocument/2006/relationships/customXml" Target="../ink/ink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itabaks/postgresql_cluster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s://github.com/zalando/postgres-operator" TargetMode="External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hyperlink" Target="https://github.com/cloudnative-pg/cloudnative-pg" TargetMode="External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.xml"/><Relationship Id="rId4" Type="http://schemas.openxmlformats.org/officeDocument/2006/relationships/chart" Target="../charts/char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>
            <a:spLocks noGrp="1"/>
          </p:cNvSpPr>
          <p:nvPr>
            <p:ph type="ctrTitle"/>
          </p:nvPr>
        </p:nvSpPr>
        <p:spPr>
          <a:xfrm>
            <a:off x="944650" y="1478943"/>
            <a:ext cx="7379700" cy="26656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4400" dirty="0" err="1"/>
              <a:t>PostgreSQL</a:t>
            </a:r>
            <a:r>
              <a:rPr lang="ru-RU" sz="4400" dirty="0"/>
              <a:t> для администраторов баз данных и разработчиков </a:t>
            </a:r>
            <a:br>
              <a:rPr lang="en-US" sz="4400" dirty="0"/>
            </a:br>
            <a:endParaRPr sz="2800" dirty="0"/>
          </a:p>
        </p:txBody>
      </p:sp>
      <p:sp>
        <p:nvSpPr>
          <p:cNvPr id="69" name="Google Shape;69;p16"/>
          <p:cNvSpPr txBox="1">
            <a:spLocks noGrp="1"/>
          </p:cNvSpPr>
          <p:nvPr>
            <p:ph type="subTitle" idx="1"/>
          </p:nvPr>
        </p:nvSpPr>
        <p:spPr>
          <a:xfrm>
            <a:off x="1730669" y="3523689"/>
            <a:ext cx="6593681" cy="12418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bg1"/>
                </a:solidFill>
              </a:rPr>
              <a:t>otus.ru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DC06665-147A-F719-89C3-5BE0CAE16717}"/>
              </a:ext>
            </a:extLst>
          </p:cNvPr>
          <p:cNvSpPr txBox="1"/>
          <p:nvPr/>
        </p:nvSpPr>
        <p:spPr>
          <a:xfrm>
            <a:off x="2645076" y="3603217"/>
            <a:ext cx="8402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2024-07</a:t>
            </a:r>
            <a:endParaRPr lang="ru-RU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>
          <a:extLst>
            <a:ext uri="{FF2B5EF4-FFF2-40B4-BE49-F238E27FC236}">
              <a16:creationId xmlns:a16="http://schemas.microsoft.com/office/drawing/2014/main" id="{FC11C428-A029-6201-5D6C-76E09FB01C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>
            <a:extLst>
              <a:ext uri="{FF2B5EF4-FFF2-40B4-BE49-F238E27FC236}">
                <a16:creationId xmlns:a16="http://schemas.microsoft.com/office/drawing/2014/main" id="{D5B68C51-DF7A-58FE-3181-6C7B57EEF8E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400" dirty="0"/>
              <a:t>Проработка конфигурации </a:t>
            </a:r>
            <a:br>
              <a:rPr lang="en-US" sz="3400" dirty="0"/>
            </a:br>
            <a:r>
              <a:rPr lang="ru-RU" sz="3400" dirty="0"/>
              <a:t>для среды </a:t>
            </a:r>
            <a:r>
              <a:rPr lang="en-US" sz="3400" dirty="0"/>
              <a:t>Stage</a:t>
            </a: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</p:txBody>
      </p:sp>
      <p:graphicFrame>
        <p:nvGraphicFramePr>
          <p:cNvPr id="142" name="Google Shape;142;p25">
            <a:extLst>
              <a:ext uri="{FF2B5EF4-FFF2-40B4-BE49-F238E27FC236}">
                <a16:creationId xmlns:a16="http://schemas.microsoft.com/office/drawing/2014/main" id="{4EF9AF74-6840-94AE-4449-C2CF144BA99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24208607"/>
              </p:ext>
            </p:extLst>
          </p:nvPr>
        </p:nvGraphicFramePr>
        <p:xfrm>
          <a:off x="952500" y="1544194"/>
          <a:ext cx="7239000" cy="1640548"/>
        </p:xfrm>
        <a:graphic>
          <a:graphicData uri="http://schemas.openxmlformats.org/drawingml/2006/table">
            <a:tbl>
              <a:tblPr>
                <a:noFill/>
                <a:tableStyleId>{EC9CA412-B8C5-42E1-A6F7-76260C2D6D12}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В условиях ограниченных ресурсов избавляемся от лишних 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LB 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и 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VIP-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мастера</a:t>
                      </a: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Учитываем отсутствие требований к долговечности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Формируем конфигурации </a:t>
                      </a:r>
                      <a:r>
                        <a:rPr lang="ru-RU" sz="13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кластероа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b="1" dirty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sz="13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Выполняем нагрузочные тесты, чтобы убедиться в соответствии контуру 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PROD 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 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TPS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64974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79810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>
          <a:extLst>
            <a:ext uri="{FF2B5EF4-FFF2-40B4-BE49-F238E27FC236}">
              <a16:creationId xmlns:a16="http://schemas.microsoft.com/office/drawing/2014/main" id="{7ABFEBD4-A303-767A-C685-066D629D96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355C603-53DB-2C8A-E1BE-35E80A1B294A}"/>
              </a:ext>
            </a:extLst>
          </p:cNvPr>
          <p:cNvSpPr txBox="1"/>
          <p:nvPr/>
        </p:nvSpPr>
        <p:spPr>
          <a:xfrm>
            <a:off x="500550" y="4640265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hlinkClick r:id="rId3"/>
              </a:rPr>
              <a:t>https://github.com/vitabaks/postgresql_cluster</a:t>
            </a:r>
            <a:endParaRPr lang="en-US" dirty="0"/>
          </a:p>
          <a:p>
            <a:endParaRPr lang="ru-RU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9005D1F-F470-7A7C-55CE-073AC4AF09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8405" y="780056"/>
            <a:ext cx="4632745" cy="3583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66BFE7E-F823-8C85-0C8E-1A0B8AAD2C65}"/>
              </a:ext>
            </a:extLst>
          </p:cNvPr>
          <p:cNvSpPr txBox="1"/>
          <p:nvPr/>
        </p:nvSpPr>
        <p:spPr>
          <a:xfrm flipH="1">
            <a:off x="651489" y="1899255"/>
            <a:ext cx="35844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VM</a:t>
            </a:r>
            <a:endParaRPr lang="ru-RU" dirty="0"/>
          </a:p>
          <a:p>
            <a:pPr marL="342900" indent="-342900">
              <a:buFont typeface="+mj-lt"/>
              <a:buAutoNum type="arabicPeriod"/>
            </a:pPr>
            <a:r>
              <a:rPr lang="en-US" strike="sngStrike" dirty="0" err="1"/>
              <a:t>haproxy</a:t>
            </a:r>
            <a:r>
              <a:rPr lang="en-US" strike="sngStrike" dirty="0"/>
              <a:t> + </a:t>
            </a:r>
            <a:r>
              <a:rPr lang="en-US" strike="sngStrike" dirty="0" err="1"/>
              <a:t>keepalived</a:t>
            </a:r>
            <a:endParaRPr lang="en-US" strike="sngStrike" dirty="0"/>
          </a:p>
          <a:p>
            <a:pPr marL="342900" indent="-342900">
              <a:buFont typeface="+mj-lt"/>
              <a:buAutoNum type="arabicPeriod"/>
            </a:pPr>
            <a:r>
              <a:rPr lang="en-US" strike="sngStrike" dirty="0" err="1"/>
              <a:t>vip</a:t>
            </a:r>
            <a:r>
              <a:rPr lang="en-US" strike="sngStrike" dirty="0"/>
              <a:t>-manager</a:t>
            </a:r>
          </a:p>
        </p:txBody>
      </p:sp>
      <p:pic>
        <p:nvPicPr>
          <p:cNvPr id="3080" name="Picture 8">
            <a:extLst>
              <a:ext uri="{FF2B5EF4-FFF2-40B4-BE49-F238E27FC236}">
                <a16:creationId xmlns:a16="http://schemas.microsoft.com/office/drawing/2014/main" id="{62ACD1ED-9CD5-8E50-AF5C-A1E577040D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461" y="937760"/>
            <a:ext cx="1040740" cy="780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8" name="Google Shape;128;p23">
            <a:extLst>
              <a:ext uri="{FF2B5EF4-FFF2-40B4-BE49-F238E27FC236}">
                <a16:creationId xmlns:a16="http://schemas.microsoft.com/office/drawing/2014/main" id="{10B249AF-002E-78A1-EA1A-29C3F42F340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VM STAGE</a:t>
            </a:r>
            <a:endParaRPr sz="3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B2D36E-5A9E-42C7-B6C5-6677460C90DF}"/>
              </a:ext>
            </a:extLst>
          </p:cNvPr>
          <p:cNvSpPr txBox="1"/>
          <p:nvPr/>
        </p:nvSpPr>
        <p:spPr>
          <a:xfrm>
            <a:off x="765313" y="3140765"/>
            <a:ext cx="36297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 * VM 1CPU/2GB </a:t>
            </a:r>
            <a:r>
              <a:rPr lang="en-US" dirty="0" err="1"/>
              <a:t>etcd</a:t>
            </a:r>
            <a:endParaRPr lang="en-US" dirty="0"/>
          </a:p>
          <a:p>
            <a:r>
              <a:rPr lang="en-US" dirty="0"/>
              <a:t>3 * VM 2CPU/8GB </a:t>
            </a:r>
            <a:r>
              <a:rPr lang="en-US" dirty="0" err="1"/>
              <a:t>postgres+patroni</a:t>
            </a:r>
            <a:endParaRPr lang="ru-RU" dirty="0"/>
          </a:p>
        </p:txBody>
      </p: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C2806FFF-25DB-5267-7BC1-512BDE1D4541}"/>
              </a:ext>
            </a:extLst>
          </p:cNvPr>
          <p:cNvGrpSpPr/>
          <p:nvPr/>
        </p:nvGrpSpPr>
        <p:grpSpPr>
          <a:xfrm>
            <a:off x="5493355" y="1382299"/>
            <a:ext cx="1156680" cy="555120"/>
            <a:chOff x="5493355" y="1382299"/>
            <a:chExt cx="1156680" cy="555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2" name="Рукописный ввод 1">
                  <a:extLst>
                    <a:ext uri="{FF2B5EF4-FFF2-40B4-BE49-F238E27FC236}">
                      <a16:creationId xmlns:a16="http://schemas.microsoft.com/office/drawing/2014/main" id="{46D37865-F025-88BA-3630-A518276085E1}"/>
                    </a:ext>
                  </a:extLst>
                </p14:cNvPr>
                <p14:cNvContentPartPr/>
                <p14:nvPr/>
              </p14:nvContentPartPr>
              <p14:xfrm>
                <a:off x="5493355" y="1382299"/>
                <a:ext cx="1156680" cy="555120"/>
              </p14:xfrm>
            </p:contentPart>
          </mc:Choice>
          <mc:Fallback>
            <p:pic>
              <p:nvPicPr>
                <p:cNvPr id="2" name="Рукописный ввод 1">
                  <a:extLst>
                    <a:ext uri="{FF2B5EF4-FFF2-40B4-BE49-F238E27FC236}">
                      <a16:creationId xmlns:a16="http://schemas.microsoft.com/office/drawing/2014/main" id="{46D37865-F025-88BA-3630-A518276085E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487235" y="1376179"/>
                  <a:ext cx="1168920" cy="56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Рукописный ввод 4">
                  <a:extLst>
                    <a:ext uri="{FF2B5EF4-FFF2-40B4-BE49-F238E27FC236}">
                      <a16:creationId xmlns:a16="http://schemas.microsoft.com/office/drawing/2014/main" id="{8B2601C3-27DB-B341-B2FB-71BBF6CC3E28}"/>
                    </a:ext>
                  </a:extLst>
                </p14:cNvPr>
                <p14:cNvContentPartPr/>
                <p14:nvPr/>
              </p14:nvContentPartPr>
              <p14:xfrm>
                <a:off x="5639515" y="1440619"/>
                <a:ext cx="906840" cy="483480"/>
              </p14:xfrm>
            </p:contentPart>
          </mc:Choice>
          <mc:Fallback>
            <p:pic>
              <p:nvPicPr>
                <p:cNvPr id="5" name="Рукописный ввод 4">
                  <a:extLst>
                    <a:ext uri="{FF2B5EF4-FFF2-40B4-BE49-F238E27FC236}">
                      <a16:creationId xmlns:a16="http://schemas.microsoft.com/office/drawing/2014/main" id="{8B2601C3-27DB-B341-B2FB-71BBF6CC3E2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633395" y="1434499"/>
                  <a:ext cx="919080" cy="495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A0F17F70-D502-8970-4003-2D86D357C7EA}"/>
              </a:ext>
            </a:extLst>
          </p:cNvPr>
          <p:cNvGrpSpPr/>
          <p:nvPr/>
        </p:nvGrpSpPr>
        <p:grpSpPr>
          <a:xfrm>
            <a:off x="6173755" y="2121019"/>
            <a:ext cx="402840" cy="257760"/>
            <a:chOff x="6173755" y="2121019"/>
            <a:chExt cx="402840" cy="257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7" name="Рукописный ввод 6">
                  <a:extLst>
                    <a:ext uri="{FF2B5EF4-FFF2-40B4-BE49-F238E27FC236}">
                      <a16:creationId xmlns:a16="http://schemas.microsoft.com/office/drawing/2014/main" id="{07DB5611-1C96-1F30-103D-69A280608E40}"/>
                    </a:ext>
                  </a:extLst>
                </p14:cNvPr>
                <p14:cNvContentPartPr/>
                <p14:nvPr/>
              </p14:nvContentPartPr>
              <p14:xfrm>
                <a:off x="6173755" y="2172139"/>
                <a:ext cx="402840" cy="139680"/>
              </p14:xfrm>
            </p:contentPart>
          </mc:Choice>
          <mc:Fallback>
            <p:pic>
              <p:nvPicPr>
                <p:cNvPr id="7" name="Рукописный ввод 6">
                  <a:extLst>
                    <a:ext uri="{FF2B5EF4-FFF2-40B4-BE49-F238E27FC236}">
                      <a16:creationId xmlns:a16="http://schemas.microsoft.com/office/drawing/2014/main" id="{07DB5611-1C96-1F30-103D-69A280608E4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167635" y="2166019"/>
                  <a:ext cx="41508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8" name="Рукописный ввод 7">
                  <a:extLst>
                    <a:ext uri="{FF2B5EF4-FFF2-40B4-BE49-F238E27FC236}">
                      <a16:creationId xmlns:a16="http://schemas.microsoft.com/office/drawing/2014/main" id="{31FDFEA0-7614-3434-6A62-39DB448AD8EC}"/>
                    </a:ext>
                  </a:extLst>
                </p14:cNvPr>
                <p14:cNvContentPartPr/>
                <p14:nvPr/>
              </p14:nvContentPartPr>
              <p14:xfrm>
                <a:off x="6255835" y="2121019"/>
                <a:ext cx="247320" cy="257760"/>
              </p14:xfrm>
            </p:contentPart>
          </mc:Choice>
          <mc:Fallback>
            <p:pic>
              <p:nvPicPr>
                <p:cNvPr id="8" name="Рукописный ввод 7">
                  <a:extLst>
                    <a:ext uri="{FF2B5EF4-FFF2-40B4-BE49-F238E27FC236}">
                      <a16:creationId xmlns:a16="http://schemas.microsoft.com/office/drawing/2014/main" id="{31FDFEA0-7614-3434-6A62-39DB448AD8E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249715" y="2114899"/>
                  <a:ext cx="259560" cy="270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7601901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>
          <a:extLst>
            <a:ext uri="{FF2B5EF4-FFF2-40B4-BE49-F238E27FC236}">
              <a16:creationId xmlns:a16="http://schemas.microsoft.com/office/drawing/2014/main" id="{313FAA33-A47B-2358-E51F-1BDDBE511D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4AD3C49-BE98-E533-3349-95290280A937}"/>
              </a:ext>
            </a:extLst>
          </p:cNvPr>
          <p:cNvSpPr txBox="1"/>
          <p:nvPr/>
        </p:nvSpPr>
        <p:spPr>
          <a:xfrm>
            <a:off x="500550" y="4583245"/>
            <a:ext cx="45720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dirty="0">
                <a:hlinkClick r:id="rId3"/>
              </a:rPr>
              <a:t>https://github.com/zalando/postgres-operator</a:t>
            </a:r>
            <a:endParaRPr lang="en-US" dirty="0"/>
          </a:p>
          <a:p>
            <a:r>
              <a:rPr lang="en" dirty="0">
                <a:hlinkClick r:id="rId4"/>
              </a:rPr>
              <a:t>https://github.com/cloudnative-pg/cloudnative-pg</a:t>
            </a:r>
            <a:endParaRPr lang="en" dirty="0"/>
          </a:p>
          <a:p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D6ABA3-AD08-EC2A-B62C-0BEA8A23BD93}"/>
              </a:ext>
            </a:extLst>
          </p:cNvPr>
          <p:cNvSpPr txBox="1"/>
          <p:nvPr/>
        </p:nvSpPr>
        <p:spPr>
          <a:xfrm>
            <a:off x="721063" y="1521210"/>
            <a:ext cx="2705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Kubernetes</a:t>
            </a:r>
            <a:endParaRPr lang="en-US" dirty="0"/>
          </a:p>
          <a:p>
            <a:r>
              <a:rPr lang="en-US" dirty="0" err="1"/>
              <a:t>zolando</a:t>
            </a:r>
            <a:r>
              <a:rPr lang="en-US" dirty="0"/>
              <a:t>/</a:t>
            </a:r>
            <a:r>
              <a:rPr lang="en-US" dirty="0" err="1"/>
              <a:t>postgres</a:t>
            </a:r>
            <a:r>
              <a:rPr lang="en-US" dirty="0"/>
              <a:t>-operator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301D611-8C78-4583-1CB7-EA711180F8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2717" y="1055528"/>
            <a:ext cx="659727" cy="742193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F5B19ED-792B-5C35-0697-CECF962625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29981" y="1117201"/>
            <a:ext cx="679657" cy="6188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2075B84-10F2-8793-4196-11213750C95A}"/>
              </a:ext>
            </a:extLst>
          </p:cNvPr>
          <p:cNvSpPr txBox="1"/>
          <p:nvPr/>
        </p:nvSpPr>
        <p:spPr>
          <a:xfrm>
            <a:off x="721063" y="2294949"/>
            <a:ext cx="385093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3 * 1CPU/2GB master (</a:t>
            </a:r>
            <a:r>
              <a:rPr lang="en-US" dirty="0" err="1"/>
              <a:t>etcd</a:t>
            </a:r>
            <a:r>
              <a:rPr lang="en-US" dirty="0"/>
              <a:t>)</a:t>
            </a:r>
          </a:p>
          <a:p>
            <a:r>
              <a:rPr lang="en-US" dirty="0"/>
              <a:t>3 * 2CPU/8GB worker (</a:t>
            </a:r>
            <a:r>
              <a:rPr lang="en-US" dirty="0" err="1"/>
              <a:t>postgres</a:t>
            </a:r>
            <a:r>
              <a:rPr lang="en-US" dirty="0"/>
              <a:t>/operator/svc)</a:t>
            </a:r>
            <a:endParaRPr lang="ru-RU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9B563516-6776-3B0F-2E3F-3F5927EC4CB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1063" y="2956244"/>
            <a:ext cx="3257561" cy="1296261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101E8D68-4F6E-6913-091F-887F1950C33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49150" y="457741"/>
            <a:ext cx="4572000" cy="2360428"/>
          </a:xfrm>
          <a:prstGeom prst="rect">
            <a:avLst/>
          </a:prstGeom>
        </p:spPr>
      </p:pic>
      <p:pic>
        <p:nvPicPr>
          <p:cNvPr id="4100" name="Picture 4" descr="Bird-eye view of the recommended shared nothing architecture for PostgreSQL in Kubernetes">
            <a:extLst>
              <a:ext uri="{FF2B5EF4-FFF2-40B4-BE49-F238E27FC236}">
                <a16:creationId xmlns:a16="http://schemas.microsoft.com/office/drawing/2014/main" id="{B129269F-DFF5-5466-E287-1BFFF09D3E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031220"/>
            <a:ext cx="3629149" cy="1654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8" name="Google Shape;128;p23">
            <a:extLst>
              <a:ext uri="{FF2B5EF4-FFF2-40B4-BE49-F238E27FC236}">
                <a16:creationId xmlns:a16="http://schemas.microsoft.com/office/drawing/2014/main" id="{7B1B2915-2198-4516-1727-D108D6B4E6E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Kubernetes</a:t>
            </a:r>
            <a:endParaRPr sz="3000" dirty="0"/>
          </a:p>
        </p:txBody>
      </p: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8AA1FAF2-51C8-BD25-A0D5-74AC63D5592D}"/>
              </a:ext>
            </a:extLst>
          </p:cNvPr>
          <p:cNvGrpSpPr/>
          <p:nvPr/>
        </p:nvGrpSpPr>
        <p:grpSpPr>
          <a:xfrm>
            <a:off x="4856875" y="826344"/>
            <a:ext cx="1953720" cy="631440"/>
            <a:chOff x="4856875" y="826344"/>
            <a:chExt cx="1953720" cy="631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2" name="Рукописный ввод 1">
                  <a:extLst>
                    <a:ext uri="{FF2B5EF4-FFF2-40B4-BE49-F238E27FC236}">
                      <a16:creationId xmlns:a16="http://schemas.microsoft.com/office/drawing/2014/main" id="{5C104509-6119-8D28-387B-B85B39F79442}"/>
                    </a:ext>
                  </a:extLst>
                </p14:cNvPr>
                <p14:cNvContentPartPr/>
                <p14:nvPr/>
              </p14:nvContentPartPr>
              <p14:xfrm>
                <a:off x="4856875" y="892224"/>
                <a:ext cx="782640" cy="358920"/>
              </p14:xfrm>
            </p:contentPart>
          </mc:Choice>
          <mc:Fallback>
            <p:pic>
              <p:nvPicPr>
                <p:cNvPr id="2" name="Рукописный ввод 1">
                  <a:extLst>
                    <a:ext uri="{FF2B5EF4-FFF2-40B4-BE49-F238E27FC236}">
                      <a16:creationId xmlns:a16="http://schemas.microsoft.com/office/drawing/2014/main" id="{5C104509-6119-8D28-387B-B85B39F7944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850755" y="886104"/>
                  <a:ext cx="794880" cy="37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4" name="Рукописный ввод 3">
                  <a:extLst>
                    <a:ext uri="{FF2B5EF4-FFF2-40B4-BE49-F238E27FC236}">
                      <a16:creationId xmlns:a16="http://schemas.microsoft.com/office/drawing/2014/main" id="{2328728F-B696-6540-AC11-5DFC182C01CB}"/>
                    </a:ext>
                  </a:extLst>
                </p14:cNvPr>
                <p14:cNvContentPartPr/>
                <p14:nvPr/>
              </p14:nvContentPartPr>
              <p14:xfrm>
                <a:off x="4996915" y="826344"/>
                <a:ext cx="642960" cy="631440"/>
              </p14:xfrm>
            </p:contentPart>
          </mc:Choice>
          <mc:Fallback>
            <p:pic>
              <p:nvPicPr>
                <p:cNvPr id="4" name="Рукописный ввод 3">
                  <a:extLst>
                    <a:ext uri="{FF2B5EF4-FFF2-40B4-BE49-F238E27FC236}">
                      <a16:creationId xmlns:a16="http://schemas.microsoft.com/office/drawing/2014/main" id="{2328728F-B696-6540-AC11-5DFC182C01C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990795" y="820224"/>
                  <a:ext cx="655200" cy="64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7" name="Рукописный ввод 6">
                  <a:extLst>
                    <a:ext uri="{FF2B5EF4-FFF2-40B4-BE49-F238E27FC236}">
                      <a16:creationId xmlns:a16="http://schemas.microsoft.com/office/drawing/2014/main" id="{78ED8A6F-B1A0-5FE6-B7EC-20AACD2CF9E6}"/>
                    </a:ext>
                  </a:extLst>
                </p14:cNvPr>
                <p14:cNvContentPartPr/>
                <p14:nvPr/>
              </p14:nvContentPartPr>
              <p14:xfrm>
                <a:off x="6158995" y="862704"/>
                <a:ext cx="622440" cy="452160"/>
              </p14:xfrm>
            </p:contentPart>
          </mc:Choice>
          <mc:Fallback>
            <p:pic>
              <p:nvPicPr>
                <p:cNvPr id="7" name="Рукописный ввод 6">
                  <a:extLst>
                    <a:ext uri="{FF2B5EF4-FFF2-40B4-BE49-F238E27FC236}">
                      <a16:creationId xmlns:a16="http://schemas.microsoft.com/office/drawing/2014/main" id="{78ED8A6F-B1A0-5FE6-B7EC-20AACD2CF9E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152875" y="856584"/>
                  <a:ext cx="634680" cy="46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9" name="Рукописный ввод 8">
                  <a:extLst>
                    <a:ext uri="{FF2B5EF4-FFF2-40B4-BE49-F238E27FC236}">
                      <a16:creationId xmlns:a16="http://schemas.microsoft.com/office/drawing/2014/main" id="{ED2C2662-16D1-2EEF-662A-B7864144E49E}"/>
                    </a:ext>
                  </a:extLst>
                </p14:cNvPr>
                <p14:cNvContentPartPr/>
                <p14:nvPr/>
              </p14:nvContentPartPr>
              <p14:xfrm>
                <a:off x="6250075" y="841104"/>
                <a:ext cx="560520" cy="596160"/>
              </p14:xfrm>
            </p:contentPart>
          </mc:Choice>
          <mc:Fallback>
            <p:pic>
              <p:nvPicPr>
                <p:cNvPr id="9" name="Рукописный ввод 8">
                  <a:extLst>
                    <a:ext uri="{FF2B5EF4-FFF2-40B4-BE49-F238E27FC236}">
                      <a16:creationId xmlns:a16="http://schemas.microsoft.com/office/drawing/2014/main" id="{ED2C2662-16D1-2EEF-662A-B7864144E49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243955" y="834984"/>
                  <a:ext cx="572760" cy="6084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130114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>
          <a:extLst>
            <a:ext uri="{FF2B5EF4-FFF2-40B4-BE49-F238E27FC236}">
              <a16:creationId xmlns:a16="http://schemas.microsoft.com/office/drawing/2014/main" id="{4705A189-B6B8-C9CE-A009-E57CC9AC67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>
            <a:extLst>
              <a:ext uri="{FF2B5EF4-FFF2-40B4-BE49-F238E27FC236}">
                <a16:creationId xmlns:a16="http://schemas.microsoft.com/office/drawing/2014/main" id="{11E44353-204B-3231-3EEC-C09FD2D0AC6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400" dirty="0"/>
              <a:t>Конфигурация </a:t>
            </a:r>
            <a:r>
              <a:rPr lang="en-US" sz="3400" dirty="0"/>
              <a:t>POSTGRESQL </a:t>
            </a:r>
            <a:r>
              <a:rPr lang="ru-RU" sz="3400" dirty="0"/>
              <a:t>для </a:t>
            </a:r>
            <a:r>
              <a:rPr lang="en-US" sz="3400" dirty="0"/>
              <a:t>STAGE</a:t>
            </a: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BD3C5C-39A9-3299-7E0B-7722DD5C6AFB}"/>
              </a:ext>
            </a:extLst>
          </p:cNvPr>
          <p:cNvSpPr txBox="1"/>
          <p:nvPr/>
        </p:nvSpPr>
        <p:spPr>
          <a:xfrm>
            <a:off x="2223821" y="1653234"/>
            <a:ext cx="6452006" cy="3159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35640A-18BB-CF68-256F-D8C3C81EA723}"/>
              </a:ext>
            </a:extLst>
          </p:cNvPr>
          <p:cNvSpPr txBox="1"/>
          <p:nvPr/>
        </p:nvSpPr>
        <p:spPr>
          <a:xfrm>
            <a:off x="1450780" y="1148486"/>
            <a:ext cx="719267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dirty="0" err="1"/>
              <a:t>max_connections</a:t>
            </a:r>
            <a:r>
              <a:rPr lang="ru-RU" sz="1400" dirty="0"/>
              <a:t> = 40</a:t>
            </a:r>
          </a:p>
          <a:p>
            <a:r>
              <a:rPr lang="ru-RU" sz="1400" dirty="0" err="1"/>
              <a:t>shared_buffers</a:t>
            </a:r>
            <a:r>
              <a:rPr lang="ru-RU" sz="1400" dirty="0"/>
              <a:t> = 1GB # Для </a:t>
            </a:r>
            <a:r>
              <a:rPr lang="ru-RU" sz="1400" dirty="0" err="1"/>
              <a:t>быстродейтсвия</a:t>
            </a:r>
            <a:r>
              <a:rPr lang="ru-RU" sz="1400" dirty="0"/>
              <a:t>, память быстрее диска.</a:t>
            </a:r>
          </a:p>
          <a:p>
            <a:r>
              <a:rPr lang="ru-RU" sz="1400" dirty="0" err="1"/>
              <a:t>effective_cache_size</a:t>
            </a:r>
            <a:r>
              <a:rPr lang="ru-RU" sz="1400" dirty="0"/>
              <a:t> = 3GB </a:t>
            </a:r>
          </a:p>
          <a:p>
            <a:r>
              <a:rPr lang="ru-RU" sz="1400" dirty="0" err="1"/>
              <a:t>maintenance_work_mem</a:t>
            </a:r>
            <a:r>
              <a:rPr lang="ru-RU" sz="1400" dirty="0"/>
              <a:t> = 256MB</a:t>
            </a:r>
          </a:p>
          <a:p>
            <a:r>
              <a:rPr lang="ru-RU" sz="1400" dirty="0" err="1"/>
              <a:t>checkpoint_completion_target</a:t>
            </a:r>
            <a:r>
              <a:rPr lang="ru-RU" sz="1400" dirty="0"/>
              <a:t> = 0.9 # Максимально растянуть </a:t>
            </a:r>
            <a:r>
              <a:rPr lang="ru-RU" sz="1400" dirty="0" err="1"/>
              <a:t>чекпоинт</a:t>
            </a:r>
            <a:r>
              <a:rPr lang="ru-RU" sz="1400" dirty="0"/>
              <a:t> по времени</a:t>
            </a:r>
          </a:p>
          <a:p>
            <a:r>
              <a:rPr lang="ru-RU" sz="1400" dirty="0" err="1"/>
              <a:t>wal_buffers</a:t>
            </a:r>
            <a:r>
              <a:rPr lang="ru-RU" sz="1400" dirty="0"/>
              <a:t> = 16MB # Отправляем в память</a:t>
            </a:r>
          </a:p>
          <a:p>
            <a:r>
              <a:rPr lang="ru-RU" sz="1400" dirty="0" err="1"/>
              <a:t>default_statistics_target</a:t>
            </a:r>
            <a:r>
              <a:rPr lang="ru-RU" sz="1400" dirty="0"/>
              <a:t> = 150 # Эффективность статистики</a:t>
            </a:r>
          </a:p>
          <a:p>
            <a:r>
              <a:rPr lang="ru-RU" sz="1400" dirty="0" err="1"/>
              <a:t>random_page_cost</a:t>
            </a:r>
            <a:r>
              <a:rPr lang="ru-RU" sz="1400" dirty="0"/>
              <a:t> = 1.1 </a:t>
            </a:r>
          </a:p>
          <a:p>
            <a:r>
              <a:rPr lang="ru-RU" sz="1400" dirty="0" err="1"/>
              <a:t>effective_io_concurrency</a:t>
            </a:r>
            <a:r>
              <a:rPr lang="ru-RU" sz="1400" dirty="0"/>
              <a:t> = 200 # Запросы можем слать в несколько потоков</a:t>
            </a:r>
          </a:p>
          <a:p>
            <a:r>
              <a:rPr lang="ru-RU" sz="1400" dirty="0" err="1"/>
              <a:t>work_mem</a:t>
            </a:r>
            <a:r>
              <a:rPr lang="ru-RU" sz="1400" dirty="0"/>
              <a:t> = 13107kB # В зависимости от количества подключений можно увеличить </a:t>
            </a:r>
            <a:r>
              <a:rPr lang="ru-RU" sz="1400" dirty="0" err="1"/>
              <a:t>work_mem</a:t>
            </a:r>
            <a:r>
              <a:rPr lang="ru-RU" sz="1400" dirty="0"/>
              <a:t> - операции станут быстрее</a:t>
            </a:r>
          </a:p>
          <a:p>
            <a:r>
              <a:rPr lang="ru-RU" sz="1400" dirty="0" err="1"/>
              <a:t>huge_pages</a:t>
            </a:r>
            <a:r>
              <a:rPr lang="ru-RU" sz="1400" dirty="0"/>
              <a:t> = </a:t>
            </a:r>
            <a:r>
              <a:rPr lang="ru-RU" sz="1400" dirty="0" err="1"/>
              <a:t>off</a:t>
            </a:r>
            <a:endParaRPr lang="ru-RU" sz="1400" dirty="0"/>
          </a:p>
          <a:p>
            <a:r>
              <a:rPr lang="ru-RU" sz="1400" dirty="0" err="1"/>
              <a:t>min_wal_size</a:t>
            </a:r>
            <a:r>
              <a:rPr lang="ru-RU" sz="1400" dirty="0"/>
              <a:t> = 1GB</a:t>
            </a:r>
          </a:p>
          <a:p>
            <a:r>
              <a:rPr lang="ru-RU" sz="1400" dirty="0" err="1"/>
              <a:t>max_wal_size</a:t>
            </a:r>
            <a:r>
              <a:rPr lang="ru-RU" sz="1400" dirty="0"/>
              <a:t> = 4GB</a:t>
            </a:r>
          </a:p>
        </p:txBody>
      </p:sp>
    </p:spTree>
    <p:extLst>
      <p:ext uri="{BB962C8B-B14F-4D97-AF65-F5344CB8AC3E}">
        <p14:creationId xmlns:p14="http://schemas.microsoft.com/office/powerpoint/2010/main" val="10332449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>
          <a:extLst>
            <a:ext uri="{FF2B5EF4-FFF2-40B4-BE49-F238E27FC236}">
              <a16:creationId xmlns:a16="http://schemas.microsoft.com/office/drawing/2014/main" id="{59CCEA7A-E3AF-AB3F-0C91-C12D95A2E3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>
            <a:extLst>
              <a:ext uri="{FF2B5EF4-FFF2-40B4-BE49-F238E27FC236}">
                <a16:creationId xmlns:a16="http://schemas.microsoft.com/office/drawing/2014/main" id="{948BA8B7-819A-6F29-37B0-EB2213BA5A1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400" dirty="0"/>
              <a:t>Конфигурация </a:t>
            </a:r>
            <a:r>
              <a:rPr lang="en-US" sz="3400" dirty="0"/>
              <a:t>POSTGRESQL </a:t>
            </a:r>
            <a:r>
              <a:rPr lang="ru-RU" sz="3400" dirty="0"/>
              <a:t>для </a:t>
            </a:r>
            <a:r>
              <a:rPr lang="en-US" sz="3400" dirty="0"/>
              <a:t>STAGE</a:t>
            </a: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B8461C-9CA9-D28B-23EC-EB6B796A5EC4}"/>
              </a:ext>
            </a:extLst>
          </p:cNvPr>
          <p:cNvSpPr txBox="1"/>
          <p:nvPr/>
        </p:nvSpPr>
        <p:spPr>
          <a:xfrm>
            <a:off x="2223821" y="1653234"/>
            <a:ext cx="6452006" cy="3159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BAF4A8-ECB0-E7B1-4D3B-523089016F9C}"/>
              </a:ext>
            </a:extLst>
          </p:cNvPr>
          <p:cNvSpPr txBox="1"/>
          <p:nvPr/>
        </p:nvSpPr>
        <p:spPr>
          <a:xfrm>
            <a:off x="1410005" y="1771531"/>
            <a:ext cx="719267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/>
              <a:t>data_checksums</a:t>
            </a:r>
            <a:r>
              <a:rPr lang="en-US" sz="1400" dirty="0"/>
              <a:t> # </a:t>
            </a:r>
            <a:r>
              <a:rPr lang="ru-RU" sz="1400" dirty="0"/>
              <a:t>Проверяем, что отключено</a:t>
            </a:r>
          </a:p>
          <a:p>
            <a:r>
              <a:rPr lang="en-US" sz="1400" dirty="0" err="1"/>
              <a:t>synchronous_commit</a:t>
            </a:r>
            <a:r>
              <a:rPr lang="en-US" sz="1400" dirty="0"/>
              <a:t> = off # </a:t>
            </a:r>
            <a:r>
              <a:rPr lang="ru-RU" sz="1400" dirty="0"/>
              <a:t>Отключаем синхронную запись </a:t>
            </a:r>
            <a:r>
              <a:rPr lang="en-US" sz="1400" dirty="0"/>
              <a:t>WAL </a:t>
            </a:r>
            <a:r>
              <a:rPr lang="ru-RU" sz="1400" dirty="0"/>
              <a:t>на диск</a:t>
            </a:r>
          </a:p>
          <a:p>
            <a:r>
              <a:rPr lang="en-US" sz="1400" dirty="0" err="1"/>
              <a:t>fsync</a:t>
            </a:r>
            <a:r>
              <a:rPr lang="en-US" sz="1400" dirty="0"/>
              <a:t> = off # </a:t>
            </a:r>
            <a:r>
              <a:rPr lang="ru-RU" sz="1400" dirty="0"/>
              <a:t>Отключим синхронизацию с диском</a:t>
            </a:r>
          </a:p>
          <a:p>
            <a:r>
              <a:rPr lang="en-US" sz="1400" dirty="0" err="1"/>
              <a:t>wal_level</a:t>
            </a:r>
            <a:r>
              <a:rPr lang="en-US" sz="1400" dirty="0"/>
              <a:t> = minimal #</a:t>
            </a:r>
            <a:endParaRPr lang="ru-RU" sz="1400" dirty="0"/>
          </a:p>
          <a:p>
            <a:r>
              <a:rPr lang="en-US" sz="1400" dirty="0" err="1"/>
              <a:t>checkpoint_timeout</a:t>
            </a:r>
            <a:r>
              <a:rPr lang="en-US" sz="1400" dirty="0"/>
              <a:t> = 6000min # </a:t>
            </a:r>
            <a:r>
              <a:rPr lang="ru-RU" sz="1400" dirty="0"/>
              <a:t>Редкие </a:t>
            </a:r>
            <a:r>
              <a:rPr lang="ru-RU" sz="1400" dirty="0" err="1"/>
              <a:t>чекпоинты</a:t>
            </a:r>
            <a:r>
              <a:rPr lang="ru-RU" sz="1400" dirty="0"/>
              <a:t> - меньше ресурсов на обработку</a:t>
            </a:r>
          </a:p>
          <a:p>
            <a:r>
              <a:rPr lang="en-US" sz="1400" dirty="0" err="1"/>
              <a:t>full_page_writes</a:t>
            </a:r>
            <a:r>
              <a:rPr lang="en-US" sz="1400" dirty="0"/>
              <a:t> = off</a:t>
            </a:r>
          </a:p>
          <a:p>
            <a:r>
              <a:rPr lang="en-US" sz="1400" dirty="0" err="1"/>
              <a:t>max_wal_senders</a:t>
            </a:r>
            <a:r>
              <a:rPr lang="en-US" sz="1400" dirty="0"/>
              <a:t> = 0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34093065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>
          <a:extLst>
            <a:ext uri="{FF2B5EF4-FFF2-40B4-BE49-F238E27FC236}">
              <a16:creationId xmlns:a16="http://schemas.microsoft.com/office/drawing/2014/main" id="{03458B70-CDB8-7B33-D52A-539D335B2C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>
            <a:extLst>
              <a:ext uri="{FF2B5EF4-FFF2-40B4-BE49-F238E27FC236}">
                <a16:creationId xmlns:a16="http://schemas.microsoft.com/office/drawing/2014/main" id="{FA61D7BA-CC8B-7709-B45E-34FDDBD928E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52500" y="323409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400" dirty="0"/>
              <a:t>Вывод</a:t>
            </a:r>
            <a:r>
              <a:rPr lang="ru-RU" sz="3400" dirty="0"/>
              <a:t>Ы</a:t>
            </a: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</p:txBody>
      </p:sp>
      <p:graphicFrame>
        <p:nvGraphicFramePr>
          <p:cNvPr id="142" name="Google Shape;142;p25">
            <a:extLst>
              <a:ext uri="{FF2B5EF4-FFF2-40B4-BE49-F238E27FC236}">
                <a16:creationId xmlns:a16="http://schemas.microsoft.com/office/drawing/2014/main" id="{634E9EEC-E4F1-3D1B-9849-C87BF74E14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07384946"/>
              </p:ext>
            </p:extLst>
          </p:nvPr>
        </p:nvGraphicFramePr>
        <p:xfrm>
          <a:off x="952500" y="1544194"/>
          <a:ext cx="7239000" cy="1432668"/>
        </p:xfrm>
        <a:graphic>
          <a:graphicData uri="http://schemas.openxmlformats.org/drawingml/2006/table">
            <a:tbl>
              <a:tblPr>
                <a:noFill/>
                <a:tableStyleId>{EC9CA412-B8C5-42E1-A6F7-76260C2D6D12}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PostgreSQL 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позволяет настраивать свои экземпляры различными способами, под различные задачи и цели</a:t>
                      </a: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Существует возможность развернуть соответствующий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PROD’</a:t>
                      </a:r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у кластер на 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Stage</a:t>
                      </a:r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, который не будет уступать в значениях 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TPS </a:t>
                      </a:r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в условиях ограниченных ресурсов,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для нагрузочного тестирования приложений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97677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>
          <a:extLst>
            <a:ext uri="{FF2B5EF4-FFF2-40B4-BE49-F238E27FC236}">
              <a16:creationId xmlns:a16="http://schemas.microsoft.com/office/drawing/2014/main" id="{6B23CD34-36E1-DC47-3505-484A8C90D8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>
            <a:extLst>
              <a:ext uri="{FF2B5EF4-FFF2-40B4-BE49-F238E27FC236}">
                <a16:creationId xmlns:a16="http://schemas.microsoft.com/office/drawing/2014/main" id="{E769A4F6-10C0-BFCA-8412-EB780FC2F39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52500" y="323409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400" dirty="0"/>
              <a:t>ЧТО ОСТАЛОСЬ</a:t>
            </a: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</p:txBody>
      </p:sp>
      <p:graphicFrame>
        <p:nvGraphicFramePr>
          <p:cNvPr id="142" name="Google Shape;142;p25">
            <a:extLst>
              <a:ext uri="{FF2B5EF4-FFF2-40B4-BE49-F238E27FC236}">
                <a16:creationId xmlns:a16="http://schemas.microsoft.com/office/drawing/2014/main" id="{F4D64B3C-8FD5-0772-7E12-F570A3FE3F1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11481503"/>
              </p:ext>
            </p:extLst>
          </p:nvPr>
        </p:nvGraphicFramePr>
        <p:xfrm>
          <a:off x="952500" y="1544194"/>
          <a:ext cx="7239000" cy="926446"/>
        </p:xfrm>
        <a:graphic>
          <a:graphicData uri="http://schemas.openxmlformats.org/drawingml/2006/table">
            <a:tbl>
              <a:tblPr>
                <a:noFill/>
                <a:tableStyleId>{EC9CA412-B8C5-42E1-A6F7-76260C2D6D12}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Развернуть кластер для 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STAGE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и провезти тестирование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с помощью </a:t>
                      </a:r>
                      <a:r>
                        <a:rPr lang="en-US" sz="13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pgbench</a:t>
                      </a:r>
                      <a:endParaRPr lang="ru-RU"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Откалибровать набор конфигураций кластера для полного совпадения с кластером в 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PROD 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 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TPS 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в различных комбинациях настроек и ресурсов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54160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900"/>
              <a:t>Спасибо за внимание!</a:t>
            </a:r>
            <a:br>
              <a:rPr lang="ru" sz="5000" b="0"/>
            </a:br>
            <a:endParaRPr sz="49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571242" y="815550"/>
            <a:ext cx="8520600" cy="184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800" b="0" i="0" u="none" strike="noStrike" dirty="0">
                <a:solidFill>
                  <a:srgbClr val="050505"/>
                </a:solidFill>
                <a:effectLst/>
                <a:latin typeface="Roboto" panose="02000000000000000000" pitchFamily="2" charset="0"/>
              </a:rPr>
              <a:t>Создание и тестирование высоконагруженного отказоустойчивого кластера </a:t>
            </a:r>
            <a:r>
              <a:rPr lang="en" sz="2800" b="0" i="0" u="none" strike="noStrike" dirty="0">
                <a:solidFill>
                  <a:srgbClr val="050505"/>
                </a:solidFill>
                <a:effectLst/>
                <a:latin typeface="Roboto" panose="02000000000000000000" pitchFamily="2" charset="0"/>
              </a:rPr>
              <a:t>PostgreSQL </a:t>
            </a:r>
            <a:r>
              <a:rPr lang="ru-RU" sz="2800" b="0" i="0" u="none" strike="noStrike" dirty="0">
                <a:solidFill>
                  <a:srgbClr val="050505"/>
                </a:solidFill>
                <a:effectLst/>
                <a:latin typeface="Roboto" panose="02000000000000000000" pitchFamily="2" charset="0"/>
              </a:rPr>
              <a:t>на базе </a:t>
            </a:r>
            <a:r>
              <a:rPr lang="en" sz="2800" b="0" i="0" u="none" strike="noStrike" dirty="0" err="1">
                <a:solidFill>
                  <a:srgbClr val="050505"/>
                </a:solidFill>
                <a:effectLst/>
                <a:latin typeface="Roboto" panose="02000000000000000000" pitchFamily="2" charset="0"/>
              </a:rPr>
              <a:t>Patroni</a:t>
            </a:r>
            <a:r>
              <a:rPr lang="en" sz="2800" b="0" i="0" u="none" strike="noStrike" dirty="0">
                <a:solidFill>
                  <a:srgbClr val="050505"/>
                </a:solidFill>
                <a:effectLst/>
                <a:latin typeface="Roboto" panose="02000000000000000000" pitchFamily="2" charset="0"/>
              </a:rPr>
              <a:t> </a:t>
            </a:r>
            <a:endParaRPr sz="2800" b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6" name="Google Shape;86;p18"/>
          <p:cNvSpPr txBox="1">
            <a:spLocks noGrp="1"/>
          </p:cNvSpPr>
          <p:nvPr>
            <p:ph type="subTitle" idx="1"/>
          </p:nvPr>
        </p:nvSpPr>
        <p:spPr>
          <a:xfrm>
            <a:off x="3036840" y="3060349"/>
            <a:ext cx="2930119" cy="11674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400" dirty="0">
                <a:solidFill>
                  <a:schemeClr val="tx1"/>
                </a:solidFill>
              </a:rPr>
              <a:t>Девякович Максим</a:t>
            </a:r>
            <a:endParaRPr lang="en-US" sz="140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>
                <a:solidFill>
                  <a:schemeClr val="tx1"/>
                </a:solidFill>
              </a:rPr>
              <a:t>Team Lead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 err="1">
                <a:solidFill>
                  <a:schemeClr val="tx1"/>
                </a:solidFill>
              </a:rPr>
              <a:t>Fullstack</a:t>
            </a:r>
            <a:endParaRPr lang="en-US" sz="140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 err="1">
                <a:solidFill>
                  <a:schemeClr val="tx1"/>
                </a:solidFill>
              </a:rPr>
              <a:t>.Net</a:t>
            </a:r>
            <a:r>
              <a:rPr lang="en-US" sz="1400" dirty="0">
                <a:solidFill>
                  <a:schemeClr val="tx1"/>
                </a:solidFill>
              </a:rPr>
              <a:t> + C# | </a:t>
            </a:r>
            <a:r>
              <a:rPr lang="en-US" sz="1400" dirty="0" err="1">
                <a:solidFill>
                  <a:schemeClr val="tx1"/>
                </a:solidFill>
              </a:rPr>
              <a:t>React+TS</a:t>
            </a:r>
            <a:r>
              <a:rPr lang="en-US" sz="1400" dirty="0">
                <a:solidFill>
                  <a:schemeClr val="tx1"/>
                </a:solidFill>
              </a:rPr>
              <a:t> | PostgreSQL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/>
        </p:nvSpPr>
        <p:spPr>
          <a:xfrm>
            <a:off x="1312950" y="266169"/>
            <a:ext cx="6518100" cy="5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План презентации</a:t>
            </a:r>
            <a:endParaRPr sz="3000" b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92;p19"/>
          <p:cNvSpPr/>
          <p:nvPr/>
        </p:nvSpPr>
        <p:spPr>
          <a:xfrm>
            <a:off x="1698693" y="1106348"/>
            <a:ext cx="2873307" cy="383685"/>
          </a:xfrm>
          <a:prstGeom prst="roundRect">
            <a:avLst>
              <a:gd name="adj" fmla="val 16667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Цели проекта </a:t>
            </a:r>
            <a:endParaRPr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9"/>
          <p:cNvSpPr/>
          <p:nvPr/>
        </p:nvSpPr>
        <p:spPr>
          <a:xfrm>
            <a:off x="1698694" y="1736261"/>
            <a:ext cx="2873308" cy="383685"/>
          </a:xfrm>
          <a:prstGeom prst="roundRect">
            <a:avLst>
              <a:gd name="adj" fmla="val 16667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Что планировалось</a:t>
            </a:r>
            <a:endParaRPr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9"/>
          <p:cNvSpPr/>
          <p:nvPr/>
        </p:nvSpPr>
        <p:spPr>
          <a:xfrm>
            <a:off x="1698693" y="3016714"/>
            <a:ext cx="2873305" cy="383700"/>
          </a:xfrm>
          <a:prstGeom prst="roundRect">
            <a:avLst>
              <a:gd name="adj" fmla="val 16667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Что получилось</a:t>
            </a:r>
            <a:endParaRPr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96;p19"/>
          <p:cNvSpPr/>
          <p:nvPr/>
        </p:nvSpPr>
        <p:spPr>
          <a:xfrm>
            <a:off x="1698694" y="3614959"/>
            <a:ext cx="2873304" cy="383700"/>
          </a:xfrm>
          <a:prstGeom prst="roundRect">
            <a:avLst>
              <a:gd name="adj" fmla="val 16667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r>
              <a:rPr lang="ru-RU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Что осталось</a:t>
            </a:r>
          </a:p>
        </p:txBody>
      </p:sp>
      <p:sp>
        <p:nvSpPr>
          <p:cNvPr id="97" name="Google Shape;97;p19"/>
          <p:cNvSpPr/>
          <p:nvPr/>
        </p:nvSpPr>
        <p:spPr>
          <a:xfrm>
            <a:off x="1698694" y="4213205"/>
            <a:ext cx="2873304" cy="383700"/>
          </a:xfrm>
          <a:prstGeom prst="roundRect">
            <a:avLst>
              <a:gd name="adj" fmla="val 16667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Выводы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8" name="Google Shape;98;p19"/>
          <p:cNvCxnSpPr>
            <a:cxnSpLocks/>
            <a:stCxn id="92" idx="1"/>
            <a:endCxn id="93" idx="1"/>
          </p:cNvCxnSpPr>
          <p:nvPr/>
        </p:nvCxnSpPr>
        <p:spPr>
          <a:xfrm rot="10800000" flipH="1" flipV="1">
            <a:off x="1698692" y="1298190"/>
            <a:ext cx="1" cy="629913"/>
          </a:xfrm>
          <a:prstGeom prst="curvedConnector3">
            <a:avLst>
              <a:gd name="adj1" fmla="val -228600000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99" name="Google Shape;99;p19"/>
          <p:cNvCxnSpPr>
            <a:cxnSpLocks/>
            <a:stCxn id="93" idx="1"/>
          </p:cNvCxnSpPr>
          <p:nvPr/>
        </p:nvCxnSpPr>
        <p:spPr>
          <a:xfrm rot="10800000" flipV="1">
            <a:off x="1698694" y="1928103"/>
            <a:ext cx="12700" cy="630467"/>
          </a:xfrm>
          <a:prstGeom prst="curvedConnector3">
            <a:avLst>
              <a:gd name="adj1" fmla="val 18000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0" name="Google Shape;100;p19"/>
          <p:cNvCxnSpPr>
            <a:cxnSpLocks/>
            <a:endCxn id="95" idx="1"/>
          </p:cNvCxnSpPr>
          <p:nvPr/>
        </p:nvCxnSpPr>
        <p:spPr>
          <a:xfrm rot="10800000" flipV="1">
            <a:off x="1698694" y="2558570"/>
            <a:ext cx="1" cy="649993"/>
          </a:xfrm>
          <a:prstGeom prst="curvedConnector3">
            <a:avLst>
              <a:gd name="adj1" fmla="val 228601000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1" name="Google Shape;101;p19"/>
          <p:cNvCxnSpPr>
            <a:cxnSpLocks/>
          </p:cNvCxnSpPr>
          <p:nvPr/>
        </p:nvCxnSpPr>
        <p:spPr>
          <a:xfrm>
            <a:off x="1698694" y="3239502"/>
            <a:ext cx="600" cy="6402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2" name="Google Shape;102;p19"/>
          <p:cNvCxnSpPr/>
          <p:nvPr/>
        </p:nvCxnSpPr>
        <p:spPr>
          <a:xfrm>
            <a:off x="1698694" y="3910670"/>
            <a:ext cx="600" cy="6402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2" name="Google Shape;95;p19">
            <a:extLst>
              <a:ext uri="{FF2B5EF4-FFF2-40B4-BE49-F238E27FC236}">
                <a16:creationId xmlns:a16="http://schemas.microsoft.com/office/drawing/2014/main" id="{124A0E8B-45C1-ED2F-8863-14466F75D2C8}"/>
              </a:ext>
            </a:extLst>
          </p:cNvPr>
          <p:cNvSpPr/>
          <p:nvPr/>
        </p:nvSpPr>
        <p:spPr>
          <a:xfrm>
            <a:off x="1685995" y="2345576"/>
            <a:ext cx="2873305" cy="383700"/>
          </a:xfrm>
          <a:prstGeom prst="roundRect">
            <a:avLst>
              <a:gd name="adj" fmla="val 16667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Архитектура</a:t>
            </a:r>
            <a:endParaRPr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/>
        </p:nvSpPr>
        <p:spPr>
          <a:xfrm>
            <a:off x="952500" y="462280"/>
            <a:ext cx="8520600" cy="13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Цели проекта</a:t>
            </a:r>
            <a:endParaRPr sz="3000" b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08" name="Google Shape;108;p20"/>
          <p:cNvGraphicFramePr/>
          <p:nvPr>
            <p:extLst>
              <p:ext uri="{D42A27DB-BD31-4B8C-83A1-F6EECF244321}">
                <p14:modId xmlns:p14="http://schemas.microsoft.com/office/powerpoint/2010/main" val="249783093"/>
              </p:ext>
            </p:extLst>
          </p:nvPr>
        </p:nvGraphicFramePr>
        <p:xfrm>
          <a:off x="952500" y="2058925"/>
          <a:ext cx="7235850" cy="1612780"/>
        </p:xfrm>
        <a:graphic>
          <a:graphicData uri="http://schemas.openxmlformats.org/drawingml/2006/table">
            <a:tbl>
              <a:tblPr>
                <a:noFill/>
                <a:tableStyleId>{EC9CA412-B8C5-42E1-A6F7-76260C2D6D12}</a:tableStyleId>
              </a:tblPr>
              <a:tblGrid>
                <a:gridCol w="48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22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Создание и настройка отказоустойчивых кластеров </a:t>
                      </a:r>
                      <a:r>
                        <a:rPr lang="en-US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Postgres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822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Тестирование их производительности с помощью - </a:t>
                      </a:r>
                      <a:r>
                        <a:rPr lang="en-US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pgbench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822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b="1" dirty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Развёртывание кластеров на среде </a:t>
                      </a:r>
                      <a:r>
                        <a:rPr lang="en-US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Stage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6864131"/>
                  </a:ext>
                </a:extLst>
              </a:tr>
              <a:tr h="30822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b="1" dirty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Нагрузочное тестирование на среде </a:t>
                      </a:r>
                      <a:r>
                        <a:rPr lang="en-US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Stage </a:t>
                      </a:r>
                      <a:r>
                        <a:rPr lang="ru-RU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в условиях ограниченных ресурсов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533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>
            <a:spLocks noGrp="1"/>
          </p:cNvSpPr>
          <p:nvPr>
            <p:ph type="title"/>
          </p:nvPr>
        </p:nvSpPr>
        <p:spPr>
          <a:xfrm>
            <a:off x="952500" y="313492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dirty="0">
                <a:solidFill>
                  <a:schemeClr val="bg1"/>
                </a:solidFill>
              </a:rPr>
              <a:t>Этапы</a:t>
            </a:r>
            <a:endParaRPr sz="3000" dirty="0">
              <a:solidFill>
                <a:schemeClr val="bg1"/>
              </a:solidFill>
            </a:endParaRPr>
          </a:p>
        </p:txBody>
      </p:sp>
      <p:graphicFrame>
        <p:nvGraphicFramePr>
          <p:cNvPr id="115" name="Google Shape;115;p21"/>
          <p:cNvGraphicFramePr/>
          <p:nvPr>
            <p:extLst>
              <p:ext uri="{D42A27DB-BD31-4B8C-83A1-F6EECF244321}">
                <p14:modId xmlns:p14="http://schemas.microsoft.com/office/powerpoint/2010/main" val="184690843"/>
              </p:ext>
            </p:extLst>
          </p:nvPr>
        </p:nvGraphicFramePr>
        <p:xfrm>
          <a:off x="952500" y="1544194"/>
          <a:ext cx="7239000" cy="1784112"/>
        </p:xfrm>
        <a:graphic>
          <a:graphicData uri="http://schemas.openxmlformats.org/drawingml/2006/table">
            <a:tbl>
              <a:tblPr>
                <a:noFill/>
                <a:tableStyleId>{EC9CA412-B8C5-42E1-A6F7-76260C2D6D12}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Спроектировать и развернуть кластер 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PostgreSQL 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на базе </a:t>
                      </a:r>
                      <a:r>
                        <a:rPr lang="en-US" sz="13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Patroni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и 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Consul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Сравнить производительность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реализаций на виртуальной машине и  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Kubernetes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Сравнить с аналогичным решением в 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Kubernetes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CloudNativePG</a:t>
                      </a:r>
                      <a:endParaRPr lang="en"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b="1" dirty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sz="13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Проанализировать работу кластера в условиях ограниченных ресурсов</a:t>
                      </a:r>
                      <a:endParaRPr lang="en"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740137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b="1" dirty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5.</a:t>
                      </a:r>
                      <a:endParaRPr sz="13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Определить конфигурацию кластера на среде 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Stage</a:t>
                      </a:r>
                      <a:endParaRPr lang="en"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779762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537FB5C-F815-3C70-883C-A5657F9DADF9}"/>
              </a:ext>
            </a:extLst>
          </p:cNvPr>
          <p:cNvSpPr txBox="1"/>
          <p:nvPr/>
        </p:nvSpPr>
        <p:spPr>
          <a:xfrm>
            <a:off x="500550" y="4640265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hlinkClick r:id="rId3"/>
              </a:rPr>
              <a:t>https://github.com/vitabaks/postgresql_cluster</a:t>
            </a:r>
            <a:endParaRPr lang="en-US" dirty="0"/>
          </a:p>
          <a:p>
            <a:endParaRPr lang="ru-RU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B82D168-DEED-B1B2-8E67-AC7AAE3109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8405" y="780056"/>
            <a:ext cx="4632745" cy="3583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5A16F27-8419-4DF4-A314-B751BC7CCE09}"/>
              </a:ext>
            </a:extLst>
          </p:cNvPr>
          <p:cNvSpPr txBox="1"/>
          <p:nvPr/>
        </p:nvSpPr>
        <p:spPr>
          <a:xfrm flipH="1">
            <a:off x="651489" y="1899255"/>
            <a:ext cx="358443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VM</a:t>
            </a:r>
            <a:endParaRPr lang="ru-RU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haproxy</a:t>
            </a:r>
            <a:r>
              <a:rPr lang="en-US" dirty="0"/>
              <a:t> + </a:t>
            </a:r>
            <a:r>
              <a:rPr lang="en-US" dirty="0" err="1"/>
              <a:t>keepalived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vip</a:t>
            </a:r>
            <a:r>
              <a:rPr lang="en-US" dirty="0"/>
              <a:t>-manager</a:t>
            </a:r>
          </a:p>
        </p:txBody>
      </p:sp>
      <p:pic>
        <p:nvPicPr>
          <p:cNvPr id="3080" name="Picture 8">
            <a:extLst>
              <a:ext uri="{FF2B5EF4-FFF2-40B4-BE49-F238E27FC236}">
                <a16:creationId xmlns:a16="http://schemas.microsoft.com/office/drawing/2014/main" id="{D24A4C66-2F59-5534-170B-9C295A0841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461" y="937760"/>
            <a:ext cx="1040740" cy="780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VM PROD</a:t>
            </a:r>
            <a:endParaRPr sz="3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84D399-666A-F100-78B7-71D25DB5E1D6}"/>
              </a:ext>
            </a:extLst>
          </p:cNvPr>
          <p:cNvSpPr txBox="1"/>
          <p:nvPr/>
        </p:nvSpPr>
        <p:spPr>
          <a:xfrm>
            <a:off x="765313" y="3140765"/>
            <a:ext cx="3882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 * VM 2CPU/4GB </a:t>
            </a:r>
            <a:r>
              <a:rPr lang="en-US" dirty="0" err="1"/>
              <a:t>etcd</a:t>
            </a:r>
            <a:r>
              <a:rPr lang="en-US" dirty="0"/>
              <a:t> (</a:t>
            </a:r>
            <a:r>
              <a:rPr lang="en-US" dirty="0" err="1"/>
              <a:t>haproxy</a:t>
            </a:r>
            <a:r>
              <a:rPr lang="en-US" dirty="0"/>
              <a:t>)</a:t>
            </a:r>
          </a:p>
          <a:p>
            <a:r>
              <a:rPr lang="en-US" dirty="0"/>
              <a:t>3 * VM 10CPU/32GB </a:t>
            </a:r>
            <a:r>
              <a:rPr lang="en-US" dirty="0" err="1"/>
              <a:t>postgres+patroni</a:t>
            </a:r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537FB5C-F815-3C70-883C-A5657F9DADF9}"/>
              </a:ext>
            </a:extLst>
          </p:cNvPr>
          <p:cNvSpPr txBox="1"/>
          <p:nvPr/>
        </p:nvSpPr>
        <p:spPr>
          <a:xfrm>
            <a:off x="500550" y="4583245"/>
            <a:ext cx="45720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dirty="0">
                <a:hlinkClick r:id="rId3"/>
              </a:rPr>
              <a:t>https://github.com/zalando/postgres-operator</a:t>
            </a:r>
            <a:endParaRPr lang="en-US" dirty="0"/>
          </a:p>
          <a:p>
            <a:r>
              <a:rPr lang="en" dirty="0">
                <a:hlinkClick r:id="rId4"/>
              </a:rPr>
              <a:t>https://github.com/cloudnative-pg/cloudnative-pg</a:t>
            </a:r>
            <a:endParaRPr lang="en" dirty="0"/>
          </a:p>
          <a:p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0491A9-F504-A4DE-A29A-4CE8A53C2C58}"/>
              </a:ext>
            </a:extLst>
          </p:cNvPr>
          <p:cNvSpPr txBox="1"/>
          <p:nvPr/>
        </p:nvSpPr>
        <p:spPr>
          <a:xfrm>
            <a:off x="721063" y="1521210"/>
            <a:ext cx="261802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Kubernetes</a:t>
            </a:r>
            <a:endParaRPr lang="en-US" dirty="0"/>
          </a:p>
          <a:p>
            <a:pPr marL="342900" indent="-342900">
              <a:buFont typeface="+mj-lt"/>
              <a:buAutoNum type="arabicPeriod" startAt="3"/>
            </a:pPr>
            <a:r>
              <a:rPr lang="en-US" dirty="0" err="1"/>
              <a:t>zolando</a:t>
            </a:r>
            <a:r>
              <a:rPr lang="en-US" dirty="0"/>
              <a:t>/</a:t>
            </a:r>
            <a:r>
              <a:rPr lang="en-US" dirty="0" err="1"/>
              <a:t>postgres</a:t>
            </a:r>
            <a:r>
              <a:rPr lang="en-US" dirty="0"/>
              <a:t>-operator</a:t>
            </a:r>
          </a:p>
          <a:p>
            <a:pPr marL="342900" indent="-342900">
              <a:buFont typeface="+mj-lt"/>
              <a:buAutoNum type="arabicPeriod" startAt="3"/>
            </a:pPr>
            <a:r>
              <a:rPr lang="en-US" dirty="0" err="1"/>
              <a:t>Cloudnative-pg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BFE29DE-9B3C-7D4A-86A4-5A895D71F5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2717" y="1055528"/>
            <a:ext cx="659727" cy="742193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E6096EC-4F1B-F8D5-4C82-1E53FAE623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29981" y="1117201"/>
            <a:ext cx="679657" cy="6188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4359262-56DD-B5F2-4DCD-9EEEFB489755}"/>
              </a:ext>
            </a:extLst>
          </p:cNvPr>
          <p:cNvSpPr txBox="1"/>
          <p:nvPr/>
        </p:nvSpPr>
        <p:spPr>
          <a:xfrm>
            <a:off x="721063" y="2294949"/>
            <a:ext cx="385093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3 * </a:t>
            </a:r>
            <a:r>
              <a:rPr lang="ru-RU" dirty="0"/>
              <a:t>2</a:t>
            </a:r>
            <a:r>
              <a:rPr lang="en-US" dirty="0"/>
              <a:t>CPU/4GB master (</a:t>
            </a:r>
            <a:r>
              <a:rPr lang="en-US" dirty="0" err="1"/>
              <a:t>etcd</a:t>
            </a:r>
            <a:r>
              <a:rPr lang="en-US" dirty="0"/>
              <a:t>)</a:t>
            </a:r>
          </a:p>
          <a:p>
            <a:r>
              <a:rPr lang="en-US" dirty="0"/>
              <a:t>3 * 10CPU/32GB worker (</a:t>
            </a:r>
            <a:r>
              <a:rPr lang="en-US" dirty="0" err="1"/>
              <a:t>postgres</a:t>
            </a:r>
            <a:r>
              <a:rPr lang="en-US" dirty="0"/>
              <a:t>/operator/svc)</a:t>
            </a:r>
            <a:endParaRPr lang="ru-RU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F22D6096-BC81-C02B-0896-9865599885B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1063" y="2956244"/>
            <a:ext cx="3257561" cy="1296261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43DCF698-CA3E-F5CE-AD2B-EFE6CF1E420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49150" y="457741"/>
            <a:ext cx="4572000" cy="2360428"/>
          </a:xfrm>
          <a:prstGeom prst="rect">
            <a:avLst/>
          </a:prstGeom>
        </p:spPr>
      </p:pic>
      <p:pic>
        <p:nvPicPr>
          <p:cNvPr id="4100" name="Picture 4" descr="Bird-eye view of the recommended shared nothing architecture for PostgreSQL in Kubernetes">
            <a:extLst>
              <a:ext uri="{FF2B5EF4-FFF2-40B4-BE49-F238E27FC236}">
                <a16:creationId xmlns:a16="http://schemas.microsoft.com/office/drawing/2014/main" id="{BBE6FB4F-D629-E120-AFAF-7FD23D9271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031220"/>
            <a:ext cx="3629149" cy="1654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Kubernetes PROD</a:t>
            </a:r>
            <a:endParaRPr sz="3000" dirty="0"/>
          </a:p>
        </p:txBody>
      </p:sp>
    </p:spTree>
    <p:extLst>
      <p:ext uri="{BB962C8B-B14F-4D97-AF65-F5344CB8AC3E}">
        <p14:creationId xmlns:p14="http://schemas.microsoft.com/office/powerpoint/2010/main" val="3018698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 dirty="0"/>
              <a:t>Результаты тестов </a:t>
            </a:r>
            <a:r>
              <a:rPr lang="en-US" sz="3000" dirty="0" err="1"/>
              <a:t>pgbench</a:t>
            </a:r>
            <a:endParaRPr sz="3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838649-90BA-EAEB-DEA9-1A5F379CCEF9}"/>
              </a:ext>
            </a:extLst>
          </p:cNvPr>
          <p:cNvSpPr txBox="1"/>
          <p:nvPr/>
        </p:nvSpPr>
        <p:spPr>
          <a:xfrm>
            <a:off x="500550" y="1165014"/>
            <a:ext cx="68435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b="0" dirty="0" err="1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pgbench</a:t>
            </a:r>
            <a:r>
              <a:rPr lang="en" b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 -h target -U </a:t>
            </a:r>
            <a:r>
              <a:rPr lang="en" b="0" dirty="0" err="1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supadm</a:t>
            </a:r>
            <a:r>
              <a:rPr lang="en" b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 -c 40 -j 3 -P 10 -T 600 -n </a:t>
            </a:r>
            <a:r>
              <a:rPr lang="en" b="0" dirty="0" err="1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pgbench</a:t>
            </a:r>
            <a:endParaRPr lang="en" b="0" dirty="0">
              <a:solidFill>
                <a:schemeClr val="tx1"/>
              </a:solidFill>
              <a:effectLst/>
              <a:latin typeface="Menlo" panose="020B0609030804020204" pitchFamily="49" charset="0"/>
            </a:endParaRPr>
          </a:p>
          <a:p>
            <a:endParaRPr lang="ru-RU" dirty="0"/>
          </a:p>
        </p:txBody>
      </p:sp>
      <p:graphicFrame>
        <p:nvGraphicFramePr>
          <p:cNvPr id="3" name="Диаграмма 2">
            <a:extLst>
              <a:ext uri="{FF2B5EF4-FFF2-40B4-BE49-F238E27FC236}">
                <a16:creationId xmlns:a16="http://schemas.microsoft.com/office/drawing/2014/main" id="{05BCB245-C352-A09D-01B8-46CB7876631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76937005"/>
              </p:ext>
            </p:extLst>
          </p:nvPr>
        </p:nvGraphicFramePr>
        <p:xfrm>
          <a:off x="685800" y="1688234"/>
          <a:ext cx="5534991" cy="33443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Диаграмма 3">
            <a:extLst>
              <a:ext uri="{FF2B5EF4-FFF2-40B4-BE49-F238E27FC236}">
                <a16:creationId xmlns:a16="http://schemas.microsoft.com/office/drawing/2014/main" id="{34A1E417-E9FA-EED4-31D4-99A83EF6F4D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2553369"/>
              </p:ext>
            </p:extLst>
          </p:nvPr>
        </p:nvGraphicFramePr>
        <p:xfrm>
          <a:off x="6406041" y="1665510"/>
          <a:ext cx="2355574" cy="22551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30597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>
            <a:spLocks noGrp="1"/>
          </p:cNvSpPr>
          <p:nvPr>
            <p:ph type="title"/>
          </p:nvPr>
        </p:nvSpPr>
        <p:spPr>
          <a:xfrm>
            <a:off x="952500" y="323409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400" dirty="0"/>
              <a:t>ПРОМЕЖУТОЧНЫЕ </a:t>
            </a:r>
            <a:r>
              <a:rPr lang="ru" sz="3400" dirty="0"/>
              <a:t>Вывод</a:t>
            </a:r>
            <a:r>
              <a:rPr lang="ru-RU" sz="3400" dirty="0"/>
              <a:t>Ы</a:t>
            </a: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</p:txBody>
      </p:sp>
      <p:graphicFrame>
        <p:nvGraphicFramePr>
          <p:cNvPr id="142" name="Google Shape;142;p25"/>
          <p:cNvGraphicFramePr/>
          <p:nvPr>
            <p:extLst>
              <p:ext uri="{D42A27DB-BD31-4B8C-83A1-F6EECF244321}">
                <p14:modId xmlns:p14="http://schemas.microsoft.com/office/powerpoint/2010/main" val="3664495091"/>
              </p:ext>
            </p:extLst>
          </p:nvPr>
        </p:nvGraphicFramePr>
        <p:xfrm>
          <a:off x="952500" y="1544194"/>
          <a:ext cx="7239000" cy="1293276"/>
        </p:xfrm>
        <a:graphic>
          <a:graphicData uri="http://schemas.openxmlformats.org/drawingml/2006/table">
            <a:tbl>
              <a:tblPr>
                <a:noFill/>
                <a:tableStyleId>{EC9CA412-B8C5-42E1-A6F7-76260C2D6D12}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Без 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LB 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производительность выше</a:t>
                      </a: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Контейнеризация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и 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Kubernetes 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не вносят сильного влияния на производительность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VM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и </a:t>
                      </a:r>
                      <a:r>
                        <a:rPr lang="en-US" sz="13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vip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-manager 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быстрее и надежнее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Контур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Контур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онтур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1633</TotalTime>
  <Words>683</Words>
  <Application>Microsoft Office PowerPoint</Application>
  <PresentationFormat>Экран (16:9)</PresentationFormat>
  <Paragraphs>122</Paragraphs>
  <Slides>17</Slides>
  <Notes>17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2" baseType="lpstr">
      <vt:lpstr>Arial</vt:lpstr>
      <vt:lpstr>Menlo</vt:lpstr>
      <vt:lpstr>Roboto</vt:lpstr>
      <vt:lpstr>Tw Cen MT</vt:lpstr>
      <vt:lpstr>Контур</vt:lpstr>
      <vt:lpstr>PostgreSQL для администраторов баз данных и разработчиков  </vt:lpstr>
      <vt:lpstr>Создание и тестирование высоконагруженного отказоустойчивого кластера PostgreSQL на базе Patroni    </vt:lpstr>
      <vt:lpstr>Презентация PowerPoint</vt:lpstr>
      <vt:lpstr>Презентация PowerPoint</vt:lpstr>
      <vt:lpstr>Этапы</vt:lpstr>
      <vt:lpstr>VM PROD</vt:lpstr>
      <vt:lpstr>Kubernetes PROD</vt:lpstr>
      <vt:lpstr>Результаты тестов pgbench</vt:lpstr>
      <vt:lpstr>ПРОМЕЖУТОЧНЫЕ ВыводЫ </vt:lpstr>
      <vt:lpstr>Проработка конфигурации  для среды Stage </vt:lpstr>
      <vt:lpstr>VM STAGE</vt:lpstr>
      <vt:lpstr>Kubernetes</vt:lpstr>
      <vt:lpstr>Конфигурация POSTGRESQL для STAGE </vt:lpstr>
      <vt:lpstr>Конфигурация POSTGRESQL для STAGE </vt:lpstr>
      <vt:lpstr>ВыводЫ </vt:lpstr>
      <vt:lpstr>ЧТО ОСТАЛОСЬ </vt:lpstr>
      <vt:lpstr>Спасибо за внимание!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PostgreSQL для администраторов баз данных и разработчиков  2024-03</dc:title>
  <dc:creator>Валера Измайлов</dc:creator>
  <cp:lastModifiedBy>Валера Измайлов</cp:lastModifiedBy>
  <cp:revision>134</cp:revision>
  <dcterms:modified xsi:type="dcterms:W3CDTF">2024-12-19T16:18:40Z</dcterms:modified>
</cp:coreProperties>
</file>