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8"/>
  </p:notesMasterIdLst>
  <p:sldIdLst>
    <p:sldId id="256" r:id="rId2"/>
    <p:sldId id="257" r:id="rId3"/>
    <p:sldId id="258" r:id="rId4"/>
    <p:sldId id="292" r:id="rId5"/>
    <p:sldId id="294" r:id="rId6"/>
    <p:sldId id="295" r:id="rId7"/>
    <p:sldId id="293" r:id="rId8"/>
    <p:sldId id="302" r:id="rId9"/>
    <p:sldId id="296" r:id="rId10"/>
    <p:sldId id="297" r:id="rId11"/>
    <p:sldId id="298" r:id="rId12"/>
    <p:sldId id="300" r:id="rId13"/>
    <p:sldId id="301" r:id="rId14"/>
    <p:sldId id="303" r:id="rId15"/>
    <p:sldId id="304" r:id="rId16"/>
    <p:sldId id="274" r:id="rId17"/>
  </p:sldIdLst>
  <p:sldSz cx="12192000" cy="6858000"/>
  <p:notesSz cx="6858000" cy="9144000"/>
  <p:embeddedFontLst>
    <p:embeddedFont>
      <p:font typeface="Merriweather" panose="020B060402020202020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Merriweather" panose="020B0604020202020204" charset="0"/>
        <a:ea typeface="Merriweather" panose="020B0604020202020204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b99bb9312_12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gcb99bb9312_12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67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ts slide layout">
  <p:cSld name="3_Contents slide layout">
    <p:bg>
      <p:bgPr>
        <a:solidFill>
          <a:schemeClr val="accen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4132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erriweather" panose="020B0604020202020204" charset="0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0" y="58833"/>
            <a:ext cx="5751356" cy="5865687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7" y="0"/>
            <a:ext cx="5755723" cy="5860653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erriweather" panose="020B0604020202020204" charset="0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erriweather" panose="020B0604020202020204" charset="0"/>
            </a:endParaRPr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erriweather" panose="020B0604020202020204" charset="0"/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3"/>
          <p:cNvGrpSpPr/>
          <p:nvPr/>
        </p:nvGrpSpPr>
        <p:grpSpPr>
          <a:xfrm flipH="1">
            <a:off x="2657401" y="1971671"/>
            <a:ext cx="1343100" cy="1343100"/>
            <a:chOff x="2190747" y="1657346"/>
            <a:chExt cx="1343100" cy="1343100"/>
          </a:xfrm>
        </p:grpSpPr>
        <p:sp>
          <p:nvSpPr>
            <p:cNvPr id="62" name="Google Shape;62;p13"/>
            <p:cNvSpPr/>
            <p:nvPr/>
          </p:nvSpPr>
          <p:spPr>
            <a:xfrm>
              <a:off x="2705100" y="2190749"/>
              <a:ext cx="504900" cy="504900"/>
            </a:xfrm>
            <a:prstGeom prst="arc">
              <a:avLst>
                <a:gd name="adj1" fmla="val 9366810"/>
                <a:gd name="adj2" fmla="val 17844455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Merriweather" panose="020B060402020202020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481261" y="1947860"/>
              <a:ext cx="895500" cy="895500"/>
            </a:xfrm>
            <a:prstGeom prst="arc">
              <a:avLst>
                <a:gd name="adj1" fmla="val 9366810"/>
                <a:gd name="adj2" fmla="val 17844455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Merriweather" panose="020B060402020202020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190747" y="1657346"/>
              <a:ext cx="1343100" cy="1343100"/>
            </a:xfrm>
            <a:prstGeom prst="arc">
              <a:avLst>
                <a:gd name="adj1" fmla="val 9366810"/>
                <a:gd name="adj2" fmla="val 17844455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Merriweather" panose="020B0604020202020204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7871700" y="4225118"/>
            <a:ext cx="4320300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1"/>
                </a:solidFill>
                <a:latin typeface="Merriweather" panose="020B0604020202020204" charset="0"/>
              </a:rPr>
              <a:t>GVHD: Nguyễn Thị Lương</a:t>
            </a:r>
            <a:endParaRPr sz="2500" b="0" i="0" u="none" strike="noStrike" cap="none" dirty="0">
              <a:solidFill>
                <a:schemeClr val="lt1"/>
              </a:solidFill>
              <a:latin typeface="Merriweather" panose="020B0604020202020204" charset="0"/>
              <a:sym typeface="Arial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7871700" y="4778325"/>
            <a:ext cx="1565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1"/>
                </a:solidFill>
                <a:latin typeface="Merriweather" panose="020B0604020202020204" charset="0"/>
              </a:rPr>
              <a:t>SVTH:</a:t>
            </a:r>
            <a:endParaRPr sz="2500" b="0" i="0" u="none" strike="noStrike" cap="none" dirty="0">
              <a:solidFill>
                <a:schemeClr val="lt1"/>
              </a:solidFill>
              <a:latin typeface="Merriweather" panose="020B0604020202020204" charset="0"/>
              <a:sym typeface="Arial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7871699" y="5331519"/>
            <a:ext cx="3987365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lt1"/>
                </a:solidFill>
                <a:latin typeface="Merriweather" panose="020B0604020202020204" charset="0"/>
              </a:rPr>
              <a:t>1812864 – Huỳnh Văn Trung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lt1"/>
                </a:solidFill>
                <a:latin typeface="Merriweather" panose="020B0604020202020204" charset="0"/>
              </a:rPr>
              <a:t>1812835 – Đinh Bá Thái Sơn</a:t>
            </a:r>
            <a:endParaRPr sz="2100" dirty="0">
              <a:solidFill>
                <a:schemeClr val="lt1"/>
              </a:solidFill>
              <a:latin typeface="Merriweather" panose="020B0604020202020204" charset="0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ctrTitle"/>
          </p:nvPr>
        </p:nvSpPr>
        <p:spPr>
          <a:xfrm>
            <a:off x="1780624" y="922882"/>
            <a:ext cx="8630751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lvl="0" algn="ctr">
              <a:buClr>
                <a:srgbClr val="000000"/>
              </a:buClr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web </a:t>
            </a:r>
            <a:r>
              <a:rPr lang="en-US" dirty="0" err="1"/>
              <a:t>bằng</a:t>
            </a:r>
            <a:r>
              <a:rPr lang="en-US" dirty="0"/>
              <a:t> python</a:t>
            </a:r>
            <a:endParaRPr b="1" dirty="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23AD-5CCE-4E7B-ABDF-A0062299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7EBB1-B99C-4F33-8FE0-5F07BB889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91" y="1941340"/>
            <a:ext cx="9019384" cy="480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1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23AD-5CCE-4E7B-ABDF-A0062299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CD089-F04A-4C69-9D3F-47860414E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489" y="1924574"/>
            <a:ext cx="8992988" cy="479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4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23AD-5CCE-4E7B-ABDF-A0062299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</p:txBody>
      </p:sp>
      <p:pic>
        <p:nvPicPr>
          <p:cNvPr id="4" name="Picture 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B3793C21-5C6E-428B-9736-262A70B9A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734" y="1939259"/>
            <a:ext cx="8970498" cy="478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5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23AD-5CCE-4E7B-ABDF-A0062299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85E4EC8-80B8-4117-96EC-B3416F750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97" y="1926281"/>
            <a:ext cx="9068972" cy="483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67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23AD-5CCE-4E7B-ABDF-A0062299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2E24-E35F-4FD3-963A-F77D73FA3267}"/>
              </a:ext>
            </a:extLst>
          </p:cNvPr>
          <p:cNvSpPr txBox="1"/>
          <p:nvPr/>
        </p:nvSpPr>
        <p:spPr>
          <a:xfrm>
            <a:off x="731520" y="2459504"/>
            <a:ext cx="76306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Merriweather" panose="020B0604020202020204" charset="0"/>
              </a:rPr>
              <a:t>Chức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năng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đã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làm</a:t>
            </a:r>
            <a:r>
              <a:rPr lang="en-US" sz="2400" dirty="0">
                <a:latin typeface="Merriweather" panose="020B0604020202020204" charset="0"/>
              </a:rPr>
              <a:t>:</a:t>
            </a:r>
          </a:p>
          <a:p>
            <a:endParaRPr lang="en-US" sz="2400" dirty="0">
              <a:latin typeface="Merriweather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Merriweather" panose="020B0604020202020204" charset="0"/>
              </a:rPr>
              <a:t>Thêm</a:t>
            </a:r>
            <a:r>
              <a:rPr lang="en-US" sz="2400" dirty="0">
                <a:latin typeface="Merriweather" panose="020B0604020202020204" charset="0"/>
              </a:rPr>
              <a:t>, </a:t>
            </a:r>
            <a:r>
              <a:rPr lang="en-US" sz="2400" dirty="0" err="1">
                <a:latin typeface="Merriweather" panose="020B0604020202020204" charset="0"/>
              </a:rPr>
              <a:t>cập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nhật</a:t>
            </a:r>
            <a:r>
              <a:rPr lang="en-US" sz="2400" dirty="0">
                <a:latin typeface="Merriweather" panose="020B0604020202020204" charset="0"/>
              </a:rPr>
              <a:t>, </a:t>
            </a:r>
            <a:r>
              <a:rPr lang="en-US" sz="2400" dirty="0" err="1">
                <a:latin typeface="Merriweather" panose="020B0604020202020204" charset="0"/>
              </a:rPr>
              <a:t>xóa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bài</a:t>
            </a:r>
            <a:r>
              <a:rPr lang="en-US" sz="2400" dirty="0">
                <a:latin typeface="Merriweather" panose="020B0604020202020204" charset="0"/>
              </a:rPr>
              <a:t> blog </a:t>
            </a:r>
            <a:r>
              <a:rPr lang="en-US" sz="2400" dirty="0" err="1">
                <a:latin typeface="Merriweather" panose="020B0604020202020204" charset="0"/>
              </a:rPr>
              <a:t>đã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đăng</a:t>
            </a:r>
            <a:endParaRPr lang="en-US" sz="2400" dirty="0">
              <a:latin typeface="Merriweather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Merriweather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Merriweather" panose="020B0604020202020204" charset="0"/>
              </a:rPr>
              <a:t>Hiển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thị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thông</a:t>
            </a:r>
            <a:r>
              <a:rPr lang="en-US" sz="2400" dirty="0">
                <a:latin typeface="Merriweather" panose="020B0604020202020204" charset="0"/>
              </a:rPr>
              <a:t> tin </a:t>
            </a:r>
            <a:r>
              <a:rPr lang="en-US" sz="2400" dirty="0" err="1">
                <a:latin typeface="Merriweather" panose="020B0604020202020204" charset="0"/>
              </a:rPr>
              <a:t>và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nội</a:t>
            </a:r>
            <a:r>
              <a:rPr lang="en-US" sz="2400">
                <a:latin typeface="Merriweather" panose="020B0604020202020204" charset="0"/>
              </a:rPr>
              <a:t> dung </a:t>
            </a:r>
            <a:r>
              <a:rPr lang="en-US" sz="2400" dirty="0" err="1">
                <a:latin typeface="Merriweather" panose="020B0604020202020204" charset="0"/>
              </a:rPr>
              <a:t>bài</a:t>
            </a:r>
            <a:r>
              <a:rPr lang="en-US" sz="2400" dirty="0">
                <a:latin typeface="Merriweather" panose="020B0604020202020204" charset="0"/>
              </a:rPr>
              <a:t> blog </a:t>
            </a:r>
            <a:r>
              <a:rPr lang="en-US" sz="2400" dirty="0" err="1">
                <a:latin typeface="Merriweather" panose="020B0604020202020204" charset="0"/>
              </a:rPr>
              <a:t>đã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đăng</a:t>
            </a:r>
            <a:endParaRPr lang="en-US" sz="2400" dirty="0">
              <a:latin typeface="Merriweath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855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1ED2-6747-4C4E-A657-BEDF9085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92BCF-4256-4DC9-B4B8-35EB2D98DFF1}"/>
              </a:ext>
            </a:extLst>
          </p:cNvPr>
          <p:cNvSpPr txBox="1"/>
          <p:nvPr/>
        </p:nvSpPr>
        <p:spPr>
          <a:xfrm>
            <a:off x="415633" y="2773780"/>
            <a:ext cx="66111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Merriweather" panose="020B0604020202020204" charset="0"/>
              </a:rPr>
              <a:t>Loại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bỏ</a:t>
            </a:r>
            <a:r>
              <a:rPr lang="en-US" sz="2400" dirty="0">
                <a:latin typeface="Merriweather" panose="020B0604020202020204" charset="0"/>
              </a:rPr>
              <a:t> Hardcoded </a:t>
            </a:r>
            <a:r>
              <a:rPr lang="en-US" sz="2400" dirty="0" err="1">
                <a:latin typeface="Merriweather" panose="020B0604020202020204" charset="0"/>
              </a:rPr>
              <a:t>trong</a:t>
            </a:r>
            <a:r>
              <a:rPr lang="en-US" sz="2400" dirty="0">
                <a:latin typeface="Merriweather" panose="020B0604020202020204" charset="0"/>
              </a:rPr>
              <a:t> Python Django</a:t>
            </a:r>
          </a:p>
          <a:p>
            <a:endParaRPr lang="en-US" sz="2400" dirty="0">
              <a:latin typeface="Merriweather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Merriweather" panose="020B0604020202020204" charset="0"/>
              </a:rPr>
              <a:t>Upload File</a:t>
            </a:r>
          </a:p>
          <a:p>
            <a:endParaRPr lang="en-US" sz="2400" dirty="0">
              <a:latin typeface="Merriweather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Merriweather" panose="020B0604020202020204" charset="0"/>
              </a:rPr>
              <a:t>Tạo</a:t>
            </a:r>
            <a:r>
              <a:rPr lang="en-US" sz="2400" dirty="0">
                <a:latin typeface="Merriweather" panose="020B0604020202020204" charset="0"/>
              </a:rPr>
              <a:t> Form </a:t>
            </a:r>
            <a:r>
              <a:rPr lang="en-US" sz="2400" dirty="0" err="1">
                <a:latin typeface="Merriweather" panose="020B0604020202020204" charset="0"/>
              </a:rPr>
              <a:t>đăng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ký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tài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khoản</a:t>
            </a:r>
            <a:r>
              <a:rPr lang="en-US" sz="2400" dirty="0">
                <a:latin typeface="Merriweather" panose="020B0604020202020204" charset="0"/>
              </a:rPr>
              <a:t> User</a:t>
            </a:r>
          </a:p>
          <a:p>
            <a:endParaRPr lang="en-US" sz="2400" dirty="0">
              <a:latin typeface="Merriweather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Merriweather" panose="020B0604020202020204" charset="0"/>
              </a:rPr>
              <a:t>Xử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lý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bình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luận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bài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viết</a:t>
            </a:r>
            <a:endParaRPr lang="en-US" sz="2400" dirty="0">
              <a:latin typeface="Merriweather" panose="020B0604020202020204" charset="0"/>
            </a:endParaRPr>
          </a:p>
          <a:p>
            <a:endParaRPr lang="en-US" sz="2400" dirty="0">
              <a:latin typeface="Merriweather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Merriweather" panose="020B0604020202020204" charset="0"/>
              </a:rPr>
              <a:t>Hoàn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thành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hết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những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bài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viết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còn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thiếu</a:t>
            </a:r>
            <a:endParaRPr lang="en-US" sz="2400" dirty="0">
              <a:latin typeface="Merriweath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585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>
            <a:spLocks noGrp="1"/>
          </p:cNvSpPr>
          <p:nvPr>
            <p:ph type="title"/>
          </p:nvPr>
        </p:nvSpPr>
        <p:spPr>
          <a:xfrm>
            <a:off x="2539342" y="2599208"/>
            <a:ext cx="7113300" cy="16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err="1">
                <a:latin typeface="Merriweather" panose="020B0604020202020204" charset="0"/>
                <a:ea typeface="Arial"/>
                <a:cs typeface="Arial"/>
                <a:sym typeface="Arial"/>
              </a:rPr>
              <a:t>Cảm</a:t>
            </a:r>
            <a:r>
              <a:rPr lang="en-US" sz="5000" b="1" dirty="0">
                <a:latin typeface="Merriweather" panose="020B0604020202020204" charset="0"/>
                <a:ea typeface="Arial"/>
                <a:cs typeface="Arial"/>
                <a:sym typeface="Arial"/>
              </a:rPr>
              <a:t> </a:t>
            </a:r>
            <a:r>
              <a:rPr lang="en-US" sz="5000" b="1" dirty="0" err="1">
                <a:latin typeface="Merriweather" panose="020B0604020202020204" charset="0"/>
                <a:ea typeface="Arial"/>
                <a:cs typeface="Arial"/>
                <a:sym typeface="Arial"/>
              </a:rPr>
              <a:t>ơn</a:t>
            </a:r>
            <a:r>
              <a:rPr lang="en-US" sz="5000" b="1" dirty="0">
                <a:latin typeface="Merriweather" panose="020B0604020202020204" charset="0"/>
                <a:ea typeface="Arial"/>
                <a:cs typeface="Arial"/>
                <a:sym typeface="Arial"/>
              </a:rPr>
              <a:t> </a:t>
            </a:r>
            <a:r>
              <a:rPr lang="en-US" sz="5000" b="1" dirty="0" err="1">
                <a:latin typeface="Merriweather" panose="020B0604020202020204" charset="0"/>
                <a:ea typeface="Arial"/>
                <a:cs typeface="Arial"/>
                <a:sym typeface="Arial"/>
              </a:rPr>
              <a:t>thầy</a:t>
            </a:r>
            <a:r>
              <a:rPr lang="en-US" sz="5000" b="1" dirty="0">
                <a:latin typeface="Merriweather" panose="020B0604020202020204" charset="0"/>
                <a:ea typeface="Arial"/>
                <a:cs typeface="Arial"/>
                <a:sym typeface="Arial"/>
              </a:rPr>
              <a:t> </a:t>
            </a:r>
            <a:r>
              <a:rPr lang="en-US" sz="5000" b="1" dirty="0" err="1">
                <a:latin typeface="Merriweather" panose="020B0604020202020204" charset="0"/>
                <a:ea typeface="Arial"/>
                <a:cs typeface="Arial"/>
                <a:sym typeface="Arial"/>
              </a:rPr>
              <a:t>cô</a:t>
            </a:r>
            <a:r>
              <a:rPr lang="en-US" sz="5000" b="1" dirty="0">
                <a:latin typeface="Merriweather" panose="020B0604020202020204" charset="0"/>
                <a:ea typeface="Arial"/>
                <a:cs typeface="Arial"/>
                <a:sym typeface="Arial"/>
              </a:rPr>
              <a:t> </a:t>
            </a:r>
            <a:r>
              <a:rPr lang="en-US" sz="5000" b="1" dirty="0" err="1">
                <a:latin typeface="Merriweather" panose="020B0604020202020204" charset="0"/>
                <a:ea typeface="Arial"/>
                <a:cs typeface="Arial"/>
                <a:sym typeface="Arial"/>
              </a:rPr>
              <a:t>và</a:t>
            </a:r>
            <a:r>
              <a:rPr lang="en-US" sz="5000" b="1" dirty="0">
                <a:latin typeface="Merriweather" panose="020B0604020202020204" charset="0"/>
                <a:ea typeface="Arial"/>
                <a:cs typeface="Arial"/>
                <a:sym typeface="Arial"/>
              </a:rPr>
              <a:t> </a:t>
            </a:r>
            <a:r>
              <a:rPr lang="en-US" sz="5000" b="1" dirty="0" err="1">
                <a:latin typeface="Merriweather" panose="020B0604020202020204" charset="0"/>
                <a:ea typeface="Arial"/>
                <a:cs typeface="Arial"/>
                <a:sym typeface="Arial"/>
              </a:rPr>
              <a:t>các</a:t>
            </a:r>
            <a:r>
              <a:rPr lang="en-US" sz="5000" b="1" dirty="0">
                <a:latin typeface="Merriweather" panose="020B0604020202020204" charset="0"/>
                <a:ea typeface="Arial"/>
                <a:cs typeface="Arial"/>
                <a:sym typeface="Arial"/>
              </a:rPr>
              <a:t> </a:t>
            </a:r>
            <a:r>
              <a:rPr lang="en-US" sz="5000" b="1" dirty="0" err="1">
                <a:latin typeface="Merriweather" panose="020B0604020202020204" charset="0"/>
                <a:ea typeface="Arial"/>
                <a:cs typeface="Arial"/>
                <a:sym typeface="Arial"/>
              </a:rPr>
              <a:t>bạn</a:t>
            </a:r>
            <a:r>
              <a:rPr lang="en-US" sz="5000" b="1" dirty="0">
                <a:latin typeface="Merriweather" panose="020B0604020202020204" charset="0"/>
                <a:ea typeface="Arial"/>
                <a:cs typeface="Arial"/>
                <a:sym typeface="Arial"/>
              </a:rPr>
              <a:t> </a:t>
            </a:r>
            <a:r>
              <a:rPr lang="en-US" sz="5000" b="1" dirty="0" err="1">
                <a:latin typeface="Merriweather" panose="020B0604020202020204" charset="0"/>
                <a:ea typeface="Arial"/>
                <a:cs typeface="Arial"/>
                <a:sym typeface="Arial"/>
              </a:rPr>
              <a:t>đã</a:t>
            </a:r>
            <a:r>
              <a:rPr lang="en-US" sz="5000" b="1" dirty="0">
                <a:latin typeface="Merriweather" panose="020B0604020202020204" charset="0"/>
                <a:ea typeface="Arial"/>
                <a:cs typeface="Arial"/>
                <a:sym typeface="Arial"/>
              </a:rPr>
              <a:t> </a:t>
            </a:r>
            <a:r>
              <a:rPr lang="en-US" sz="5000" b="1" dirty="0" err="1">
                <a:latin typeface="Merriweather" panose="020B0604020202020204" charset="0"/>
                <a:ea typeface="Arial"/>
                <a:cs typeface="Arial"/>
                <a:sym typeface="Arial"/>
              </a:rPr>
              <a:t>lắng</a:t>
            </a:r>
            <a:r>
              <a:rPr lang="en-US" sz="5000" b="1" dirty="0">
                <a:latin typeface="Merriweather" panose="020B0604020202020204" charset="0"/>
                <a:ea typeface="Arial"/>
                <a:cs typeface="Arial"/>
                <a:sym typeface="Arial"/>
              </a:rPr>
              <a:t> </a:t>
            </a:r>
            <a:r>
              <a:rPr lang="en-US" sz="5000" b="1" dirty="0" err="1">
                <a:latin typeface="Merriweather" panose="020B0604020202020204" charset="0"/>
                <a:ea typeface="Arial"/>
                <a:cs typeface="Arial"/>
                <a:sym typeface="Arial"/>
              </a:rPr>
              <a:t>nghe</a:t>
            </a:r>
            <a:endParaRPr sz="5000" b="1" dirty="0">
              <a:latin typeface="Merriweather" panose="020B060402020202020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3000162" y="246793"/>
            <a:ext cx="6191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err="1">
                <a:solidFill>
                  <a:srgbClr val="434343"/>
                </a:solidFill>
                <a:latin typeface="Merriweather" panose="020B0604020202020204" charset="0"/>
              </a:rPr>
              <a:t>Nội</a:t>
            </a:r>
            <a:r>
              <a:rPr lang="en-US" sz="5400" b="1" dirty="0">
                <a:solidFill>
                  <a:srgbClr val="434343"/>
                </a:solidFill>
                <a:latin typeface="Merriweather" panose="020B0604020202020204" charset="0"/>
              </a:rPr>
              <a:t> dung </a:t>
            </a:r>
            <a:r>
              <a:rPr lang="en-US" sz="5400" b="1" dirty="0" err="1">
                <a:solidFill>
                  <a:srgbClr val="434343"/>
                </a:solidFill>
                <a:latin typeface="Merriweather" panose="020B0604020202020204" charset="0"/>
              </a:rPr>
              <a:t>chính</a:t>
            </a:r>
            <a:endParaRPr sz="5400" b="1" dirty="0">
              <a:solidFill>
                <a:srgbClr val="434343"/>
              </a:solidFill>
              <a:latin typeface="Merriweather" panose="020B0604020202020204" charset="0"/>
            </a:endParaRPr>
          </a:p>
        </p:txBody>
      </p:sp>
      <p:grpSp>
        <p:nvGrpSpPr>
          <p:cNvPr id="89" name="Google Shape;89;p18"/>
          <p:cNvGrpSpPr/>
          <p:nvPr/>
        </p:nvGrpSpPr>
        <p:grpSpPr>
          <a:xfrm>
            <a:off x="495341" y="1320295"/>
            <a:ext cx="7120352" cy="646408"/>
            <a:chOff x="6027067" y="1574253"/>
            <a:chExt cx="6335396" cy="467700"/>
          </a:xfrm>
        </p:grpSpPr>
        <p:sp>
          <p:nvSpPr>
            <p:cNvPr id="90" name="Google Shape;90;p18"/>
            <p:cNvSpPr txBox="1"/>
            <p:nvPr/>
          </p:nvSpPr>
          <p:spPr>
            <a:xfrm>
              <a:off x="6027067" y="1574253"/>
              <a:ext cx="9582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rgbClr val="434343"/>
                  </a:solidFill>
                  <a:latin typeface="Merriweather" panose="020B0604020202020204" charset="0"/>
                </a:rPr>
                <a:t>01</a:t>
              </a:r>
              <a:endParaRPr sz="3600" b="1" dirty="0">
                <a:solidFill>
                  <a:srgbClr val="434343"/>
                </a:solidFill>
                <a:latin typeface="Merriweather" panose="020B0604020202020204" charset="0"/>
              </a:endParaRPr>
            </a:p>
          </p:txBody>
        </p:sp>
        <p:sp>
          <p:nvSpPr>
            <p:cNvPr id="91" name="Google Shape;91;p18"/>
            <p:cNvSpPr txBox="1"/>
            <p:nvPr/>
          </p:nvSpPr>
          <p:spPr>
            <a:xfrm>
              <a:off x="6985264" y="1652294"/>
              <a:ext cx="5377199" cy="3674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 dirty="0" err="1">
                  <a:solidFill>
                    <a:srgbClr val="434343"/>
                  </a:solidFill>
                  <a:latin typeface="Merriweather" panose="020B0604020202020204" charset="0"/>
                </a:rPr>
                <a:t>Mục</a:t>
              </a:r>
              <a:r>
                <a:rPr lang="en-US" sz="2700" b="1" dirty="0">
                  <a:solidFill>
                    <a:srgbClr val="434343"/>
                  </a:solidFill>
                  <a:latin typeface="Merriweather" panose="020B0604020202020204" charset="0"/>
                </a:rPr>
                <a:t> </a:t>
              </a:r>
              <a:r>
                <a:rPr lang="en-US" sz="2700" b="1" dirty="0" err="1">
                  <a:solidFill>
                    <a:srgbClr val="434343"/>
                  </a:solidFill>
                  <a:latin typeface="Merriweather" panose="020B0604020202020204" charset="0"/>
                </a:rPr>
                <a:t>tiêu</a:t>
              </a:r>
              <a:r>
                <a:rPr lang="en-US" sz="2700" b="1" dirty="0">
                  <a:solidFill>
                    <a:srgbClr val="434343"/>
                  </a:solidFill>
                  <a:latin typeface="Merriweather" panose="020B0604020202020204" charset="0"/>
                </a:rPr>
                <a:t> </a:t>
              </a:r>
              <a:r>
                <a:rPr lang="en-US" sz="2700" b="1" dirty="0" err="1">
                  <a:solidFill>
                    <a:srgbClr val="434343"/>
                  </a:solidFill>
                  <a:latin typeface="Merriweather" panose="020B0604020202020204" charset="0"/>
                </a:rPr>
                <a:t>đề</a:t>
              </a:r>
              <a:r>
                <a:rPr lang="en-US" sz="2700" b="1" dirty="0">
                  <a:solidFill>
                    <a:srgbClr val="434343"/>
                  </a:solidFill>
                  <a:latin typeface="Merriweather" panose="020B0604020202020204" charset="0"/>
                </a:rPr>
                <a:t> </a:t>
              </a:r>
              <a:r>
                <a:rPr lang="en-US" sz="2700" b="1" dirty="0" err="1">
                  <a:solidFill>
                    <a:srgbClr val="434343"/>
                  </a:solidFill>
                  <a:latin typeface="Merriweather" panose="020B0604020202020204" charset="0"/>
                </a:rPr>
                <a:t>tài</a:t>
              </a:r>
              <a:endParaRPr sz="2700" b="1" dirty="0">
                <a:solidFill>
                  <a:srgbClr val="434343"/>
                </a:solidFill>
                <a:latin typeface="Merriweather" panose="020B0604020202020204" charset="0"/>
              </a:endParaRPr>
            </a:p>
          </p:txBody>
        </p:sp>
      </p:grpSp>
      <p:grpSp>
        <p:nvGrpSpPr>
          <p:cNvPr id="92" name="Google Shape;92;p18"/>
          <p:cNvGrpSpPr/>
          <p:nvPr/>
        </p:nvGrpSpPr>
        <p:grpSpPr>
          <a:xfrm>
            <a:off x="523130" y="3135241"/>
            <a:ext cx="7526441" cy="646408"/>
            <a:chOff x="6027067" y="1574253"/>
            <a:chExt cx="6696717" cy="467700"/>
          </a:xfrm>
        </p:grpSpPr>
        <p:sp>
          <p:nvSpPr>
            <p:cNvPr id="93" name="Google Shape;93;p18"/>
            <p:cNvSpPr txBox="1"/>
            <p:nvPr/>
          </p:nvSpPr>
          <p:spPr>
            <a:xfrm>
              <a:off x="6027067" y="1574253"/>
              <a:ext cx="9582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rgbClr val="434343"/>
                  </a:solidFill>
                  <a:latin typeface="Merriweather" panose="020B0604020202020204" charset="0"/>
                </a:rPr>
                <a:t>03</a:t>
              </a:r>
              <a:endParaRPr sz="3600" b="1" dirty="0">
                <a:solidFill>
                  <a:srgbClr val="434343"/>
                </a:solidFill>
                <a:latin typeface="Merriweather" panose="020B0604020202020204" charset="0"/>
              </a:endParaRPr>
            </a:p>
          </p:txBody>
        </p:sp>
        <p:sp>
          <p:nvSpPr>
            <p:cNvPr id="94" name="Google Shape;94;p18"/>
            <p:cNvSpPr txBox="1"/>
            <p:nvPr/>
          </p:nvSpPr>
          <p:spPr>
            <a:xfrm>
              <a:off x="6985259" y="1667791"/>
              <a:ext cx="5738525" cy="3674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lvl="0"/>
              <a:r>
                <a:rPr lang="en-US" sz="2700" b="1" dirty="0" err="1">
                  <a:solidFill>
                    <a:srgbClr val="434343"/>
                  </a:solidFill>
                  <a:latin typeface="Merriweather" panose="020B0604020202020204" charset="0"/>
                </a:rPr>
                <a:t>Phân</a:t>
              </a:r>
              <a:r>
                <a:rPr lang="en-US" sz="2700" b="1" dirty="0">
                  <a:solidFill>
                    <a:srgbClr val="434343"/>
                  </a:solidFill>
                  <a:latin typeface="Merriweather" panose="020B0604020202020204" charset="0"/>
                </a:rPr>
                <a:t> </a:t>
              </a:r>
              <a:r>
                <a:rPr lang="en-US" sz="2700" b="1" dirty="0" err="1">
                  <a:solidFill>
                    <a:srgbClr val="434343"/>
                  </a:solidFill>
                  <a:latin typeface="Merriweather" panose="020B0604020202020204" charset="0"/>
                </a:rPr>
                <a:t>tích</a:t>
              </a:r>
              <a:r>
                <a:rPr lang="en-US" sz="2700" b="1" dirty="0">
                  <a:solidFill>
                    <a:srgbClr val="434343"/>
                  </a:solidFill>
                  <a:latin typeface="Merriweather" panose="020B0604020202020204" charset="0"/>
                </a:rPr>
                <a:t> </a:t>
              </a:r>
              <a:r>
                <a:rPr lang="en-US" sz="2700" b="1" dirty="0" err="1">
                  <a:solidFill>
                    <a:srgbClr val="434343"/>
                  </a:solidFill>
                  <a:latin typeface="Merriweather" panose="020B0604020202020204" charset="0"/>
                </a:rPr>
                <a:t>và</a:t>
              </a:r>
              <a:r>
                <a:rPr lang="en-US" sz="2700" b="1" dirty="0">
                  <a:solidFill>
                    <a:srgbClr val="434343"/>
                  </a:solidFill>
                  <a:latin typeface="Merriweather" panose="020B0604020202020204" charset="0"/>
                </a:rPr>
                <a:t> </a:t>
              </a:r>
              <a:r>
                <a:rPr lang="en-US" sz="2700" b="1" dirty="0" err="1">
                  <a:solidFill>
                    <a:srgbClr val="434343"/>
                  </a:solidFill>
                  <a:latin typeface="Merriweather" panose="020B0604020202020204" charset="0"/>
                </a:rPr>
                <a:t>xây</a:t>
              </a:r>
              <a:r>
                <a:rPr lang="en-US" sz="2700" b="1" dirty="0">
                  <a:solidFill>
                    <a:srgbClr val="434343"/>
                  </a:solidFill>
                  <a:latin typeface="Merriweather" panose="020B0604020202020204" charset="0"/>
                </a:rPr>
                <a:t> </a:t>
              </a:r>
              <a:r>
                <a:rPr lang="en-US" sz="2700" b="1" dirty="0" err="1">
                  <a:solidFill>
                    <a:srgbClr val="434343"/>
                  </a:solidFill>
                  <a:latin typeface="Merriweather" panose="020B0604020202020204" charset="0"/>
                </a:rPr>
                <a:t>dựng</a:t>
              </a:r>
              <a:r>
                <a:rPr lang="en-US" sz="2700" b="1" dirty="0">
                  <a:solidFill>
                    <a:srgbClr val="434343"/>
                  </a:solidFill>
                  <a:latin typeface="Merriweather" panose="020B0604020202020204" charset="0"/>
                </a:rPr>
                <a:t> </a:t>
              </a:r>
              <a:r>
                <a:rPr lang="en-US" sz="2700" b="1" dirty="0" err="1">
                  <a:solidFill>
                    <a:srgbClr val="434343"/>
                  </a:solidFill>
                  <a:latin typeface="Merriweather" panose="020B0604020202020204" charset="0"/>
                </a:rPr>
                <a:t>ứng</a:t>
              </a:r>
              <a:r>
                <a:rPr lang="en-US" sz="2700" b="1" dirty="0">
                  <a:solidFill>
                    <a:srgbClr val="434343"/>
                  </a:solidFill>
                  <a:latin typeface="Merriweather" panose="020B0604020202020204" charset="0"/>
                </a:rPr>
                <a:t> </a:t>
              </a:r>
              <a:r>
                <a:rPr lang="en-US" sz="2700" b="1" dirty="0" err="1">
                  <a:solidFill>
                    <a:srgbClr val="434343"/>
                  </a:solidFill>
                  <a:latin typeface="Merriweather" panose="020B0604020202020204" charset="0"/>
                </a:rPr>
                <a:t>dụng</a:t>
              </a:r>
              <a:r>
                <a:rPr lang="en-US" sz="2700" b="1" dirty="0">
                  <a:solidFill>
                    <a:srgbClr val="434343"/>
                  </a:solidFill>
                  <a:latin typeface="Merriweather" panose="020B0604020202020204" charset="0"/>
                </a:rPr>
                <a:t> web</a:t>
              </a:r>
            </a:p>
          </p:txBody>
        </p:sp>
      </p:grpSp>
      <p:grpSp>
        <p:nvGrpSpPr>
          <p:cNvPr id="95" name="Google Shape;95;p18"/>
          <p:cNvGrpSpPr/>
          <p:nvPr/>
        </p:nvGrpSpPr>
        <p:grpSpPr>
          <a:xfrm>
            <a:off x="523130" y="4031042"/>
            <a:ext cx="7234740" cy="646408"/>
            <a:chOff x="5993163" y="1574252"/>
            <a:chExt cx="6437174" cy="467700"/>
          </a:xfrm>
        </p:grpSpPr>
        <p:sp>
          <p:nvSpPr>
            <p:cNvPr id="96" name="Google Shape;96;p18"/>
            <p:cNvSpPr txBox="1"/>
            <p:nvPr/>
          </p:nvSpPr>
          <p:spPr>
            <a:xfrm>
              <a:off x="5993163" y="1574252"/>
              <a:ext cx="9279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rgbClr val="434343"/>
                  </a:solidFill>
                  <a:latin typeface="Merriweather" panose="020B0604020202020204" charset="0"/>
                </a:rPr>
                <a:t>04</a:t>
              </a:r>
              <a:endParaRPr sz="3600" b="1" dirty="0">
                <a:solidFill>
                  <a:srgbClr val="434343"/>
                </a:solidFill>
                <a:latin typeface="Merriweather" panose="020B0604020202020204" charset="0"/>
              </a:endParaRPr>
            </a:p>
          </p:txBody>
        </p:sp>
        <p:sp>
          <p:nvSpPr>
            <p:cNvPr id="97" name="Google Shape;97;p18"/>
            <p:cNvSpPr txBox="1"/>
            <p:nvPr/>
          </p:nvSpPr>
          <p:spPr>
            <a:xfrm>
              <a:off x="6921137" y="1652303"/>
              <a:ext cx="55092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 dirty="0">
                  <a:solidFill>
                    <a:srgbClr val="434343"/>
                  </a:solidFill>
                  <a:latin typeface="Merriweather" panose="020B0604020202020204" charset="0"/>
                </a:rPr>
                <a:t>Giao </a:t>
              </a:r>
              <a:r>
                <a:rPr lang="en-US" sz="2700" b="1" dirty="0" err="1">
                  <a:solidFill>
                    <a:srgbClr val="434343"/>
                  </a:solidFill>
                  <a:latin typeface="Merriweather" panose="020B0604020202020204" charset="0"/>
                </a:rPr>
                <a:t>diện</a:t>
              </a:r>
              <a:r>
                <a:rPr lang="en-US" sz="2700" b="1" dirty="0">
                  <a:solidFill>
                    <a:srgbClr val="434343"/>
                  </a:solidFill>
                  <a:latin typeface="Merriweather" panose="020B0604020202020204" charset="0"/>
                </a:rPr>
                <a:t> </a:t>
              </a:r>
              <a:r>
                <a:rPr lang="en-US" sz="2700" b="1" dirty="0" err="1">
                  <a:solidFill>
                    <a:srgbClr val="434343"/>
                  </a:solidFill>
                  <a:latin typeface="Merriweather" panose="020B0604020202020204" charset="0"/>
                </a:rPr>
                <a:t>và</a:t>
              </a:r>
              <a:r>
                <a:rPr lang="en-US" sz="2700" b="1" dirty="0">
                  <a:solidFill>
                    <a:srgbClr val="434343"/>
                  </a:solidFill>
                  <a:latin typeface="Merriweather" panose="020B0604020202020204" charset="0"/>
                </a:rPr>
                <a:t> </a:t>
              </a:r>
              <a:r>
                <a:rPr lang="en-US" sz="2700" b="1" dirty="0" err="1">
                  <a:solidFill>
                    <a:srgbClr val="434343"/>
                  </a:solidFill>
                  <a:latin typeface="Merriweather" panose="020B0604020202020204" charset="0"/>
                </a:rPr>
                <a:t>chức</a:t>
              </a:r>
              <a:r>
                <a:rPr lang="en-US" sz="2700" b="1" dirty="0">
                  <a:solidFill>
                    <a:srgbClr val="434343"/>
                  </a:solidFill>
                  <a:latin typeface="Merriweather" panose="020B0604020202020204" charset="0"/>
                </a:rPr>
                <a:t> </a:t>
              </a:r>
              <a:r>
                <a:rPr lang="en-US" sz="2700" b="1" dirty="0" err="1">
                  <a:solidFill>
                    <a:srgbClr val="434343"/>
                  </a:solidFill>
                  <a:latin typeface="Merriweather" panose="020B0604020202020204" charset="0"/>
                </a:rPr>
                <a:t>năng</a:t>
              </a:r>
              <a:r>
                <a:rPr lang="en-US" sz="2700" b="1" dirty="0">
                  <a:solidFill>
                    <a:srgbClr val="434343"/>
                  </a:solidFill>
                  <a:latin typeface="Merriweather" panose="020B0604020202020204" charset="0"/>
                </a:rPr>
                <a:t> </a:t>
              </a:r>
              <a:r>
                <a:rPr lang="en-US" sz="2700" b="1" dirty="0" err="1">
                  <a:solidFill>
                    <a:srgbClr val="434343"/>
                  </a:solidFill>
                  <a:latin typeface="Merriweather" panose="020B0604020202020204" charset="0"/>
                </a:rPr>
                <a:t>đã</a:t>
              </a:r>
              <a:r>
                <a:rPr lang="en-US" sz="2700" b="1" dirty="0">
                  <a:solidFill>
                    <a:srgbClr val="434343"/>
                  </a:solidFill>
                  <a:latin typeface="Merriweather" panose="020B0604020202020204" charset="0"/>
                </a:rPr>
                <a:t> </a:t>
              </a:r>
              <a:r>
                <a:rPr lang="en-US" sz="2700" b="1" dirty="0" err="1">
                  <a:solidFill>
                    <a:srgbClr val="434343"/>
                  </a:solidFill>
                  <a:latin typeface="Merriweather" panose="020B0604020202020204" charset="0"/>
                </a:rPr>
                <a:t>làm</a:t>
              </a:r>
              <a:endParaRPr sz="2700" b="1" dirty="0">
                <a:solidFill>
                  <a:srgbClr val="434343"/>
                </a:solidFill>
                <a:latin typeface="Merriweather" panose="020B0604020202020204" charset="0"/>
              </a:endParaRPr>
            </a:p>
          </p:txBody>
        </p:sp>
      </p:grpSp>
      <p:grpSp>
        <p:nvGrpSpPr>
          <p:cNvPr id="98" name="Google Shape;98;p18"/>
          <p:cNvGrpSpPr/>
          <p:nvPr/>
        </p:nvGrpSpPr>
        <p:grpSpPr>
          <a:xfrm>
            <a:off x="504472" y="2188954"/>
            <a:ext cx="8687390" cy="646408"/>
            <a:chOff x="6027067" y="1574253"/>
            <a:chExt cx="7729682" cy="467700"/>
          </a:xfrm>
        </p:grpSpPr>
        <p:sp>
          <p:nvSpPr>
            <p:cNvPr id="99" name="Google Shape;99;p18"/>
            <p:cNvSpPr txBox="1"/>
            <p:nvPr/>
          </p:nvSpPr>
          <p:spPr>
            <a:xfrm>
              <a:off x="6027067" y="1574253"/>
              <a:ext cx="9582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rgbClr val="434343"/>
                  </a:solidFill>
                  <a:latin typeface="Merriweather" panose="020B0604020202020204" charset="0"/>
                </a:rPr>
                <a:t>02</a:t>
              </a:r>
              <a:endParaRPr sz="3600" b="1" dirty="0">
                <a:solidFill>
                  <a:srgbClr val="434343"/>
                </a:solidFill>
                <a:latin typeface="Merriweather" panose="020B0604020202020204" charset="0"/>
              </a:endParaRPr>
            </a:p>
          </p:txBody>
        </p:sp>
        <p:sp>
          <p:nvSpPr>
            <p:cNvPr id="100" name="Google Shape;100;p18"/>
            <p:cNvSpPr txBox="1"/>
            <p:nvPr/>
          </p:nvSpPr>
          <p:spPr>
            <a:xfrm>
              <a:off x="6985264" y="1652294"/>
              <a:ext cx="6771485" cy="3674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2700" b="1" dirty="0" err="1">
                  <a:solidFill>
                    <a:srgbClr val="434343"/>
                  </a:solidFill>
                  <a:latin typeface="Merriweather" panose="020B0604020202020204" charset="0"/>
                </a:rPr>
                <a:t>Công</a:t>
              </a:r>
              <a:r>
                <a:rPr lang="en-US" sz="2700" b="1" dirty="0">
                  <a:solidFill>
                    <a:srgbClr val="434343"/>
                  </a:solidFill>
                  <a:latin typeface="Merriweather" panose="020B0604020202020204" charset="0"/>
                </a:rPr>
                <a:t> </a:t>
              </a:r>
              <a:r>
                <a:rPr lang="en-US" sz="2700" b="1" dirty="0" err="1">
                  <a:solidFill>
                    <a:srgbClr val="434343"/>
                  </a:solidFill>
                  <a:latin typeface="Merriweather" panose="020B0604020202020204" charset="0"/>
                </a:rPr>
                <a:t>nghệ</a:t>
              </a:r>
              <a:r>
                <a:rPr lang="en-US" sz="2700" b="1" dirty="0">
                  <a:solidFill>
                    <a:srgbClr val="434343"/>
                  </a:solidFill>
                  <a:latin typeface="Merriweather" panose="020B0604020202020204" charset="0"/>
                </a:rPr>
                <a:t> </a:t>
              </a:r>
              <a:r>
                <a:rPr lang="en-US" sz="2700" b="1" dirty="0" err="1">
                  <a:solidFill>
                    <a:srgbClr val="434343"/>
                  </a:solidFill>
                  <a:latin typeface="Merriweather" panose="020B0604020202020204" charset="0"/>
                </a:rPr>
                <a:t>sử</a:t>
              </a:r>
              <a:r>
                <a:rPr lang="en-US" sz="2700" b="1" dirty="0">
                  <a:solidFill>
                    <a:srgbClr val="434343"/>
                  </a:solidFill>
                  <a:latin typeface="Merriweather" panose="020B0604020202020204" charset="0"/>
                </a:rPr>
                <a:t> </a:t>
              </a:r>
              <a:r>
                <a:rPr lang="en-US" sz="2700" b="1" dirty="0" err="1">
                  <a:solidFill>
                    <a:srgbClr val="434343"/>
                  </a:solidFill>
                  <a:latin typeface="Merriweather" panose="020B0604020202020204" charset="0"/>
                </a:rPr>
                <a:t>dụng</a:t>
              </a:r>
              <a:endParaRPr sz="2700" b="1" dirty="0">
                <a:solidFill>
                  <a:srgbClr val="434343"/>
                </a:solidFill>
                <a:latin typeface="Merriweather" panose="020B0604020202020204" charset="0"/>
              </a:endParaRPr>
            </a:p>
          </p:txBody>
        </p:sp>
      </p:grpSp>
      <p:grpSp>
        <p:nvGrpSpPr>
          <p:cNvPr id="106" name="Google Shape;95;p18"/>
          <p:cNvGrpSpPr/>
          <p:nvPr/>
        </p:nvGrpSpPr>
        <p:grpSpPr>
          <a:xfrm>
            <a:off x="495341" y="5126790"/>
            <a:ext cx="7492479" cy="646408"/>
            <a:chOff x="5993163" y="1574252"/>
            <a:chExt cx="6666500" cy="467700"/>
          </a:xfrm>
        </p:grpSpPr>
        <p:sp>
          <p:nvSpPr>
            <p:cNvPr id="107" name="Google Shape;96;p18"/>
            <p:cNvSpPr txBox="1"/>
            <p:nvPr/>
          </p:nvSpPr>
          <p:spPr>
            <a:xfrm>
              <a:off x="5993163" y="1574252"/>
              <a:ext cx="927900" cy="4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dirty="0">
                  <a:solidFill>
                    <a:srgbClr val="434343"/>
                  </a:solidFill>
                  <a:latin typeface="Merriweather" panose="020B0604020202020204" charset="0"/>
                </a:rPr>
                <a:t>05</a:t>
              </a:r>
              <a:endParaRPr sz="3600" b="1" dirty="0">
                <a:solidFill>
                  <a:srgbClr val="434343"/>
                </a:solidFill>
                <a:latin typeface="Merriweather" panose="020B0604020202020204" charset="0"/>
              </a:endParaRPr>
            </a:p>
          </p:txBody>
        </p:sp>
        <p:sp>
          <p:nvSpPr>
            <p:cNvPr id="108" name="Google Shape;97;p18"/>
            <p:cNvSpPr txBox="1"/>
            <p:nvPr/>
          </p:nvSpPr>
          <p:spPr>
            <a:xfrm>
              <a:off x="6921136" y="1652303"/>
              <a:ext cx="5738527" cy="3340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lvl="0"/>
              <a:r>
                <a:rPr lang="en-US" sz="2400" b="1" dirty="0">
                  <a:solidFill>
                    <a:srgbClr val="434343"/>
                  </a:solidFill>
                  <a:latin typeface="Merriweather" panose="020B0604020202020204" charset="0"/>
                </a:rPr>
                <a:t>H</a:t>
              </a:r>
              <a:r>
                <a:rPr lang="vi-VN" sz="2400" b="1" dirty="0">
                  <a:solidFill>
                    <a:srgbClr val="434343"/>
                  </a:solidFill>
                  <a:latin typeface="Merriweather" panose="020B0604020202020204" charset="0"/>
                </a:rPr>
                <a:t>ướng phát triển</a:t>
              </a:r>
              <a:endParaRPr sz="2700" b="1" dirty="0">
                <a:solidFill>
                  <a:srgbClr val="434343"/>
                </a:solidFill>
                <a:latin typeface="Merriweather" panose="020B0604020202020204" charset="0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2330325" y="2547029"/>
            <a:ext cx="770400" cy="87120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1" dirty="0">
              <a:solidFill>
                <a:schemeClr val="lt1"/>
              </a:solidFill>
              <a:latin typeface="Merriweather" panose="020B0604020202020204" charset="0"/>
              <a:sym typeface="Arial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2509433" y="2690113"/>
            <a:ext cx="41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Merriweather" panose="020B0604020202020204" charset="0"/>
              </a:rPr>
              <a:t>1</a:t>
            </a:r>
            <a:endParaRPr sz="3200" b="1" dirty="0">
              <a:solidFill>
                <a:schemeClr val="lt1"/>
              </a:solidFill>
              <a:latin typeface="Merriweather" panose="020B0604020202020204" charset="0"/>
              <a:sym typeface="Arial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997526" y="459067"/>
            <a:ext cx="59463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/>
            <a:r>
              <a:rPr lang="en-US" sz="4800" b="1" dirty="0" err="1">
                <a:solidFill>
                  <a:srgbClr val="434343"/>
                </a:solidFill>
                <a:latin typeface="Merriweather" panose="020B0604020202020204" charset="0"/>
              </a:rPr>
              <a:t>Mục</a:t>
            </a:r>
            <a:r>
              <a:rPr lang="en-US" sz="4800" b="1" dirty="0">
                <a:solidFill>
                  <a:srgbClr val="434343"/>
                </a:solidFill>
                <a:latin typeface="Merriweather" panose="020B0604020202020204" charset="0"/>
              </a:rPr>
              <a:t> </a:t>
            </a:r>
            <a:r>
              <a:rPr lang="en-US" sz="4800" b="1" dirty="0" err="1">
                <a:solidFill>
                  <a:srgbClr val="434343"/>
                </a:solidFill>
                <a:latin typeface="Merriweather" panose="020B0604020202020204" charset="0"/>
              </a:rPr>
              <a:t>tiêu</a:t>
            </a:r>
            <a:r>
              <a:rPr lang="en-US" sz="4800" b="1" dirty="0">
                <a:solidFill>
                  <a:srgbClr val="434343"/>
                </a:solidFill>
                <a:latin typeface="Merriweather" panose="020B0604020202020204" charset="0"/>
              </a:rPr>
              <a:t> </a:t>
            </a:r>
            <a:r>
              <a:rPr lang="en-US" sz="4800" b="1" dirty="0" err="1">
                <a:solidFill>
                  <a:srgbClr val="434343"/>
                </a:solidFill>
                <a:latin typeface="Merriweather" panose="020B0604020202020204" charset="0"/>
              </a:rPr>
              <a:t>đề</a:t>
            </a:r>
            <a:r>
              <a:rPr lang="en-US" sz="4800" b="1" dirty="0">
                <a:solidFill>
                  <a:srgbClr val="434343"/>
                </a:solidFill>
                <a:latin typeface="Merriweather" panose="020B0604020202020204" charset="0"/>
              </a:rPr>
              <a:t> </a:t>
            </a:r>
            <a:r>
              <a:rPr lang="en-US" sz="4800" b="1" dirty="0" err="1">
                <a:solidFill>
                  <a:srgbClr val="434343"/>
                </a:solidFill>
                <a:latin typeface="Merriweather" panose="020B0604020202020204" charset="0"/>
              </a:rPr>
              <a:t>tài</a:t>
            </a:r>
            <a:endParaRPr lang="en-US" sz="4800" b="1" dirty="0">
              <a:solidFill>
                <a:srgbClr val="434343"/>
              </a:solidFill>
              <a:latin typeface="Merriweather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190BC-76D1-4B90-8CA1-79A05D1573B6}"/>
              </a:ext>
            </a:extLst>
          </p:cNvPr>
          <p:cNvSpPr txBox="1"/>
          <p:nvPr/>
        </p:nvSpPr>
        <p:spPr>
          <a:xfrm>
            <a:off x="6118127" y="2547029"/>
            <a:ext cx="5946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Merriweather" panose="020B0604020202020204" charset="0"/>
              </a:rPr>
              <a:t>Dạy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kỹ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năng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lập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trình</a:t>
            </a:r>
            <a:r>
              <a:rPr lang="en-US" sz="2400" dirty="0">
                <a:latin typeface="Merriweather" panose="020B0604020202020204" charset="0"/>
              </a:rPr>
              <a:t> web</a:t>
            </a:r>
          </a:p>
          <a:p>
            <a:endParaRPr lang="en-US" sz="2400" dirty="0">
              <a:latin typeface="Merriweather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Merriweather" panose="020B0604020202020204" charset="0"/>
              </a:rPr>
              <a:t>Tìm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hiểu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lập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trình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bằng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ngôn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ngữ</a:t>
            </a:r>
            <a:r>
              <a:rPr lang="en-US" sz="2400" dirty="0">
                <a:latin typeface="Merriweather" panose="020B0604020202020204" charset="0"/>
              </a:rPr>
              <a:t> Python </a:t>
            </a:r>
            <a:r>
              <a:rPr lang="en-US" sz="2400" dirty="0" err="1">
                <a:latin typeface="Merriweather" panose="020B0604020202020204" charset="0"/>
              </a:rPr>
              <a:t>cơ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bản</a:t>
            </a:r>
            <a:endParaRPr lang="en-US" sz="2400" dirty="0">
              <a:latin typeface="Merriweather" panose="020B0604020202020204" charset="0"/>
            </a:endParaRPr>
          </a:p>
          <a:p>
            <a:endParaRPr lang="en-US" sz="2400" dirty="0">
              <a:latin typeface="Merriweather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Merriweather" panose="020B0604020202020204" charset="0"/>
              </a:rPr>
              <a:t>Giúp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cho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những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bạn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muốn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tìm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hiểu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một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trong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những</a:t>
            </a:r>
            <a:r>
              <a:rPr lang="en-US" sz="2400" dirty="0">
                <a:latin typeface="Merriweather" panose="020B0604020202020204" charset="0"/>
              </a:rPr>
              <a:t> </a:t>
            </a:r>
            <a:r>
              <a:rPr lang="en-US" sz="2400" dirty="0" err="1">
                <a:latin typeface="Merriweather" panose="020B0604020202020204" charset="0"/>
              </a:rPr>
              <a:t>hướng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phát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triển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của</a:t>
            </a:r>
            <a:r>
              <a:rPr lang="en-US" sz="2400" dirty="0">
                <a:latin typeface="Merriweather" panose="020B0604020202020204" charset="0"/>
              </a:rPr>
              <a:t> Python ở </a:t>
            </a:r>
            <a:r>
              <a:rPr lang="en-US" sz="2400" dirty="0" err="1">
                <a:latin typeface="Merriweather" panose="020B0604020202020204" charset="0"/>
              </a:rPr>
              <a:t>lĩnh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vực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lập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trình</a:t>
            </a:r>
            <a:r>
              <a:rPr lang="en-US" sz="2400" dirty="0">
                <a:latin typeface="Merriweather" panose="020B0604020202020204" charset="0"/>
              </a:rPr>
              <a:t> website.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23AD-5CCE-4E7B-ABDF-A0062299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pic>
        <p:nvPicPr>
          <p:cNvPr id="1026" name="Picture 2" descr="HTML5 - Wikipedia">
            <a:extLst>
              <a:ext uri="{FF2B5EF4-FFF2-40B4-BE49-F238E27FC236}">
                <a16:creationId xmlns:a16="http://schemas.microsoft.com/office/drawing/2014/main" id="{D4DDBF54-A8BE-46E1-9833-F65F53ABE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1" y="1754051"/>
            <a:ext cx="1971236" cy="197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 – Wikipedia tiếng Việt">
            <a:extLst>
              <a:ext uri="{FF2B5EF4-FFF2-40B4-BE49-F238E27FC236}">
                <a16:creationId xmlns:a16="http://schemas.microsoft.com/office/drawing/2014/main" id="{7DF3B893-CF43-4989-957F-5EB195138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517" y="1778655"/>
            <a:ext cx="1397205" cy="197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otstrap · The most popular HTML, CSS, and JS library in the world.">
            <a:extLst>
              <a:ext uri="{FF2B5EF4-FFF2-40B4-BE49-F238E27FC236}">
                <a16:creationId xmlns:a16="http://schemas.microsoft.com/office/drawing/2014/main" id="{014F93A2-76DC-471D-80E4-5A2BB39BA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69" y="4281201"/>
            <a:ext cx="3333751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QLite – Wikipedia tiếng Việt">
            <a:extLst>
              <a:ext uri="{FF2B5EF4-FFF2-40B4-BE49-F238E27FC236}">
                <a16:creationId xmlns:a16="http://schemas.microsoft.com/office/drawing/2014/main" id="{9884F13F-D237-4A17-BE11-B20E2F054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469" y="4357313"/>
            <a:ext cx="4298852" cy="203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Visual Studio Code - Wikipedia">
            <a:extLst>
              <a:ext uri="{FF2B5EF4-FFF2-40B4-BE49-F238E27FC236}">
                <a16:creationId xmlns:a16="http://schemas.microsoft.com/office/drawing/2014/main" id="{AA862F71-6C3E-488E-A27E-0A1D632EE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097" y="1839995"/>
            <a:ext cx="1971236" cy="197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jango framework] Cài đặt Python, Django framework trên MacOS - #1 | The  Scuti Blog">
            <a:extLst>
              <a:ext uri="{FF2B5EF4-FFF2-40B4-BE49-F238E27FC236}">
                <a16:creationId xmlns:a16="http://schemas.microsoft.com/office/drawing/2014/main" id="{CDB531E3-65C4-4429-90D5-5F2143338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906" y="175205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GitHub Logos and Usage · GitHub">
            <a:extLst>
              <a:ext uri="{FF2B5EF4-FFF2-40B4-BE49-F238E27FC236}">
                <a16:creationId xmlns:a16="http://schemas.microsoft.com/office/drawing/2014/main" id="{1479EA03-A724-4BFE-97AF-ED266C611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83" y="395973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76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23AD-5CCE-4E7B-ABDF-A0062299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FAF33B-1F7F-4C5C-9279-F05117A23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3" y="1998514"/>
            <a:ext cx="4191586" cy="4191586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6A0D175-E280-42ED-99DB-50A707D6E91F}"/>
              </a:ext>
            </a:extLst>
          </p:cNvPr>
          <p:cNvSpPr txBox="1">
            <a:spLocks/>
          </p:cNvSpPr>
          <p:nvPr/>
        </p:nvSpPr>
        <p:spPr>
          <a:xfrm>
            <a:off x="6095983" y="1998514"/>
            <a:ext cx="5680350" cy="464978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Merriweather" panose="020B0604020202020204" charset="0"/>
              </a:rPr>
              <a:t>Python </a:t>
            </a:r>
            <a:r>
              <a:rPr lang="en-US" sz="2400" dirty="0" err="1">
                <a:latin typeface="Merriweather" panose="020B0604020202020204" charset="0"/>
              </a:rPr>
              <a:t>được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nhiều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công</a:t>
            </a:r>
            <a:r>
              <a:rPr lang="en-US" sz="2400" dirty="0">
                <a:latin typeface="Merriweather" panose="020B0604020202020204" charset="0"/>
              </a:rPr>
              <a:t> ty </a:t>
            </a:r>
            <a:r>
              <a:rPr lang="en-US" sz="2400" dirty="0" err="1">
                <a:latin typeface="Merriweather" panose="020B0604020202020204" charset="0"/>
              </a:rPr>
              <a:t>lớn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sử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dụng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để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lập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trình</a:t>
            </a:r>
            <a:r>
              <a:rPr lang="en-US" sz="2400" dirty="0">
                <a:latin typeface="Merriweather" panose="020B0604020202020204" charset="0"/>
              </a:rPr>
              <a:t> web</a:t>
            </a:r>
          </a:p>
          <a:p>
            <a:endParaRPr lang="en-US" sz="2400" dirty="0">
              <a:latin typeface="Merriweath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Merriweather" panose="020B0604020202020204" charset="0"/>
              </a:rPr>
              <a:t>Chuyển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mọi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thứ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phức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tạp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thành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đơn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giản</a:t>
            </a:r>
            <a:endParaRPr lang="en-US" sz="2400" dirty="0">
              <a:latin typeface="Merriweather" panose="020B0604020202020204" charset="0"/>
            </a:endParaRPr>
          </a:p>
          <a:p>
            <a:endParaRPr lang="en-US" sz="2400" dirty="0">
              <a:latin typeface="Merriweath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Merriweather" panose="020B0604020202020204" charset="0"/>
              </a:rPr>
              <a:t>Tiết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kiệm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thời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gian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phát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triển</a:t>
            </a:r>
            <a:r>
              <a:rPr lang="en-US" sz="2400" dirty="0">
                <a:latin typeface="Merriweather" panose="020B0604020202020204" charset="0"/>
              </a:rPr>
              <a:t> web</a:t>
            </a:r>
          </a:p>
          <a:p>
            <a:endParaRPr lang="en-US" sz="2400" dirty="0">
              <a:latin typeface="Merriweath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Merriweather" panose="020B0604020202020204" charset="0"/>
              </a:rPr>
              <a:t>Tận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dụng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khả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năng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bảo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mật</a:t>
            </a:r>
            <a:endParaRPr lang="en-US" sz="2400" dirty="0">
              <a:latin typeface="Merriweather" panose="020B0604020202020204" charset="0"/>
            </a:endParaRPr>
          </a:p>
          <a:p>
            <a:endParaRPr lang="en-US" sz="2400" dirty="0">
              <a:latin typeface="Merriweath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Merriweather" panose="020B0604020202020204" charset="0"/>
              </a:rPr>
              <a:t>Hệ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thống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hiệu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quả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và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có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thể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mở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rộng</a:t>
            </a:r>
            <a:endParaRPr lang="en-US" sz="2400" dirty="0">
              <a:latin typeface="Merriweath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64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23AD-5CCE-4E7B-ABDF-A0062299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6A0D175-E280-42ED-99DB-50A707D6E91F}"/>
              </a:ext>
            </a:extLst>
          </p:cNvPr>
          <p:cNvSpPr txBox="1">
            <a:spLocks/>
          </p:cNvSpPr>
          <p:nvPr/>
        </p:nvSpPr>
        <p:spPr>
          <a:xfrm>
            <a:off x="6095983" y="1998514"/>
            <a:ext cx="5680350" cy="464978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Merriweather" panose="020B0604020202020204" charset="0"/>
              </a:rPr>
              <a:t>Django </a:t>
            </a:r>
            <a:r>
              <a:rPr lang="en-US" sz="2400" dirty="0" err="1">
                <a:latin typeface="Merriweather" panose="020B0604020202020204" charset="0"/>
              </a:rPr>
              <a:t>là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một</a:t>
            </a:r>
            <a:r>
              <a:rPr lang="en-US" sz="2400" dirty="0">
                <a:latin typeface="Merriweather" panose="020B0604020202020204" charset="0"/>
              </a:rPr>
              <a:t> </a:t>
            </a:r>
            <a:r>
              <a:rPr lang="en-US" sz="2400" b="1" dirty="0">
                <a:latin typeface="Merriweather" panose="020B0604020202020204" charset="0"/>
              </a:rPr>
              <a:t>framework</a:t>
            </a:r>
            <a:r>
              <a:rPr lang="en-US" sz="2400" dirty="0">
                <a:latin typeface="Merriweather" panose="020B0604020202020204" charset="0"/>
              </a:rPr>
              <a:t> </a:t>
            </a:r>
            <a:r>
              <a:rPr lang="en-US" sz="2400" dirty="0" err="1">
                <a:latin typeface="Merriweather" panose="020B0604020202020204" charset="0"/>
              </a:rPr>
              <a:t>bậc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cao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của</a:t>
            </a:r>
            <a:r>
              <a:rPr lang="en-US" sz="2400" dirty="0">
                <a:latin typeface="Merriweather" panose="020B0604020202020204" charset="0"/>
              </a:rPr>
              <a:t> Python </a:t>
            </a:r>
            <a:r>
              <a:rPr lang="en-US" sz="2400" dirty="0" err="1">
                <a:latin typeface="Merriweather" panose="020B0604020202020204" charset="0"/>
              </a:rPr>
              <a:t>có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thể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thúc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đẩy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việc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phát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triển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phần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mềm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thần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tốc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và</a:t>
            </a:r>
            <a:r>
              <a:rPr lang="en-US" sz="2400" dirty="0">
                <a:latin typeface="Merriweather" panose="020B0604020202020204" charset="0"/>
              </a:rPr>
              <a:t> clean, </a:t>
            </a:r>
            <a:r>
              <a:rPr lang="en-US" sz="2400" dirty="0" err="1">
                <a:latin typeface="Merriweather" panose="020B0604020202020204" charset="0"/>
              </a:rPr>
              <a:t>thiết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kế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thực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dụng</a:t>
            </a:r>
            <a:r>
              <a:rPr lang="en-US" sz="2400" dirty="0">
                <a:latin typeface="Merriweather" panose="020B0604020202020204" charset="0"/>
              </a:rPr>
              <a:t>.</a:t>
            </a:r>
          </a:p>
          <a:p>
            <a:endParaRPr lang="en-US" sz="2400" dirty="0">
              <a:latin typeface="Merriweath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Merriweather" panose="020B0604020202020204" charset="0"/>
              </a:rPr>
              <a:t>Sử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dụng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mô</a:t>
            </a:r>
            <a:r>
              <a:rPr lang="en-US" sz="2400" dirty="0">
                <a:latin typeface="Merriweather" panose="020B0604020202020204" charset="0"/>
              </a:rPr>
              <a:t> </a:t>
            </a:r>
            <a:r>
              <a:rPr lang="en-US" sz="2400" dirty="0" err="1">
                <a:latin typeface="Merriweather" panose="020B0604020202020204" charset="0"/>
              </a:rPr>
              <a:t>hình</a:t>
            </a:r>
            <a:r>
              <a:rPr lang="en-US" sz="2400" dirty="0">
                <a:latin typeface="Merriweather" panose="020B0604020202020204" charset="0"/>
              </a:rPr>
              <a:t> MVT: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Merriweather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162801-49C4-4DF8-B7FC-48B74C02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18" y="2725804"/>
            <a:ext cx="5680367" cy="3195206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715AAC3-AA9A-4C8A-B00C-770E2EBAF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331" y="4323407"/>
            <a:ext cx="4719654" cy="225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23AD-5CCE-4E7B-ABDF-A0062299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29DE632-A760-40F7-9071-DD9556CD7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12" y="2815764"/>
            <a:ext cx="7248575" cy="337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7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23AD-5CCE-4E7B-ABDF-A0062299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8A19A2D-3BB0-4065-9224-F3C33AA3B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91" y="1927273"/>
            <a:ext cx="9019384" cy="480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0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23AD-5CCE-4E7B-ABDF-A0062299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C6B67-3C01-4329-8197-1015E0592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91" y="1936474"/>
            <a:ext cx="9019384" cy="480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98757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328</Words>
  <Application>Microsoft Office PowerPoint</Application>
  <PresentationFormat>Widescreen</PresentationFormat>
  <Paragraphs>62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Roboto</vt:lpstr>
      <vt:lpstr>Wingdings</vt:lpstr>
      <vt:lpstr>Merriweather</vt:lpstr>
      <vt:lpstr>Paradigm</vt:lpstr>
      <vt:lpstr>Tìm hiểu lập trình web bằng python</vt:lpstr>
      <vt:lpstr>PowerPoint Presentation</vt:lpstr>
      <vt:lpstr>PowerPoint Presentation</vt:lpstr>
      <vt:lpstr>2 Công nghệ sử dụng</vt:lpstr>
      <vt:lpstr>2 Công nghệ sử dụng</vt:lpstr>
      <vt:lpstr>2 Công nghệ sử dụng</vt:lpstr>
      <vt:lpstr>3 Phân tích và xây dựng ứng dụng web</vt:lpstr>
      <vt:lpstr>3 Phân tích và xây dựng ứng dụng web</vt:lpstr>
      <vt:lpstr>4 Giao diện và chức năng đã làm</vt:lpstr>
      <vt:lpstr>4 Giao diện và chức năng đã làm</vt:lpstr>
      <vt:lpstr>4 Giao diện và chức năng đã làm</vt:lpstr>
      <vt:lpstr>4 Giao diện và chức năng đã làm</vt:lpstr>
      <vt:lpstr>4 Giao diện và chức năng đã làm</vt:lpstr>
      <vt:lpstr>4 Giao diện và chức năng đã làm</vt:lpstr>
      <vt:lpstr>05 Hướng phát triển</vt:lpstr>
      <vt:lpstr>Cảm ơn thầy cô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GIẢI PHÁP DIGITAL MARKETING</dc:title>
  <dc:creator>Ms.Trung</dc:creator>
  <cp:lastModifiedBy>Son Dinh Ba Thai</cp:lastModifiedBy>
  <cp:revision>72</cp:revision>
  <dcterms:modified xsi:type="dcterms:W3CDTF">2021-05-20T16:39:53Z</dcterms:modified>
</cp:coreProperties>
</file>