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56" r:id="rId2"/>
    <p:sldId id="260" r:id="rId3"/>
    <p:sldId id="258" r:id="rId4"/>
    <p:sldId id="257" r:id="rId5"/>
    <p:sldId id="259" r:id="rId6"/>
    <p:sldId id="261" r:id="rId7"/>
    <p:sldId id="262" r:id="rId8"/>
    <p:sldId id="263" r:id="rId9"/>
    <p:sldId id="264" r:id="rId10"/>
    <p:sldId id="328" r:id="rId11"/>
    <p:sldId id="329" r:id="rId12"/>
    <p:sldId id="266" r:id="rId13"/>
    <p:sldId id="267" r:id="rId14"/>
    <p:sldId id="268" r:id="rId15"/>
    <p:sldId id="269" r:id="rId16"/>
    <p:sldId id="330" r:id="rId17"/>
    <p:sldId id="33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332" r:id="rId28"/>
    <p:sldId id="287" r:id="rId29"/>
    <p:sldId id="283" r:id="rId30"/>
    <p:sldId id="281" r:id="rId31"/>
    <p:sldId id="284" r:id="rId32"/>
    <p:sldId id="288" r:id="rId33"/>
    <p:sldId id="289" r:id="rId34"/>
    <p:sldId id="333" r:id="rId35"/>
    <p:sldId id="334" r:id="rId36"/>
    <p:sldId id="335" r:id="rId37"/>
    <p:sldId id="336" r:id="rId38"/>
    <p:sldId id="290" r:id="rId39"/>
    <p:sldId id="291" r:id="rId40"/>
    <p:sldId id="292" r:id="rId41"/>
    <p:sldId id="293" r:id="rId42"/>
    <p:sldId id="337" r:id="rId43"/>
    <p:sldId id="338" r:id="rId44"/>
    <p:sldId id="339" r:id="rId45"/>
    <p:sldId id="303" r:id="rId46"/>
    <p:sldId id="305" r:id="rId47"/>
    <p:sldId id="306" r:id="rId48"/>
    <p:sldId id="308" r:id="rId49"/>
    <p:sldId id="340" r:id="rId50"/>
    <p:sldId id="341" r:id="rId51"/>
    <p:sldId id="342" r:id="rId52"/>
    <p:sldId id="307" r:id="rId53"/>
    <p:sldId id="344" r:id="rId54"/>
    <p:sldId id="310" r:id="rId55"/>
    <p:sldId id="311" r:id="rId56"/>
    <p:sldId id="312" r:id="rId57"/>
    <p:sldId id="313" r:id="rId58"/>
    <p:sldId id="349" r:id="rId59"/>
    <p:sldId id="345" r:id="rId60"/>
    <p:sldId id="314" r:id="rId61"/>
    <p:sldId id="315" r:id="rId62"/>
    <p:sldId id="317" r:id="rId63"/>
    <p:sldId id="318" r:id="rId64"/>
    <p:sldId id="319" r:id="rId65"/>
    <p:sldId id="321" r:id="rId66"/>
    <p:sldId id="322" r:id="rId67"/>
    <p:sldId id="323" r:id="rId68"/>
    <p:sldId id="327" r:id="rId69"/>
    <p:sldId id="346" r:id="rId70"/>
    <p:sldId id="347" r:id="rId71"/>
    <p:sldId id="348" r:id="rId72"/>
    <p:sldId id="326" r:id="rId7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EE4915-D8D4-4569-8FAF-0E2732BDF629}">
          <p14:sldIdLst>
            <p14:sldId id="256"/>
            <p14:sldId id="260"/>
            <p14:sldId id="258"/>
            <p14:sldId id="257"/>
            <p14:sldId id="259"/>
            <p14:sldId id="261"/>
            <p14:sldId id="262"/>
            <p14:sldId id="263"/>
            <p14:sldId id="264"/>
            <p14:sldId id="328"/>
            <p14:sldId id="329"/>
            <p14:sldId id="266"/>
            <p14:sldId id="267"/>
            <p14:sldId id="268"/>
            <p14:sldId id="269"/>
            <p14:sldId id="330"/>
            <p14:sldId id="33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332"/>
            <p14:sldId id="287"/>
            <p14:sldId id="283"/>
            <p14:sldId id="281"/>
          </p14:sldIdLst>
        </p14:section>
        <p14:section name="Untitled Section" id="{02B8A5D9-FB7D-4CEF-8B38-97BDAE121145}">
          <p14:sldIdLst>
            <p14:sldId id="284"/>
            <p14:sldId id="288"/>
            <p14:sldId id="289"/>
            <p14:sldId id="333"/>
            <p14:sldId id="334"/>
            <p14:sldId id="335"/>
            <p14:sldId id="336"/>
            <p14:sldId id="290"/>
            <p14:sldId id="291"/>
            <p14:sldId id="292"/>
            <p14:sldId id="293"/>
            <p14:sldId id="337"/>
            <p14:sldId id="338"/>
            <p14:sldId id="339"/>
            <p14:sldId id="303"/>
            <p14:sldId id="305"/>
            <p14:sldId id="306"/>
            <p14:sldId id="308"/>
            <p14:sldId id="340"/>
            <p14:sldId id="341"/>
            <p14:sldId id="342"/>
            <p14:sldId id="307"/>
            <p14:sldId id="344"/>
            <p14:sldId id="310"/>
            <p14:sldId id="311"/>
            <p14:sldId id="312"/>
            <p14:sldId id="313"/>
            <p14:sldId id="349"/>
            <p14:sldId id="345"/>
            <p14:sldId id="314"/>
            <p14:sldId id="315"/>
            <p14:sldId id="317"/>
            <p14:sldId id="318"/>
            <p14:sldId id="319"/>
            <p14:sldId id="321"/>
            <p14:sldId id="322"/>
            <p14:sldId id="323"/>
            <p14:sldId id="327"/>
            <p14:sldId id="346"/>
            <p14:sldId id="347"/>
            <p14:sldId id="348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F784-0EC7-405C-A719-301788ABBBE4}" type="datetimeFigureOut">
              <a:rPr lang="en-US" smtClean="0"/>
              <a:pPr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9F51-F1A3-49A3-880F-830397C922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41872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F784-0EC7-405C-A719-301788ABBBE4}" type="datetimeFigureOut">
              <a:rPr lang="en-US" smtClean="0"/>
              <a:pPr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9F51-F1A3-49A3-880F-830397C922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95926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F784-0EC7-405C-A719-301788ABBBE4}" type="datetimeFigureOut">
              <a:rPr lang="en-US" smtClean="0"/>
              <a:pPr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9F51-F1A3-49A3-880F-830397C922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4553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F784-0EC7-405C-A719-301788ABBBE4}" type="datetimeFigureOut">
              <a:rPr lang="en-US" smtClean="0"/>
              <a:pPr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9F51-F1A3-49A3-880F-830397C922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1343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F784-0EC7-405C-A719-301788ABBBE4}" type="datetimeFigureOut">
              <a:rPr lang="en-US" smtClean="0"/>
              <a:pPr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9F51-F1A3-49A3-880F-830397C922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89507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F784-0EC7-405C-A719-301788ABBBE4}" type="datetimeFigureOut">
              <a:rPr lang="en-US" smtClean="0"/>
              <a:pPr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9F51-F1A3-49A3-880F-830397C922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79240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F784-0EC7-405C-A719-301788ABBBE4}" type="datetimeFigureOut">
              <a:rPr lang="en-US" smtClean="0"/>
              <a:pPr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9F51-F1A3-49A3-880F-830397C922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80318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F784-0EC7-405C-A719-301788ABBBE4}" type="datetimeFigureOut">
              <a:rPr lang="en-US" smtClean="0"/>
              <a:pPr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9F51-F1A3-49A3-880F-830397C922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62206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F784-0EC7-405C-A719-301788ABBBE4}" type="datetimeFigureOut">
              <a:rPr lang="en-US" smtClean="0"/>
              <a:pPr/>
              <a:t>8/3/2023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9F51-F1A3-49A3-880F-830397C922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53634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F784-0EC7-405C-A719-301788ABBBE4}" type="datetimeFigureOut">
              <a:rPr lang="en-US" smtClean="0"/>
              <a:pPr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9F51-F1A3-49A3-880F-830397C922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45176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F784-0EC7-405C-A719-301788ABBBE4}" type="datetimeFigureOut">
              <a:rPr lang="en-US" smtClean="0"/>
              <a:pPr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9F51-F1A3-49A3-880F-830397C922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90508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0F784-0EC7-405C-A719-301788ABBBE4}" type="datetimeFigureOut">
              <a:rPr lang="en-US" smtClean="0"/>
              <a:pPr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C9F51-F1A3-49A3-880F-830397C922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9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ransition>
    <p:zoom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epai.org/machine-learning-glossary-and-terms/neural-network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gati.com/glossary/backpropagation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machinelearningmastery.com/wp-content/uploads/2021/07/jacobian_6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machinelearningmastery.com/wp-content/uploads/2021/07/jacobian_7.p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machinelearningmastery.com/wp-content/uploads/2021/07/jacobian_8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machinelearningmastery.com/wp-content/uploads/2021/07/jacobian_9.png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machinelearningmastery.com/wp-content/uploads/2021/08/jacobian_10.png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uemath.com/algebra/variables-constants-and-expressions/" TargetMode="External"/><Relationship Id="rId2" Type="http://schemas.openxmlformats.org/officeDocument/2006/relationships/hyperlink" Target="https://www.statisticshowto.com/probability-and-statistics/regression-analysis/#overfitt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atisticshowto.com/shrinkage-estimator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icshowto.com/integer/#abs" TargetMode="External"/><Relationship Id="rId2" Type="http://schemas.openxmlformats.org/officeDocument/2006/relationships/hyperlink" Target="https://www.statisticshowto.com/what-is-bia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atisticshowto.com/lasso-regression/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lumbia.edu/~kathy/cs4701/documents/jason_svm_tutorial.pdf" TargetMode="External"/><Relationship Id="rId2" Type="http://schemas.openxmlformats.org/officeDocument/2006/relationships/hyperlink" Target="https://www.statisticshowto.com/ridge-regress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atisticshowto.com/hyperparameter/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AD25-B5AD-9F22-CFFD-6C1A12DB2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252" y="3767491"/>
            <a:ext cx="6858000" cy="1099569"/>
          </a:xfrm>
        </p:spPr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</a:br>
            <a:b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</a:br>
            <a:b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</a:br>
            <a:b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</a:br>
            <a:br>
              <a:rPr lang="en-US" dirty="0">
                <a:solidFill>
                  <a:srgbClr val="202124"/>
                </a:solidFill>
                <a:latin typeface="Google Sans"/>
              </a:rPr>
            </a:br>
            <a:br>
              <a:rPr lang="en-US" dirty="0">
                <a:solidFill>
                  <a:srgbClr val="202124"/>
                </a:solidFill>
                <a:latin typeface="Google Sans"/>
              </a:rPr>
            </a:br>
            <a:br>
              <a:rPr lang="en-US" dirty="0">
                <a:solidFill>
                  <a:srgbClr val="202124"/>
                </a:solidFill>
                <a:latin typeface="Google Sans"/>
              </a:rPr>
            </a:br>
            <a:br>
              <a:rPr lang="en-US" dirty="0">
                <a:solidFill>
                  <a:srgbClr val="202124"/>
                </a:solidFill>
                <a:latin typeface="Google Sans"/>
              </a:rPr>
            </a:br>
            <a:br>
              <a:rPr lang="en-US" dirty="0">
                <a:solidFill>
                  <a:srgbClr val="202124"/>
                </a:solidFill>
                <a:latin typeface="Google Sans"/>
              </a:rPr>
            </a:br>
            <a:br>
              <a:rPr lang="en-US" dirty="0">
                <a:solidFill>
                  <a:srgbClr val="202124"/>
                </a:solidFill>
                <a:latin typeface="Google Sans"/>
              </a:rPr>
            </a:br>
            <a:br>
              <a:rPr lang="en-US" dirty="0">
                <a:solidFill>
                  <a:srgbClr val="202124"/>
                </a:solidFill>
                <a:latin typeface="Google Sans"/>
              </a:rPr>
            </a:br>
            <a:br>
              <a:rPr lang="en-US" dirty="0">
                <a:solidFill>
                  <a:srgbClr val="202124"/>
                </a:solidFill>
                <a:latin typeface="Google Sans"/>
              </a:rPr>
            </a:br>
            <a:br>
              <a:rPr lang="en-US" dirty="0">
                <a:solidFill>
                  <a:srgbClr val="202124"/>
                </a:solidFill>
                <a:latin typeface="Google Sans"/>
              </a:rPr>
            </a:br>
            <a:br>
              <a:rPr lang="en-US" dirty="0">
                <a:solidFill>
                  <a:srgbClr val="202124"/>
                </a:solidFill>
                <a:latin typeface="Google Sans"/>
              </a:rPr>
            </a:br>
            <a:r>
              <a:rPr lang="en-US" sz="7300" b="1" i="0" dirty="0">
                <a:solidFill>
                  <a:srgbClr val="202124"/>
                </a:solidFill>
                <a:effectLst/>
                <a:latin typeface="Google Sans"/>
              </a:rPr>
              <a:t>Deep Learning</a:t>
            </a:r>
            <a:b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</a:br>
            <a:b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</a:b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Unit 1 </a:t>
            </a:r>
            <a:b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</a:br>
            <a:r>
              <a:rPr lang="en-US" sz="5300" b="1" i="0" dirty="0">
                <a:solidFill>
                  <a:srgbClr val="202124"/>
                </a:solidFill>
                <a:effectLst/>
                <a:latin typeface="Google Sans"/>
              </a:rPr>
              <a:t>Fundamentals of </a:t>
            </a:r>
            <a:br>
              <a:rPr lang="en-US" sz="5300" b="1" i="0" dirty="0">
                <a:solidFill>
                  <a:srgbClr val="202124"/>
                </a:solidFill>
                <a:effectLst/>
                <a:latin typeface="Google Sans"/>
              </a:rPr>
            </a:br>
            <a:r>
              <a:rPr lang="en-US" sz="5300" b="1" i="0" dirty="0">
                <a:solidFill>
                  <a:srgbClr val="202124"/>
                </a:solidFill>
                <a:effectLst/>
                <a:latin typeface="Google Sans"/>
              </a:rPr>
              <a:t>Deep Learning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2491724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0DE6D-8796-BA5B-5490-79506949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21972"/>
            <a:ext cx="7886700" cy="5854991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Types of Activation functions: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Sign function.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Step function.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Sigmoid function.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CD57B9-DBF3-7A00-5548-B56B6F300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07" y="2813833"/>
            <a:ext cx="8234325" cy="308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896078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9E8B-5450-5C81-42D2-E416C1AD4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6699"/>
          </a:xfrm>
        </p:spPr>
        <p:txBody>
          <a:bodyPr/>
          <a:lstStyle/>
          <a:p>
            <a:r>
              <a:rPr lang="en-US" dirty="0">
                <a:solidFill>
                  <a:srgbClr val="101010"/>
                </a:solidFill>
                <a:latin typeface="IBM Plex Sans Devanagari"/>
              </a:rPr>
              <a:t>MLP A</a:t>
            </a:r>
            <a:r>
              <a:rPr lang="en-US" b="0" i="0" dirty="0">
                <a:solidFill>
                  <a:srgbClr val="101010"/>
                </a:solidFill>
                <a:effectLst/>
                <a:latin typeface="IBM Plex Sans Devanagari"/>
              </a:rPr>
              <a:t>lgorithm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4A52B7C-7E51-69D8-4E17-3199D4434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79" y="1335847"/>
            <a:ext cx="8624206" cy="493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602593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78794"/>
            <a:ext cx="7886700" cy="5198169"/>
          </a:xfrm>
        </p:spPr>
        <p:txBody>
          <a:bodyPr/>
          <a:lstStyle/>
          <a:p>
            <a:r>
              <a:rPr lang="en-US" dirty="0"/>
              <a:t> 1. Begins with the multiplication of all input values and their weights.</a:t>
            </a:r>
          </a:p>
          <a:p>
            <a:r>
              <a:rPr lang="en-US" dirty="0"/>
              <a:t> 2. Adds all values together to create the weighted sum. </a:t>
            </a:r>
          </a:p>
          <a:p>
            <a:r>
              <a:rPr lang="en-US" dirty="0"/>
              <a:t>3. Weighted sum is applied to the activation function ‘g' to obtain the desired output. </a:t>
            </a:r>
          </a:p>
          <a:p>
            <a:r>
              <a:rPr lang="en-US" dirty="0"/>
              <a:t>Activation function also known as the </a:t>
            </a:r>
            <a:r>
              <a:rPr lang="en-US" b="1" dirty="0"/>
              <a:t>step function</a:t>
            </a:r>
            <a:r>
              <a:rPr lang="en-US" dirty="0"/>
              <a:t> and is represented by </a:t>
            </a:r>
            <a:r>
              <a:rPr lang="en-US" b="1" dirty="0"/>
              <a:t>‘g'</a:t>
            </a:r>
            <a:r>
              <a:rPr lang="en-US" dirty="0"/>
              <a:t>.</a:t>
            </a:r>
          </a:p>
          <a:p>
            <a:r>
              <a:rPr lang="en-US" dirty="0"/>
              <a:t>Perceptron model works in two important steps.</a:t>
            </a:r>
          </a:p>
          <a:p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34572"/>
            <a:ext cx="7886700" cy="5642391"/>
          </a:xfrm>
        </p:spPr>
        <p:txBody>
          <a:bodyPr>
            <a:normAutofit/>
          </a:bodyPr>
          <a:lstStyle/>
          <a:p>
            <a:r>
              <a:rPr lang="en-US" b="1" dirty="0"/>
              <a:t>Step-1</a:t>
            </a:r>
            <a:endParaRPr lang="en-US" dirty="0"/>
          </a:p>
          <a:p>
            <a:r>
              <a:rPr lang="en-US" dirty="0"/>
              <a:t>First step: Weighted sum. </a:t>
            </a:r>
          </a:p>
          <a:p>
            <a:r>
              <a:rPr lang="pl-PL" sz="3200" b="1" i="0" dirty="0">
                <a:effectLst/>
                <a:latin typeface="inter-regular"/>
              </a:rPr>
              <a:t>∑wi*xi = x1*w1 + x2*w2 +…wn*xn </a:t>
            </a:r>
            <a:endParaRPr lang="en-US" sz="3200" b="1" i="0" dirty="0">
              <a:effectLst/>
              <a:latin typeface="inter-regular"/>
            </a:endParaRPr>
          </a:p>
          <a:p>
            <a:r>
              <a:rPr lang="en-US" dirty="0"/>
              <a:t>Add </a:t>
            </a:r>
            <a:r>
              <a:rPr lang="en-US" b="1" dirty="0"/>
              <a:t>bias 'b’</a:t>
            </a:r>
            <a:r>
              <a:rPr lang="en-US" dirty="0"/>
              <a:t>,improve the model's performance.</a:t>
            </a:r>
          </a:p>
          <a:p>
            <a:r>
              <a:rPr lang="en-US" sz="3200" b="1" i="0" dirty="0">
                <a:effectLst/>
                <a:latin typeface="inter-bold"/>
              </a:rPr>
              <a:t>∑wi*xi + b</a:t>
            </a:r>
          </a:p>
          <a:p>
            <a:r>
              <a:rPr lang="en-US" b="1" dirty="0"/>
              <a:t>Step-2</a:t>
            </a:r>
          </a:p>
          <a:p>
            <a:r>
              <a:rPr lang="en-US" dirty="0"/>
              <a:t>Activation function is applied ,output either in binary form or a continuous value.</a:t>
            </a:r>
          </a:p>
          <a:p>
            <a:r>
              <a:rPr lang="es-ES" sz="3200" b="1" i="0" dirty="0">
                <a:effectLst/>
                <a:latin typeface="inter-bold"/>
              </a:rPr>
              <a:t>Y = f(∑wi*xi + b)</a:t>
            </a:r>
            <a:endParaRPr lang="en-US" sz="3200" dirty="0"/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61182"/>
            <a:ext cx="7886700" cy="5515781"/>
          </a:xfrm>
        </p:spPr>
        <p:txBody>
          <a:bodyPr>
            <a:normAutofit/>
          </a:bodyPr>
          <a:lstStyle/>
          <a:p>
            <a:r>
              <a:rPr lang="en-US" dirty="0"/>
              <a:t>MLP model has a greater number of hidden layers.</a:t>
            </a:r>
          </a:p>
          <a:p>
            <a:r>
              <a:rPr lang="en-US" dirty="0"/>
              <a:t>MLP model also known as the </a:t>
            </a:r>
            <a:r>
              <a:rPr lang="en-US" b="1" dirty="0"/>
              <a:t>Backpropagation algorithm.</a:t>
            </a:r>
          </a:p>
          <a:p>
            <a:r>
              <a:rPr lang="en-US" dirty="0"/>
              <a:t>Two Execution Stages :</a:t>
            </a:r>
          </a:p>
          <a:p>
            <a:r>
              <a:rPr lang="en-US" b="1" dirty="0"/>
              <a:t>Forward Stage:</a:t>
            </a:r>
            <a:r>
              <a:rPr lang="en-US" dirty="0"/>
              <a:t> </a:t>
            </a:r>
          </a:p>
          <a:p>
            <a:r>
              <a:rPr lang="en-US" dirty="0"/>
              <a:t>Activation functions start from the input layer in the forward stage and terminate on the output layer.</a:t>
            </a:r>
          </a:p>
          <a:p>
            <a:r>
              <a:rPr lang="en-US" b="1" dirty="0"/>
              <a:t>Backward Stage:</a:t>
            </a:r>
            <a:r>
              <a:rPr lang="en-US" dirty="0"/>
              <a:t> </a:t>
            </a:r>
          </a:p>
          <a:p>
            <a:r>
              <a:rPr lang="en-US" dirty="0"/>
              <a:t>Weight and bias values are modified as per the model's requirement.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96214"/>
            <a:ext cx="7886700" cy="6220496"/>
          </a:xfrm>
        </p:spPr>
        <p:txBody>
          <a:bodyPr>
            <a:normAutofit/>
          </a:bodyPr>
          <a:lstStyle/>
          <a:p>
            <a:r>
              <a:rPr lang="en-US" b="1" dirty="0"/>
              <a:t>Advantages of Multi-Layer Perceptron:</a:t>
            </a:r>
            <a:endParaRPr lang="en-US" dirty="0"/>
          </a:p>
          <a:p>
            <a:r>
              <a:rPr lang="en-US" dirty="0"/>
              <a:t>Can be used to solve complex non-linear problems.</a:t>
            </a:r>
          </a:p>
          <a:p>
            <a:r>
              <a:rPr lang="en-US" dirty="0"/>
              <a:t>Works well with both small and large input data.</a:t>
            </a:r>
          </a:p>
          <a:p>
            <a:r>
              <a:rPr lang="en-US" dirty="0"/>
              <a:t>Helps to obtain quick predictions after the training.</a:t>
            </a:r>
          </a:p>
          <a:p>
            <a:r>
              <a:rPr lang="en-US" dirty="0"/>
              <a:t>Helps to obtain the same accuracy ratio with large as well as small data.</a:t>
            </a:r>
          </a:p>
          <a:p>
            <a:r>
              <a:rPr lang="en-US" b="1" dirty="0"/>
              <a:t>Disadvantages of Multi-Layer Perceptron:</a:t>
            </a:r>
            <a:endParaRPr lang="en-US" dirty="0"/>
          </a:p>
          <a:p>
            <a:r>
              <a:rPr lang="en-US" dirty="0"/>
              <a:t>Computations are difficult and time-consuming.</a:t>
            </a:r>
          </a:p>
          <a:p>
            <a:r>
              <a:rPr lang="en-US" dirty="0"/>
              <a:t>Difficult to predict how much the dependent variable affects each independent variable.</a:t>
            </a:r>
          </a:p>
          <a:p>
            <a:r>
              <a:rPr lang="en-US" dirty="0"/>
              <a:t>Model functioning depends on the quality of the training.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39B0-8DB4-CC49-5BBD-F3899E67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5488"/>
          </a:xfrm>
        </p:spPr>
        <p:txBody>
          <a:bodyPr/>
          <a:lstStyle/>
          <a:p>
            <a:r>
              <a:rPr lang="en-US" b="1" dirty="0"/>
              <a:t>Feed-Forward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48722-B990-9DDC-0118-56EE4E96B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9403"/>
            <a:ext cx="7886700" cy="4837560"/>
          </a:xfrm>
        </p:spPr>
        <p:txBody>
          <a:bodyPr/>
          <a:lstStyle/>
          <a:p>
            <a:r>
              <a:rPr lang="en-US" dirty="0">
                <a:solidFill>
                  <a:srgbClr val="101010"/>
                </a:solidFill>
                <a:latin typeface="IBM Plex Sans Devanagari"/>
              </a:rPr>
              <a:t>FFN</a:t>
            </a:r>
            <a:r>
              <a:rPr lang="en-US" b="0" i="0" dirty="0">
                <a:solidFill>
                  <a:srgbClr val="101010"/>
                </a:solidFill>
                <a:effectLst/>
                <a:latin typeface="IBM Plex Sans Devanagari"/>
              </a:rPr>
              <a:t> </a:t>
            </a:r>
            <a:r>
              <a:rPr lang="en-US" b="0" i="0" u="none" strike="noStrike" dirty="0">
                <a:effectLst/>
                <a:latin typeface="IBM Plex Sans Devanagari"/>
                <a:hlinkClick r:id="rId2"/>
              </a:rPr>
              <a:t>Neural Network</a:t>
            </a:r>
            <a:r>
              <a:rPr lang="en-US" b="0" i="0" dirty="0">
                <a:solidFill>
                  <a:srgbClr val="101010"/>
                </a:solidFill>
                <a:effectLst/>
                <a:latin typeface="IBM Plex Sans Devanagari"/>
              </a:rPr>
              <a:t> is an artificial neural network in which the connections between nodes does not form a cycle.</a:t>
            </a:r>
          </a:p>
          <a:p>
            <a:r>
              <a:rPr lang="en-US" b="0" i="0" dirty="0">
                <a:solidFill>
                  <a:srgbClr val="101010"/>
                </a:solidFill>
                <a:effectLst/>
                <a:latin typeface="IBM Plex Sans Devanagari"/>
              </a:rPr>
              <a:t>Information is only processed in one direction.</a:t>
            </a:r>
          </a:p>
          <a:p>
            <a:r>
              <a:rPr lang="en-US" dirty="0">
                <a:solidFill>
                  <a:srgbClr val="101010"/>
                </a:solidFill>
                <a:latin typeface="IBM Plex Sans Devanagari"/>
              </a:rPr>
              <a:t>D</a:t>
            </a:r>
            <a:r>
              <a:rPr lang="en-US" b="0" i="0" dirty="0">
                <a:solidFill>
                  <a:srgbClr val="101010"/>
                </a:solidFill>
                <a:effectLst/>
                <a:latin typeface="IBM Plex Sans Devanagari"/>
              </a:rPr>
              <a:t>ata may pass through multiple hidden nodes, it always moves in one direction and never backwards.</a:t>
            </a:r>
          </a:p>
          <a:p>
            <a:r>
              <a:rPr lang="en-US" b="1" dirty="0"/>
              <a:t>A single input layer. </a:t>
            </a:r>
          </a:p>
          <a:p>
            <a:r>
              <a:rPr lang="en-US" b="1" dirty="0"/>
              <a:t>One or many hidden layers, fully connected </a:t>
            </a:r>
          </a:p>
          <a:p>
            <a:r>
              <a:rPr lang="en-US" b="1" dirty="0"/>
              <a:t>A single output layer.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70593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A7BF1CA-979F-36A0-B463-D69C07680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74" y="943109"/>
            <a:ext cx="7700652" cy="489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319921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366FB742-BE29-DD8E-BC88-A32B42B5D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04"/>
          <a:stretch/>
        </p:blipFill>
        <p:spPr bwMode="auto">
          <a:xfrm>
            <a:off x="248989" y="481716"/>
            <a:ext cx="8895011" cy="589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48640"/>
            <a:ext cx="7886700" cy="5628323"/>
          </a:xfrm>
        </p:spPr>
        <p:txBody>
          <a:bodyPr/>
          <a:lstStyle/>
          <a:p>
            <a:r>
              <a:rPr lang="en-US" b="1" u="sng" dirty="0"/>
              <a:t>Input layer:</a:t>
            </a:r>
          </a:p>
          <a:p>
            <a:r>
              <a:rPr lang="en-US" dirty="0"/>
              <a:t>Number of neurons in an input layer is typically the same number as the input feature to the network. </a:t>
            </a:r>
          </a:p>
          <a:p>
            <a:r>
              <a:rPr lang="en-US" dirty="0"/>
              <a:t>Input layers are followed by one or more hidden layers.</a:t>
            </a:r>
          </a:p>
          <a:p>
            <a:r>
              <a:rPr lang="en-US" dirty="0"/>
              <a:t>Input layers in classical feed-forward neural networks are fully connected to the next hidden layer.</a:t>
            </a:r>
          </a:p>
          <a:p>
            <a:r>
              <a:rPr lang="en-US" b="1" u="sng" dirty="0"/>
              <a:t>Hidden layer:</a:t>
            </a:r>
          </a:p>
          <a:p>
            <a:r>
              <a:rPr lang="en-US" dirty="0"/>
              <a:t>One or more hidden layers in a feed-forward neural network.</a:t>
            </a:r>
            <a:endParaRPr lang="en-US" b="1" u="sng" dirty="0"/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DDAEB-73F2-E935-0387-04113BE66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32154"/>
          </a:xfrm>
        </p:spPr>
        <p:txBody>
          <a:bodyPr/>
          <a:lstStyle/>
          <a:p>
            <a:pPr algn="ctr"/>
            <a:r>
              <a:rPr lang="en-US" dirty="0"/>
              <a:t>AI Vs ML Vs DL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42210E-F496-214B-F41A-C2A2C05D28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29586"/>
              </p:ext>
            </p:extLst>
          </p:nvPr>
        </p:nvGraphicFramePr>
        <p:xfrm>
          <a:off x="628650" y="1215759"/>
          <a:ext cx="7886700" cy="5642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257966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9613903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98588647"/>
                    </a:ext>
                  </a:extLst>
                </a:gridCol>
              </a:tblGrid>
              <a:tr h="1588401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DL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213549"/>
                  </a:ext>
                </a:extLst>
              </a:tr>
              <a:tr h="344143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1956</a:t>
                      </a:r>
                    </a:p>
                    <a:p>
                      <a:pPr algn="ctr"/>
                      <a:endParaRPr lang="en-US" sz="2000" b="1" u="sng" dirty="0"/>
                    </a:p>
                    <a:p>
                      <a:pPr algn="ctr"/>
                      <a:r>
                        <a:rPr lang="en-US" sz="2000" b="1" u="sng" dirty="0"/>
                        <a:t>John McCarthy</a:t>
                      </a:r>
                    </a:p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Machine to Mimic Human Behavior.</a:t>
                      </a:r>
                    </a:p>
                    <a:p>
                      <a:pPr algn="ctr"/>
                      <a:endParaRPr lang="en-US" sz="2000" b="1" dirty="0"/>
                    </a:p>
                    <a:p>
                      <a:pPr algn="ctr"/>
                      <a:endParaRPr lang="en-US" sz="2000" b="1" dirty="0"/>
                    </a:p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1959</a:t>
                      </a:r>
                    </a:p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u="sng" dirty="0"/>
                        <a:t>Arthur Samuel</a:t>
                      </a:r>
                    </a:p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Machine to Learn. </a:t>
                      </a:r>
                    </a:p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Training Time Less</a:t>
                      </a:r>
                    </a:p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Testing Time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2000</a:t>
                      </a:r>
                    </a:p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u="sng" dirty="0"/>
                        <a:t>Igor Aizenberg</a:t>
                      </a:r>
                    </a:p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Algo. Inspired by Structure &amp; Functions of Human Brain.</a:t>
                      </a:r>
                    </a:p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Training Time More</a:t>
                      </a:r>
                    </a:p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Testing Time Less</a:t>
                      </a:r>
                    </a:p>
                    <a:p>
                      <a:pPr algn="ctr"/>
                      <a:endParaRPr lang="en-US" sz="2000" b="1" dirty="0"/>
                    </a:p>
                    <a:p>
                      <a:pPr algn="ctr"/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421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277650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31520"/>
            <a:ext cx="7886700" cy="5445443"/>
          </a:xfrm>
        </p:spPr>
        <p:txBody>
          <a:bodyPr/>
          <a:lstStyle/>
          <a:p>
            <a:r>
              <a:rPr lang="en-US" dirty="0"/>
              <a:t>Weight values on the connections between the layers are how neural networks encode the learned information extracted from the raw training data.</a:t>
            </a:r>
          </a:p>
          <a:p>
            <a:r>
              <a:rPr lang="en-US" dirty="0"/>
              <a:t> Hidden layers are the key to allowing neural networks to model nonlinear functions.</a:t>
            </a:r>
          </a:p>
          <a:p>
            <a:r>
              <a:rPr lang="en-US" b="1" u="sng" dirty="0"/>
              <a:t>Output layer:</a:t>
            </a:r>
          </a:p>
          <a:p>
            <a:r>
              <a:rPr lang="en-US" dirty="0"/>
              <a:t>Answer or prediction from our model from the output layer.</a:t>
            </a:r>
          </a:p>
          <a:p>
            <a:r>
              <a:rPr lang="en-US" dirty="0"/>
              <a:t>Depending on the setup of the neural network, the final output may be a real-valued output (regression) or a set of probabilities (classification).</a:t>
            </a:r>
            <a:endParaRPr lang="en-US" b="1" u="sng" dirty="0"/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00891"/>
            <a:ext cx="7886700" cy="5576072"/>
          </a:xfrm>
        </p:spPr>
        <p:txBody>
          <a:bodyPr/>
          <a:lstStyle/>
          <a:p>
            <a:r>
              <a:rPr lang="en-US" dirty="0"/>
              <a:t>Controlled by the activation function.</a:t>
            </a:r>
          </a:p>
          <a:p>
            <a:r>
              <a:rPr lang="en-US" dirty="0"/>
              <a:t>Typically uses either a </a:t>
            </a:r>
            <a:r>
              <a:rPr lang="en-US" dirty="0" err="1"/>
              <a:t>softmax</a:t>
            </a:r>
            <a:r>
              <a:rPr lang="en-US" dirty="0"/>
              <a:t> or sigmoid activation function for classification.</a:t>
            </a:r>
          </a:p>
          <a:p>
            <a:r>
              <a:rPr lang="en-US" b="1" u="sng" dirty="0"/>
              <a:t>Connections between layers :</a:t>
            </a:r>
          </a:p>
          <a:p>
            <a:r>
              <a:rPr lang="en-US" dirty="0"/>
              <a:t>Previous layer to all next layer. </a:t>
            </a:r>
          </a:p>
          <a:p>
            <a:r>
              <a:rPr lang="en-US" dirty="0"/>
              <a:t>Weights change progressively as algorithm finds the best solution. </a:t>
            </a:r>
            <a:endParaRPr lang="en-US" b="1" u="sng" dirty="0"/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684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Backpropagation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1153"/>
            <a:ext cx="7886700" cy="5617029"/>
          </a:xfrm>
        </p:spPr>
        <p:txBody>
          <a:bodyPr>
            <a:normAutofit fontScale="92500"/>
          </a:bodyPr>
          <a:lstStyle/>
          <a:p>
            <a:r>
              <a:rPr lang="en-US" dirty="0"/>
              <a:t>Backpropagation is an important part of reducing error in a neural network model. </a:t>
            </a:r>
          </a:p>
          <a:p>
            <a:r>
              <a:rPr lang="en-US" dirty="0"/>
              <a:t>Backpropagation, how information circulates within a feed-</a:t>
            </a:r>
            <a:r>
              <a:rPr lang="en-US" dirty="0" err="1"/>
              <a:t>foward</a:t>
            </a:r>
            <a:r>
              <a:rPr lang="en-US" dirty="0"/>
              <a:t> neural network.</a:t>
            </a:r>
          </a:p>
          <a:p>
            <a:r>
              <a:rPr lang="en-US" b="1" dirty="0"/>
              <a:t>Algorithm intuition :</a:t>
            </a:r>
          </a:p>
          <a:p>
            <a:r>
              <a:rPr lang="en-US" dirty="0"/>
              <a:t>Backpropagation learning is similar to the perceptron learning algorithm. </a:t>
            </a:r>
          </a:p>
          <a:p>
            <a:r>
              <a:rPr lang="en-US" dirty="0"/>
              <a:t>Compute the input example’s output with a forward pass through the network. </a:t>
            </a:r>
          </a:p>
          <a:p>
            <a:r>
              <a:rPr lang="en-US" dirty="0"/>
              <a:t>If the output matches the label, we don’t do anything. </a:t>
            </a:r>
          </a:p>
          <a:p>
            <a:r>
              <a:rPr lang="en-US" dirty="0"/>
              <a:t>If the output does not match the label, we need to adjust the weights on the connections in the neural network. </a:t>
            </a:r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66206"/>
            <a:ext cx="7886700" cy="5510757"/>
          </a:xfrm>
        </p:spPr>
        <p:txBody>
          <a:bodyPr/>
          <a:lstStyle/>
          <a:p>
            <a:r>
              <a:rPr lang="en-US" dirty="0"/>
              <a:t>General neural network training pseudo code :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138" y="1214847"/>
            <a:ext cx="8151222" cy="5329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96389"/>
            <a:ext cx="7886700" cy="5680574"/>
          </a:xfrm>
        </p:spPr>
        <p:txBody>
          <a:bodyPr/>
          <a:lstStyle/>
          <a:p>
            <a:r>
              <a:rPr lang="en-US" dirty="0"/>
              <a:t>With the perceptron learning algorithm, it’s easy because there is only one weight per input to influence the output value.</a:t>
            </a:r>
          </a:p>
          <a:p>
            <a:r>
              <a:rPr lang="en-US" dirty="0"/>
              <a:t>With feed forward multilayer networks learning algorithms, many weights connecting each input to the output, so it becomes more difficult. </a:t>
            </a:r>
          </a:p>
          <a:p>
            <a:r>
              <a:rPr lang="en-US" dirty="0"/>
              <a:t>Each weight contributes to more than one output.</a:t>
            </a:r>
          </a:p>
          <a:p>
            <a:r>
              <a:rPr lang="en-US" dirty="0"/>
              <a:t>With backpropagation,minimize the error between the label (or “actual”) output associated with the training input and the value generated from the network output.</a:t>
            </a:r>
          </a:p>
          <a:p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9627" y="239984"/>
            <a:ext cx="7379161" cy="6446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14588"/>
          </a:xfrm>
        </p:spPr>
        <p:txBody>
          <a:bodyPr>
            <a:noAutofit/>
          </a:bodyPr>
          <a:lstStyle/>
          <a:p>
            <a:r>
              <a:rPr lang="en-US" sz="2400" b="1" u="sng" dirty="0"/>
              <a:t>Backpropagation algorithm for updating weights pseudo code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140" y="888274"/>
            <a:ext cx="742802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394" y="2251981"/>
            <a:ext cx="7432765" cy="443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6438-342B-A51E-498D-A4C8B7BF2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20" y="772733"/>
            <a:ext cx="8463834" cy="4237150"/>
          </a:xfrm>
        </p:spPr>
        <p:txBody>
          <a:bodyPr/>
          <a:lstStyle/>
          <a:p>
            <a:pPr algn="ctr"/>
            <a:r>
              <a:rPr lang="en-US" b="1" dirty="0">
                <a:latin typeface="Bahnschrift SemiBold" panose="020B0502040204020203" pitchFamily="34" charset="0"/>
              </a:rPr>
              <a:t>Gradient Descent </a:t>
            </a:r>
            <a:br>
              <a:rPr lang="en-US" b="1" dirty="0">
                <a:latin typeface="Bahnschrift SemiBold" panose="020B0502040204020203" pitchFamily="34" charset="0"/>
              </a:rPr>
            </a:br>
            <a:r>
              <a:rPr lang="en-US" b="1" dirty="0">
                <a:latin typeface="Bahnschrift SemiBold" panose="020B0502040204020203" pitchFamily="34" charset="0"/>
              </a:rPr>
              <a:t>(Steepest Descent)</a:t>
            </a:r>
          </a:p>
        </p:txBody>
      </p:sp>
    </p:spTree>
    <p:extLst>
      <p:ext uri="{BB962C8B-B14F-4D97-AF65-F5344CB8AC3E}">
        <p14:creationId xmlns:p14="http://schemas.microsoft.com/office/powerpoint/2010/main" val="3266511907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8280"/>
          </a:xfrm>
        </p:spPr>
        <p:txBody>
          <a:bodyPr/>
          <a:lstStyle/>
          <a:p>
            <a:r>
              <a:rPr lang="en-US" b="1" u="sng" dirty="0"/>
              <a:t>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8091"/>
            <a:ext cx="7886700" cy="5538651"/>
          </a:xfrm>
        </p:spPr>
        <p:txBody>
          <a:bodyPr>
            <a:normAutofit/>
          </a:bodyPr>
          <a:lstStyle/>
          <a:p>
            <a:r>
              <a:rPr lang="en-US" dirty="0"/>
              <a:t>Discovered by </a:t>
            </a:r>
            <a:r>
              <a:rPr lang="en-US" b="1" dirty="0"/>
              <a:t>"Augustin-Louis Cauchy"</a:t>
            </a:r>
            <a:r>
              <a:rPr lang="en-US" dirty="0"/>
              <a:t> in mid of 18th century. </a:t>
            </a:r>
          </a:p>
          <a:p>
            <a:r>
              <a:rPr lang="en-US" b="1" i="1" dirty="0"/>
              <a:t>Gradient Descent is defined as one of the most commonly used iterative optimization algorithms of machine learning to train the machine learning and deep learning models. </a:t>
            </a:r>
          </a:p>
          <a:p>
            <a:r>
              <a:rPr lang="en-US" b="1" i="1" dirty="0"/>
              <a:t>It helps in finding the local minimum of a function.</a:t>
            </a:r>
          </a:p>
          <a:p>
            <a:endParaRPr lang="en-US" dirty="0"/>
          </a:p>
          <a:p>
            <a:r>
              <a:rPr lang="en-US" b="1" dirty="0"/>
              <a:t>Cost-function Vs Loss Function :</a:t>
            </a:r>
          </a:p>
          <a:p>
            <a:r>
              <a:rPr lang="en-US" b="1" i="1" dirty="0">
                <a:effectLst/>
              </a:rPr>
              <a:t>The loss function calculates the error per observation, whilst the cost function calculates the error over the whole dataset.</a:t>
            </a:r>
            <a:endParaRPr lang="en-US" b="1" i="1" dirty="0"/>
          </a:p>
          <a:p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F6492F-A89E-0785-DFEA-6A66CAE87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72" y="934479"/>
            <a:ext cx="8471028" cy="5607989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7BE0D3-4EDA-1F7F-16BD-69213D063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89" y="172665"/>
            <a:ext cx="5893817" cy="6512669"/>
          </a:xfrm>
        </p:spPr>
      </p:pic>
    </p:spTree>
    <p:extLst>
      <p:ext uri="{BB962C8B-B14F-4D97-AF65-F5344CB8AC3E}">
        <p14:creationId xmlns:p14="http://schemas.microsoft.com/office/powerpoint/2010/main" val="2520529658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4319"/>
            <a:ext cx="7886700" cy="670602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 GD, we can imagine the quality of our network’s predictions</a:t>
            </a:r>
          </a:p>
          <a:p>
            <a:r>
              <a:rPr lang="en-US" dirty="0"/>
              <a:t>Hills represent locations (parameter values or weights) that give a lot of prediction error; valleys represent locations with less error.</a:t>
            </a:r>
          </a:p>
          <a:p>
            <a:r>
              <a:rPr lang="en-US" dirty="0"/>
              <a:t>Choose one point on that landscape at which to place our initial weight.</a:t>
            </a:r>
          </a:p>
          <a:p>
            <a:r>
              <a:rPr lang="en-US" dirty="0"/>
              <a:t>Select the initial weight randomly.</a:t>
            </a:r>
          </a:p>
          <a:p>
            <a:r>
              <a:rPr lang="en-US" dirty="0"/>
              <a:t>Move weight downhill, to areas of lower error.</a:t>
            </a:r>
          </a:p>
          <a:p>
            <a:r>
              <a:rPr lang="en-US" dirty="0"/>
              <a:t>GD can sense the actual slope of the hills with regard to each weight, direction is down.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13954"/>
            <a:ext cx="7886700" cy="5683815"/>
          </a:xfrm>
        </p:spPr>
        <p:txBody>
          <a:bodyPr>
            <a:normAutofit/>
          </a:bodyPr>
          <a:lstStyle/>
          <a:p>
            <a:r>
              <a:rPr lang="en-US" dirty="0"/>
              <a:t>GD measures the slope and takes the weight one step toward the bottom of the valley.</a:t>
            </a:r>
          </a:p>
          <a:p>
            <a:r>
              <a:rPr lang="en-US" dirty="0"/>
              <a:t>Taking a derivative of the loss function to produce the gradient.</a:t>
            </a:r>
          </a:p>
          <a:p>
            <a:r>
              <a:rPr lang="en-US" dirty="0"/>
              <a:t>In convex optimization, looking for the point at which the derivative is equal to 0.</a:t>
            </a:r>
          </a:p>
          <a:p>
            <a:r>
              <a:rPr lang="en-US" dirty="0"/>
              <a:t>Point is known as stationary point of the function or the minimum point.</a:t>
            </a:r>
          </a:p>
          <a:p>
            <a:r>
              <a:rPr lang="en-US" dirty="0"/>
              <a:t>Process of measuring loss and changing the weight by one step in the direction of less error is repeated until the weight arrives at a point beyond which it cannot go lower. </a:t>
            </a:r>
          </a:p>
        </p:txBody>
      </p: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91886"/>
            <a:ext cx="7886700" cy="5785077"/>
          </a:xfrm>
        </p:spPr>
        <p:txBody>
          <a:bodyPr>
            <a:normAutofit/>
          </a:bodyPr>
          <a:lstStyle/>
          <a:p>
            <a:r>
              <a:rPr lang="en-US" b="1" u="sng" dirty="0"/>
              <a:t>Learning Rate:</a:t>
            </a:r>
          </a:p>
          <a:p>
            <a:r>
              <a:rPr lang="en-US" dirty="0"/>
              <a:t>Defined as the step size taken to reach the minimum or lowest point.</a:t>
            </a:r>
          </a:p>
          <a:p>
            <a:r>
              <a:rPr lang="en-US" dirty="0"/>
              <a:t>Typically a small value that is evaluated and updated based on the behavior of the cost function. </a:t>
            </a:r>
          </a:p>
          <a:p>
            <a:r>
              <a:rPr lang="en-US" dirty="0"/>
              <a:t>Learning rate is high :</a:t>
            </a:r>
          </a:p>
          <a:p>
            <a:r>
              <a:rPr lang="en-US" dirty="0"/>
              <a:t>Results: Larger steps but leads to risks of overshooting the minimum. </a:t>
            </a:r>
          </a:p>
          <a:p>
            <a:r>
              <a:rPr lang="en-US" dirty="0"/>
              <a:t>Learning rate is low :</a:t>
            </a:r>
          </a:p>
          <a:p>
            <a:r>
              <a:rPr lang="en-US" dirty="0"/>
              <a:t>Result : Small step sizes, advantage of more precision.</a:t>
            </a:r>
            <a:endParaRPr lang="en-US" b="1" u="sng" dirty="0"/>
          </a:p>
          <a:p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865" y="365759"/>
            <a:ext cx="8508487" cy="591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96885-CB2C-684B-CA8F-18DF6884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07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22222"/>
                </a:solidFill>
                <a:effectLst/>
                <a:latin typeface="+mn-lt"/>
              </a:rPr>
              <a:t>Gradient Descent Procedure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B8C95-8536-31BC-5417-F3CB96228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07583"/>
            <a:ext cx="7886700" cy="5069380"/>
          </a:xfrm>
        </p:spPr>
        <p:txBody>
          <a:bodyPr/>
          <a:lstStyle/>
          <a:p>
            <a:r>
              <a:rPr lang="en-US" b="0" i="0" dirty="0">
                <a:effectLst/>
              </a:rPr>
              <a:t>Suppose we have a function f(x), where x is a tuple of several variables., x = (x_1, x_2, …x_n). </a:t>
            </a:r>
          </a:p>
          <a:p>
            <a:r>
              <a:rPr lang="en-US" dirty="0"/>
              <a:t>S</a:t>
            </a:r>
            <a:r>
              <a:rPr lang="en-US" b="0" i="0" dirty="0">
                <a:effectLst/>
              </a:rPr>
              <a:t>uppose gradient of f(x) is given by ∇f(x). </a:t>
            </a:r>
          </a:p>
          <a:p>
            <a:r>
              <a:rPr lang="en-US" b="0" i="0" dirty="0">
                <a:effectLst/>
              </a:rPr>
              <a:t>We want to find the value of the variables (x_1, x_2, …x_n) that give us the minimum of the function. </a:t>
            </a:r>
          </a:p>
          <a:p>
            <a:r>
              <a:rPr lang="en-US" b="0" i="0" dirty="0">
                <a:effectLst/>
              </a:rPr>
              <a:t>At any iteration t, we’ll denote the value of the tuple x by x[t]. </a:t>
            </a:r>
          </a:p>
          <a:p>
            <a:r>
              <a:rPr lang="en-US" b="0" i="0" dirty="0">
                <a:effectLst/>
              </a:rPr>
              <a:t>So x[t][1] is the value of x_1 at iteration t, x[t][2] is the value of x_2 at iteration t, </a:t>
            </a:r>
            <a:r>
              <a:rPr lang="en-US" b="0" i="0" dirty="0" err="1">
                <a:effectLst/>
              </a:rPr>
              <a:t>e.t.c</a:t>
            </a:r>
            <a:r>
              <a:rPr lang="en-US" b="0" i="0" dirty="0">
                <a:effectLst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7473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8654D-C98E-112F-18E3-354C7D5B7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82580"/>
            <a:ext cx="7886700" cy="5494383"/>
          </a:xfrm>
        </p:spPr>
        <p:txBody>
          <a:bodyPr/>
          <a:lstStyle/>
          <a:p>
            <a:pPr marL="0" indent="0" algn="l" fontAlgn="base">
              <a:buNone/>
            </a:pPr>
            <a:r>
              <a:rPr lang="en-US" b="1" dirty="0">
                <a:effectLst/>
              </a:rPr>
              <a:t>Notation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 = Iteration number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 = Total iterations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n = Total variables  in the domain of f  (also called the dimensionality of x)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j = Iterator for variable number, e.g., </a:t>
            </a:r>
            <a:r>
              <a:rPr lang="en-US" b="0" i="0" dirty="0" err="1">
                <a:effectLst/>
              </a:rPr>
              <a:t>x_j</a:t>
            </a:r>
            <a:r>
              <a:rPr lang="en-US" b="0" i="0" dirty="0">
                <a:effectLst/>
              </a:rPr>
              <a:t> represents the </a:t>
            </a:r>
            <a:r>
              <a:rPr lang="en-US" b="0" i="0" dirty="0" err="1">
                <a:effectLst/>
              </a:rPr>
              <a:t>jth</a:t>
            </a:r>
            <a:r>
              <a:rPr lang="en-US" b="0" i="0" dirty="0">
                <a:effectLst/>
              </a:rPr>
              <a:t> variable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𝜂 = Learning rate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∇f(x[t]) = Value of the gradient vector of f at iteration 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044717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01C11-7C39-A278-611D-6D7D5295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51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22222"/>
                </a:solidFill>
                <a:effectLst/>
                <a:latin typeface="Helvetica Neue"/>
              </a:rPr>
              <a:t>Training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AA0D8-0A88-EC4C-DBC1-C08145AD0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3493"/>
            <a:ext cx="7886700" cy="4953470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3200" b="0" i="0" dirty="0">
                <a:effectLst/>
              </a:rPr>
              <a:t>Choose a random initial point </a:t>
            </a:r>
            <a:r>
              <a:rPr lang="en-US" sz="3200" b="0" i="0" dirty="0" err="1">
                <a:effectLst/>
              </a:rPr>
              <a:t>x_initial</a:t>
            </a:r>
            <a:r>
              <a:rPr lang="en-US" sz="3200" b="0" i="0" dirty="0">
                <a:effectLst/>
              </a:rPr>
              <a:t> and set      			x[0] = </a:t>
            </a:r>
            <a:r>
              <a:rPr lang="en-US" sz="3200" b="0" i="0" dirty="0" err="1">
                <a:effectLst/>
              </a:rPr>
              <a:t>x_initial</a:t>
            </a:r>
            <a:endParaRPr lang="en-US" sz="3200" b="0" i="0" dirty="0">
              <a:effectLst/>
            </a:endParaRPr>
          </a:p>
          <a:p>
            <a:pPr marL="0" indent="0" algn="l" fontAlgn="base">
              <a:buNone/>
            </a:pPr>
            <a:endParaRPr lang="en-US" sz="3200" b="0" i="0" dirty="0">
              <a:effectLst/>
            </a:endParaRPr>
          </a:p>
          <a:p>
            <a:pPr marL="0" indent="0" algn="l" fontAlgn="base">
              <a:buNone/>
            </a:pPr>
            <a:r>
              <a:rPr lang="en-US" sz="3200" b="0" i="0" dirty="0">
                <a:effectLst/>
              </a:rPr>
              <a:t>For iterations t=1..T</a:t>
            </a:r>
          </a:p>
          <a:p>
            <a:pPr marL="0" indent="0" algn="l" fontAlgn="base">
              <a:buNone/>
            </a:pPr>
            <a:r>
              <a:rPr lang="en-US" sz="3200" dirty="0"/>
              <a:t>                  </a:t>
            </a:r>
            <a:r>
              <a:rPr lang="en-US" sz="2800" b="0" i="0" dirty="0">
                <a:effectLst/>
              </a:rPr>
              <a:t>Update x[t] = x[t-1] – 𝜂∇f(x[t-1])</a:t>
            </a:r>
          </a:p>
          <a:p>
            <a:pPr algn="l" fontAlgn="base"/>
            <a:endParaRPr lang="en-US" sz="3200" b="0" dirty="0">
              <a:effectLst/>
            </a:endParaRPr>
          </a:p>
          <a:p>
            <a:pPr algn="l" fontAlgn="base"/>
            <a:r>
              <a:rPr lang="en-US" sz="3200" b="0" dirty="0">
                <a:effectLst/>
              </a:rPr>
              <a:t>The learning rate 𝜂 is a user defined. </a:t>
            </a:r>
          </a:p>
          <a:p>
            <a:pPr algn="l" fontAlgn="base"/>
            <a:r>
              <a:rPr lang="en-US" sz="3200" b="0" dirty="0">
                <a:effectLst/>
              </a:rPr>
              <a:t>Its value lies in the range [0,1].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3097747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3A2C7-1797-4E1B-14F1-DFCE7FD9B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15154"/>
            <a:ext cx="7886700" cy="6181859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sz="3200" b="0" dirty="0">
                <a:effectLst/>
              </a:rPr>
              <a:t>Two iterations of the algorithm, T=2 and 𝜂=0.1</a:t>
            </a:r>
          </a:p>
          <a:p>
            <a:pPr algn="l" fontAlgn="base">
              <a:buFont typeface="+mj-lt"/>
              <a:buAutoNum type="arabicPeriod"/>
            </a:pPr>
            <a:r>
              <a:rPr lang="en-US" sz="3200" b="0" i="0" dirty="0">
                <a:effectLst/>
              </a:rPr>
              <a:t>Initial t=0</a:t>
            </a:r>
          </a:p>
          <a:p>
            <a:pPr marL="457200" lvl="1" indent="0" algn="l" fontAlgn="base">
              <a:buNone/>
            </a:pPr>
            <a:r>
              <a:rPr lang="en-US" sz="2800" b="0" i="0" dirty="0">
                <a:effectLst/>
              </a:rPr>
              <a:t>x[0] = (4,3)     # This is just a randomly chosen point</a:t>
            </a:r>
          </a:p>
          <a:p>
            <a:pPr algn="l" fontAlgn="base">
              <a:buFont typeface="+mj-lt"/>
              <a:buAutoNum type="arabicPeriod"/>
            </a:pPr>
            <a:r>
              <a:rPr lang="en-US" sz="3200" b="0" i="0" dirty="0">
                <a:effectLst/>
              </a:rPr>
              <a:t>At t = 1</a:t>
            </a:r>
          </a:p>
          <a:p>
            <a:pPr marL="457200" lvl="1" indent="0" algn="l" fontAlgn="base">
              <a:buNone/>
            </a:pPr>
            <a:r>
              <a:rPr lang="en-US" sz="2800" b="0" i="0" dirty="0">
                <a:effectLst/>
              </a:rPr>
              <a:t>x[1] = x[0] – 𝜂∇f(x[0])</a:t>
            </a:r>
          </a:p>
          <a:p>
            <a:pPr marL="457200" lvl="1" indent="0" algn="l" fontAlgn="base">
              <a:buNone/>
            </a:pPr>
            <a:r>
              <a:rPr lang="en-US" sz="2800" b="0" i="0" dirty="0">
                <a:effectLst/>
              </a:rPr>
              <a:t>x[1] = (4,3) – 0.1*(8,12)</a:t>
            </a:r>
          </a:p>
          <a:p>
            <a:pPr marL="457200" lvl="1" indent="0" algn="l" fontAlgn="base">
              <a:buNone/>
            </a:pPr>
            <a:r>
              <a:rPr lang="en-US" sz="2800" b="0" i="0" dirty="0">
                <a:effectLst/>
              </a:rPr>
              <a:t>x[1] = (3.2,1.8)</a:t>
            </a:r>
          </a:p>
          <a:p>
            <a:pPr algn="l" fontAlgn="base">
              <a:buFont typeface="+mj-lt"/>
              <a:buAutoNum type="arabicPeriod"/>
            </a:pPr>
            <a:r>
              <a:rPr lang="en-US" sz="3200" b="0" i="0" dirty="0">
                <a:effectLst/>
              </a:rPr>
              <a:t>At t=2</a:t>
            </a:r>
          </a:p>
          <a:p>
            <a:pPr marL="457200" lvl="1" indent="0" algn="l" fontAlgn="base">
              <a:buNone/>
            </a:pPr>
            <a:r>
              <a:rPr lang="en-US" sz="2800" b="0" i="0" dirty="0">
                <a:effectLst/>
              </a:rPr>
              <a:t>x[2] = x[1] – 𝜂∇f(x[1])</a:t>
            </a:r>
          </a:p>
          <a:p>
            <a:pPr marL="457200" lvl="1" indent="0" algn="l" fontAlgn="base">
              <a:buNone/>
            </a:pPr>
            <a:r>
              <a:rPr lang="en-US" sz="2800" b="0" i="0" dirty="0">
                <a:effectLst/>
              </a:rPr>
              <a:t>x[2] = (3.2,1.8) – 0.1*(6.4,7.2)</a:t>
            </a:r>
          </a:p>
          <a:p>
            <a:pPr marL="457200" lvl="1" indent="0" algn="l" fontAlgn="base">
              <a:buNone/>
            </a:pPr>
            <a:r>
              <a:rPr lang="en-US" sz="2800" b="0" i="0" dirty="0">
                <a:effectLst/>
              </a:rPr>
              <a:t>x[2] = (2.56,1.08)</a:t>
            </a:r>
          </a:p>
          <a:p>
            <a:pPr marL="457200" lvl="1" indent="0" algn="l" fontAlgn="base">
              <a:buNone/>
            </a:pPr>
            <a:r>
              <a:rPr lang="en-US" sz="2800" b="0" i="0" dirty="0">
                <a:effectLst/>
              </a:rPr>
              <a:t>Procedure will eventually end up at the point where the function is minimum, i.e., (0,0).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74758441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071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Types of 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5657"/>
            <a:ext cx="7886700" cy="5001306"/>
          </a:xfrm>
        </p:spPr>
        <p:txBody>
          <a:bodyPr/>
          <a:lstStyle/>
          <a:p>
            <a:r>
              <a:rPr lang="en-US" b="1" dirty="0"/>
              <a:t>Batch Gradient Descent.</a:t>
            </a:r>
          </a:p>
          <a:p>
            <a:r>
              <a:rPr lang="en-US" b="1" dirty="0"/>
              <a:t>Stochastic Gradient Descent.</a:t>
            </a:r>
          </a:p>
          <a:p>
            <a:r>
              <a:rPr lang="en-US" b="1" dirty="0"/>
              <a:t>Mini-Batch Gradient Descent.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A0CA2B-80EE-C342-BE5C-D75BF7F366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73" t="28393" r="33803" b="9980"/>
          <a:stretch/>
        </p:blipFill>
        <p:spPr>
          <a:xfrm>
            <a:off x="1101143" y="2807594"/>
            <a:ext cx="6941714" cy="3889419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823"/>
            <a:ext cx="7886700" cy="6145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Batch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99412"/>
            <a:ext cx="7886700" cy="56934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</a:t>
            </a:r>
            <a:r>
              <a:rPr lang="en-US" b="0" i="0" dirty="0">
                <a:effectLst/>
              </a:rPr>
              <a:t>lso known as vanilla gradient descent.</a:t>
            </a:r>
            <a:endParaRPr lang="en-US" dirty="0"/>
          </a:p>
          <a:p>
            <a:r>
              <a:rPr lang="en-US" dirty="0"/>
              <a:t>C</a:t>
            </a:r>
            <a:r>
              <a:rPr lang="en-US" b="0" i="0" dirty="0">
                <a:effectLst/>
              </a:rPr>
              <a:t>alculates the error for each example within the training dataset. </a:t>
            </a:r>
          </a:p>
          <a:p>
            <a:r>
              <a:rPr lang="en-US" b="0" i="0" dirty="0">
                <a:effectLst/>
              </a:rPr>
              <a:t>Still, the model is not changed until every training sample has been assessed. </a:t>
            </a:r>
          </a:p>
          <a:p>
            <a:r>
              <a:rPr lang="en-US" dirty="0"/>
              <a:t>E</a:t>
            </a:r>
            <a:r>
              <a:rPr lang="en-US" b="0" i="0" dirty="0">
                <a:effectLst/>
              </a:rPr>
              <a:t>ntire procedure is referred to as a cycle and a training epoch. </a:t>
            </a:r>
          </a:p>
          <a:p>
            <a:r>
              <a:rPr lang="en-US" b="1" dirty="0"/>
              <a:t>Advantages of Batch gradient descent:</a:t>
            </a:r>
            <a:endParaRPr lang="en-US" dirty="0"/>
          </a:p>
          <a:p>
            <a:r>
              <a:rPr lang="en-US" dirty="0"/>
              <a:t>Produces less noise in comparison to other gradient descent.</a:t>
            </a:r>
          </a:p>
          <a:p>
            <a:r>
              <a:rPr lang="en-US" dirty="0"/>
              <a:t>Produces stable gradient descent convergence.</a:t>
            </a:r>
          </a:p>
          <a:p>
            <a:r>
              <a:rPr lang="en-US" dirty="0"/>
              <a:t>Computationally efficient as all resources are used for all training samples.</a:t>
            </a: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D82EB-4F0A-E894-0B0F-6B4352B9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5" y="1091363"/>
            <a:ext cx="7202456" cy="609948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What is Deep Learning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C0AC8-DBC6-27E6-472E-434729322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85" y="1827921"/>
            <a:ext cx="7202456" cy="3129088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A type of machine learning based on artificial neural networks in which multiple layers of processing are used to extract progressively higher level features from data.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Deep learning is part of a broader family of machine learning methods based on artificial neural networks with representation learning.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9976"/>
      </p:ext>
    </p:extLst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4498"/>
            <a:ext cx="7886700" cy="928097"/>
          </a:xfrm>
        </p:spPr>
        <p:txBody>
          <a:bodyPr>
            <a:normAutofit/>
          </a:bodyPr>
          <a:lstStyle/>
          <a:p>
            <a:r>
              <a:rPr lang="en-US" b="1" dirty="0"/>
              <a:t>Stochastic 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66651"/>
            <a:ext cx="7886700" cy="5551715"/>
          </a:xfrm>
        </p:spPr>
        <p:txBody>
          <a:bodyPr>
            <a:normAutofit/>
          </a:bodyPr>
          <a:lstStyle/>
          <a:p>
            <a:r>
              <a:rPr lang="en-US" dirty="0"/>
              <a:t>Stochastic gradient descent (SGD) is a type of gradient descent that runs one training example per iteration.</a:t>
            </a:r>
          </a:p>
          <a:p>
            <a:r>
              <a:rPr lang="en-US" dirty="0"/>
              <a:t>As it requires only one training example at a time, hence it is easier to store in allocated memory. </a:t>
            </a:r>
          </a:p>
          <a:p>
            <a:r>
              <a:rPr lang="en-US" dirty="0"/>
              <a:t>Frequent updates, it is also treated as a noisy gradient.</a:t>
            </a:r>
          </a:p>
          <a:p>
            <a:r>
              <a:rPr lang="en-US" b="1" dirty="0"/>
              <a:t>Advantages :</a:t>
            </a:r>
          </a:p>
          <a:p>
            <a:r>
              <a:rPr lang="en-US" dirty="0"/>
              <a:t>It is easier to allocate in desired memory.</a:t>
            </a:r>
          </a:p>
          <a:p>
            <a:r>
              <a:rPr lang="en-US" dirty="0"/>
              <a:t>It is relatively fast to compute than batch gradient descent.</a:t>
            </a:r>
          </a:p>
          <a:p>
            <a:r>
              <a:rPr lang="en-US" dirty="0"/>
              <a:t>It is more efficient for large datasets.</a:t>
            </a:r>
          </a:p>
          <a:p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145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MiniBatch Gradient Descent: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4217"/>
            <a:ext cx="7886700" cy="50927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Combination of both batch gradient descent and stochastic gradient descent. </a:t>
            </a:r>
          </a:p>
          <a:p>
            <a:r>
              <a:rPr lang="en-US" dirty="0"/>
              <a:t>Divides the training datasets into small batch sizes.</a:t>
            </a:r>
          </a:p>
          <a:p>
            <a:r>
              <a:rPr lang="en-US" dirty="0"/>
              <a:t>Performs the updates on those batches separately.</a:t>
            </a:r>
          </a:p>
          <a:p>
            <a:r>
              <a:rPr lang="en-US" dirty="0"/>
              <a:t>We can achieve a special type of gradient descent with higher computational efficiency and less noisy gradient descent.</a:t>
            </a:r>
          </a:p>
          <a:p>
            <a:r>
              <a:rPr lang="en-US" b="1" dirty="0"/>
              <a:t>Advantages :</a:t>
            </a:r>
            <a:endParaRPr lang="en-US" dirty="0"/>
          </a:p>
          <a:p>
            <a:r>
              <a:rPr lang="en-US" dirty="0"/>
              <a:t>It is easier to fit in allocated memory.</a:t>
            </a:r>
          </a:p>
          <a:p>
            <a:r>
              <a:rPr lang="en-US" dirty="0"/>
              <a:t>It is computationally efficient.</a:t>
            </a:r>
          </a:p>
          <a:p>
            <a:r>
              <a:rPr lang="en-US" dirty="0"/>
              <a:t>It produces stable gradient descent convergence.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DDC4-0433-7870-4F7F-C939CCA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879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VANISHING GRADIENT PROBLEM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4AB1C-C68C-E1C4-421A-2DE8F29A1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97734"/>
            <a:ext cx="7886700" cy="5295139"/>
          </a:xfrm>
        </p:spPr>
        <p:txBody>
          <a:bodyPr>
            <a:normAutofit/>
          </a:bodyPr>
          <a:lstStyle/>
          <a:p>
            <a:r>
              <a:rPr lang="en-US" b="1" i="1" dirty="0"/>
              <a:t>A</a:t>
            </a:r>
            <a:r>
              <a:rPr lang="en-US" b="1" i="1" dirty="0">
                <a:effectLst/>
              </a:rPr>
              <a:t> phenomenon that occurs during the training of deep neural networks, where the gradients that are used to update the network become extremely small or "vanish“. </a:t>
            </a:r>
          </a:p>
          <a:p>
            <a:r>
              <a:rPr lang="en-US" b="1" i="1" dirty="0"/>
              <a:t>A</a:t>
            </a:r>
            <a:r>
              <a:rPr lang="en-US" b="1" i="1" dirty="0">
                <a:effectLst/>
              </a:rPr>
              <a:t>s they are </a:t>
            </a:r>
            <a:r>
              <a:rPr lang="en-US" b="1" i="1" dirty="0" err="1">
                <a:effectLst/>
              </a:rPr>
              <a:t>backpropogated</a:t>
            </a:r>
            <a:r>
              <a:rPr lang="en-US" b="1" i="1" dirty="0">
                <a:effectLst/>
              </a:rPr>
              <a:t> from the output layers to the earlier layers.</a:t>
            </a:r>
          </a:p>
          <a:p>
            <a:r>
              <a:rPr lang="en-US" strike="noStrike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</a:t>
            </a:r>
            <a:r>
              <a:rPr lang="en-US" b="0" i="0" strike="noStrike" dirty="0" err="1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ackpropogation</a:t>
            </a:r>
            <a:r>
              <a:rPr lang="en-US" b="0" i="0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algorithm</a:t>
            </a:r>
            <a:r>
              <a:rPr lang="en-US" b="0" i="0" dirty="0">
                <a:effectLst/>
              </a:rPr>
              <a:t> calculates gradients by propagating the error from the output layer to the input layer.</a:t>
            </a:r>
          </a:p>
          <a:p>
            <a:r>
              <a:rPr lang="en-US" dirty="0">
                <a:solidFill>
                  <a:srgbClr val="000000"/>
                </a:solidFill>
              </a:rPr>
              <a:t>G</a:t>
            </a:r>
            <a:r>
              <a:rPr lang="en-US" b="0" i="0" dirty="0">
                <a:solidFill>
                  <a:srgbClr val="000000"/>
                </a:solidFill>
                <a:effectLst/>
              </a:rPr>
              <a:t>radient problem include slow convergence, network getting stuck in low minima, and impaired learning of deep representations.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920274369"/>
      </p:ext>
    </p:extLst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CFB8D-E679-A58C-6CF5-7CDEEEB5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8310"/>
            <a:ext cx="7886700" cy="394728"/>
          </a:xfrm>
        </p:spPr>
        <p:txBody>
          <a:bodyPr>
            <a:no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+mn-lt"/>
              </a:rPr>
              <a:t>How do you overcome the vanishing gradient problem?</a:t>
            </a:r>
            <a:br>
              <a:rPr lang="en-US" sz="3200" b="1" i="0" dirty="0">
                <a:solidFill>
                  <a:srgbClr val="000000"/>
                </a:solidFill>
                <a:effectLst/>
                <a:latin typeface="+mn-lt"/>
              </a:rPr>
            </a:br>
            <a:endParaRPr lang="en-US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1A805-81A6-D433-5ADC-02F799FB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7887"/>
            <a:ext cx="7510798" cy="4803820"/>
          </a:xfrm>
        </p:spPr>
        <p:txBody>
          <a:bodyPr>
            <a:no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</a:rPr>
              <a:t>Skip connections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</a:rPr>
              <a:t>rovides direct connections between layers.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Allowing the gradients to bypass multiple layers during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backpropogation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</a:rPr>
              <a:t>Residual neural networks (ResNets)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ResNets use skip connections to learn the residual mapping,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Enabling easier gradient flow &amp; efficient training of deep neural networks.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1752"/>
      </p:ext>
    </p:extLst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6BF3B-88D1-2C37-2218-D2779BCA0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28034"/>
            <a:ext cx="7886700" cy="5648929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</a:rPr>
              <a:t>Rectified linear unit (ReLU)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ReLU avoids the saturation function sigmoid tangent or hyperbolic tangent, that can cause the gradients to vanish.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</a:rPr>
              <a:t>Long Short Term Memory</a:t>
            </a:r>
          </a:p>
          <a:p>
            <a:r>
              <a:rPr lang="en-US" dirty="0"/>
              <a:t>Type of artificial neural network which uses sequential data or time series data.</a:t>
            </a:r>
          </a:p>
          <a:p>
            <a:r>
              <a:rPr lang="en-US" dirty="0"/>
              <a:t>Vanishing Gradient Problem occurs when the gradients become too large or too small .</a:t>
            </a:r>
          </a:p>
          <a:p>
            <a:endParaRPr lang="en-US" b="1" i="0" dirty="0">
              <a:solidFill>
                <a:srgbClr val="000000"/>
              </a:solidFill>
              <a:effectLst/>
            </a:endParaRPr>
          </a:p>
          <a:p>
            <a:endParaRPr lang="en-US" b="1" i="0" dirty="0">
              <a:solidFill>
                <a:srgbClr val="000000"/>
              </a:solidFill>
              <a:effectLst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58528"/>
      </p:ext>
    </p:extLst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3108643"/>
            <a:ext cx="7886700" cy="640714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/>
              <a:t>Optimization Algorithms</a:t>
            </a:r>
          </a:p>
        </p:txBody>
      </p:sp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52696"/>
            <a:ext cx="7886700" cy="6322423"/>
          </a:xfrm>
        </p:spPr>
        <p:txBody>
          <a:bodyPr>
            <a:normAutofit/>
          </a:bodyPr>
          <a:lstStyle/>
          <a:p>
            <a:r>
              <a:rPr lang="en-US" b="1" u="sng" dirty="0"/>
              <a:t>Optimization Algorithms :</a:t>
            </a:r>
          </a:p>
          <a:p>
            <a:r>
              <a:rPr lang="en-US" dirty="0"/>
              <a:t> Training a model in machine learning involves finding the best set of values for the parameter vector of the model. </a:t>
            </a:r>
          </a:p>
          <a:p>
            <a:pPr>
              <a:buNone/>
            </a:pPr>
            <a:r>
              <a:rPr lang="en-US" dirty="0"/>
              <a:t>   Optimization problem in which minimize the loss function with respect to the parameters of  prediction function.</a:t>
            </a:r>
          </a:p>
          <a:p>
            <a:r>
              <a:rPr lang="en-US" dirty="0"/>
              <a:t>Define best set of values for the parameter vector as the values with lowest loss function.</a:t>
            </a:r>
          </a:p>
          <a:p>
            <a:r>
              <a:rPr lang="en-US" dirty="0"/>
              <a:t>Divide the Algorithms :</a:t>
            </a:r>
          </a:p>
          <a:p>
            <a:r>
              <a:rPr lang="en-US" b="1" u="sng" dirty="0"/>
              <a:t>First – order.</a:t>
            </a:r>
          </a:p>
          <a:p>
            <a:r>
              <a:rPr lang="en-US" b="1" u="sng" dirty="0"/>
              <a:t>Second – order.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76095"/>
            <a:ext cx="7886700" cy="5105809"/>
          </a:xfrm>
        </p:spPr>
        <p:txBody>
          <a:bodyPr>
            <a:normAutofit/>
          </a:bodyPr>
          <a:lstStyle/>
          <a:p>
            <a:r>
              <a:rPr lang="en-US" sz="3200" dirty="0"/>
              <a:t>First-order optimization algorithms calculate the Jacobian matrix.</a:t>
            </a:r>
          </a:p>
          <a:p>
            <a:r>
              <a:rPr lang="en-US" sz="3200" dirty="0"/>
              <a:t>Jacobian is a matrix of partial derivatives of loss function values with respect to each parameter.</a:t>
            </a:r>
          </a:p>
          <a:p>
            <a:r>
              <a:rPr lang="en-US" sz="3200" dirty="0"/>
              <a:t>To calculate partial derivatives, all other variables are momentarily treated as constants. </a:t>
            </a:r>
          </a:p>
          <a:p>
            <a:r>
              <a:rPr lang="en-US" sz="3200" dirty="0"/>
              <a:t>Algorithm takes one step in the direction specified by the Jacobian.</a:t>
            </a:r>
          </a:p>
        </p:txBody>
      </p:sp>
    </p:spTree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9903"/>
          </a:xfrm>
        </p:spPr>
        <p:txBody>
          <a:bodyPr>
            <a:normAutofit fontScale="90000"/>
          </a:bodyPr>
          <a:lstStyle/>
          <a:p>
            <a:r>
              <a:rPr lang="en-US" dirty="0"/>
              <a:t>First-order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79714"/>
            <a:ext cx="7886700" cy="5197249"/>
          </a:xfrm>
        </p:spPr>
        <p:txBody>
          <a:bodyPr/>
          <a:lstStyle/>
          <a:p>
            <a:r>
              <a:rPr lang="en-US" dirty="0"/>
              <a:t>Taking one step at a time to reach an objective, first-order methods calculate a gradient (Jacobian) at each step to determine which direction to go in next. </a:t>
            </a:r>
          </a:p>
          <a:p>
            <a:r>
              <a:rPr lang="en-US" dirty="0"/>
              <a:t>Each iteration, or step, we are trying to find the next best possible direction to go, as defined by objective function. </a:t>
            </a:r>
          </a:p>
          <a:p>
            <a:r>
              <a:rPr lang="en-US" dirty="0"/>
              <a:t>Consider optimization algorithms to be a "search." </a:t>
            </a:r>
          </a:p>
          <a:p>
            <a:r>
              <a:rPr lang="en-US" dirty="0"/>
              <a:t>Finding a path toward minimal error.</a:t>
            </a:r>
          </a:p>
          <a:p>
            <a:r>
              <a:rPr lang="en-US" dirty="0"/>
              <a:t>Gradient descent is a member of path-finding class of algorithms.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6392"/>
      </p:ext>
    </p:extLst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C162-A30F-74FE-EA46-CA916AE2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462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22222"/>
                </a:solidFill>
                <a:effectLst/>
                <a:latin typeface="+mn-lt"/>
              </a:rPr>
              <a:t>The Jacobian Matrix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63F57-2055-8E7A-1A0C-CD7279E20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479" y="1043188"/>
            <a:ext cx="7886700" cy="5133774"/>
          </a:xfrm>
        </p:spPr>
        <p:txBody>
          <a:bodyPr/>
          <a:lstStyle/>
          <a:p>
            <a:pPr algn="l" fontAlgn="base"/>
            <a:r>
              <a:rPr lang="en-US" dirty="0"/>
              <a:t>C</a:t>
            </a:r>
            <a:r>
              <a:rPr lang="en-US" b="0" dirty="0">
                <a:effectLst/>
              </a:rPr>
              <a:t>onsider first a function that maps </a:t>
            </a:r>
            <a:r>
              <a:rPr lang="en-US" b="0" i="1" dirty="0">
                <a:effectLst/>
              </a:rPr>
              <a:t>u</a:t>
            </a:r>
            <a:r>
              <a:rPr lang="en-US" b="0" dirty="0">
                <a:effectLst/>
              </a:rPr>
              <a:t> real inputs, to a single real output</a:t>
            </a:r>
            <a:r>
              <a:rPr lang="en-US" b="0" i="0" dirty="0">
                <a:effectLst/>
              </a:rPr>
              <a:t>.</a:t>
            </a:r>
          </a:p>
          <a:p>
            <a:pPr algn="l" fontAlgn="base"/>
            <a:endParaRPr lang="en-US" dirty="0"/>
          </a:p>
          <a:p>
            <a:pPr algn="l" fontAlgn="base"/>
            <a:endParaRPr lang="en-US" dirty="0"/>
          </a:p>
          <a:p>
            <a:pPr algn="l" fontAlgn="base"/>
            <a:r>
              <a:rPr lang="en-US" dirty="0">
                <a:latin typeface="Helvetica Neue"/>
              </a:rPr>
              <a:t>F</a:t>
            </a:r>
            <a:r>
              <a:rPr lang="en-US" b="0" i="0" dirty="0">
                <a:effectLst/>
                <a:latin typeface="Helvetica Neue"/>
              </a:rPr>
              <a:t>or an input vector, </a:t>
            </a:r>
            <a:r>
              <a:rPr lang="en-US" b="1" i="0" dirty="0">
                <a:effectLst/>
                <a:latin typeface="Helvetica Neue"/>
              </a:rPr>
              <a:t>x</a:t>
            </a:r>
            <a:r>
              <a:rPr lang="en-US" b="0" i="0" dirty="0">
                <a:effectLst/>
                <a:latin typeface="Helvetica Neue"/>
              </a:rPr>
              <a:t>, of length, </a:t>
            </a:r>
            <a:r>
              <a:rPr lang="en-US" b="0" i="1" dirty="0">
                <a:effectLst/>
                <a:latin typeface="Helvetica Neue"/>
              </a:rPr>
              <a:t>u</a:t>
            </a:r>
            <a:r>
              <a:rPr lang="en-US" b="0" i="0" dirty="0">
                <a:effectLst/>
                <a:latin typeface="Helvetica Neue"/>
              </a:rPr>
              <a:t>, the Jacobian vector of size, 1 × </a:t>
            </a:r>
            <a:r>
              <a:rPr lang="en-US" b="0" i="1" dirty="0">
                <a:effectLst/>
                <a:latin typeface="Helvetica Neue"/>
              </a:rPr>
              <a:t>u</a:t>
            </a:r>
            <a:r>
              <a:rPr lang="en-US" b="0" i="0" dirty="0">
                <a:effectLst/>
                <a:latin typeface="Helvetica Neue"/>
              </a:rPr>
              <a:t>, can be defined as</a:t>
            </a:r>
          </a:p>
          <a:p>
            <a:pPr algn="l" fontAlgn="base"/>
            <a:endParaRPr lang="en-US" dirty="0"/>
          </a:p>
        </p:txBody>
      </p:sp>
      <p:pic>
        <p:nvPicPr>
          <p:cNvPr id="1028" name="Picture 4">
            <a:hlinkClick r:id="rId2"/>
            <a:extLst>
              <a:ext uri="{FF2B5EF4-FFF2-40B4-BE49-F238E27FC236}">
                <a16:creationId xmlns:a16="http://schemas.microsoft.com/office/drawing/2014/main" id="{40A84622-A1A9-3EEC-1ACC-060EB9179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693" y="2073230"/>
            <a:ext cx="2001989" cy="68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hlinkClick r:id="rId4"/>
            <a:extLst>
              <a:ext uri="{FF2B5EF4-FFF2-40B4-BE49-F238E27FC236}">
                <a16:creationId xmlns:a16="http://schemas.microsoft.com/office/drawing/2014/main" id="{2AA5AF86-29D9-B3EB-6178-6F497C58C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048" y="4433082"/>
            <a:ext cx="4910456" cy="138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407636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1DA7-6144-C59F-E2A2-2C808C7C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72831"/>
          </a:xfrm>
        </p:spPr>
        <p:txBody>
          <a:bodyPr/>
          <a:lstStyle/>
          <a:p>
            <a:r>
              <a:rPr lang="en-US" sz="4400" b="1" i="0" dirty="0">
                <a:solidFill>
                  <a:srgbClr val="202124"/>
                </a:solidFill>
                <a:effectLst/>
                <a:latin typeface="Google Sans"/>
              </a:rPr>
              <a:t>Deep Learning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83E708-4E15-F94A-9AFE-5DE1C94158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329329"/>
              </p:ext>
            </p:extLst>
          </p:nvPr>
        </p:nvGraphicFramePr>
        <p:xfrm>
          <a:off x="628650" y="1392703"/>
          <a:ext cx="7886700" cy="494206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52945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462157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2931899"/>
                    </a:ext>
                  </a:extLst>
                </a:gridCol>
              </a:tblGrid>
              <a:tr h="7329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Why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What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Where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72396"/>
                  </a:ext>
                </a:extLst>
              </a:tr>
              <a:tr h="154407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Huge Amount of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Handle huge amount of Structured and Unstructured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Medical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599120"/>
                  </a:ext>
                </a:extLst>
              </a:tr>
              <a:tr h="118076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Complex problems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Complex Operations, Problems Solved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Self driving Cars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298975"/>
                  </a:ext>
                </a:extLst>
              </a:tr>
              <a:tr h="7329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Feature 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Translation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671353"/>
                  </a:ext>
                </a:extLst>
              </a:tr>
              <a:tr h="7329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366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402195"/>
      </p:ext>
    </p:extLst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5A0D-7F5A-14BA-0774-E43BE7AC6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713" y="476518"/>
            <a:ext cx="7886700" cy="5700445"/>
          </a:xfrm>
        </p:spPr>
        <p:txBody>
          <a:bodyPr/>
          <a:lstStyle/>
          <a:p>
            <a:pPr algn="l" fontAlgn="base"/>
            <a:r>
              <a:rPr lang="en-US" dirty="0"/>
              <a:t>C</a:t>
            </a:r>
            <a:r>
              <a:rPr lang="en-US" b="0" dirty="0">
                <a:effectLst/>
              </a:rPr>
              <a:t>onsider another function that maps </a:t>
            </a:r>
            <a:r>
              <a:rPr lang="en-US" b="0" i="1" dirty="0">
                <a:effectLst/>
              </a:rPr>
              <a:t>u</a:t>
            </a:r>
            <a:r>
              <a:rPr lang="en-US" b="0" dirty="0">
                <a:effectLst/>
              </a:rPr>
              <a:t> real inputs, to </a:t>
            </a:r>
            <a:r>
              <a:rPr lang="en-US" b="0" i="1" dirty="0">
                <a:effectLst/>
              </a:rPr>
              <a:t>v</a:t>
            </a:r>
            <a:r>
              <a:rPr lang="en-US" b="0" dirty="0">
                <a:effectLst/>
              </a:rPr>
              <a:t> real outputs:</a:t>
            </a:r>
          </a:p>
          <a:p>
            <a:pPr algn="l" fontAlgn="base"/>
            <a:endParaRPr lang="en-US" b="0" dirty="0">
              <a:solidFill>
                <a:srgbClr val="555555"/>
              </a:solidFill>
              <a:effectLst/>
              <a:latin typeface="Helvetica Neue"/>
            </a:endParaRPr>
          </a:p>
          <a:p>
            <a:endParaRPr lang="en-US" b="0" u="none" strike="noStrike" dirty="0">
              <a:solidFill>
                <a:srgbClr val="428BCA"/>
              </a:solidFill>
              <a:effectLst/>
              <a:latin typeface="Helvetica Neue"/>
              <a:hlinkClick r:id="rId2"/>
            </a:endParaRPr>
          </a:p>
          <a:p>
            <a:r>
              <a:rPr lang="en-US" dirty="0">
                <a:latin typeface="Helvetica Neue"/>
              </a:rPr>
              <a:t>F</a:t>
            </a:r>
            <a:r>
              <a:rPr lang="en-US" b="0" i="0" dirty="0">
                <a:effectLst/>
                <a:latin typeface="Helvetica Neue"/>
              </a:rPr>
              <a:t>or the same input vector, </a:t>
            </a:r>
            <a:r>
              <a:rPr lang="en-US" b="1" i="0" dirty="0">
                <a:effectLst/>
                <a:latin typeface="Helvetica Neue"/>
              </a:rPr>
              <a:t>x</a:t>
            </a:r>
            <a:r>
              <a:rPr lang="en-US" b="0" i="0" dirty="0">
                <a:effectLst/>
                <a:latin typeface="Helvetica Neue"/>
              </a:rPr>
              <a:t>, of length, </a:t>
            </a:r>
            <a:r>
              <a:rPr lang="en-US" b="0" i="1" dirty="0">
                <a:effectLst/>
                <a:latin typeface="Helvetica Neue"/>
              </a:rPr>
              <a:t>u</a:t>
            </a:r>
            <a:r>
              <a:rPr lang="en-US" b="0" i="0" dirty="0">
                <a:effectLst/>
                <a:latin typeface="Helvetica Neue"/>
              </a:rPr>
              <a:t>, the Jacobian is now a </a:t>
            </a:r>
            <a:r>
              <a:rPr lang="en-US" b="0" i="1" dirty="0">
                <a:effectLst/>
                <a:latin typeface="Helvetica Neue"/>
              </a:rPr>
              <a:t>v</a:t>
            </a:r>
            <a:r>
              <a:rPr lang="en-US" b="0" i="0" dirty="0">
                <a:effectLst/>
                <a:latin typeface="Helvetica Neue"/>
              </a:rPr>
              <a:t> × </a:t>
            </a:r>
            <a:r>
              <a:rPr lang="en-US" b="0" i="1" dirty="0">
                <a:effectLst/>
                <a:latin typeface="Helvetica Neue"/>
              </a:rPr>
              <a:t>u</a:t>
            </a:r>
            <a:r>
              <a:rPr lang="en-US" b="0" i="0" dirty="0">
                <a:effectLst/>
                <a:latin typeface="Helvetica Neue"/>
              </a:rPr>
              <a:t> matrix.</a:t>
            </a:r>
          </a:p>
          <a:p>
            <a:endParaRPr lang="en-US" dirty="0"/>
          </a:p>
        </p:txBody>
      </p:sp>
      <p:pic>
        <p:nvPicPr>
          <p:cNvPr id="2050" name="Picture 2">
            <a:hlinkClick r:id="rId2"/>
            <a:extLst>
              <a:ext uri="{FF2B5EF4-FFF2-40B4-BE49-F238E27FC236}">
                <a16:creationId xmlns:a16="http://schemas.microsoft.com/office/drawing/2014/main" id="{63E72407-B436-AFBF-5D24-2EE179749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497" y="1570417"/>
            <a:ext cx="2991116" cy="74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hlinkClick r:id="rId4"/>
            <a:extLst>
              <a:ext uri="{FF2B5EF4-FFF2-40B4-BE49-F238E27FC236}">
                <a16:creationId xmlns:a16="http://schemas.microsoft.com/office/drawing/2014/main" id="{84D76477-FD65-BFE8-1F90-474550D3C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79" y="3523847"/>
            <a:ext cx="6698895" cy="200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049217"/>
      </p:ext>
    </p:extLst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F2D48-83EC-08D3-5F3B-39A190ED8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05307"/>
            <a:ext cx="7886700" cy="5571656"/>
          </a:xfrm>
        </p:spPr>
        <p:txBody>
          <a:bodyPr/>
          <a:lstStyle/>
          <a:p>
            <a:pPr algn="l" fontAlgn="base"/>
            <a:r>
              <a:rPr lang="en-US" b="0" i="1" dirty="0">
                <a:effectLst/>
                <a:latin typeface="Helvetica Neue"/>
              </a:rPr>
              <a:t>u</a:t>
            </a:r>
            <a:r>
              <a:rPr lang="en-US" b="0" dirty="0">
                <a:effectLst/>
                <a:latin typeface="Helvetica Neue"/>
              </a:rPr>
              <a:t> real inputs and </a:t>
            </a:r>
            <a:r>
              <a:rPr lang="en-US" b="0" i="1" dirty="0">
                <a:effectLst/>
                <a:latin typeface="Helvetica Neue"/>
              </a:rPr>
              <a:t>v</a:t>
            </a:r>
            <a:r>
              <a:rPr lang="en-US" b="0" dirty="0">
                <a:effectLst/>
                <a:latin typeface="Helvetica Neue"/>
              </a:rPr>
              <a:t> real outputs, matrix .</a:t>
            </a:r>
          </a:p>
          <a:p>
            <a:pPr algn="l" fontAlgn="base"/>
            <a:br>
              <a:rPr lang="en-US" b="0" u="sng" dirty="0">
                <a:effectLst/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en-US" dirty="0"/>
          </a:p>
        </p:txBody>
      </p:sp>
      <p:pic>
        <p:nvPicPr>
          <p:cNvPr id="3074" name="Picture 2">
            <a:hlinkClick r:id="rId2"/>
            <a:extLst>
              <a:ext uri="{FF2B5EF4-FFF2-40B4-BE49-F238E27FC236}">
                <a16:creationId xmlns:a16="http://schemas.microsoft.com/office/drawing/2014/main" id="{1646C407-6CC4-566F-79DB-700735836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183" y="1724361"/>
            <a:ext cx="5480228" cy="428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870655"/>
      </p:ext>
    </p:extLst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53589"/>
            <a:ext cx="7886700" cy="5223374"/>
          </a:xfrm>
        </p:spPr>
        <p:txBody>
          <a:bodyPr>
            <a:normAutofit/>
          </a:bodyPr>
          <a:lstStyle/>
          <a:p>
            <a:r>
              <a:rPr lang="en-US" sz="3200" dirty="0"/>
              <a:t>Second-order algorithms calculate the derivative of the Jacobian (i.e., the derivative of a matrix of derivatives) by approximating the Hessian. </a:t>
            </a:r>
          </a:p>
          <a:p>
            <a:r>
              <a:rPr lang="en-US" sz="3200" dirty="0"/>
              <a:t>Second order methods take into account interdependencies between parameters when choosing how much to modify each parameter.</a:t>
            </a:r>
          </a:p>
          <a:p>
            <a:r>
              <a:rPr lang="en-US" sz="3200" dirty="0"/>
              <a:t>Second-order methods can take "better" steps; however, each step will take longer to calculate.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</p:cSld>
  <p:clrMapOvr>
    <a:masterClrMapping/>
  </p:clrMapOvr>
  <p:transition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F2C37-7EE0-8817-7045-6C64EDA97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15155"/>
            <a:ext cx="7886700" cy="5661808"/>
          </a:xfrm>
        </p:spPr>
        <p:txBody>
          <a:bodyPr/>
          <a:lstStyle/>
          <a:p>
            <a:r>
              <a:rPr lang="en-US" b="1" dirty="0">
                <a:solidFill>
                  <a:srgbClr val="222222"/>
                </a:solidFill>
                <a:effectLst/>
                <a:latin typeface="Helvetica Neue"/>
              </a:rPr>
              <a:t>Hessian Matrix</a:t>
            </a:r>
          </a:p>
          <a:p>
            <a:r>
              <a:rPr lang="en-US" dirty="0">
                <a:latin typeface="Helvetica Neue"/>
              </a:rPr>
              <a:t>W</a:t>
            </a:r>
            <a:r>
              <a:rPr lang="en-US" b="0" i="0" dirty="0">
                <a:effectLst/>
                <a:latin typeface="Helvetica Neue"/>
              </a:rPr>
              <a:t>e have a function f of n variables</a:t>
            </a:r>
          </a:p>
          <a:p>
            <a:endParaRPr lang="en-US" dirty="0">
              <a:latin typeface="Helvetica Neue"/>
            </a:endParaRPr>
          </a:p>
          <a:p>
            <a:endParaRPr lang="en-US" b="0" i="0" dirty="0">
              <a:effectLst/>
              <a:latin typeface="Helvetica Neue"/>
            </a:endParaRPr>
          </a:p>
          <a:p>
            <a:r>
              <a:rPr lang="en-US" b="0" i="0" dirty="0">
                <a:effectLst/>
                <a:latin typeface="Helvetica Neue"/>
              </a:rPr>
              <a:t>Hessian of f is given</a:t>
            </a:r>
            <a:endParaRPr lang="en-US" dirty="0">
              <a:latin typeface="Helvetica Neue"/>
            </a:endParaRPr>
          </a:p>
          <a:p>
            <a:endParaRPr lang="en-US" b="0" i="0" dirty="0">
              <a:effectLst/>
              <a:latin typeface="Helvetica Neue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88FA5-32D7-E58B-4F2E-516098AD1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10" t="49999" r="50001" b="45303"/>
          <a:stretch/>
        </p:blipFill>
        <p:spPr>
          <a:xfrm>
            <a:off x="334851" y="1497168"/>
            <a:ext cx="7706719" cy="821029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DFB845D-1CA1-A98D-2D45-E9F379B9F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51" y="2987899"/>
            <a:ext cx="7559898" cy="347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339398"/>
      </p:ext>
    </p:extLst>
  </p:cSld>
  <p:clrMapOvr>
    <a:masterClrMapping/>
  </p:clrMapOvr>
  <p:transition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6028"/>
          </a:xfrm>
        </p:spPr>
        <p:txBody>
          <a:bodyPr/>
          <a:lstStyle/>
          <a:p>
            <a:r>
              <a:rPr lang="en-US" dirty="0"/>
              <a:t>Second-order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66651"/>
            <a:ext cx="7886700" cy="5210312"/>
          </a:xfrm>
        </p:spPr>
        <p:txBody>
          <a:bodyPr>
            <a:normAutofit/>
          </a:bodyPr>
          <a:lstStyle/>
          <a:p>
            <a:r>
              <a:rPr lang="en-US" dirty="0"/>
              <a:t>Hessian Matrix of second-order partial derivatives, analogous to "tracking acceleration rather than speed." </a:t>
            </a:r>
          </a:p>
          <a:p>
            <a:r>
              <a:rPr lang="en-US" dirty="0"/>
              <a:t>The Hessian's job is to describe the curvature of each point of the Jacobian. </a:t>
            </a:r>
          </a:p>
          <a:p>
            <a:r>
              <a:rPr lang="en-US" dirty="0"/>
              <a:t>Second-order methods include:</a:t>
            </a:r>
          </a:p>
          <a:p>
            <a:r>
              <a:rPr lang="en-US" dirty="0"/>
              <a:t> </a:t>
            </a:r>
            <a:r>
              <a:rPr lang="en-US" u="sng" dirty="0"/>
              <a:t>Limited-memory BFGS (L-BFGS). </a:t>
            </a:r>
          </a:p>
          <a:p>
            <a:r>
              <a:rPr lang="en-US" u="sng" dirty="0"/>
              <a:t> Conjugate gradient</a:t>
            </a:r>
          </a:p>
          <a:p>
            <a:r>
              <a:rPr lang="en-US" dirty="0"/>
              <a:t> </a:t>
            </a:r>
            <a:r>
              <a:rPr lang="en-US" u="sng" dirty="0"/>
              <a:t>Hessian-free</a:t>
            </a:r>
          </a:p>
        </p:txBody>
      </p:sp>
    </p:spTree>
  </p:cSld>
  <p:clrMapOvr>
    <a:masterClrMapping/>
  </p:clrMapOvr>
  <p:transition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35576"/>
            <a:ext cx="7886700" cy="6113417"/>
          </a:xfrm>
        </p:spPr>
        <p:txBody>
          <a:bodyPr>
            <a:normAutofit/>
          </a:bodyPr>
          <a:lstStyle/>
          <a:p>
            <a:r>
              <a:rPr lang="en-US" b="1" u="sng" dirty="0"/>
              <a:t>L-BFGS</a:t>
            </a:r>
            <a:r>
              <a:rPr lang="en-US" dirty="0"/>
              <a:t> is an optimization algorithm and a so-called quasi-Newton method. </a:t>
            </a:r>
          </a:p>
          <a:p>
            <a:r>
              <a:rPr lang="en-US" dirty="0"/>
              <a:t>It's a variation of the </a:t>
            </a:r>
            <a:r>
              <a:rPr lang="en-US" dirty="0" err="1"/>
              <a:t>Broyden</a:t>
            </a:r>
            <a:r>
              <a:rPr lang="en-US" dirty="0"/>
              <a:t>-Fletcher-Goldfarb-</a:t>
            </a:r>
            <a:r>
              <a:rPr lang="en-US" dirty="0" err="1"/>
              <a:t>Shanno</a:t>
            </a:r>
            <a:r>
              <a:rPr lang="en-US" dirty="0"/>
              <a:t> (BFGS) algorithm, and it limits how much gradient is stored in memory.</a:t>
            </a:r>
          </a:p>
          <a:p>
            <a:r>
              <a:rPr lang="en-US" dirty="0"/>
              <a:t>Algorithm does not compute the full Hessian matrix, which is more computationally expensive.</a:t>
            </a:r>
          </a:p>
          <a:p>
            <a:r>
              <a:rPr lang="en-US" dirty="0"/>
              <a:t>Hessian L-BFGS stores only a few vectors that represent a local approximation of it. </a:t>
            </a:r>
          </a:p>
          <a:p>
            <a:r>
              <a:rPr lang="en-US" dirty="0"/>
              <a:t>L-BFGS performs faster because it uses approximated second-order information. </a:t>
            </a:r>
          </a:p>
          <a:p>
            <a:r>
              <a:rPr lang="en-US" dirty="0"/>
              <a:t>L-BFGS and conjugate gradient in practice can be faster and more stable than SGD methods.</a:t>
            </a:r>
          </a:p>
        </p:txBody>
      </p:sp>
    </p:spTree>
  </p:cSld>
  <p:clrMapOvr>
    <a:masterClrMapping/>
  </p:clrMapOvr>
  <p:transition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96389"/>
            <a:ext cx="7886700" cy="5680574"/>
          </a:xfrm>
        </p:spPr>
        <p:txBody>
          <a:bodyPr/>
          <a:lstStyle/>
          <a:p>
            <a:r>
              <a:rPr lang="en-US" b="1" u="sng" dirty="0"/>
              <a:t>Conjugate gradient </a:t>
            </a:r>
            <a:r>
              <a:rPr lang="en-US" dirty="0"/>
              <a:t>guides the direction of the line search process based on conjugacy information. </a:t>
            </a:r>
          </a:p>
          <a:p>
            <a:r>
              <a:rPr lang="en-US" dirty="0"/>
              <a:t>Conjugate gradient methods focus on minimizing the conjugate L2 norm. </a:t>
            </a:r>
          </a:p>
          <a:p>
            <a:r>
              <a:rPr lang="en-US" dirty="0"/>
              <a:t>L2-norm is also known as</a:t>
            </a:r>
            <a:r>
              <a:rPr lang="en-US" b="1" dirty="0"/>
              <a:t> least squares</a:t>
            </a:r>
            <a:r>
              <a:rPr lang="en-US" dirty="0"/>
              <a:t>. It is basically minimizing the sum of the square of the differences between the target value and the estimated values. </a:t>
            </a:r>
          </a:p>
          <a:p>
            <a:r>
              <a:rPr lang="en-US" dirty="0"/>
              <a:t>Conjugate gradient is very similar to gradient descent in that it performs line search. </a:t>
            </a:r>
          </a:p>
          <a:p>
            <a:r>
              <a:rPr lang="en-US" dirty="0"/>
              <a:t>The major difference is that conjugate gradient requires each successive step in the line search process.</a:t>
            </a:r>
          </a:p>
        </p:txBody>
      </p:sp>
    </p:spTree>
  </p:cSld>
  <p:clrMapOvr>
    <a:masterClrMapping/>
  </p:clrMapOvr>
  <p:transition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36023"/>
            <a:ext cx="7886700" cy="5340940"/>
          </a:xfrm>
        </p:spPr>
        <p:txBody>
          <a:bodyPr/>
          <a:lstStyle/>
          <a:p>
            <a:r>
              <a:rPr lang="en-US" b="1" u="sng" dirty="0"/>
              <a:t>Hessian-free</a:t>
            </a:r>
          </a:p>
          <a:p>
            <a:r>
              <a:rPr lang="en-US" dirty="0"/>
              <a:t>Hessian-free optimization is related to Newton's method, but it better minimizes the quadratic function. </a:t>
            </a:r>
          </a:p>
          <a:p>
            <a:r>
              <a:rPr lang="en-US" dirty="0"/>
              <a:t>It is a powerful optimization method adapted to neural networks by James Martens in 2010. </a:t>
            </a:r>
          </a:p>
          <a:p>
            <a:r>
              <a:rPr lang="en-US" dirty="0"/>
              <a:t>We find the minimum of the quadratic function with an iterative method called conjugate gradient.</a:t>
            </a:r>
          </a:p>
        </p:txBody>
      </p:sp>
    </p:spTree>
  </p:cSld>
  <p:clrMapOvr>
    <a:masterClrMapping/>
  </p:clrMapOvr>
  <p:transition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157617-52FD-4E82-EF67-773EBE77F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537" y="2824990"/>
            <a:ext cx="7886700" cy="832609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Hyper Parameters </a:t>
            </a:r>
          </a:p>
        </p:txBody>
      </p:sp>
    </p:spTree>
    <p:extLst>
      <p:ext uri="{BB962C8B-B14F-4D97-AF65-F5344CB8AC3E}">
        <p14:creationId xmlns:p14="http://schemas.microsoft.com/office/powerpoint/2010/main" val="3573689752"/>
      </p:ext>
    </p:extLst>
  </p:cSld>
  <p:clrMapOvr>
    <a:masterClrMapping/>
  </p:clrMapOvr>
  <p:transition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E546F-B486-D0E6-85C2-4EFED060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2609"/>
          </a:xfrm>
        </p:spPr>
        <p:txBody>
          <a:bodyPr/>
          <a:lstStyle/>
          <a:p>
            <a:r>
              <a:rPr lang="en-US" b="1" dirty="0"/>
              <a:t>Hyper Parameters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3C718-6B84-8EDD-98C6-E0B603E3C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0918"/>
            <a:ext cx="7886700" cy="4786045"/>
          </a:xfrm>
        </p:spPr>
        <p:txBody>
          <a:bodyPr/>
          <a:lstStyle/>
          <a:p>
            <a:r>
              <a:rPr lang="en-US" b="0" i="0" dirty="0">
                <a:effectLst/>
              </a:rPr>
              <a:t>Hyperparameters are the variables which determines the network structure.</a:t>
            </a:r>
          </a:p>
          <a:p>
            <a:r>
              <a:rPr lang="en-US" b="0" i="0" dirty="0">
                <a:effectLst/>
              </a:rPr>
              <a:t>Eg: Number of Hidden Layers.</a:t>
            </a:r>
          </a:p>
          <a:p>
            <a:r>
              <a:rPr lang="en-US" dirty="0"/>
              <a:t>&amp;</a:t>
            </a:r>
            <a:r>
              <a:rPr lang="en-US" b="0" i="0" dirty="0">
                <a:effectLst/>
              </a:rPr>
              <a:t> the variables which determine how the network is trained.</a:t>
            </a:r>
          </a:p>
          <a:p>
            <a:r>
              <a:rPr lang="en-US" b="0" i="0" dirty="0">
                <a:effectLst/>
              </a:rPr>
              <a:t>Eg: Learning Rate. </a:t>
            </a:r>
          </a:p>
          <a:p>
            <a:r>
              <a:rPr lang="en-US" b="0" i="0" dirty="0">
                <a:effectLst/>
              </a:rPr>
              <a:t>Hyperparameters are set before training (before optimizing the weights and bias).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764324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9102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/>
              <a:t>Multilayer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3888"/>
            <a:ext cx="7886700" cy="5162843"/>
          </a:xfrm>
        </p:spPr>
        <p:txBody>
          <a:bodyPr>
            <a:normAutofit/>
          </a:bodyPr>
          <a:lstStyle/>
          <a:p>
            <a:r>
              <a:rPr lang="en-US" u="sng" dirty="0"/>
              <a:t>Perceptron</a:t>
            </a:r>
            <a:r>
              <a:rPr lang="en-US" dirty="0"/>
              <a:t> </a:t>
            </a:r>
          </a:p>
          <a:p>
            <a:r>
              <a:rPr lang="en-US" dirty="0"/>
              <a:t>Learn Machine Learning and Deep Learning technologies. </a:t>
            </a:r>
          </a:p>
          <a:p>
            <a:r>
              <a:rPr lang="en-US" dirty="0"/>
              <a:t>Consists of :  a set of weights, input values or scores, and a threshold.</a:t>
            </a:r>
          </a:p>
          <a:p>
            <a:r>
              <a:rPr lang="en-US" b="1" i="1" dirty="0"/>
              <a:t>Perceptron is a building block of an Artificial Neural Network</a:t>
            </a:r>
            <a:r>
              <a:rPr lang="en-US" dirty="0"/>
              <a:t>.</a:t>
            </a:r>
          </a:p>
          <a:p>
            <a:r>
              <a:rPr lang="en-US" dirty="0"/>
              <a:t>Mid of 19</a:t>
            </a:r>
            <a:r>
              <a:rPr lang="en-US" baseline="30000" dirty="0"/>
              <a:t>th</a:t>
            </a:r>
            <a:r>
              <a:rPr lang="en-US" dirty="0"/>
              <a:t> century, </a:t>
            </a:r>
            <a:r>
              <a:rPr lang="en-US" b="1" dirty="0"/>
              <a:t>Mr. Frank Rosenblatt</a:t>
            </a:r>
            <a:r>
              <a:rPr lang="en-US" dirty="0"/>
              <a:t> invented the Perceptron.</a:t>
            </a:r>
          </a:p>
          <a:p>
            <a:r>
              <a:rPr lang="en-US" dirty="0"/>
              <a:t> Perceptron perform certain calculations to detect input data capabilities or business intelligence.</a:t>
            </a:r>
          </a:p>
        </p:txBody>
      </p:sp>
    </p:spTree>
  </p:cSld>
  <p:clrMapOvr>
    <a:masterClrMapping/>
  </p:clrMapOvr>
  <p:transition>
    <p:zo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6028"/>
          </a:xfrm>
        </p:spPr>
        <p:txBody>
          <a:bodyPr/>
          <a:lstStyle/>
          <a:p>
            <a:r>
              <a:rPr lang="en-US" b="1" dirty="0"/>
              <a:t>Hyper parameters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1155"/>
            <a:ext cx="7886700" cy="5590903"/>
          </a:xfrm>
        </p:spPr>
        <p:txBody>
          <a:bodyPr>
            <a:normAutofit lnSpcReduction="10000"/>
          </a:bodyPr>
          <a:lstStyle/>
          <a:p>
            <a:r>
              <a:rPr lang="en-US" sz="3200" b="1" dirty="0"/>
              <a:t>Layer size.</a:t>
            </a:r>
          </a:p>
          <a:p>
            <a:r>
              <a:rPr lang="en-US" sz="3200" b="1" dirty="0"/>
              <a:t>Magnitude (momentum, learning rate).</a:t>
            </a:r>
          </a:p>
          <a:p>
            <a:r>
              <a:rPr lang="en-US" sz="3200" b="1" dirty="0"/>
              <a:t>Regularization (dropout, drop connect, L1, L2) </a:t>
            </a:r>
          </a:p>
          <a:p>
            <a:r>
              <a:rPr lang="en-US" sz="3200" b="1" dirty="0"/>
              <a:t>Activations (activation function families) </a:t>
            </a:r>
          </a:p>
          <a:p>
            <a:r>
              <a:rPr lang="en-US" sz="3200" b="1" dirty="0"/>
              <a:t>Weight initialization strategy.</a:t>
            </a:r>
          </a:p>
          <a:p>
            <a:r>
              <a:rPr lang="en-US" sz="3200" b="1" dirty="0"/>
              <a:t>Loss functions </a:t>
            </a:r>
          </a:p>
          <a:p>
            <a:r>
              <a:rPr lang="en-US" sz="3200" b="1" dirty="0"/>
              <a:t>Settings for epochs during training (mini-batch size)</a:t>
            </a:r>
          </a:p>
          <a:p>
            <a:r>
              <a:rPr lang="en-US" sz="3200" b="1" dirty="0"/>
              <a:t>Normalization scheme for input data (Vectorization).</a:t>
            </a:r>
          </a:p>
        </p:txBody>
      </p:sp>
    </p:spTree>
  </p:cSld>
  <p:clrMapOvr>
    <a:masterClrMapping/>
  </p:clrMapOvr>
  <p:transition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23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Layer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31966"/>
            <a:ext cx="7886700" cy="51449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Layer size : Number of neurons in a layer. </a:t>
            </a:r>
          </a:p>
          <a:p>
            <a:r>
              <a:rPr lang="en-US" dirty="0"/>
              <a:t>Input and output layers are easy to figure out.</a:t>
            </a:r>
          </a:p>
          <a:p>
            <a:r>
              <a:rPr lang="en-US" dirty="0"/>
              <a:t>Deciding neuron counts for hidden layer is a challenge.</a:t>
            </a:r>
          </a:p>
          <a:p>
            <a:r>
              <a:rPr lang="en-US" dirty="0"/>
              <a:t>Neurons come with a cost.</a:t>
            </a:r>
          </a:p>
          <a:p>
            <a:r>
              <a:rPr lang="en-US" dirty="0"/>
              <a:t>Connection schema between layers can vary.</a:t>
            </a:r>
          </a:p>
          <a:p>
            <a:r>
              <a:rPr lang="en-US" dirty="0"/>
              <a:t>Weights on the connections, are the parameters we must train.</a:t>
            </a:r>
          </a:p>
          <a:p>
            <a:r>
              <a:rPr lang="en-US" dirty="0"/>
              <a:t>More parameters -increase the amount of effort needed to train the network.</a:t>
            </a:r>
          </a:p>
          <a:p>
            <a:r>
              <a:rPr lang="en-US" dirty="0"/>
              <a:t>Long training times - models struggle to find convergence.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4405"/>
          </a:xfrm>
        </p:spPr>
        <p:txBody>
          <a:bodyPr/>
          <a:lstStyle/>
          <a:p>
            <a:r>
              <a:rPr lang="en-US" b="1" dirty="0"/>
              <a:t>Magnitude – Hyper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5656"/>
            <a:ext cx="7886700" cy="5434149"/>
          </a:xfrm>
        </p:spPr>
        <p:txBody>
          <a:bodyPr/>
          <a:lstStyle/>
          <a:p>
            <a:r>
              <a:rPr lang="en-US" dirty="0"/>
              <a:t>Magnitude group involve gradient, step size, and momentum.</a:t>
            </a:r>
          </a:p>
          <a:p>
            <a:r>
              <a:rPr lang="en-US" dirty="0"/>
              <a:t>Learning rate defines how quickly a network updates its parameters.</a:t>
            </a:r>
          </a:p>
          <a:p>
            <a:r>
              <a:rPr lang="en-US" b="1" dirty="0"/>
              <a:t>Low learning rate</a:t>
            </a:r>
            <a:r>
              <a:rPr lang="en-US" dirty="0"/>
              <a:t> slows down the learning process but converges smoothly. </a:t>
            </a:r>
          </a:p>
          <a:p>
            <a:r>
              <a:rPr lang="en-US" b="1" dirty="0"/>
              <a:t>Larger learning rate</a:t>
            </a:r>
            <a:r>
              <a:rPr lang="en-US" dirty="0"/>
              <a:t> speeds up the learning but may not converge.</a:t>
            </a:r>
          </a:p>
          <a:p>
            <a:r>
              <a:rPr lang="en-US" b="1" dirty="0"/>
              <a:t>Momentum</a:t>
            </a:r>
            <a:r>
              <a:rPr lang="en-US" dirty="0"/>
              <a:t> helps to know the direction of the next step with the knowledge of the previous steps. </a:t>
            </a:r>
          </a:p>
          <a:p>
            <a:r>
              <a:rPr lang="en-US" dirty="0"/>
              <a:t>Speed up our training by increasing momentum.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44137"/>
            <a:ext cx="7886700" cy="5732826"/>
          </a:xfrm>
        </p:spPr>
        <p:txBody>
          <a:bodyPr>
            <a:normAutofit/>
          </a:bodyPr>
          <a:lstStyle/>
          <a:p>
            <a:r>
              <a:rPr lang="en-US" dirty="0"/>
              <a:t>Momentum is a factor between 0.0 and 1.0 ,applied to the change rate of the weights.</a:t>
            </a:r>
          </a:p>
          <a:p>
            <a:r>
              <a:rPr lang="en-US" dirty="0"/>
              <a:t>Typically, the value for momentum between </a:t>
            </a:r>
            <a:r>
              <a:rPr lang="en-US" b="1" dirty="0"/>
              <a:t>0.9 and 0.99.</a:t>
            </a:r>
          </a:p>
          <a:p>
            <a:r>
              <a:rPr lang="en-US" b="0" i="0" dirty="0">
                <a:effectLst/>
              </a:rPr>
              <a:t>Adaptive Gradient Algorithm (</a:t>
            </a:r>
            <a:r>
              <a:rPr lang="en-US" b="0" i="0" dirty="0" err="1">
                <a:effectLst/>
              </a:rPr>
              <a:t>Adagrad</a:t>
            </a:r>
            <a:r>
              <a:rPr lang="en-US" b="0" i="0" dirty="0">
                <a:effectLst/>
              </a:rPr>
              <a:t>) is an algorithm for gradient-based optimization.</a:t>
            </a:r>
            <a:endParaRPr lang="en-US" b="1" dirty="0"/>
          </a:p>
          <a:p>
            <a:r>
              <a:rPr lang="en-US" u="sng" dirty="0" err="1"/>
              <a:t>AdaGrad</a:t>
            </a:r>
            <a:r>
              <a:rPr lang="en-US" dirty="0"/>
              <a:t>  - Technique to help finding the “right” learning rate.</a:t>
            </a:r>
          </a:p>
          <a:p>
            <a:r>
              <a:rPr lang="en-US" dirty="0" err="1"/>
              <a:t>AdaGrad</a:t>
            </a:r>
            <a:r>
              <a:rPr lang="en-US" dirty="0"/>
              <a:t> is monotonically decreasing and never increases the learning rate.</a:t>
            </a:r>
          </a:p>
          <a:p>
            <a:r>
              <a:rPr lang="en-US" dirty="0" err="1"/>
              <a:t>AdaGrad</a:t>
            </a:r>
            <a:r>
              <a:rPr lang="en-US" dirty="0"/>
              <a:t> is the square root of the sum of squares of the history of gradient computations.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22514"/>
            <a:ext cx="8293281" cy="5654449"/>
          </a:xfrm>
        </p:spPr>
        <p:txBody>
          <a:bodyPr/>
          <a:lstStyle/>
          <a:p>
            <a:r>
              <a:rPr lang="en-US" dirty="0" err="1"/>
              <a:t>AdaGrad</a:t>
            </a:r>
            <a:r>
              <a:rPr lang="en-US" dirty="0"/>
              <a:t> speeds training in the beginning and slows it appropriately toward convergence.</a:t>
            </a:r>
          </a:p>
          <a:p>
            <a:r>
              <a:rPr lang="en-US" u="sng" dirty="0"/>
              <a:t>RMSprop (</a:t>
            </a:r>
            <a:r>
              <a:rPr lang="en-US" i="0" dirty="0">
                <a:effectLst/>
              </a:rPr>
              <a:t>Root Mean Square Propagation)</a:t>
            </a:r>
            <a:r>
              <a:rPr lang="en-US" dirty="0"/>
              <a:t> is a very effective, but currently unpublished adaptive learning rate method.</a:t>
            </a:r>
          </a:p>
          <a:p>
            <a:r>
              <a:rPr lang="en-US" u="sng" dirty="0" err="1"/>
              <a:t>AdaDelta</a:t>
            </a:r>
            <a:r>
              <a:rPr lang="en-US" dirty="0"/>
              <a:t> is a variant of </a:t>
            </a:r>
            <a:r>
              <a:rPr lang="en-US" dirty="0" err="1"/>
              <a:t>AdaGrad</a:t>
            </a:r>
            <a:r>
              <a:rPr lang="en-US" dirty="0"/>
              <a:t> that keeps only the most recent history.</a:t>
            </a:r>
          </a:p>
          <a:p>
            <a:r>
              <a:rPr lang="en-US" u="sng" dirty="0"/>
              <a:t>Adam (</a:t>
            </a:r>
            <a:r>
              <a:rPr lang="en-US" i="1" dirty="0">
                <a:effectLst/>
              </a:rPr>
              <a:t>adaptive moment estimation).</a:t>
            </a:r>
            <a:endParaRPr lang="en-US" u="sng" dirty="0"/>
          </a:p>
          <a:p>
            <a:r>
              <a:rPr lang="en-US" dirty="0"/>
              <a:t>Derives learning rates from estimates of first and second moments of the gradients.</a:t>
            </a:r>
          </a:p>
          <a:p>
            <a:r>
              <a:rPr lang="en-US" dirty="0"/>
              <a:t>First Moment : </a:t>
            </a:r>
            <a:r>
              <a:rPr lang="en-US" b="0" i="0" dirty="0">
                <a:effectLst/>
              </a:rPr>
              <a:t>sum of gradient.</a:t>
            </a:r>
          </a:p>
          <a:p>
            <a:r>
              <a:rPr lang="en-US" dirty="0"/>
              <a:t>Second Moment : </a:t>
            </a:r>
            <a:r>
              <a:rPr lang="en-US" b="0" i="0" dirty="0">
                <a:effectLst/>
              </a:rPr>
              <a:t>sum of the gradient squared.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8280"/>
          </a:xfrm>
        </p:spPr>
        <p:txBody>
          <a:bodyPr/>
          <a:lstStyle/>
          <a:p>
            <a:r>
              <a:rPr lang="en-US" b="1" dirty="0"/>
              <a:t>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9531"/>
            <a:ext cx="7886700" cy="5027432"/>
          </a:xfrm>
        </p:spPr>
        <p:txBody>
          <a:bodyPr/>
          <a:lstStyle/>
          <a:p>
            <a:r>
              <a:rPr lang="en-US" dirty="0"/>
              <a:t>Regularization is a measure taken against overfitting.</a:t>
            </a:r>
          </a:p>
          <a:p>
            <a:r>
              <a:rPr lang="en-US" u="sng" dirty="0"/>
              <a:t>Overfitting</a:t>
            </a:r>
            <a:r>
              <a:rPr lang="en-US" dirty="0"/>
              <a:t> : when a model describes the training set but cannot generalize well over new inputs.</a:t>
            </a:r>
          </a:p>
          <a:p>
            <a:r>
              <a:rPr lang="en-US" dirty="0"/>
              <a:t>Overfitted models have no predictive capacity for data that they haven’t seen. </a:t>
            </a:r>
          </a:p>
          <a:p>
            <a:r>
              <a:rPr lang="en-US" dirty="0" err="1"/>
              <a:t>Geoffery</a:t>
            </a:r>
            <a:r>
              <a:rPr lang="en-US" dirty="0"/>
              <a:t> Hinton described the best way to build a neural network model: </a:t>
            </a:r>
          </a:p>
          <a:p>
            <a:r>
              <a:rPr lang="en-US" dirty="0"/>
              <a:t>Cause it to </a:t>
            </a:r>
            <a:r>
              <a:rPr lang="en-US" dirty="0" err="1"/>
              <a:t>overfit</a:t>
            </a:r>
            <a:r>
              <a:rPr lang="en-US" dirty="0"/>
              <a:t>, and then regularize it to death.</a:t>
            </a:r>
          </a:p>
        </p:txBody>
      </p:sp>
    </p:spTree>
  </p:cSld>
  <p:clrMapOvr>
    <a:masterClrMapping/>
  </p:clrMapOvr>
  <p:transition>
    <p:zo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09451"/>
            <a:ext cx="7886700" cy="5667512"/>
          </a:xfrm>
        </p:spPr>
        <p:txBody>
          <a:bodyPr/>
          <a:lstStyle/>
          <a:p>
            <a:r>
              <a:rPr lang="en-US" dirty="0"/>
              <a:t>Regularization, modify the gradient so that it doesn’t step in directions that lead it to overfit. </a:t>
            </a:r>
          </a:p>
          <a:p>
            <a:r>
              <a:rPr lang="en-US" u="sng" dirty="0"/>
              <a:t>Regularization includes :</a:t>
            </a:r>
          </a:p>
          <a:p>
            <a:r>
              <a:rPr lang="en-US" dirty="0"/>
              <a:t>Dropout </a:t>
            </a:r>
          </a:p>
          <a:p>
            <a:r>
              <a:rPr lang="en-US" dirty="0"/>
              <a:t>Drop Connect </a:t>
            </a:r>
          </a:p>
          <a:p>
            <a:r>
              <a:rPr lang="en-US" dirty="0"/>
              <a:t>L1 penalty </a:t>
            </a:r>
          </a:p>
          <a:p>
            <a:r>
              <a:rPr lang="en-US" dirty="0"/>
              <a:t>L2 penalty</a:t>
            </a:r>
          </a:p>
          <a:p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760"/>
            <a:ext cx="7886700" cy="5811203"/>
          </a:xfrm>
        </p:spPr>
        <p:txBody>
          <a:bodyPr>
            <a:normAutofit/>
          </a:bodyPr>
          <a:lstStyle/>
          <a:p>
            <a:r>
              <a:rPr lang="en-US" u="sng" dirty="0"/>
              <a:t>Dropout :</a:t>
            </a:r>
          </a:p>
          <a:p>
            <a:r>
              <a:rPr lang="en-US" dirty="0"/>
              <a:t>Dropout is driven by randomly dropping a neuron so that it will not contribute to the forward pass and back propagation.</a:t>
            </a:r>
          </a:p>
          <a:p>
            <a:r>
              <a:rPr lang="en-US" dirty="0"/>
              <a:t>Dropout is a mechanism used to improve the training of neural networks by omitting a hidden unit. </a:t>
            </a:r>
          </a:p>
          <a:p>
            <a:r>
              <a:rPr lang="en-US" dirty="0"/>
              <a:t>It also speeds training. </a:t>
            </a:r>
          </a:p>
          <a:p>
            <a:r>
              <a:rPr lang="en-US" u="sng" dirty="0" err="1"/>
              <a:t>DropConnect</a:t>
            </a:r>
            <a:r>
              <a:rPr lang="en-US" u="sng" dirty="0"/>
              <a:t> :</a:t>
            </a:r>
          </a:p>
          <a:p>
            <a:r>
              <a:rPr lang="en-US" dirty="0" err="1"/>
              <a:t>DropConnect</a:t>
            </a:r>
            <a:r>
              <a:rPr lang="en-US" dirty="0"/>
              <a:t> does the same thing as Dropout, but instead of choosing a hidden unit, it mutes the connection between two neurons.</a:t>
            </a:r>
          </a:p>
          <a:p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202" y="218668"/>
            <a:ext cx="8688387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1036" y="3316409"/>
            <a:ext cx="8673147" cy="3541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8B70-038D-DBD0-A2D9-7FD8456FC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9426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Penalty Methods 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175E6-5E83-F493-CF86-29FDB0B0A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6220"/>
            <a:ext cx="7886700" cy="5030743"/>
          </a:xfrm>
        </p:spPr>
        <p:txBody>
          <a:bodyPr>
            <a:normAutofit/>
          </a:bodyPr>
          <a:lstStyle/>
          <a:p>
            <a:r>
              <a:rPr lang="en-US" i="0" dirty="0">
                <a:effectLst/>
              </a:rPr>
              <a:t>Regularization :</a:t>
            </a:r>
          </a:p>
          <a:p>
            <a:r>
              <a:rPr lang="en-US" i="0" dirty="0">
                <a:effectLst/>
              </a:rPr>
              <a:t>Regularization is a way to avoid </a:t>
            </a:r>
            <a:r>
              <a:rPr lang="en-US" i="0" u="none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overfitting </a:t>
            </a:r>
            <a:r>
              <a:rPr lang="en-US" i="0" dirty="0">
                <a:effectLst/>
              </a:rPr>
              <a:t>by penalizing high-valued regression coefficients.</a:t>
            </a:r>
          </a:p>
          <a:p>
            <a:r>
              <a:rPr lang="en-US" dirty="0"/>
              <a:t>R</a:t>
            </a:r>
            <a:r>
              <a:rPr lang="en-US" i="0" dirty="0">
                <a:effectLst/>
              </a:rPr>
              <a:t>egression coefficients are used to predict the value of an unknown </a:t>
            </a:r>
            <a:r>
              <a:rPr lang="en-US" i="0" u="none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variable</a:t>
            </a:r>
            <a:r>
              <a:rPr lang="en-US" i="0" dirty="0">
                <a:effectLst/>
              </a:rPr>
              <a:t> using a known variable.</a:t>
            </a:r>
          </a:p>
          <a:p>
            <a:r>
              <a:rPr lang="en-US" i="0" dirty="0">
                <a:effectLst/>
              </a:rPr>
              <a:t> It reduces parameters and </a:t>
            </a:r>
            <a:r>
              <a:rPr lang="en-US" i="0" u="none" strike="noStrike" dirty="0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shrinks</a:t>
            </a:r>
            <a:r>
              <a:rPr lang="en-US" i="0" dirty="0">
                <a:effectLst/>
              </a:rPr>
              <a:t> (simplifies) the model.</a:t>
            </a:r>
          </a:p>
          <a:p>
            <a:r>
              <a:rPr lang="en-US" b="0" i="0" dirty="0">
                <a:effectLst/>
              </a:rPr>
              <a:t>Regularization adds penalties to more complex</a:t>
            </a:r>
            <a:r>
              <a:rPr lang="en-US" b="0" dirty="0"/>
              <a:t>.</a:t>
            </a:r>
          </a:p>
          <a:p>
            <a:r>
              <a:rPr lang="en-US" dirty="0"/>
              <a:t>M</a:t>
            </a:r>
            <a:r>
              <a:rPr lang="en-US" b="0" i="0" dirty="0">
                <a:effectLst/>
              </a:rPr>
              <a:t>odel with the lowest “overfitting” score is usually the best choice for predictive power.</a:t>
            </a:r>
            <a:endParaRPr lang="en-US" dirty="0"/>
          </a:p>
          <a:p>
            <a:endParaRPr lang="en-US" i="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60659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33046"/>
            <a:ext cx="7886700" cy="5543917"/>
          </a:xfrm>
        </p:spPr>
        <p:txBody>
          <a:bodyPr/>
          <a:lstStyle/>
          <a:p>
            <a:r>
              <a:rPr lang="en-US" dirty="0"/>
              <a:t>Perceptron - a linear Machine Learning algorithm used for supervised learning for various binary classifiers. </a:t>
            </a:r>
          </a:p>
          <a:p>
            <a:r>
              <a:rPr lang="en-US" dirty="0"/>
              <a:t>Algorithm enables neurons to learn elements and processes them one by one during preparation.</a:t>
            </a:r>
          </a:p>
          <a:p>
            <a:r>
              <a:rPr lang="en-US" dirty="0"/>
              <a:t>Basic Components of Perceptron: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B400490-01BE-4BB5-50EC-14C188A44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25" y="3181082"/>
            <a:ext cx="7474712" cy="36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CE555-0AA3-F0CF-8AE9-9A54596E1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95459"/>
            <a:ext cx="7886700" cy="5481504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Regularization works by </a:t>
            </a:r>
            <a:r>
              <a:rPr lang="en-US" b="0" i="0" u="none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biasing </a:t>
            </a:r>
            <a:r>
              <a:rPr lang="en-US" b="0" i="0" dirty="0">
                <a:effectLst/>
              </a:rPr>
              <a:t>data towards particular values (such as small values near zero).</a:t>
            </a:r>
          </a:p>
          <a:p>
            <a:r>
              <a:rPr lang="en-US" b="1" i="0" dirty="0">
                <a:effectLst/>
              </a:rPr>
              <a:t>L1 regularization</a:t>
            </a:r>
            <a:r>
              <a:rPr lang="en-US" b="0" i="0" dirty="0">
                <a:effectLst/>
              </a:rPr>
              <a:t> adds an L1 penalty equal to the </a:t>
            </a:r>
            <a:r>
              <a:rPr lang="en-US" b="0" i="0" u="none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absolute value</a:t>
            </a:r>
            <a:r>
              <a:rPr lang="en-US" b="0" i="0" dirty="0">
                <a:effectLst/>
              </a:rPr>
              <a:t> of the magnitude of coefficients. </a:t>
            </a:r>
          </a:p>
          <a:p>
            <a:r>
              <a:rPr lang="en-US" b="0" i="0" dirty="0">
                <a:effectLst/>
              </a:rPr>
              <a:t>In other words, it limits the size of the coefficients. </a:t>
            </a:r>
          </a:p>
          <a:p>
            <a:r>
              <a:rPr lang="en-US" b="0" i="0" dirty="0">
                <a:effectLst/>
              </a:rPr>
              <a:t>L1 can yield sparse models (i.e. models with few coefficients); </a:t>
            </a:r>
          </a:p>
          <a:p>
            <a:r>
              <a:rPr lang="en-US" b="0" i="0" dirty="0">
                <a:effectLst/>
              </a:rPr>
              <a:t>Some coefficients can become zero and eliminated. </a:t>
            </a:r>
          </a:p>
          <a:p>
            <a:r>
              <a:rPr lang="en-US" b="1" i="0" u="none" strike="noStrike" dirty="0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Lasso regression</a:t>
            </a:r>
            <a:r>
              <a:rPr lang="en-US" b="0" i="0" dirty="0">
                <a:effectLst/>
              </a:rPr>
              <a:t> uses this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709"/>
      </p:ext>
    </p:extLst>
  </p:cSld>
  <p:clrMapOvr>
    <a:masterClrMapping/>
  </p:clrMapOvr>
  <p:transition>
    <p:zo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16F06-3E8D-AAA7-559A-B251FFF5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79549"/>
            <a:ext cx="7886700" cy="559741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L2 regularization </a:t>
            </a:r>
            <a:r>
              <a:rPr lang="en-US" b="0" i="0" dirty="0">
                <a:effectLst/>
              </a:rPr>
              <a:t>adds an L2 penalty equal to the square of the magnitude of coefficients.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L2 will </a:t>
            </a:r>
            <a:r>
              <a:rPr lang="en-US" b="0" i="1" dirty="0">
                <a:effectLst/>
              </a:rPr>
              <a:t>not </a:t>
            </a:r>
            <a:r>
              <a:rPr lang="en-US" b="0" i="0" dirty="0">
                <a:effectLst/>
              </a:rPr>
              <a:t>yield sparse models and all coefficients are shrunk by the same factor (none are eliminated).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Ridge regression</a:t>
            </a:r>
            <a:r>
              <a:rPr lang="en-US" b="0" i="0" dirty="0">
                <a:effectLst/>
              </a:rPr>
              <a:t> and </a:t>
            </a:r>
            <a:r>
              <a:rPr lang="en-US" b="0" i="0" u="none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SVMs</a:t>
            </a:r>
            <a:r>
              <a:rPr lang="en-US" b="0" i="0" dirty="0">
                <a:effectLst/>
              </a:rPr>
              <a:t> use this method.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Elastic nets</a:t>
            </a:r>
            <a:r>
              <a:rPr lang="en-US" b="0" i="0" dirty="0">
                <a:effectLst/>
              </a:rPr>
              <a:t> combine L1 &amp; L2 methods, but do add a </a:t>
            </a:r>
            <a:r>
              <a:rPr lang="en-US" b="0" i="0" u="none" strike="noStrike" dirty="0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hyperparameter </a:t>
            </a:r>
            <a:endParaRPr lang="en-US" b="0" i="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96967"/>
      </p:ext>
    </p:extLst>
  </p:cSld>
  <p:clrMapOvr>
    <a:masterClrMapping/>
  </p:clrMapOvr>
  <p:transition>
    <p:zo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145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Mini-batching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6469"/>
            <a:ext cx="7886700" cy="5040494"/>
          </a:xfrm>
        </p:spPr>
        <p:txBody>
          <a:bodyPr/>
          <a:lstStyle/>
          <a:p>
            <a:r>
              <a:rPr lang="en-US" dirty="0"/>
              <a:t>Batch size always seems to affect training. </a:t>
            </a:r>
          </a:p>
          <a:p>
            <a:r>
              <a:rPr lang="en-US" dirty="0"/>
              <a:t>Using a very </a:t>
            </a:r>
            <a:r>
              <a:rPr lang="en-US" u="sng" dirty="0"/>
              <a:t>small batch </a:t>
            </a:r>
            <a:r>
              <a:rPr lang="en-US" dirty="0"/>
              <a:t>size can lead to slower convergence of the model. </a:t>
            </a:r>
          </a:p>
          <a:p>
            <a:r>
              <a:rPr lang="en-US" dirty="0"/>
              <a:t>Too small or a too large batch size can both affect training badly.</a:t>
            </a:r>
          </a:p>
          <a:p>
            <a:r>
              <a:rPr lang="en-US" dirty="0"/>
              <a:t>A batch size of 32 or 64 almost always seems like a good option.</a:t>
            </a: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04911"/>
            <a:ext cx="7886700" cy="5572052"/>
          </a:xfrm>
        </p:spPr>
        <p:txBody>
          <a:bodyPr/>
          <a:lstStyle/>
          <a:p>
            <a:r>
              <a:rPr lang="en-US" b="1" dirty="0"/>
              <a:t>Input Nodes or Input Layer:</a:t>
            </a:r>
          </a:p>
          <a:p>
            <a:r>
              <a:rPr lang="en-US" dirty="0"/>
              <a:t>Primary component of Perceptron, contains a real numerical value.</a:t>
            </a:r>
          </a:p>
          <a:p>
            <a:r>
              <a:rPr lang="en-US" b="1" dirty="0"/>
              <a:t>Wight and Bias:</a:t>
            </a:r>
            <a:endParaRPr lang="en-US" dirty="0"/>
          </a:p>
          <a:p>
            <a:r>
              <a:rPr lang="en-US" u="sng" dirty="0"/>
              <a:t>Weight</a:t>
            </a:r>
            <a:r>
              <a:rPr lang="en-US" dirty="0"/>
              <a:t> - represents the strength of the connection between units.</a:t>
            </a:r>
          </a:p>
          <a:p>
            <a:r>
              <a:rPr lang="en-US" dirty="0"/>
              <a:t>Weight is directly proportional to the strength of the associated input neuron in deciding the output.</a:t>
            </a:r>
          </a:p>
          <a:p>
            <a:r>
              <a:rPr lang="en-US" u="sng" dirty="0"/>
              <a:t>Biases</a:t>
            </a:r>
            <a:r>
              <a:rPr lang="en-US" dirty="0"/>
              <a:t> - scalar values added to the input to ensure that at least a few nodes per layer are activated regardless of signal strength.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62708"/>
            <a:ext cx="7886700" cy="5614255"/>
          </a:xfrm>
        </p:spPr>
        <p:txBody>
          <a:bodyPr/>
          <a:lstStyle/>
          <a:p>
            <a:r>
              <a:rPr lang="en-US" b="1" dirty="0"/>
              <a:t>Activation Functions</a:t>
            </a:r>
            <a:r>
              <a:rPr lang="en-US" dirty="0"/>
              <a:t>:</a:t>
            </a:r>
          </a:p>
          <a:p>
            <a:r>
              <a:rPr lang="en-US" dirty="0"/>
              <a:t>Functions that govern the artificial neuron’s behavior are called activation functions.</a:t>
            </a:r>
          </a:p>
          <a:p>
            <a:r>
              <a:rPr lang="en-US" dirty="0"/>
              <a:t>Transmission of that input is known as forward propagation. </a:t>
            </a:r>
          </a:p>
          <a:p>
            <a:r>
              <a:rPr lang="en-US" dirty="0"/>
              <a:t>Activation functions transform the combination of </a:t>
            </a:r>
            <a:r>
              <a:rPr lang="en-US" i="1" u="sng" dirty="0"/>
              <a:t>inputs, weights and biases</a:t>
            </a:r>
            <a:r>
              <a:rPr lang="en-US" dirty="0"/>
              <a:t>.</a:t>
            </a:r>
          </a:p>
          <a:p>
            <a:r>
              <a:rPr lang="en-US" dirty="0"/>
              <a:t>Artificial neuron passes on a nonzero value to another artificial neuron, said to be activated.</a:t>
            </a: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2578</TotalTime>
  <Words>3825</Words>
  <Application>Microsoft Office PowerPoint</Application>
  <PresentationFormat>On-screen Show (4:3)</PresentationFormat>
  <Paragraphs>402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4" baseType="lpstr">
      <vt:lpstr>Aharoni</vt:lpstr>
      <vt:lpstr>Arial</vt:lpstr>
      <vt:lpstr>Arial</vt:lpstr>
      <vt:lpstr>Bahnschrift SemiBold</vt:lpstr>
      <vt:lpstr>Calibri</vt:lpstr>
      <vt:lpstr>Calibri Light</vt:lpstr>
      <vt:lpstr>Google Sans</vt:lpstr>
      <vt:lpstr>Helvetica Neue</vt:lpstr>
      <vt:lpstr>IBM Plex Sans Devanagari</vt:lpstr>
      <vt:lpstr>inter-bold</vt:lpstr>
      <vt:lpstr>inter-regular</vt:lpstr>
      <vt:lpstr>Office Theme</vt:lpstr>
      <vt:lpstr>              Deep Learning  Unit 1  Fundamentals of  Deep Learning</vt:lpstr>
      <vt:lpstr>AI Vs ML Vs DL</vt:lpstr>
      <vt:lpstr>PowerPoint Presentation</vt:lpstr>
      <vt:lpstr>What is Deep Learning ?</vt:lpstr>
      <vt:lpstr>Deep Learning</vt:lpstr>
      <vt:lpstr>Multilayer Perceptron</vt:lpstr>
      <vt:lpstr>PowerPoint Presentation</vt:lpstr>
      <vt:lpstr>PowerPoint Presentation</vt:lpstr>
      <vt:lpstr>PowerPoint Presentation</vt:lpstr>
      <vt:lpstr>PowerPoint Presentation</vt:lpstr>
      <vt:lpstr>MLP Algorithm</vt:lpstr>
      <vt:lpstr>PowerPoint Presentation</vt:lpstr>
      <vt:lpstr>PowerPoint Presentation</vt:lpstr>
      <vt:lpstr>PowerPoint Presentation</vt:lpstr>
      <vt:lpstr>PowerPoint Presentation</vt:lpstr>
      <vt:lpstr>Feed-Forward Neural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Backpropagation Learning</vt:lpstr>
      <vt:lpstr>PowerPoint Presentation</vt:lpstr>
      <vt:lpstr>PowerPoint Presentation</vt:lpstr>
      <vt:lpstr>PowerPoint Presentation</vt:lpstr>
      <vt:lpstr>Backpropagation algorithm for updating weights pseudo code</vt:lpstr>
      <vt:lpstr>Gradient Descent  (Steepest Descent)</vt:lpstr>
      <vt:lpstr>Gradient Descent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Gradient Descent Procedure</vt:lpstr>
      <vt:lpstr>PowerPoint Presentation</vt:lpstr>
      <vt:lpstr>Training Method</vt:lpstr>
      <vt:lpstr>PowerPoint Presentation</vt:lpstr>
      <vt:lpstr>Types of Gradient Descent</vt:lpstr>
      <vt:lpstr>Batch Gradient Descent</vt:lpstr>
      <vt:lpstr>Stochastic gradient descent</vt:lpstr>
      <vt:lpstr>MiniBatch Gradient Descent:</vt:lpstr>
      <vt:lpstr>VANISHING GRADIENT PROBLEM</vt:lpstr>
      <vt:lpstr>How do you overcome the vanishing gradient problem? </vt:lpstr>
      <vt:lpstr>PowerPoint Presentation</vt:lpstr>
      <vt:lpstr>Optimization Algorithms</vt:lpstr>
      <vt:lpstr>PowerPoint Presentation</vt:lpstr>
      <vt:lpstr>PowerPoint Presentation</vt:lpstr>
      <vt:lpstr>First-order methods</vt:lpstr>
      <vt:lpstr>The Jacobian Matrix</vt:lpstr>
      <vt:lpstr>PowerPoint Presentation</vt:lpstr>
      <vt:lpstr>PowerPoint Presentation</vt:lpstr>
      <vt:lpstr>PowerPoint Presentation</vt:lpstr>
      <vt:lpstr>PowerPoint Presentation</vt:lpstr>
      <vt:lpstr>Second-order methods</vt:lpstr>
      <vt:lpstr>PowerPoint Presentation</vt:lpstr>
      <vt:lpstr>PowerPoint Presentation</vt:lpstr>
      <vt:lpstr>PowerPoint Presentation</vt:lpstr>
      <vt:lpstr>Hyper Parameters </vt:lpstr>
      <vt:lpstr>Hyper Parameters </vt:lpstr>
      <vt:lpstr>Hyper parameters </vt:lpstr>
      <vt:lpstr>Layer Size</vt:lpstr>
      <vt:lpstr>Magnitude – Hyper parameter</vt:lpstr>
      <vt:lpstr>PowerPoint Presentation</vt:lpstr>
      <vt:lpstr>PowerPoint Presentation</vt:lpstr>
      <vt:lpstr>Regularization</vt:lpstr>
      <vt:lpstr>PowerPoint Presentation</vt:lpstr>
      <vt:lpstr>PowerPoint Presentation</vt:lpstr>
      <vt:lpstr>PowerPoint Presentation</vt:lpstr>
      <vt:lpstr>Penalty Methods :</vt:lpstr>
      <vt:lpstr>PowerPoint Presentation</vt:lpstr>
      <vt:lpstr>PowerPoint Presentation</vt:lpstr>
      <vt:lpstr>Mini-batching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Unit 1  Fundamentals of Deep Learning</dc:title>
  <dc:creator>sandesh deshmukh</dc:creator>
  <cp:lastModifiedBy>sandesh deshmukh</cp:lastModifiedBy>
  <cp:revision>290</cp:revision>
  <dcterms:created xsi:type="dcterms:W3CDTF">2022-08-13T05:15:08Z</dcterms:created>
  <dcterms:modified xsi:type="dcterms:W3CDTF">2023-08-03T10:41:14Z</dcterms:modified>
</cp:coreProperties>
</file>